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14" r:id="rId3"/>
  </p:sldMasterIdLst>
  <p:notesMasterIdLst>
    <p:notesMasterId r:id="rId25"/>
  </p:notesMasterIdLst>
  <p:sldIdLst>
    <p:sldId id="256" r:id="rId4"/>
    <p:sldId id="265" r:id="rId5"/>
    <p:sldId id="269" r:id="rId6"/>
    <p:sldId id="270" r:id="rId7"/>
    <p:sldId id="268" r:id="rId8"/>
    <p:sldId id="274"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71"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3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A6D72-9D88-45E2-B665-60F06103E84F}" type="datetimeFigureOut">
              <a:rPr lang="en-PK" smtClean="0"/>
              <a:t>04/12/2020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9C575-D813-4244-8800-531DF86BD97D}" type="slidenum">
              <a:rPr lang="en-PK" smtClean="0"/>
              <a:t>‹#›</a:t>
            </a:fld>
            <a:endParaRPr lang="en-PK"/>
          </a:p>
        </p:txBody>
      </p:sp>
    </p:spTree>
    <p:extLst>
      <p:ext uri="{BB962C8B-B14F-4D97-AF65-F5344CB8AC3E}">
        <p14:creationId xmlns:p14="http://schemas.microsoft.com/office/powerpoint/2010/main" val="414288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5C29C575-D813-4244-8800-531DF86BD97D}" type="slidenum">
              <a:rPr lang="en-PK" smtClean="0"/>
              <a:t>1</a:t>
            </a:fld>
            <a:endParaRPr lang="en-PK"/>
          </a:p>
        </p:txBody>
      </p:sp>
    </p:spTree>
    <p:extLst>
      <p:ext uri="{BB962C8B-B14F-4D97-AF65-F5344CB8AC3E}">
        <p14:creationId xmlns:p14="http://schemas.microsoft.com/office/powerpoint/2010/main" val="344759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8F0B-9737-46DF-BE78-AB38C17CE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156BF34-B20B-4F33-AE21-1244667D1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3216FEA-A523-4C84-A6C1-5F7097F8C49C}"/>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a:extLst>
              <a:ext uri="{FF2B5EF4-FFF2-40B4-BE49-F238E27FC236}">
                <a16:creationId xmlns:a16="http://schemas.microsoft.com/office/drawing/2014/main" id="{E9998480-B101-48A6-B3CB-F89AB877D31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A4FF798-BD37-46AB-BA29-608E38FECFB2}"/>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38564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BC8C-056D-4294-A746-362B28F46A9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92638B-286C-421D-8040-1F94FB42F0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397FC6F-4F61-47D2-9DA2-F6AAE78AA24D}"/>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a:extLst>
              <a:ext uri="{FF2B5EF4-FFF2-40B4-BE49-F238E27FC236}">
                <a16:creationId xmlns:a16="http://schemas.microsoft.com/office/drawing/2014/main" id="{8DECFDAD-664C-4F59-88C9-EC235C7B7C0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0EACA34-8EC4-4502-8EC6-55ECF369BB38}"/>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19285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1AC91-84BD-4A73-9BF1-31142F98A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32DEBAE-FFCE-4194-802F-EDF5147CCE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C4BC180-4FCE-42A4-BFB2-FDE46F103B1E}"/>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a:extLst>
              <a:ext uri="{FF2B5EF4-FFF2-40B4-BE49-F238E27FC236}">
                <a16:creationId xmlns:a16="http://schemas.microsoft.com/office/drawing/2014/main" id="{406ED7D6-EC86-4F1B-8AD5-9FEA95EED20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EABBBBF-665A-4B75-B0D1-EF5778D91549}"/>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18881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479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09157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01570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75078-1FB3-4E0C-8A54-A114C398F754}" type="datetimeFigureOut">
              <a:rPr lang="en-PK" smtClean="0"/>
              <a:t>04/12/2020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81954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75078-1FB3-4E0C-8A54-A114C398F754}" type="datetimeFigureOut">
              <a:rPr lang="en-PK" smtClean="0"/>
              <a:t>04/12/2020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51491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75078-1FB3-4E0C-8A54-A114C398F754}" type="datetimeFigureOut">
              <a:rPr lang="en-PK" smtClean="0"/>
              <a:t>04/12/2020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81622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75078-1FB3-4E0C-8A54-A114C398F754}" type="datetimeFigureOut">
              <a:rPr lang="en-PK" smtClean="0"/>
              <a:t>04/12/2020</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631097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75078-1FB3-4E0C-8A54-A114C398F754}" type="datetimeFigureOut">
              <a:rPr lang="en-PK" smtClean="0"/>
              <a:t>04/12/2020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47437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4D9A-2BEA-4107-86F2-F0D3F08F0F4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A936919-4D70-4DB3-8C11-EA98216654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522AC5F-44AB-4717-AB85-A1CA91595EB0}"/>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a:extLst>
              <a:ext uri="{FF2B5EF4-FFF2-40B4-BE49-F238E27FC236}">
                <a16:creationId xmlns:a16="http://schemas.microsoft.com/office/drawing/2014/main" id="{F18089DC-DAF3-4CD5-B8B5-701F1E4DA34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44DBA90-40F9-4619-B3A2-10EE136039E8}"/>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953862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75078-1FB3-4E0C-8A54-A114C398F754}" type="datetimeFigureOut">
              <a:rPr lang="en-PK" smtClean="0"/>
              <a:t>04/12/2020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139455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FB75078-1FB3-4E0C-8A54-A114C398F754}" type="datetimeFigureOut">
              <a:rPr lang="en-PK" smtClean="0"/>
              <a:t>04/12/2020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177879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571767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7032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320456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3646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588126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006327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31663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F093-356B-452A-B9DC-ED3A0450D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DF4DA86-3C21-44EB-8043-CC8F74014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D159B5C-017A-4531-9973-9E7F039DC882}"/>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5" name="Footer Placeholder 4">
            <a:extLst>
              <a:ext uri="{FF2B5EF4-FFF2-40B4-BE49-F238E27FC236}">
                <a16:creationId xmlns:a16="http://schemas.microsoft.com/office/drawing/2014/main" id="{45D633CB-EE9C-436C-A212-2CC7E36BF77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597FCC1-930E-4F8F-886F-B71FD17310AE}"/>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90720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94CC-10F8-45FB-A5AE-E15DD3F43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5FBF1D9-D1D7-4237-821C-5601276C3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D125BC-6030-48F6-AEF1-9E991C26FE6E}"/>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5" name="Footer Placeholder 4">
            <a:extLst>
              <a:ext uri="{FF2B5EF4-FFF2-40B4-BE49-F238E27FC236}">
                <a16:creationId xmlns:a16="http://schemas.microsoft.com/office/drawing/2014/main" id="{DCEBB8BB-972E-4314-AC8A-B759ECFD0F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3D4C2D1-F150-49DE-A6BC-398182A440C5}"/>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9879404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FD69-39A8-4E12-BBF3-29FE8AE1071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8B509A-E72A-4B5D-8349-568A70E10E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78E7FB6-EE6F-4691-918E-3C7673031B08}"/>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5" name="Footer Placeholder 4">
            <a:extLst>
              <a:ext uri="{FF2B5EF4-FFF2-40B4-BE49-F238E27FC236}">
                <a16:creationId xmlns:a16="http://schemas.microsoft.com/office/drawing/2014/main" id="{2E76BED1-740B-4CDA-A738-6C569C9019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B6F738-BF90-48E4-98F5-C754D7FB72F2}"/>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892726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EE00-11B7-4E0C-B0B7-31F9D7443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D30F8BD-5709-4212-8F54-A6BA1D4CE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6CC512-42CD-492F-AE54-AC8A54D42FB4}"/>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5" name="Footer Placeholder 4">
            <a:extLst>
              <a:ext uri="{FF2B5EF4-FFF2-40B4-BE49-F238E27FC236}">
                <a16:creationId xmlns:a16="http://schemas.microsoft.com/office/drawing/2014/main" id="{96666090-3A0C-4D64-8450-3B5CF75A53A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B0D7AE-3534-4519-BDBB-6E9357353AE6}"/>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17451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2411-ADAE-49D1-A8D6-F1031804903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FC04421-D72F-46B1-A9BE-38D4ED12C1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A063D2B-45BA-4DF7-9B36-63C9232F98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4091546-414E-48CC-8DBE-39E6C95B1FF8}"/>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6" name="Footer Placeholder 5">
            <a:extLst>
              <a:ext uri="{FF2B5EF4-FFF2-40B4-BE49-F238E27FC236}">
                <a16:creationId xmlns:a16="http://schemas.microsoft.com/office/drawing/2014/main" id="{15F624CB-5ADF-4850-A44F-17F3278E187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A1D43D0-E573-4BB0-92B8-FD5BC5C28E59}"/>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224782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3BD5-D8DC-41EA-81B4-862556B1321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F95A70-55F1-40E0-B91A-BA40BB8CD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4AFC30-CD26-4036-9F7D-6C1D50B0BD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A1AC433F-126E-4F36-A782-6AB70DAB0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B5860B-A2F3-4C6C-9414-6E529093E7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18FF8FD-443D-4207-A4D1-F1056360EE6E}"/>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8" name="Footer Placeholder 7">
            <a:extLst>
              <a:ext uri="{FF2B5EF4-FFF2-40B4-BE49-F238E27FC236}">
                <a16:creationId xmlns:a16="http://schemas.microsoft.com/office/drawing/2014/main" id="{8099E2E7-D0F7-44E6-82E5-C44E50A5E5A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EDBFE65-6070-4F2C-8993-C53016399B59}"/>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3622142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F5FF-83C4-4D58-9773-3C3A15E257C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9A833C6-FFA5-4357-B61E-02EFB1DC121C}"/>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4" name="Footer Placeholder 3">
            <a:extLst>
              <a:ext uri="{FF2B5EF4-FFF2-40B4-BE49-F238E27FC236}">
                <a16:creationId xmlns:a16="http://schemas.microsoft.com/office/drawing/2014/main" id="{EA32ADCB-F061-4FE8-A375-25C2708D2F0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E57BE9F-B361-4C9D-B842-C2FE2B89F94D}"/>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11782852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6FDEE-933C-4594-8647-83EC78209015}"/>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3" name="Footer Placeholder 2">
            <a:extLst>
              <a:ext uri="{FF2B5EF4-FFF2-40B4-BE49-F238E27FC236}">
                <a16:creationId xmlns:a16="http://schemas.microsoft.com/office/drawing/2014/main" id="{75CD5342-408C-47A4-B3F7-7448DD52F1D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D2E4535-4006-4494-B03A-BEE55B1B4154}"/>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3045001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C5E4-AAD5-4CCC-8D6B-0938B0197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90EFDD6-B955-41F1-AC2F-B8A0CF483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535077F-A37D-48AB-9649-6733F6BA5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D1338C-F371-4F4F-8757-030C475A32AC}"/>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6" name="Footer Placeholder 5">
            <a:extLst>
              <a:ext uri="{FF2B5EF4-FFF2-40B4-BE49-F238E27FC236}">
                <a16:creationId xmlns:a16="http://schemas.microsoft.com/office/drawing/2014/main" id="{0E738A85-DE72-4752-94FA-47F88CBB915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1EFB435-28F5-4CFB-A478-E1BEC7EEBC30}"/>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107261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E44F-1CB0-4F0F-A81A-C5BFE3558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161C4AB-1B3C-40F9-B3DD-887F4EDA3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0AD686F-23CB-4B81-83EF-38347ABB9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F177D-561C-4CB8-BC38-40A811EAEDDC}"/>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6" name="Footer Placeholder 5">
            <a:extLst>
              <a:ext uri="{FF2B5EF4-FFF2-40B4-BE49-F238E27FC236}">
                <a16:creationId xmlns:a16="http://schemas.microsoft.com/office/drawing/2014/main" id="{19A37C3F-311E-422F-9088-A616A9D7D55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721196D-C05D-4610-9FDE-53ECFEFFCAD3}"/>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158010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A5CD-89EB-486C-95A1-1C8C3A8021C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B6D89EF-F64A-43F9-BB04-5260D13361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49ED467-467C-49FA-93BD-38DF91ADD892}"/>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5" name="Footer Placeholder 4">
            <a:extLst>
              <a:ext uri="{FF2B5EF4-FFF2-40B4-BE49-F238E27FC236}">
                <a16:creationId xmlns:a16="http://schemas.microsoft.com/office/drawing/2014/main" id="{BD2647DD-16C2-4A11-A5A7-1AFF63027F0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1AC02C-0015-48FA-9EBD-79785A35D943}"/>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139410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8558BB-EE23-4DDF-A1B1-51748CD80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F394BF5-2411-454D-A0F6-2DE9EB538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47E831D-4C5E-4835-BF27-435C787A38FD}"/>
              </a:ext>
            </a:extLst>
          </p:cNvPr>
          <p:cNvSpPr>
            <a:spLocks noGrp="1"/>
          </p:cNvSpPr>
          <p:nvPr>
            <p:ph type="dt" sz="half" idx="10"/>
          </p:nvPr>
        </p:nvSpPr>
        <p:spPr/>
        <p:txBody>
          <a:bodyPr/>
          <a:lstStyle/>
          <a:p>
            <a:fld id="{B185BF53-FF09-4F60-BB12-C7ADD3B8F569}" type="datetimeFigureOut">
              <a:rPr lang="en-PK" smtClean="0"/>
              <a:t>04/12/2020</a:t>
            </a:fld>
            <a:endParaRPr lang="en-PK"/>
          </a:p>
        </p:txBody>
      </p:sp>
      <p:sp>
        <p:nvSpPr>
          <p:cNvPr id="5" name="Footer Placeholder 4">
            <a:extLst>
              <a:ext uri="{FF2B5EF4-FFF2-40B4-BE49-F238E27FC236}">
                <a16:creationId xmlns:a16="http://schemas.microsoft.com/office/drawing/2014/main" id="{98D4E2F0-502F-4333-A023-63AFE52565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253558F-6AD1-46CE-9101-B7AF0526A889}"/>
              </a:ext>
            </a:extLst>
          </p:cNvPr>
          <p:cNvSpPr>
            <a:spLocks noGrp="1"/>
          </p:cNvSpPr>
          <p:nvPr>
            <p:ph type="sldNum" sz="quarter" idx="12"/>
          </p:nvPr>
        </p:nvSpPr>
        <p:spPr/>
        <p:txBody>
          <a:bodyPr/>
          <a:lstStyle/>
          <a:p>
            <a:fld id="{3416B03F-546D-49E5-96D7-ADA5146828B8}" type="slidenum">
              <a:rPr lang="en-PK" smtClean="0"/>
              <a:t>‹#›</a:t>
            </a:fld>
            <a:endParaRPr lang="en-PK"/>
          </a:p>
        </p:txBody>
      </p:sp>
    </p:spTree>
    <p:extLst>
      <p:ext uri="{BB962C8B-B14F-4D97-AF65-F5344CB8AC3E}">
        <p14:creationId xmlns:p14="http://schemas.microsoft.com/office/powerpoint/2010/main" val="291599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6D48-45CD-4417-B6E4-A1F4B310FAF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5C5713E-1A1C-4F61-B609-6E59B9EF9E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D3BFD62-3686-47EC-91F0-A75088B3EB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F1A23D6-3CA9-480F-88D5-B38B616E2121}"/>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6" name="Footer Placeholder 5">
            <a:extLst>
              <a:ext uri="{FF2B5EF4-FFF2-40B4-BE49-F238E27FC236}">
                <a16:creationId xmlns:a16="http://schemas.microsoft.com/office/drawing/2014/main" id="{BA464522-3E22-4987-9BF9-28832456610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6F9711A-7C1F-4C9D-AA50-662801910F62}"/>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3479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4D0A-B823-454B-A9F7-FE94360C0B6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C823A2F-3D5C-410D-BC31-84AD38375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B51022-A567-42D2-9745-4E8313AC2A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6356C43-790A-4C79-A46A-E039924A2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EBDDD-13CE-4D7B-A6DA-ED04873B8E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B82AE02-9D56-4253-937F-A6C5CE233BDE}"/>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8" name="Footer Placeholder 7">
            <a:extLst>
              <a:ext uri="{FF2B5EF4-FFF2-40B4-BE49-F238E27FC236}">
                <a16:creationId xmlns:a16="http://schemas.microsoft.com/office/drawing/2014/main" id="{09907DCD-8E00-4D47-8F44-133EF973CD2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716AFDC-3F09-4E5E-AA9E-9EC3AC6EC604}"/>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336813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507-F10C-40A1-88E1-1BB160E2F47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0DF76A8-FA8C-4DA0-BB7B-FE6B344F2B08}"/>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4" name="Footer Placeholder 3">
            <a:extLst>
              <a:ext uri="{FF2B5EF4-FFF2-40B4-BE49-F238E27FC236}">
                <a16:creationId xmlns:a16="http://schemas.microsoft.com/office/drawing/2014/main" id="{86455078-4A7F-4F85-9FF1-1A3DE2FBF75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72CD85E-8E67-4C78-9744-3963086A2E6C}"/>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199238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B3495-D65B-46F1-96FD-C7DD43A3AC7D}"/>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3" name="Footer Placeholder 2">
            <a:extLst>
              <a:ext uri="{FF2B5EF4-FFF2-40B4-BE49-F238E27FC236}">
                <a16:creationId xmlns:a16="http://schemas.microsoft.com/office/drawing/2014/main" id="{F175E34A-6C74-4D4D-934B-293C748BDFA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9FA737D-B608-40DF-B3BB-54142074C3E4}"/>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8782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2E39-9374-4635-948D-1A8F663CD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32AC416-A473-487F-93BC-4620708CB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F346A80-174B-4B87-8923-ACF197398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184080-8A6F-4F69-B0F5-93EB0C31DB34}"/>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6" name="Footer Placeholder 5">
            <a:extLst>
              <a:ext uri="{FF2B5EF4-FFF2-40B4-BE49-F238E27FC236}">
                <a16:creationId xmlns:a16="http://schemas.microsoft.com/office/drawing/2014/main" id="{0272D57B-184F-4643-A22B-BE3065B948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0AEB392-F041-4A00-9ACE-3601CF19B77C}"/>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29648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5313-BB48-493E-9FE3-4FEA4691D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D46D006-B37E-4624-993E-7249ECB96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0067E36-3580-47CD-819C-17A7C1BB8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C92D5C-D49F-4F71-B942-570652E8DA79}"/>
              </a:ext>
            </a:extLst>
          </p:cNvPr>
          <p:cNvSpPr>
            <a:spLocks noGrp="1"/>
          </p:cNvSpPr>
          <p:nvPr>
            <p:ph type="dt" sz="half" idx="10"/>
          </p:nvPr>
        </p:nvSpPr>
        <p:spPr/>
        <p:txBody>
          <a:bodyPr/>
          <a:lstStyle/>
          <a:p>
            <a:fld id="{9FB75078-1FB3-4E0C-8A54-A114C398F754}" type="datetimeFigureOut">
              <a:rPr lang="en-PK" smtClean="0"/>
              <a:t>04/12/2020</a:t>
            </a:fld>
            <a:endParaRPr lang="en-PK"/>
          </a:p>
        </p:txBody>
      </p:sp>
      <p:sp>
        <p:nvSpPr>
          <p:cNvPr id="6" name="Footer Placeholder 5">
            <a:extLst>
              <a:ext uri="{FF2B5EF4-FFF2-40B4-BE49-F238E27FC236}">
                <a16:creationId xmlns:a16="http://schemas.microsoft.com/office/drawing/2014/main" id="{06A1E706-ED00-4792-9CA5-6BC23B76CB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B37333F-126D-469B-842C-5A804C5B7FB6}"/>
              </a:ext>
            </a:extLst>
          </p:cNvPr>
          <p:cNvSpPr>
            <a:spLocks noGrp="1"/>
          </p:cNvSpPr>
          <p:nvPr>
            <p:ph type="sldNum" sz="quarter" idx="12"/>
          </p:nvPr>
        </p:nvSpPr>
        <p:spPr/>
        <p:txBody>
          <a:bodyPr/>
          <a:lstStyle/>
          <a:p>
            <a:fld id="{5EF38750-5099-400E-B5A4-58479189E54A}" type="slidenum">
              <a:rPr lang="en-PK" smtClean="0"/>
              <a:t>‹#›</a:t>
            </a:fld>
            <a:endParaRPr lang="en-PK"/>
          </a:p>
        </p:txBody>
      </p:sp>
    </p:spTree>
    <p:extLst>
      <p:ext uri="{BB962C8B-B14F-4D97-AF65-F5344CB8AC3E}">
        <p14:creationId xmlns:p14="http://schemas.microsoft.com/office/powerpoint/2010/main" val="427098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D9A12-8E97-4E5F-869B-6A46E461B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EBA1484-1DDF-427B-88F8-AB53F1FA7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DE9250A-7E55-4392-ACB8-0D4BC3DD2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75078-1FB3-4E0C-8A54-A114C398F754}" type="datetimeFigureOut">
              <a:rPr lang="en-PK" smtClean="0"/>
              <a:t>04/12/2020</a:t>
            </a:fld>
            <a:endParaRPr lang="en-PK"/>
          </a:p>
        </p:txBody>
      </p:sp>
      <p:sp>
        <p:nvSpPr>
          <p:cNvPr id="5" name="Footer Placeholder 4">
            <a:extLst>
              <a:ext uri="{FF2B5EF4-FFF2-40B4-BE49-F238E27FC236}">
                <a16:creationId xmlns:a16="http://schemas.microsoft.com/office/drawing/2014/main" id="{7ED8C58D-2C95-4D2B-94C5-5ACB083D1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110E6E7-5DDB-476A-879F-8E007BD55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8750-5099-400E-B5A4-58479189E54A}" type="slidenum">
              <a:rPr lang="en-PK" smtClean="0"/>
              <a:t>‹#›</a:t>
            </a:fld>
            <a:endParaRPr lang="en-PK"/>
          </a:p>
        </p:txBody>
      </p:sp>
    </p:spTree>
    <p:extLst>
      <p:ext uri="{BB962C8B-B14F-4D97-AF65-F5344CB8AC3E}">
        <p14:creationId xmlns:p14="http://schemas.microsoft.com/office/powerpoint/2010/main" val="86937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FB75078-1FB3-4E0C-8A54-A114C398F754}" type="datetimeFigureOut">
              <a:rPr lang="en-PK" smtClean="0"/>
              <a:t>04/12/2020</a:t>
            </a:fld>
            <a:endParaRPr lang="en-PK"/>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K"/>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EF38750-5099-400E-B5A4-58479189E54A}" type="slidenum">
              <a:rPr lang="en-PK" smtClean="0"/>
              <a:t>‹#›</a:t>
            </a:fld>
            <a:endParaRPr lang="en-PK"/>
          </a:p>
        </p:txBody>
      </p:sp>
    </p:spTree>
    <p:extLst>
      <p:ext uri="{BB962C8B-B14F-4D97-AF65-F5344CB8AC3E}">
        <p14:creationId xmlns:p14="http://schemas.microsoft.com/office/powerpoint/2010/main" val="3312103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3A815-8661-4737-9133-54A998D23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695CA31-87FC-4B82-94B3-3B26573DE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7928E72-28F3-48E6-861E-610B998C8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5BF53-FF09-4F60-BB12-C7ADD3B8F569}" type="datetimeFigureOut">
              <a:rPr lang="en-PK" smtClean="0"/>
              <a:t>04/12/2020</a:t>
            </a:fld>
            <a:endParaRPr lang="en-PK"/>
          </a:p>
        </p:txBody>
      </p:sp>
      <p:sp>
        <p:nvSpPr>
          <p:cNvPr id="5" name="Footer Placeholder 4">
            <a:extLst>
              <a:ext uri="{FF2B5EF4-FFF2-40B4-BE49-F238E27FC236}">
                <a16:creationId xmlns:a16="http://schemas.microsoft.com/office/drawing/2014/main" id="{A3801FFF-A0C5-4F9B-83F7-B2B4990CA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B917BAF-E8BB-4982-B84A-0A3B10B9E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6B03F-546D-49E5-96D7-ADA5146828B8}" type="slidenum">
              <a:rPr lang="en-PK" smtClean="0"/>
              <a:t>‹#›</a:t>
            </a:fld>
            <a:endParaRPr lang="en-PK"/>
          </a:p>
        </p:txBody>
      </p:sp>
      <p:pic>
        <p:nvPicPr>
          <p:cNvPr id="8" name="Graphic 7" descr="Robot">
            <a:extLst>
              <a:ext uri="{FF2B5EF4-FFF2-40B4-BE49-F238E27FC236}">
                <a16:creationId xmlns:a16="http://schemas.microsoft.com/office/drawing/2014/main" id="{6187CB0D-26E7-4C81-A5D0-187BF216C7C3}"/>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39985" y="365125"/>
            <a:ext cx="737311" cy="737311"/>
          </a:xfrm>
          <a:prstGeom prst="rect">
            <a:avLst/>
          </a:prstGeom>
        </p:spPr>
      </p:pic>
    </p:spTree>
    <p:extLst>
      <p:ext uri="{BB962C8B-B14F-4D97-AF65-F5344CB8AC3E}">
        <p14:creationId xmlns:p14="http://schemas.microsoft.com/office/powerpoint/2010/main" val="397832318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AAE646-FE12-4D0E-8CBF-16DF2C3A1630}"/>
              </a:ext>
            </a:extLst>
          </p:cNvPr>
          <p:cNvSpPr>
            <a:spLocks noGrp="1"/>
          </p:cNvSpPr>
          <p:nvPr>
            <p:ph type="subTitle" idx="1"/>
          </p:nvPr>
        </p:nvSpPr>
        <p:spPr>
          <a:xfrm>
            <a:off x="128627" y="4422602"/>
            <a:ext cx="6400800" cy="1947333"/>
          </a:xfrm>
        </p:spPr>
        <p:txBody>
          <a:bodyPr>
            <a:normAutofit fontScale="85000" lnSpcReduction="20000"/>
          </a:bodyPr>
          <a:lstStyle/>
          <a:p>
            <a:r>
              <a:rPr lang="en-US" sz="2400" b="1" dirty="0">
                <a:solidFill>
                  <a:schemeClr val="bg1"/>
                </a:solidFill>
              </a:rPr>
              <a:t>OTC DRUG RECOMMENDATION CHATBOT</a:t>
            </a:r>
          </a:p>
          <a:p>
            <a:r>
              <a:rPr lang="en-US" sz="2400" b="1" dirty="0">
                <a:solidFill>
                  <a:schemeClr val="bg1"/>
                </a:solidFill>
              </a:rPr>
              <a:t>Supervisor: Sir Khawaja Mohiuddin</a:t>
            </a:r>
          </a:p>
          <a:p>
            <a:r>
              <a:rPr lang="en-US" sz="2400" b="1" dirty="0">
                <a:solidFill>
                  <a:schemeClr val="bg1"/>
                </a:solidFill>
              </a:rPr>
              <a:t>Team Members:</a:t>
            </a:r>
          </a:p>
          <a:p>
            <a:r>
              <a:rPr lang="en-US" sz="2400" b="1" dirty="0" err="1">
                <a:solidFill>
                  <a:schemeClr val="bg1"/>
                </a:solidFill>
              </a:rPr>
              <a:t>Esa</a:t>
            </a:r>
            <a:r>
              <a:rPr lang="en-US" sz="2400" b="1" dirty="0">
                <a:solidFill>
                  <a:schemeClr val="bg1"/>
                </a:solidFill>
              </a:rPr>
              <a:t> Anjum 1712145</a:t>
            </a:r>
          </a:p>
          <a:p>
            <a:r>
              <a:rPr lang="en-US" sz="2400" b="1" dirty="0">
                <a:solidFill>
                  <a:schemeClr val="bg1"/>
                </a:solidFill>
              </a:rPr>
              <a:t>Shayan Ur Rehman Siddiqui 1712172</a:t>
            </a:r>
            <a:endParaRPr lang="en-PK" sz="2400" b="1" dirty="0">
              <a:solidFill>
                <a:schemeClr val="bg1"/>
              </a:solidFill>
            </a:endParaRPr>
          </a:p>
        </p:txBody>
      </p:sp>
      <p:pic>
        <p:nvPicPr>
          <p:cNvPr id="5" name="Picture 4">
            <a:extLst>
              <a:ext uri="{FF2B5EF4-FFF2-40B4-BE49-F238E27FC236}">
                <a16:creationId xmlns:a16="http://schemas.microsoft.com/office/drawing/2014/main" id="{42B44570-B2F5-484A-9F68-80E4D6C18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923" y="263267"/>
            <a:ext cx="7188036" cy="3349106"/>
          </a:xfrm>
          <a:prstGeom prst="rect">
            <a:avLst/>
          </a:prstGeom>
          <a:effectLst>
            <a:outerShdw blurRad="1181100" dist="50800" dir="13020000" sx="1000" sy="1000" algn="ctr" rotWithShape="0">
              <a:srgbClr val="000000"/>
            </a:outerShdw>
            <a:softEdge rad="736600"/>
          </a:effectLst>
        </p:spPr>
      </p:pic>
    </p:spTree>
    <p:extLst>
      <p:ext uri="{BB962C8B-B14F-4D97-AF65-F5344CB8AC3E}">
        <p14:creationId xmlns:p14="http://schemas.microsoft.com/office/powerpoint/2010/main" val="25159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3417EED-E7EE-498E-BA27-89539A952F9B}"/>
              </a:ext>
            </a:extLst>
          </p:cNvPr>
          <p:cNvGraphicFramePr>
            <a:graphicFrameLocks noGrp="1"/>
          </p:cNvGraphicFramePr>
          <p:nvPr>
            <p:extLst>
              <p:ext uri="{D42A27DB-BD31-4B8C-83A1-F6EECF244321}">
                <p14:modId xmlns:p14="http://schemas.microsoft.com/office/powerpoint/2010/main" val="2978959594"/>
              </p:ext>
            </p:extLst>
          </p:nvPr>
        </p:nvGraphicFramePr>
        <p:xfrm>
          <a:off x="2720975" y="2867201"/>
          <a:ext cx="5937250" cy="522288"/>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899463860"/>
                    </a:ext>
                  </a:extLst>
                </a:gridCol>
                <a:gridCol w="2968625">
                  <a:extLst>
                    <a:ext uri="{9D8B030D-6E8A-4147-A177-3AD203B41FA5}">
                      <a16:colId xmlns:a16="http://schemas.microsoft.com/office/drawing/2014/main" val="1993229687"/>
                    </a:ext>
                  </a:extLst>
                </a:gridCol>
              </a:tblGrid>
              <a:tr h="0">
                <a:tc>
                  <a:txBody>
                    <a:bodyPr/>
                    <a:lstStyle/>
                    <a:p>
                      <a:pPr algn="ctr">
                        <a:lnSpc>
                          <a:spcPct val="107000"/>
                        </a:lnSpc>
                        <a:spcAft>
                          <a:spcPts val="0"/>
                        </a:spcAft>
                      </a:pPr>
                      <a:r>
                        <a:rPr lang="en-US" sz="1100">
                          <a:effectLst/>
                        </a:rPr>
                        <a:t>User Action</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System Response</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936753"/>
                  </a:ext>
                </a:extLst>
              </a:tr>
              <a:tr h="0">
                <a:tc>
                  <a:txBody>
                    <a:bodyPr/>
                    <a:lstStyle/>
                    <a:p>
                      <a:pPr marL="342900" lvl="0" indent="-342900">
                        <a:lnSpc>
                          <a:spcPct val="107000"/>
                        </a:lnSpc>
                        <a:spcAft>
                          <a:spcPts val="0"/>
                        </a:spcAft>
                        <a:buFont typeface="+mj-lt"/>
                        <a:buAutoNum type="arabicPeriod"/>
                      </a:pPr>
                      <a:r>
                        <a:rPr lang="en-US" sz="1100" dirty="0">
                          <a:effectLst/>
                        </a:rPr>
                        <a:t>User enters details in different fields available and presses enter.</a:t>
                      </a:r>
                      <a:endParaRPr lang="en-P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System searches for drugs related to that information and returns relevant drug(s)’ details.</a:t>
                      </a:r>
                      <a:endParaRPr lang="en-P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993660"/>
                  </a:ext>
                </a:extLst>
              </a:tr>
            </a:tbl>
          </a:graphicData>
        </a:graphic>
      </p:graphicFrame>
      <p:graphicFrame>
        <p:nvGraphicFramePr>
          <p:cNvPr id="5" name="Table 4">
            <a:extLst>
              <a:ext uri="{FF2B5EF4-FFF2-40B4-BE49-F238E27FC236}">
                <a16:creationId xmlns:a16="http://schemas.microsoft.com/office/drawing/2014/main" id="{977B7077-5FCC-415B-8141-6A10E56B0B29}"/>
              </a:ext>
            </a:extLst>
          </p:cNvPr>
          <p:cNvGraphicFramePr>
            <a:graphicFrameLocks noGrp="1"/>
          </p:cNvGraphicFramePr>
          <p:nvPr>
            <p:extLst>
              <p:ext uri="{D42A27DB-BD31-4B8C-83A1-F6EECF244321}">
                <p14:modId xmlns:p14="http://schemas.microsoft.com/office/powerpoint/2010/main" val="3822433569"/>
              </p:ext>
            </p:extLst>
          </p:nvPr>
        </p:nvGraphicFramePr>
        <p:xfrm>
          <a:off x="2720975" y="3482623"/>
          <a:ext cx="5937250" cy="34290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446129462"/>
                    </a:ext>
                  </a:extLst>
                </a:gridCol>
                <a:gridCol w="2968625">
                  <a:extLst>
                    <a:ext uri="{9D8B030D-6E8A-4147-A177-3AD203B41FA5}">
                      <a16:colId xmlns:a16="http://schemas.microsoft.com/office/drawing/2014/main" val="278483677"/>
                    </a:ext>
                  </a:extLst>
                </a:gridCol>
              </a:tblGrid>
              <a:tr h="0">
                <a:tc>
                  <a:txBody>
                    <a:bodyPr/>
                    <a:lstStyle/>
                    <a:p>
                      <a:pPr algn="ctr">
                        <a:lnSpc>
                          <a:spcPct val="107000"/>
                        </a:lnSpc>
                        <a:spcAft>
                          <a:spcPts val="0"/>
                        </a:spcAft>
                      </a:pPr>
                      <a:r>
                        <a:rPr lang="en-US" sz="1100" dirty="0">
                          <a:effectLst/>
                        </a:rPr>
                        <a:t>User Action</a:t>
                      </a:r>
                      <a:endParaRPr lang="en-P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System Response</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9393392"/>
                  </a:ext>
                </a:extLst>
              </a:tr>
              <a:tr h="0">
                <a:tc>
                  <a:txBody>
                    <a:bodyPr/>
                    <a:lstStyle/>
                    <a:p>
                      <a:pPr marL="342900" lvl="0" indent="-342900">
                        <a:lnSpc>
                          <a:spcPct val="107000"/>
                        </a:lnSpc>
                        <a:spcAft>
                          <a:spcPts val="0"/>
                        </a:spcAft>
                        <a:buFont typeface="+mj-lt"/>
                        <a:buAutoNum type="arabicPeriod"/>
                      </a:pPr>
                      <a:r>
                        <a:rPr lang="en-US" sz="1100">
                          <a:effectLst/>
                        </a:rPr>
                        <a:t>If User enters irrelevant information.</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System returns no results.</a:t>
                      </a:r>
                      <a:endParaRPr lang="en-P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762929"/>
                  </a:ext>
                </a:extLst>
              </a:tr>
            </a:tbl>
          </a:graphicData>
        </a:graphic>
      </p:graphicFrame>
      <p:sp>
        <p:nvSpPr>
          <p:cNvPr id="6" name="Rectangle 1">
            <a:extLst>
              <a:ext uri="{FF2B5EF4-FFF2-40B4-BE49-F238E27FC236}">
                <a16:creationId xmlns:a16="http://schemas.microsoft.com/office/drawing/2014/main" id="{B6495B0D-0CA2-4C49-995C-BE6E50988549}"/>
              </a:ext>
            </a:extLst>
          </p:cNvPr>
          <p:cNvSpPr>
            <a:spLocks noChangeArrowheads="1"/>
          </p:cNvSpPr>
          <p:nvPr/>
        </p:nvSpPr>
        <p:spPr bwMode="auto">
          <a:xfrm>
            <a:off x="381317" y="278715"/>
            <a:ext cx="10038327"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t>
            </a:r>
            <a:r>
              <a:rPr kumimoji="0" lang="en-US" altLang="en-PK" sz="14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Search Medicine Details</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Goal: This Use Case lets the user to find details about specific medicine by entering any one attribute related to drug(s) such as interactions, contraindications, brand-name, etc.</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Actor: User</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Pre-conditions:</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is using the website’s page dedicated to details about drugs.</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Triggers: When the User goes to the page about drugs’ details.</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Course of Events:</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Alternate Path: 		</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Post-Condition: System returns drug(s)’ information.</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Author: Shayan-Ur-Rehman Siddiqui	Date: 10/30/20</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Exceptions:</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Back-End Server is Offline. </a:t>
            </a:r>
            <a:endParaRPr kumimoji="0" lang="en-US" altLang="en-PK"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07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025E7-70D9-4AD7-84D6-C6B51C901909}"/>
              </a:ext>
            </a:extLst>
          </p:cNvPr>
          <p:cNvSpPr txBox="1"/>
          <p:nvPr/>
        </p:nvSpPr>
        <p:spPr>
          <a:xfrm>
            <a:off x="680936" y="447472"/>
            <a:ext cx="4941651" cy="461665"/>
          </a:xfrm>
          <a:prstGeom prst="rect">
            <a:avLst/>
          </a:prstGeom>
          <a:noFill/>
        </p:spPr>
        <p:txBody>
          <a:bodyPr wrap="square" rtlCol="0">
            <a:spAutoFit/>
          </a:bodyPr>
          <a:lstStyle/>
          <a:p>
            <a:r>
              <a:rPr lang="en-US" sz="2400" b="1" dirty="0"/>
              <a:t>4. System Sequence Diagrams </a:t>
            </a:r>
            <a:endParaRPr lang="en-PK" sz="2400" b="1" dirty="0"/>
          </a:p>
        </p:txBody>
      </p:sp>
      <p:sp>
        <p:nvSpPr>
          <p:cNvPr id="6" name="TextBox 5">
            <a:extLst>
              <a:ext uri="{FF2B5EF4-FFF2-40B4-BE49-F238E27FC236}">
                <a16:creationId xmlns:a16="http://schemas.microsoft.com/office/drawing/2014/main" id="{A4D6BAAA-14C2-4279-A47B-2F11F2A1688B}"/>
              </a:ext>
            </a:extLst>
          </p:cNvPr>
          <p:cNvSpPr txBox="1"/>
          <p:nvPr/>
        </p:nvSpPr>
        <p:spPr>
          <a:xfrm>
            <a:off x="680936" y="1381328"/>
            <a:ext cx="2101175" cy="369332"/>
          </a:xfrm>
          <a:prstGeom prst="rect">
            <a:avLst/>
          </a:prstGeom>
          <a:noFill/>
        </p:spPr>
        <p:txBody>
          <a:bodyPr wrap="square" rtlCol="0">
            <a:spAutoFit/>
          </a:bodyPr>
          <a:lstStyle/>
          <a:p>
            <a:r>
              <a:rPr lang="en-US" dirty="0"/>
              <a:t>OPEN CHAT</a:t>
            </a:r>
          </a:p>
        </p:txBody>
      </p:sp>
      <p:graphicFrame>
        <p:nvGraphicFramePr>
          <p:cNvPr id="7" name="Object 6">
            <a:extLst>
              <a:ext uri="{FF2B5EF4-FFF2-40B4-BE49-F238E27FC236}">
                <a16:creationId xmlns:a16="http://schemas.microsoft.com/office/drawing/2014/main" id="{1BD835CD-7775-4793-8248-51D92A42EA73}"/>
              </a:ext>
            </a:extLst>
          </p:cNvPr>
          <p:cNvGraphicFramePr>
            <a:graphicFrameLocks noChangeAspect="1"/>
          </p:cNvGraphicFramePr>
          <p:nvPr>
            <p:extLst>
              <p:ext uri="{D42A27DB-BD31-4B8C-83A1-F6EECF244321}">
                <p14:modId xmlns:p14="http://schemas.microsoft.com/office/powerpoint/2010/main" val="1804112957"/>
              </p:ext>
            </p:extLst>
          </p:nvPr>
        </p:nvGraphicFramePr>
        <p:xfrm>
          <a:off x="247177" y="2256527"/>
          <a:ext cx="9610725" cy="6772275"/>
        </p:xfrm>
        <a:graphic>
          <a:graphicData uri="http://schemas.openxmlformats.org/presentationml/2006/ole">
            <mc:AlternateContent xmlns:mc="http://schemas.openxmlformats.org/markup-compatibility/2006">
              <mc:Choice xmlns:v="urn:schemas-microsoft-com:vml" Requires="v">
                <p:oleObj spid="_x0000_s5125" name="Visio" r:id="rId3" imgW="9610947" imgH="6772275" progId="Visio.Drawing.15">
                  <p:embed/>
                </p:oleObj>
              </mc:Choice>
              <mc:Fallback>
                <p:oleObj name="Visio" r:id="rId3" imgW="9610947" imgH="6772275" progId="Visio.Drawing.15">
                  <p:embed/>
                  <p:pic>
                    <p:nvPicPr>
                      <p:cNvPr id="0" name=""/>
                      <p:cNvPicPr/>
                      <p:nvPr/>
                    </p:nvPicPr>
                    <p:blipFill>
                      <a:blip r:embed="rId4"/>
                      <a:stretch>
                        <a:fillRect/>
                      </a:stretch>
                    </p:blipFill>
                    <p:spPr>
                      <a:xfrm>
                        <a:off x="247177" y="2256527"/>
                        <a:ext cx="9610725" cy="6772275"/>
                      </a:xfrm>
                      <a:prstGeom prst="rect">
                        <a:avLst/>
                      </a:prstGeom>
                    </p:spPr>
                  </p:pic>
                </p:oleObj>
              </mc:Fallback>
            </mc:AlternateContent>
          </a:graphicData>
        </a:graphic>
      </p:graphicFrame>
    </p:spTree>
    <p:extLst>
      <p:ext uri="{BB962C8B-B14F-4D97-AF65-F5344CB8AC3E}">
        <p14:creationId xmlns:p14="http://schemas.microsoft.com/office/powerpoint/2010/main" val="326036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025E7-70D9-4AD7-84D6-C6B51C901909}"/>
              </a:ext>
            </a:extLst>
          </p:cNvPr>
          <p:cNvSpPr txBox="1"/>
          <p:nvPr/>
        </p:nvSpPr>
        <p:spPr>
          <a:xfrm>
            <a:off x="680936" y="447472"/>
            <a:ext cx="4941651" cy="461665"/>
          </a:xfrm>
          <a:prstGeom prst="rect">
            <a:avLst/>
          </a:prstGeom>
          <a:noFill/>
        </p:spPr>
        <p:txBody>
          <a:bodyPr wrap="square" rtlCol="0">
            <a:spAutoFit/>
          </a:bodyPr>
          <a:lstStyle/>
          <a:p>
            <a:r>
              <a:rPr lang="en-US" sz="2400" b="1" dirty="0"/>
              <a:t>4. System Sequence Diagrams </a:t>
            </a:r>
            <a:endParaRPr lang="en-PK" sz="2400" b="1" dirty="0"/>
          </a:p>
        </p:txBody>
      </p:sp>
      <p:sp>
        <p:nvSpPr>
          <p:cNvPr id="6" name="TextBox 5">
            <a:extLst>
              <a:ext uri="{FF2B5EF4-FFF2-40B4-BE49-F238E27FC236}">
                <a16:creationId xmlns:a16="http://schemas.microsoft.com/office/drawing/2014/main" id="{A4D6BAAA-14C2-4279-A47B-2F11F2A1688B}"/>
              </a:ext>
            </a:extLst>
          </p:cNvPr>
          <p:cNvSpPr txBox="1"/>
          <p:nvPr/>
        </p:nvSpPr>
        <p:spPr>
          <a:xfrm>
            <a:off x="680936" y="1381328"/>
            <a:ext cx="2101175" cy="369332"/>
          </a:xfrm>
          <a:prstGeom prst="rect">
            <a:avLst/>
          </a:prstGeom>
          <a:noFill/>
        </p:spPr>
        <p:txBody>
          <a:bodyPr wrap="square" rtlCol="0">
            <a:spAutoFit/>
          </a:bodyPr>
          <a:lstStyle/>
          <a:p>
            <a:r>
              <a:rPr lang="en-US" dirty="0"/>
              <a:t>SEARCH DRUGS</a:t>
            </a:r>
          </a:p>
        </p:txBody>
      </p:sp>
      <p:graphicFrame>
        <p:nvGraphicFramePr>
          <p:cNvPr id="2" name="Object 1">
            <a:extLst>
              <a:ext uri="{FF2B5EF4-FFF2-40B4-BE49-F238E27FC236}">
                <a16:creationId xmlns:a16="http://schemas.microsoft.com/office/drawing/2014/main" id="{CE86C89E-D210-4854-BF2A-9E2C6F9D3658}"/>
              </a:ext>
            </a:extLst>
          </p:cNvPr>
          <p:cNvGraphicFramePr>
            <a:graphicFrameLocks noChangeAspect="1"/>
          </p:cNvGraphicFramePr>
          <p:nvPr>
            <p:extLst>
              <p:ext uri="{D42A27DB-BD31-4B8C-83A1-F6EECF244321}">
                <p14:modId xmlns:p14="http://schemas.microsoft.com/office/powerpoint/2010/main" val="2693301597"/>
              </p:ext>
            </p:extLst>
          </p:nvPr>
        </p:nvGraphicFramePr>
        <p:xfrm>
          <a:off x="680936" y="2222851"/>
          <a:ext cx="9610725" cy="6772275"/>
        </p:xfrm>
        <a:graphic>
          <a:graphicData uri="http://schemas.openxmlformats.org/presentationml/2006/ole">
            <mc:AlternateContent xmlns:mc="http://schemas.openxmlformats.org/markup-compatibility/2006">
              <mc:Choice xmlns:v="urn:schemas-microsoft-com:vml" Requires="v">
                <p:oleObj spid="_x0000_s6149" name="Visio" r:id="rId3" imgW="9610947" imgH="6772275" progId="Visio.Drawing.15">
                  <p:embed/>
                </p:oleObj>
              </mc:Choice>
              <mc:Fallback>
                <p:oleObj name="Visio" r:id="rId3" imgW="9610947" imgH="6772275" progId="Visio.Drawing.15">
                  <p:embed/>
                  <p:pic>
                    <p:nvPicPr>
                      <p:cNvPr id="0" name=""/>
                      <p:cNvPicPr/>
                      <p:nvPr/>
                    </p:nvPicPr>
                    <p:blipFill>
                      <a:blip r:embed="rId4"/>
                      <a:stretch>
                        <a:fillRect/>
                      </a:stretch>
                    </p:blipFill>
                    <p:spPr>
                      <a:xfrm>
                        <a:off x="680936" y="2222851"/>
                        <a:ext cx="9610725" cy="6772275"/>
                      </a:xfrm>
                      <a:prstGeom prst="rect">
                        <a:avLst/>
                      </a:prstGeom>
                    </p:spPr>
                  </p:pic>
                </p:oleObj>
              </mc:Fallback>
            </mc:AlternateContent>
          </a:graphicData>
        </a:graphic>
      </p:graphicFrame>
    </p:spTree>
    <p:extLst>
      <p:ext uri="{BB962C8B-B14F-4D97-AF65-F5344CB8AC3E}">
        <p14:creationId xmlns:p14="http://schemas.microsoft.com/office/powerpoint/2010/main" val="317812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025E7-70D9-4AD7-84D6-C6B51C901909}"/>
              </a:ext>
            </a:extLst>
          </p:cNvPr>
          <p:cNvSpPr txBox="1"/>
          <p:nvPr/>
        </p:nvSpPr>
        <p:spPr>
          <a:xfrm>
            <a:off x="680936" y="447472"/>
            <a:ext cx="4941651" cy="461665"/>
          </a:xfrm>
          <a:prstGeom prst="rect">
            <a:avLst/>
          </a:prstGeom>
          <a:noFill/>
        </p:spPr>
        <p:txBody>
          <a:bodyPr wrap="square" rtlCol="0">
            <a:spAutoFit/>
          </a:bodyPr>
          <a:lstStyle/>
          <a:p>
            <a:r>
              <a:rPr lang="en-US" sz="2400" b="1" dirty="0"/>
              <a:t>4. System Sequence Diagrams </a:t>
            </a:r>
            <a:endParaRPr lang="en-PK" sz="2400" b="1" dirty="0"/>
          </a:p>
        </p:txBody>
      </p:sp>
      <p:sp>
        <p:nvSpPr>
          <p:cNvPr id="6" name="TextBox 5">
            <a:extLst>
              <a:ext uri="{FF2B5EF4-FFF2-40B4-BE49-F238E27FC236}">
                <a16:creationId xmlns:a16="http://schemas.microsoft.com/office/drawing/2014/main" id="{A4D6BAAA-14C2-4279-A47B-2F11F2A1688B}"/>
              </a:ext>
            </a:extLst>
          </p:cNvPr>
          <p:cNvSpPr txBox="1"/>
          <p:nvPr/>
        </p:nvSpPr>
        <p:spPr>
          <a:xfrm>
            <a:off x="680936" y="1381328"/>
            <a:ext cx="7023370" cy="369332"/>
          </a:xfrm>
          <a:prstGeom prst="rect">
            <a:avLst/>
          </a:prstGeom>
          <a:noFill/>
        </p:spPr>
        <p:txBody>
          <a:bodyPr wrap="square" rtlCol="0">
            <a:spAutoFit/>
          </a:bodyPr>
          <a:lstStyle/>
          <a:p>
            <a:r>
              <a:rPr lang="en-US" dirty="0"/>
              <a:t>DISEASE IDENTIFICATION AND MEDICINE RECOMMEDNATION</a:t>
            </a:r>
          </a:p>
        </p:txBody>
      </p:sp>
      <p:graphicFrame>
        <p:nvGraphicFramePr>
          <p:cNvPr id="2" name="Object 1">
            <a:extLst>
              <a:ext uri="{FF2B5EF4-FFF2-40B4-BE49-F238E27FC236}">
                <a16:creationId xmlns:a16="http://schemas.microsoft.com/office/drawing/2014/main" id="{CFBD5EFD-C230-4556-B446-CAA61269E11B}"/>
              </a:ext>
            </a:extLst>
          </p:cNvPr>
          <p:cNvGraphicFramePr>
            <a:graphicFrameLocks noChangeAspect="1"/>
          </p:cNvGraphicFramePr>
          <p:nvPr>
            <p:extLst>
              <p:ext uri="{D42A27DB-BD31-4B8C-83A1-F6EECF244321}">
                <p14:modId xmlns:p14="http://schemas.microsoft.com/office/powerpoint/2010/main" val="725711758"/>
              </p:ext>
            </p:extLst>
          </p:nvPr>
        </p:nvGraphicFramePr>
        <p:xfrm>
          <a:off x="0" y="2090534"/>
          <a:ext cx="9610725" cy="6772275"/>
        </p:xfrm>
        <a:graphic>
          <a:graphicData uri="http://schemas.openxmlformats.org/presentationml/2006/ole">
            <mc:AlternateContent xmlns:mc="http://schemas.openxmlformats.org/markup-compatibility/2006">
              <mc:Choice xmlns:v="urn:schemas-microsoft-com:vml" Requires="v">
                <p:oleObj spid="_x0000_s7173" name="Visio" r:id="rId3" imgW="9610947" imgH="6772275" progId="Visio.Drawing.15">
                  <p:embed/>
                </p:oleObj>
              </mc:Choice>
              <mc:Fallback>
                <p:oleObj name="Visio" r:id="rId3" imgW="9610947" imgH="6772275" progId="Visio.Drawing.15">
                  <p:embed/>
                  <p:pic>
                    <p:nvPicPr>
                      <p:cNvPr id="0" name=""/>
                      <p:cNvPicPr/>
                      <p:nvPr/>
                    </p:nvPicPr>
                    <p:blipFill>
                      <a:blip r:embed="rId4"/>
                      <a:stretch>
                        <a:fillRect/>
                      </a:stretch>
                    </p:blipFill>
                    <p:spPr>
                      <a:xfrm>
                        <a:off x="0" y="2090534"/>
                        <a:ext cx="9610725" cy="6772275"/>
                      </a:xfrm>
                      <a:prstGeom prst="rect">
                        <a:avLst/>
                      </a:prstGeom>
                    </p:spPr>
                  </p:pic>
                </p:oleObj>
              </mc:Fallback>
            </mc:AlternateContent>
          </a:graphicData>
        </a:graphic>
      </p:graphicFrame>
    </p:spTree>
    <p:extLst>
      <p:ext uri="{BB962C8B-B14F-4D97-AF65-F5344CB8AC3E}">
        <p14:creationId xmlns:p14="http://schemas.microsoft.com/office/powerpoint/2010/main" val="8413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A5A-08C5-4D12-845F-470D022DB1C6}"/>
              </a:ext>
            </a:extLst>
          </p:cNvPr>
          <p:cNvSpPr>
            <a:spLocks noGrp="1"/>
          </p:cNvSpPr>
          <p:nvPr>
            <p:ph type="title"/>
          </p:nvPr>
        </p:nvSpPr>
        <p:spPr>
          <a:xfrm>
            <a:off x="838200" y="365125"/>
            <a:ext cx="10231877" cy="1074569"/>
          </a:xfrm>
        </p:spPr>
        <p:txBody>
          <a:bodyPr>
            <a:normAutofit fontScale="90000"/>
          </a:bodyPr>
          <a:lstStyle/>
          <a:p>
            <a:r>
              <a:rPr lang="en-US" b="1" dirty="0">
                <a:solidFill>
                  <a:schemeClr val="accent1"/>
                </a:solidFill>
              </a:rPr>
              <a:t>Design Artifacts(FYP-I)</a:t>
            </a:r>
            <a:br>
              <a:rPr lang="en-US" b="1" dirty="0">
                <a:solidFill>
                  <a:schemeClr val="accent1"/>
                </a:solidFill>
              </a:rPr>
            </a:br>
            <a:endParaRPr lang="en-PK" b="1" dirty="0">
              <a:solidFill>
                <a:schemeClr val="accent1"/>
              </a:solidFill>
            </a:endParaRPr>
          </a:p>
        </p:txBody>
      </p:sp>
      <p:pic>
        <p:nvPicPr>
          <p:cNvPr id="5" name="Picture 4">
            <a:extLst>
              <a:ext uri="{FF2B5EF4-FFF2-40B4-BE49-F238E27FC236}">
                <a16:creationId xmlns:a16="http://schemas.microsoft.com/office/drawing/2014/main" id="{0DD72A51-0933-4239-9585-C82BCA407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4436"/>
            <a:ext cx="12192000" cy="3949128"/>
          </a:xfrm>
          <a:prstGeom prst="rect">
            <a:avLst/>
          </a:prstGeom>
        </p:spPr>
      </p:pic>
    </p:spTree>
    <p:extLst>
      <p:ext uri="{BB962C8B-B14F-4D97-AF65-F5344CB8AC3E}">
        <p14:creationId xmlns:p14="http://schemas.microsoft.com/office/powerpoint/2010/main" val="33638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A5A-08C5-4D12-845F-470D022DB1C6}"/>
              </a:ext>
            </a:extLst>
          </p:cNvPr>
          <p:cNvSpPr>
            <a:spLocks noGrp="1"/>
          </p:cNvSpPr>
          <p:nvPr>
            <p:ph type="title"/>
          </p:nvPr>
        </p:nvSpPr>
        <p:spPr>
          <a:xfrm>
            <a:off x="838200" y="365125"/>
            <a:ext cx="10231877" cy="1074569"/>
          </a:xfrm>
        </p:spPr>
        <p:txBody>
          <a:bodyPr>
            <a:normAutofit fontScale="90000"/>
          </a:bodyPr>
          <a:lstStyle/>
          <a:p>
            <a:r>
              <a:rPr lang="en-US" b="1" dirty="0">
                <a:solidFill>
                  <a:schemeClr val="accent1"/>
                </a:solidFill>
              </a:rPr>
              <a:t>Design Artifacts(FYP-I)</a:t>
            </a:r>
            <a:br>
              <a:rPr lang="en-US" b="1" dirty="0">
                <a:solidFill>
                  <a:schemeClr val="accent1"/>
                </a:solidFill>
              </a:rPr>
            </a:br>
            <a:endParaRPr lang="en-PK" b="1" dirty="0">
              <a:solidFill>
                <a:schemeClr val="accent1"/>
              </a:solidFill>
            </a:endParaRPr>
          </a:p>
        </p:txBody>
      </p:sp>
      <p:pic>
        <p:nvPicPr>
          <p:cNvPr id="4" name="Picture 3">
            <a:extLst>
              <a:ext uri="{FF2B5EF4-FFF2-40B4-BE49-F238E27FC236}">
                <a16:creationId xmlns:a16="http://schemas.microsoft.com/office/drawing/2014/main" id="{F76445BE-6498-4498-9396-6A0D51484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2" y="902409"/>
            <a:ext cx="11336332" cy="5391902"/>
          </a:xfrm>
          <a:prstGeom prst="rect">
            <a:avLst/>
          </a:prstGeom>
        </p:spPr>
      </p:pic>
    </p:spTree>
    <p:extLst>
      <p:ext uri="{BB962C8B-B14F-4D97-AF65-F5344CB8AC3E}">
        <p14:creationId xmlns:p14="http://schemas.microsoft.com/office/powerpoint/2010/main" val="120808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A5A-08C5-4D12-845F-470D022DB1C6}"/>
              </a:ext>
            </a:extLst>
          </p:cNvPr>
          <p:cNvSpPr>
            <a:spLocks noGrp="1"/>
          </p:cNvSpPr>
          <p:nvPr>
            <p:ph type="title"/>
          </p:nvPr>
        </p:nvSpPr>
        <p:spPr>
          <a:xfrm>
            <a:off x="838200" y="365125"/>
            <a:ext cx="10231877" cy="1074569"/>
          </a:xfrm>
        </p:spPr>
        <p:txBody>
          <a:bodyPr>
            <a:normAutofit fontScale="90000"/>
          </a:bodyPr>
          <a:lstStyle/>
          <a:p>
            <a:r>
              <a:rPr lang="en-US" b="1" dirty="0">
                <a:solidFill>
                  <a:schemeClr val="accent1"/>
                </a:solidFill>
              </a:rPr>
              <a:t>Design Artifacts(FYP-I)</a:t>
            </a:r>
            <a:br>
              <a:rPr lang="en-US" b="1" dirty="0">
                <a:solidFill>
                  <a:schemeClr val="accent1"/>
                </a:solidFill>
              </a:rPr>
            </a:br>
            <a:endParaRPr lang="en-PK" b="1" dirty="0">
              <a:solidFill>
                <a:schemeClr val="accent1"/>
              </a:solidFill>
            </a:endParaRPr>
          </a:p>
        </p:txBody>
      </p:sp>
      <p:pic>
        <p:nvPicPr>
          <p:cNvPr id="5" name="Picture 4">
            <a:extLst>
              <a:ext uri="{FF2B5EF4-FFF2-40B4-BE49-F238E27FC236}">
                <a16:creationId xmlns:a16="http://schemas.microsoft.com/office/drawing/2014/main" id="{5E05258E-5B98-4DF8-A927-DDE3CACEC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454" y="1215288"/>
            <a:ext cx="9114141" cy="5277587"/>
          </a:xfrm>
          <a:prstGeom prst="rect">
            <a:avLst/>
          </a:prstGeom>
        </p:spPr>
      </p:pic>
    </p:spTree>
    <p:extLst>
      <p:ext uri="{BB962C8B-B14F-4D97-AF65-F5344CB8AC3E}">
        <p14:creationId xmlns:p14="http://schemas.microsoft.com/office/powerpoint/2010/main" val="137819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A5A-08C5-4D12-845F-470D022DB1C6}"/>
              </a:ext>
            </a:extLst>
          </p:cNvPr>
          <p:cNvSpPr>
            <a:spLocks noGrp="1"/>
          </p:cNvSpPr>
          <p:nvPr>
            <p:ph type="title"/>
          </p:nvPr>
        </p:nvSpPr>
        <p:spPr>
          <a:xfrm>
            <a:off x="838200" y="365125"/>
            <a:ext cx="10231877" cy="1074569"/>
          </a:xfrm>
        </p:spPr>
        <p:txBody>
          <a:bodyPr>
            <a:normAutofit fontScale="90000"/>
          </a:bodyPr>
          <a:lstStyle/>
          <a:p>
            <a:r>
              <a:rPr lang="en-US" b="1" dirty="0">
                <a:solidFill>
                  <a:schemeClr val="accent1"/>
                </a:solidFill>
              </a:rPr>
              <a:t>Evaluation Artifacts(FYP-I)</a:t>
            </a:r>
            <a:br>
              <a:rPr lang="en-US" b="1" dirty="0">
                <a:solidFill>
                  <a:schemeClr val="accent1"/>
                </a:solidFill>
              </a:rPr>
            </a:br>
            <a:endParaRPr lang="en-PK" b="1" dirty="0">
              <a:solidFill>
                <a:schemeClr val="accent1"/>
              </a:solidFill>
            </a:endParaRPr>
          </a:p>
        </p:txBody>
      </p:sp>
      <p:graphicFrame>
        <p:nvGraphicFramePr>
          <p:cNvPr id="3" name="Table 2">
            <a:extLst>
              <a:ext uri="{FF2B5EF4-FFF2-40B4-BE49-F238E27FC236}">
                <a16:creationId xmlns:a16="http://schemas.microsoft.com/office/drawing/2014/main" id="{C18F71A8-99F3-40A3-8CF9-11BC5254A57C}"/>
              </a:ext>
            </a:extLst>
          </p:cNvPr>
          <p:cNvGraphicFramePr>
            <a:graphicFrameLocks noGrp="1"/>
          </p:cNvGraphicFramePr>
          <p:nvPr>
            <p:extLst>
              <p:ext uri="{D42A27DB-BD31-4B8C-83A1-F6EECF244321}">
                <p14:modId xmlns:p14="http://schemas.microsoft.com/office/powerpoint/2010/main" val="3379997416"/>
              </p:ext>
            </p:extLst>
          </p:nvPr>
        </p:nvGraphicFramePr>
        <p:xfrm>
          <a:off x="859277" y="2135672"/>
          <a:ext cx="5544820" cy="2293621"/>
        </p:xfrm>
        <a:graphic>
          <a:graphicData uri="http://schemas.openxmlformats.org/drawingml/2006/table">
            <a:tbl>
              <a:tblPr firstRow="1" firstCol="1" bandRow="1">
                <a:tableStyleId>{5C22544A-7EE6-4342-B048-85BDC9FD1C3A}</a:tableStyleId>
              </a:tblPr>
              <a:tblGrid>
                <a:gridCol w="770890">
                  <a:extLst>
                    <a:ext uri="{9D8B030D-6E8A-4147-A177-3AD203B41FA5}">
                      <a16:colId xmlns:a16="http://schemas.microsoft.com/office/drawing/2014/main" val="2415278596"/>
                    </a:ext>
                  </a:extLst>
                </a:gridCol>
                <a:gridCol w="932180">
                  <a:extLst>
                    <a:ext uri="{9D8B030D-6E8A-4147-A177-3AD203B41FA5}">
                      <a16:colId xmlns:a16="http://schemas.microsoft.com/office/drawing/2014/main" val="23278750"/>
                    </a:ext>
                  </a:extLst>
                </a:gridCol>
                <a:gridCol w="1209675">
                  <a:extLst>
                    <a:ext uri="{9D8B030D-6E8A-4147-A177-3AD203B41FA5}">
                      <a16:colId xmlns:a16="http://schemas.microsoft.com/office/drawing/2014/main" val="311152467"/>
                    </a:ext>
                  </a:extLst>
                </a:gridCol>
                <a:gridCol w="1115060">
                  <a:extLst>
                    <a:ext uri="{9D8B030D-6E8A-4147-A177-3AD203B41FA5}">
                      <a16:colId xmlns:a16="http://schemas.microsoft.com/office/drawing/2014/main" val="210727188"/>
                    </a:ext>
                  </a:extLst>
                </a:gridCol>
                <a:gridCol w="1517015">
                  <a:extLst>
                    <a:ext uri="{9D8B030D-6E8A-4147-A177-3AD203B41FA5}">
                      <a16:colId xmlns:a16="http://schemas.microsoft.com/office/drawing/2014/main" val="1708944708"/>
                    </a:ext>
                  </a:extLst>
                </a:gridCol>
              </a:tblGrid>
              <a:tr h="0">
                <a:tc>
                  <a:txBody>
                    <a:bodyPr/>
                    <a:lstStyle/>
                    <a:p>
                      <a:pPr algn="ctr">
                        <a:lnSpc>
                          <a:spcPct val="106000"/>
                        </a:lnSpc>
                        <a:spcBef>
                          <a:spcPts val="300"/>
                        </a:spcBef>
                        <a:spcAft>
                          <a:spcPts val="300"/>
                        </a:spcAft>
                      </a:pPr>
                      <a:r>
                        <a:rPr lang="en-US" sz="1200">
                          <a:effectLst/>
                        </a:rPr>
                        <a:t>Test Case ID</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Name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Summary</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Steps</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Expected Result</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4026724"/>
                  </a:ext>
                </a:extLst>
              </a:tr>
              <a:tr h="0">
                <a:tc>
                  <a:txBody>
                    <a:bodyPr/>
                    <a:lstStyle/>
                    <a:p>
                      <a:pPr algn="ctr">
                        <a:lnSpc>
                          <a:spcPct val="106000"/>
                        </a:lnSpc>
                        <a:spcBef>
                          <a:spcPts val="300"/>
                        </a:spcBef>
                        <a:spcAft>
                          <a:spcPts val="300"/>
                        </a:spcAft>
                      </a:pPr>
                      <a:r>
                        <a:rPr lang="en-US" sz="1200">
                          <a:effectLst/>
                        </a:rPr>
                        <a:t>01</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dirty="0">
                          <a:effectLst/>
                        </a:rPr>
                        <a:t>OPEN CHAT</a:t>
                      </a: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Verifies if the chatbot greets as programmed and asks user to describe symptoms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User enter chat room</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Chatbot greets User.</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1003018"/>
                  </a:ext>
                </a:extLst>
              </a:tr>
              <a:tr h="0">
                <a:tc>
                  <a:txBody>
                    <a:bodyPr/>
                    <a:lstStyle/>
                    <a:p>
                      <a:pPr algn="ct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User replies to the chatbot’s greeting</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dirty="0">
                          <a:effectLst/>
                        </a:rPr>
                        <a:t>Chatbot starts asking relevant questions</a:t>
                      </a: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38803"/>
                  </a:ext>
                </a:extLst>
              </a:tr>
              <a:tr h="0">
                <a:tc>
                  <a:txBody>
                    <a:bodyPr/>
                    <a:lstStyle/>
                    <a:p>
                      <a:pPr algn="ct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8123735"/>
                  </a:ext>
                </a:extLst>
              </a:tr>
            </a:tbl>
          </a:graphicData>
        </a:graphic>
      </p:graphicFrame>
      <p:sp>
        <p:nvSpPr>
          <p:cNvPr id="5" name="Rectangle 1">
            <a:extLst>
              <a:ext uri="{FF2B5EF4-FFF2-40B4-BE49-F238E27FC236}">
                <a16:creationId xmlns:a16="http://schemas.microsoft.com/office/drawing/2014/main" id="{62DB160D-CD4F-4249-A0C8-C0B6E8CA2A30}"/>
              </a:ext>
            </a:extLst>
          </p:cNvPr>
          <p:cNvSpPr>
            <a:spLocks noChangeArrowheads="1"/>
          </p:cNvSpPr>
          <p:nvPr/>
        </p:nvSpPr>
        <p:spPr bwMode="auto">
          <a:xfrm>
            <a:off x="838200" y="1061103"/>
            <a:ext cx="127611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TEST CASE</a:t>
            </a:r>
            <a:endParaRPr kumimoji="0" lang="en-US" altLang="en-PK"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Case # 1</a:t>
            </a:r>
            <a:endParaRPr kumimoji="0" lang="en-US" altLang="en-PK"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6488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A5A-08C5-4D12-845F-470D022DB1C6}"/>
              </a:ext>
            </a:extLst>
          </p:cNvPr>
          <p:cNvSpPr>
            <a:spLocks noGrp="1"/>
          </p:cNvSpPr>
          <p:nvPr>
            <p:ph type="title"/>
          </p:nvPr>
        </p:nvSpPr>
        <p:spPr>
          <a:xfrm>
            <a:off x="838200" y="365125"/>
            <a:ext cx="10231877" cy="1074569"/>
          </a:xfrm>
        </p:spPr>
        <p:txBody>
          <a:bodyPr>
            <a:normAutofit fontScale="90000"/>
          </a:bodyPr>
          <a:lstStyle/>
          <a:p>
            <a:r>
              <a:rPr lang="en-US" b="1" dirty="0">
                <a:solidFill>
                  <a:schemeClr val="accent1"/>
                </a:solidFill>
              </a:rPr>
              <a:t>Evaluation Artifacts(FYP-I)</a:t>
            </a:r>
            <a:br>
              <a:rPr lang="en-US" b="1" dirty="0">
                <a:solidFill>
                  <a:schemeClr val="accent1"/>
                </a:solidFill>
              </a:rPr>
            </a:br>
            <a:endParaRPr lang="en-PK" b="1" dirty="0">
              <a:solidFill>
                <a:schemeClr val="accent1"/>
              </a:solidFill>
            </a:endParaRPr>
          </a:p>
        </p:txBody>
      </p:sp>
      <p:graphicFrame>
        <p:nvGraphicFramePr>
          <p:cNvPr id="4" name="Table 3">
            <a:extLst>
              <a:ext uri="{FF2B5EF4-FFF2-40B4-BE49-F238E27FC236}">
                <a16:creationId xmlns:a16="http://schemas.microsoft.com/office/drawing/2014/main" id="{6B7B82B0-DDF7-4233-A681-035401ADA2AC}"/>
              </a:ext>
            </a:extLst>
          </p:cNvPr>
          <p:cNvGraphicFramePr>
            <a:graphicFrameLocks noGrp="1"/>
          </p:cNvGraphicFramePr>
          <p:nvPr>
            <p:extLst>
              <p:ext uri="{D42A27DB-BD31-4B8C-83A1-F6EECF244321}">
                <p14:modId xmlns:p14="http://schemas.microsoft.com/office/powerpoint/2010/main" val="1068333202"/>
              </p:ext>
            </p:extLst>
          </p:nvPr>
        </p:nvGraphicFramePr>
        <p:xfrm>
          <a:off x="697439" y="1948041"/>
          <a:ext cx="5544185" cy="2689544"/>
        </p:xfrm>
        <a:graphic>
          <a:graphicData uri="http://schemas.openxmlformats.org/drawingml/2006/table">
            <a:tbl>
              <a:tblPr firstRow="1" firstCol="1" bandRow="1">
                <a:tableStyleId>{5C22544A-7EE6-4342-B048-85BDC9FD1C3A}</a:tableStyleId>
              </a:tblPr>
              <a:tblGrid>
                <a:gridCol w="759460">
                  <a:extLst>
                    <a:ext uri="{9D8B030D-6E8A-4147-A177-3AD203B41FA5}">
                      <a16:colId xmlns:a16="http://schemas.microsoft.com/office/drawing/2014/main" val="1852668901"/>
                    </a:ext>
                  </a:extLst>
                </a:gridCol>
                <a:gridCol w="1008380">
                  <a:extLst>
                    <a:ext uri="{9D8B030D-6E8A-4147-A177-3AD203B41FA5}">
                      <a16:colId xmlns:a16="http://schemas.microsoft.com/office/drawing/2014/main" val="540278716"/>
                    </a:ext>
                  </a:extLst>
                </a:gridCol>
                <a:gridCol w="1194435">
                  <a:extLst>
                    <a:ext uri="{9D8B030D-6E8A-4147-A177-3AD203B41FA5}">
                      <a16:colId xmlns:a16="http://schemas.microsoft.com/office/drawing/2014/main" val="2238726080"/>
                    </a:ext>
                  </a:extLst>
                </a:gridCol>
                <a:gridCol w="1094740">
                  <a:extLst>
                    <a:ext uri="{9D8B030D-6E8A-4147-A177-3AD203B41FA5}">
                      <a16:colId xmlns:a16="http://schemas.microsoft.com/office/drawing/2014/main" val="1361791507"/>
                    </a:ext>
                  </a:extLst>
                </a:gridCol>
                <a:gridCol w="1487170">
                  <a:extLst>
                    <a:ext uri="{9D8B030D-6E8A-4147-A177-3AD203B41FA5}">
                      <a16:colId xmlns:a16="http://schemas.microsoft.com/office/drawing/2014/main" val="880581632"/>
                    </a:ext>
                  </a:extLst>
                </a:gridCol>
              </a:tblGrid>
              <a:tr h="0">
                <a:tc>
                  <a:txBody>
                    <a:bodyPr/>
                    <a:lstStyle/>
                    <a:p>
                      <a:pPr algn="ctr">
                        <a:lnSpc>
                          <a:spcPct val="106000"/>
                        </a:lnSpc>
                        <a:spcBef>
                          <a:spcPts val="300"/>
                        </a:spcBef>
                        <a:spcAft>
                          <a:spcPts val="300"/>
                        </a:spcAft>
                      </a:pPr>
                      <a:r>
                        <a:rPr lang="en-US" sz="1200">
                          <a:effectLst/>
                        </a:rPr>
                        <a:t>Test Case ID</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Name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Summary</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Steps</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Expected Result</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212623"/>
                  </a:ext>
                </a:extLst>
              </a:tr>
              <a:tr h="0">
                <a:tc>
                  <a:txBody>
                    <a:bodyPr/>
                    <a:lstStyle/>
                    <a:p>
                      <a:pPr algn="ctr">
                        <a:lnSpc>
                          <a:spcPct val="106000"/>
                        </a:lnSpc>
                        <a:spcBef>
                          <a:spcPts val="300"/>
                        </a:spcBef>
                        <a:spcAft>
                          <a:spcPts val="300"/>
                        </a:spcAft>
                      </a:pPr>
                      <a:r>
                        <a:rPr lang="en-US" sz="1200">
                          <a:effectLst/>
                        </a:rPr>
                        <a:t>02</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dirty="0">
                          <a:effectLst/>
                        </a:rPr>
                        <a:t>SEARCH MEDICINE</a:t>
                      </a: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In the search feature user will enter a keyword to be searched. It will search the keyword in the medicine database.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Enter correct keyword (present in database)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Searched record will be displayed</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8606199"/>
                  </a:ext>
                </a:extLst>
              </a:tr>
              <a:tr h="0">
                <a:tc>
                  <a:txBody>
                    <a:bodyPr/>
                    <a:lstStyle/>
                    <a:p>
                      <a:pPr algn="ct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Enter incorrect keyword (not present in database)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dirty="0">
                          <a:effectLst/>
                        </a:rPr>
                        <a:t>Display a message “No Record Found.”</a:t>
                      </a: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7219213"/>
                  </a:ext>
                </a:extLst>
              </a:tr>
            </a:tbl>
          </a:graphicData>
        </a:graphic>
      </p:graphicFrame>
      <p:sp>
        <p:nvSpPr>
          <p:cNvPr id="6" name="Rectangle 1">
            <a:extLst>
              <a:ext uri="{FF2B5EF4-FFF2-40B4-BE49-F238E27FC236}">
                <a16:creationId xmlns:a16="http://schemas.microsoft.com/office/drawing/2014/main" id="{59E12720-943B-4FDB-86EF-069F071FAAB5}"/>
              </a:ext>
            </a:extLst>
          </p:cNvPr>
          <p:cNvSpPr>
            <a:spLocks noChangeArrowheads="1"/>
          </p:cNvSpPr>
          <p:nvPr/>
        </p:nvSpPr>
        <p:spPr bwMode="auto">
          <a:xfrm>
            <a:off x="505837" y="13047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Case # 2</a:t>
            </a:r>
            <a:endParaRPr kumimoji="0" lang="en-US" altLang="en-PK"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69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A5A-08C5-4D12-845F-470D022DB1C6}"/>
              </a:ext>
            </a:extLst>
          </p:cNvPr>
          <p:cNvSpPr>
            <a:spLocks noGrp="1"/>
          </p:cNvSpPr>
          <p:nvPr>
            <p:ph type="title"/>
          </p:nvPr>
        </p:nvSpPr>
        <p:spPr>
          <a:xfrm>
            <a:off x="838200" y="365125"/>
            <a:ext cx="10231877" cy="1074569"/>
          </a:xfrm>
        </p:spPr>
        <p:txBody>
          <a:bodyPr>
            <a:normAutofit fontScale="90000"/>
          </a:bodyPr>
          <a:lstStyle/>
          <a:p>
            <a:r>
              <a:rPr lang="en-US" b="1" dirty="0">
                <a:solidFill>
                  <a:schemeClr val="accent1"/>
                </a:solidFill>
              </a:rPr>
              <a:t>Evaluation Artifacts(FYP-I)</a:t>
            </a:r>
            <a:br>
              <a:rPr lang="en-US" b="1" dirty="0">
                <a:solidFill>
                  <a:schemeClr val="accent1"/>
                </a:solidFill>
              </a:rPr>
            </a:br>
            <a:endParaRPr lang="en-PK" b="1" dirty="0">
              <a:solidFill>
                <a:schemeClr val="accent1"/>
              </a:solidFill>
            </a:endParaRPr>
          </a:p>
        </p:txBody>
      </p:sp>
      <p:graphicFrame>
        <p:nvGraphicFramePr>
          <p:cNvPr id="3" name="Table 2">
            <a:extLst>
              <a:ext uri="{FF2B5EF4-FFF2-40B4-BE49-F238E27FC236}">
                <a16:creationId xmlns:a16="http://schemas.microsoft.com/office/drawing/2014/main" id="{2AAC5D1B-6ECC-4579-ABE7-9443C6328AFF}"/>
              </a:ext>
            </a:extLst>
          </p:cNvPr>
          <p:cNvGraphicFramePr>
            <a:graphicFrameLocks noGrp="1"/>
          </p:cNvGraphicFramePr>
          <p:nvPr>
            <p:extLst>
              <p:ext uri="{D42A27DB-BD31-4B8C-83A1-F6EECF244321}">
                <p14:modId xmlns:p14="http://schemas.microsoft.com/office/powerpoint/2010/main" val="1514463912"/>
              </p:ext>
            </p:extLst>
          </p:nvPr>
        </p:nvGraphicFramePr>
        <p:xfrm>
          <a:off x="838200" y="1896894"/>
          <a:ext cx="5544185" cy="4030220"/>
        </p:xfrm>
        <a:graphic>
          <a:graphicData uri="http://schemas.openxmlformats.org/drawingml/2006/table">
            <a:tbl>
              <a:tblPr firstRow="1" firstCol="1" bandRow="1">
                <a:tableStyleId>{5C22544A-7EE6-4342-B048-85BDC9FD1C3A}</a:tableStyleId>
              </a:tblPr>
              <a:tblGrid>
                <a:gridCol w="759460">
                  <a:extLst>
                    <a:ext uri="{9D8B030D-6E8A-4147-A177-3AD203B41FA5}">
                      <a16:colId xmlns:a16="http://schemas.microsoft.com/office/drawing/2014/main" val="1818166856"/>
                    </a:ext>
                  </a:extLst>
                </a:gridCol>
                <a:gridCol w="1008380">
                  <a:extLst>
                    <a:ext uri="{9D8B030D-6E8A-4147-A177-3AD203B41FA5}">
                      <a16:colId xmlns:a16="http://schemas.microsoft.com/office/drawing/2014/main" val="771366689"/>
                    </a:ext>
                  </a:extLst>
                </a:gridCol>
                <a:gridCol w="1194435">
                  <a:extLst>
                    <a:ext uri="{9D8B030D-6E8A-4147-A177-3AD203B41FA5}">
                      <a16:colId xmlns:a16="http://schemas.microsoft.com/office/drawing/2014/main" val="3499746092"/>
                    </a:ext>
                  </a:extLst>
                </a:gridCol>
                <a:gridCol w="1094740">
                  <a:extLst>
                    <a:ext uri="{9D8B030D-6E8A-4147-A177-3AD203B41FA5}">
                      <a16:colId xmlns:a16="http://schemas.microsoft.com/office/drawing/2014/main" val="3780304882"/>
                    </a:ext>
                  </a:extLst>
                </a:gridCol>
                <a:gridCol w="1487170">
                  <a:extLst>
                    <a:ext uri="{9D8B030D-6E8A-4147-A177-3AD203B41FA5}">
                      <a16:colId xmlns:a16="http://schemas.microsoft.com/office/drawing/2014/main" val="3863782886"/>
                    </a:ext>
                  </a:extLst>
                </a:gridCol>
              </a:tblGrid>
              <a:tr h="0">
                <a:tc>
                  <a:txBody>
                    <a:bodyPr/>
                    <a:lstStyle/>
                    <a:p>
                      <a:pPr algn="ctr">
                        <a:lnSpc>
                          <a:spcPct val="106000"/>
                        </a:lnSpc>
                        <a:spcBef>
                          <a:spcPts val="300"/>
                        </a:spcBef>
                        <a:spcAft>
                          <a:spcPts val="300"/>
                        </a:spcAft>
                      </a:pPr>
                      <a:r>
                        <a:rPr lang="en-US" sz="1200">
                          <a:effectLst/>
                        </a:rPr>
                        <a:t>Test Case ID</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Name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Summary</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Test Case Steps</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6000"/>
                        </a:lnSpc>
                        <a:spcBef>
                          <a:spcPts val="300"/>
                        </a:spcBef>
                        <a:spcAft>
                          <a:spcPts val="300"/>
                        </a:spcAft>
                      </a:pPr>
                      <a:r>
                        <a:rPr lang="en-US" sz="1200">
                          <a:effectLst/>
                        </a:rPr>
                        <a:t>Expected Result</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2462347"/>
                  </a:ext>
                </a:extLst>
              </a:tr>
              <a:tr h="0">
                <a:tc>
                  <a:txBody>
                    <a:bodyPr/>
                    <a:lstStyle/>
                    <a:p>
                      <a:pPr algn="ctr">
                        <a:lnSpc>
                          <a:spcPct val="106000"/>
                        </a:lnSpc>
                        <a:spcBef>
                          <a:spcPts val="300"/>
                        </a:spcBef>
                        <a:spcAft>
                          <a:spcPts val="300"/>
                        </a:spcAft>
                      </a:pPr>
                      <a:r>
                        <a:rPr lang="en-US" sz="1200">
                          <a:effectLst/>
                        </a:rPr>
                        <a:t>03</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ENTER SYMPTOMS</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dirty="0">
                          <a:effectLst/>
                        </a:rPr>
                        <a:t>This test case verifies whether the chatbot is able to understand user’s query and asks relevant questions</a:t>
                      </a: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User mentions symptoms he/she is experiencing.</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Chatbot asks questions to extract details about symptoms as described by the user.</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4531565"/>
                  </a:ext>
                </a:extLst>
              </a:tr>
              <a:tr h="0">
                <a:tc>
                  <a:txBody>
                    <a:bodyPr/>
                    <a:lstStyle/>
                    <a:p>
                      <a:pPr algn="ct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User enters invalid text</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Chatbot request user to precisely describe symptoms once again</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605"/>
                  </a:ext>
                </a:extLst>
              </a:tr>
              <a:tr h="0">
                <a:tc>
                  <a:txBody>
                    <a:bodyPr/>
                    <a:lstStyle/>
                    <a:p>
                      <a:pPr algn="ct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User describe symptoms being severe</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Chatbot should advise caution after the conversation ends</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4121656"/>
                  </a:ext>
                </a:extLst>
              </a:tr>
              <a:tr h="0">
                <a:tc>
                  <a:txBody>
                    <a:bodyPr/>
                    <a:lstStyle/>
                    <a:p>
                      <a:pPr algn="ct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 </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a:effectLst/>
                        </a:rPr>
                        <a:t>User give valid answers to the Chatbot questions</a:t>
                      </a:r>
                      <a:endParaRPr lang="en-PK"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6000"/>
                        </a:lnSpc>
                        <a:spcBef>
                          <a:spcPts val="300"/>
                        </a:spcBef>
                        <a:spcAft>
                          <a:spcPts val="300"/>
                        </a:spcAft>
                      </a:pPr>
                      <a:r>
                        <a:rPr lang="en-US" sz="1200" dirty="0">
                          <a:effectLst/>
                        </a:rPr>
                        <a:t>Chatbot should be able identify disease and recommend suitable medicine</a:t>
                      </a:r>
                      <a:endParaRPr lang="en-PK"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416078"/>
                  </a:ext>
                </a:extLst>
              </a:tr>
            </a:tbl>
          </a:graphicData>
        </a:graphic>
      </p:graphicFrame>
      <p:sp>
        <p:nvSpPr>
          <p:cNvPr id="5" name="Rectangle 1">
            <a:extLst>
              <a:ext uri="{FF2B5EF4-FFF2-40B4-BE49-F238E27FC236}">
                <a16:creationId xmlns:a16="http://schemas.microsoft.com/office/drawing/2014/main" id="{5B2867DA-1874-4215-9C0C-A82259BFED0B}"/>
              </a:ext>
            </a:extLst>
          </p:cNvPr>
          <p:cNvSpPr>
            <a:spLocks noChangeArrowheads="1"/>
          </p:cNvSpPr>
          <p:nvPr/>
        </p:nvSpPr>
        <p:spPr bwMode="auto">
          <a:xfrm>
            <a:off x="838200" y="14396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Case # 3</a:t>
            </a:r>
            <a:endParaRPr kumimoji="0" lang="en-US" altLang="en-PK"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36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101D-368B-48D9-9B61-A79B5CD23B90}"/>
              </a:ext>
            </a:extLst>
          </p:cNvPr>
          <p:cNvSpPr>
            <a:spLocks noGrp="1"/>
          </p:cNvSpPr>
          <p:nvPr>
            <p:ph type="title"/>
          </p:nvPr>
        </p:nvSpPr>
        <p:spPr>
          <a:xfrm>
            <a:off x="262467" y="150107"/>
            <a:ext cx="10515600" cy="1325563"/>
          </a:xfrm>
        </p:spPr>
        <p:txBody>
          <a:bodyPr/>
          <a:lstStyle/>
          <a:p>
            <a:r>
              <a:rPr lang="en-US" b="1" dirty="0">
                <a:solidFill>
                  <a:schemeClr val="accent1"/>
                </a:solidFill>
              </a:rPr>
              <a:t>Introduction</a:t>
            </a:r>
            <a:endParaRPr lang="en-PK" b="1" dirty="0">
              <a:solidFill>
                <a:schemeClr val="accent1"/>
              </a:solidFill>
            </a:endParaRPr>
          </a:p>
        </p:txBody>
      </p:sp>
      <p:sp>
        <p:nvSpPr>
          <p:cNvPr id="3" name="Content Placeholder 2">
            <a:extLst>
              <a:ext uri="{FF2B5EF4-FFF2-40B4-BE49-F238E27FC236}">
                <a16:creationId xmlns:a16="http://schemas.microsoft.com/office/drawing/2014/main" id="{74674FD6-A5F9-4CA9-99E4-39E31B6D1850}"/>
              </a:ext>
            </a:extLst>
          </p:cNvPr>
          <p:cNvSpPr>
            <a:spLocks noGrp="1"/>
          </p:cNvSpPr>
          <p:nvPr>
            <p:ph idx="1"/>
          </p:nvPr>
        </p:nvSpPr>
        <p:spPr>
          <a:xfrm>
            <a:off x="434622" y="1159583"/>
            <a:ext cx="10052041" cy="5444418"/>
          </a:xfrm>
        </p:spPr>
        <p:txBody>
          <a:bodyPr>
            <a:noAutofit/>
          </a:bodyPr>
          <a:lstStyle/>
          <a:p>
            <a:pPr marL="0" indent="0">
              <a:buNone/>
            </a:pPr>
            <a:r>
              <a:rPr lang="en-US" sz="2400" b="1" dirty="0"/>
              <a:t>Working:</a:t>
            </a:r>
            <a:endParaRPr lang="en-US" sz="2000" b="1" dirty="0"/>
          </a:p>
          <a:p>
            <a:r>
              <a:rPr lang="en-US" sz="2000" dirty="0"/>
              <a:t>A web application will be developed that has a chatbot that uses decision tree based algorithm to ask user a series of questions after he/she has initiated a conversation about his/her problem. The chatbot will look for meaningful data in conversations using Natural Language Processing.</a:t>
            </a:r>
          </a:p>
          <a:p>
            <a:endParaRPr lang="en-US" sz="2000" dirty="0"/>
          </a:p>
          <a:p>
            <a:r>
              <a:rPr lang="en-US" sz="2000" dirty="0"/>
              <a:t>The Chatbot will narrow down the problem to become certain of the user’s health issue, known allergies, current medications and then recommend the best suitable OTC medicines along with all important information such as dosage, active ingredient, uses etc.  </a:t>
            </a:r>
          </a:p>
          <a:p>
            <a:endParaRPr lang="en-US" sz="2000" dirty="0"/>
          </a:p>
          <a:p>
            <a:r>
              <a:rPr lang="en-US" sz="2000" dirty="0"/>
              <a:t>Medication errors will be reduced as it will check drug-drug interaction, underlying conditions and current medication of the user.</a:t>
            </a:r>
          </a:p>
          <a:p>
            <a:endParaRPr lang="en-US" sz="2000" dirty="0"/>
          </a:p>
          <a:p>
            <a:pPr marL="0" indent="0">
              <a:buNone/>
            </a:pPr>
            <a:endParaRPr lang="en-PK" sz="2000" dirty="0"/>
          </a:p>
        </p:txBody>
      </p:sp>
    </p:spTree>
    <p:extLst>
      <p:ext uri="{BB962C8B-B14F-4D97-AF65-F5344CB8AC3E}">
        <p14:creationId xmlns:p14="http://schemas.microsoft.com/office/powerpoint/2010/main" val="286209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FYP-I Features Implemented</a:t>
            </a:r>
            <a:endParaRPr lang="en-PK" b="1" dirty="0">
              <a:solidFill>
                <a:schemeClr val="accent1"/>
              </a:solidFill>
            </a:endParaRPr>
          </a:p>
        </p:txBody>
      </p:sp>
      <p:sp>
        <p:nvSpPr>
          <p:cNvPr id="4" name="Content Placeholder 3">
            <a:extLst>
              <a:ext uri="{FF2B5EF4-FFF2-40B4-BE49-F238E27FC236}">
                <a16:creationId xmlns:a16="http://schemas.microsoft.com/office/drawing/2014/main" id="{7E89352C-EDE0-41D2-89C4-8B4AC5EC2F61}"/>
              </a:ext>
            </a:extLst>
          </p:cNvPr>
          <p:cNvSpPr>
            <a:spLocks noGrp="1"/>
          </p:cNvSpPr>
          <p:nvPr>
            <p:ph idx="1"/>
          </p:nvPr>
        </p:nvSpPr>
        <p:spPr>
          <a:xfrm>
            <a:off x="420511" y="1511831"/>
            <a:ext cx="9221201" cy="4916311"/>
          </a:xfrm>
        </p:spPr>
        <p:txBody>
          <a:bodyPr>
            <a:noAutofit/>
          </a:bodyPr>
          <a:lstStyle/>
          <a:p>
            <a:pPr marL="0" indent="0">
              <a:buNone/>
            </a:pPr>
            <a:r>
              <a:rPr lang="en-US" sz="2400" b="1" dirty="0"/>
              <a:t>Features</a:t>
            </a:r>
          </a:p>
          <a:p>
            <a:pPr marL="0" indent="0">
              <a:buNone/>
            </a:pPr>
            <a:r>
              <a:rPr lang="en-US" sz="1800" dirty="0"/>
              <a:t>1. Dataset</a:t>
            </a:r>
          </a:p>
          <a:p>
            <a:pPr marL="0" indent="0">
              <a:buNone/>
            </a:pPr>
            <a:r>
              <a:rPr lang="en-US" sz="1800" dirty="0"/>
              <a:t>2. Symptoms checking</a:t>
            </a:r>
          </a:p>
          <a:p>
            <a:pPr marL="0" indent="0">
              <a:buNone/>
            </a:pPr>
            <a:r>
              <a:rPr lang="en-US" sz="1800" dirty="0"/>
              <a:t>3. Illness Severity/Chronicity detection</a:t>
            </a:r>
          </a:p>
          <a:p>
            <a:pPr marL="0" indent="0">
              <a:buNone/>
            </a:pPr>
            <a:r>
              <a:rPr lang="en-US" sz="1800" dirty="0"/>
              <a:t>4. Disease identification via Decision Tree</a:t>
            </a:r>
          </a:p>
          <a:p>
            <a:pPr marL="0" indent="0">
              <a:buNone/>
            </a:pPr>
            <a:r>
              <a:rPr lang="en-US" sz="1800" dirty="0"/>
              <a:t>5. Medical Condition </a:t>
            </a:r>
            <a:r>
              <a:rPr lang="en-US" sz="1800" u="sng" dirty="0"/>
              <a:t>extraction</a:t>
            </a:r>
            <a:r>
              <a:rPr lang="en-US" sz="1800" dirty="0"/>
              <a:t> (only code)</a:t>
            </a:r>
          </a:p>
          <a:p>
            <a:pPr marL="0" indent="0">
              <a:buNone/>
            </a:pPr>
            <a:r>
              <a:rPr lang="en-US" sz="1800" dirty="0"/>
              <a:t>6.  Current Medication </a:t>
            </a:r>
            <a:r>
              <a:rPr lang="en-US" sz="1800" u="sng" dirty="0"/>
              <a:t>extraction</a:t>
            </a:r>
            <a:r>
              <a:rPr lang="en-US" sz="1800" dirty="0"/>
              <a:t> (only code)</a:t>
            </a:r>
          </a:p>
          <a:p>
            <a:pPr marL="0" indent="0">
              <a:buNone/>
            </a:pPr>
            <a:endParaRPr lang="en-US" sz="1800" dirty="0"/>
          </a:p>
          <a:p>
            <a:pPr marL="342900" indent="-342900">
              <a:buAutoNum type="arabicPeriod"/>
            </a:pPr>
            <a:endParaRPr lang="en-US" sz="1800" dirty="0"/>
          </a:p>
          <a:p>
            <a:pPr marL="342900" indent="-342900">
              <a:buAutoNum type="arabicPeriod"/>
            </a:pPr>
            <a:r>
              <a:rPr lang="en-US" sz="1800" dirty="0"/>
              <a:t>Basic UI</a:t>
            </a:r>
          </a:p>
          <a:p>
            <a:pPr marL="342900" indent="-342900">
              <a:buAutoNum type="arabicPeriod"/>
            </a:pPr>
            <a:r>
              <a:rPr lang="en-US" sz="1800" dirty="0"/>
              <a:t>API Integration</a:t>
            </a:r>
          </a:p>
          <a:p>
            <a:pPr marL="342900" indent="-342900">
              <a:buAutoNum type="arabicPeriod"/>
            </a:pPr>
            <a:r>
              <a:rPr lang="en-US" sz="1800" dirty="0"/>
              <a:t>Medicine Database (for </a:t>
            </a:r>
            <a:r>
              <a:rPr lang="en-US" sz="1800" dirty="0" err="1"/>
              <a:t>quering</a:t>
            </a:r>
            <a:r>
              <a:rPr lang="en-US" sz="1800" dirty="0"/>
              <a:t>)</a:t>
            </a:r>
          </a:p>
          <a:p>
            <a:pPr marL="342900" indent="-342900">
              <a:buAutoNum type="arabicPeriod"/>
            </a:pPr>
            <a:endParaRPr lang="en-US" sz="1800" dirty="0"/>
          </a:p>
        </p:txBody>
      </p:sp>
      <p:sp>
        <p:nvSpPr>
          <p:cNvPr id="5" name="Title 1">
            <a:extLst>
              <a:ext uri="{FF2B5EF4-FFF2-40B4-BE49-F238E27FC236}">
                <a16:creationId xmlns:a16="http://schemas.microsoft.com/office/drawing/2014/main" id="{782CEF07-5C98-4CCB-8FD4-42EA1D2804C6}"/>
              </a:ext>
            </a:extLst>
          </p:cNvPr>
          <p:cNvSpPr txBox="1">
            <a:spLocks/>
          </p:cNvSpPr>
          <p:nvPr/>
        </p:nvSpPr>
        <p:spPr>
          <a:xfrm>
            <a:off x="420511" y="4147407"/>
            <a:ext cx="10515600" cy="792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FYP-I Features Remaining</a:t>
            </a:r>
            <a:endParaRPr lang="en-PK" b="1" dirty="0">
              <a:solidFill>
                <a:schemeClr val="accent1"/>
              </a:solidFill>
            </a:endParaRPr>
          </a:p>
        </p:txBody>
      </p:sp>
    </p:spTree>
    <p:extLst>
      <p:ext uri="{BB962C8B-B14F-4D97-AF65-F5344CB8AC3E}">
        <p14:creationId xmlns:p14="http://schemas.microsoft.com/office/powerpoint/2010/main" val="193336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8437-4CD8-4B5C-AB42-9B594A5229B4}"/>
              </a:ext>
            </a:extLst>
          </p:cNvPr>
          <p:cNvSpPr>
            <a:spLocks noGrp="1"/>
          </p:cNvSpPr>
          <p:nvPr>
            <p:ph type="title"/>
          </p:nvPr>
        </p:nvSpPr>
        <p:spPr>
          <a:xfrm>
            <a:off x="4363656" y="2311291"/>
            <a:ext cx="4224759" cy="1507067"/>
          </a:xfrm>
        </p:spPr>
        <p:txBody>
          <a:bodyPr>
            <a:normAutofit/>
          </a:bodyPr>
          <a:lstStyle/>
          <a:p>
            <a:r>
              <a:rPr lang="en-US" sz="4400" b="1" dirty="0">
                <a:solidFill>
                  <a:schemeClr val="bg1"/>
                </a:solidFill>
              </a:rPr>
              <a:t>THANK YOU</a:t>
            </a:r>
            <a:endParaRPr lang="en-PK" sz="4400" b="1" dirty="0">
              <a:solidFill>
                <a:schemeClr val="bg1"/>
              </a:solidFill>
            </a:endParaRPr>
          </a:p>
        </p:txBody>
      </p:sp>
    </p:spTree>
    <p:extLst>
      <p:ext uri="{BB962C8B-B14F-4D97-AF65-F5344CB8AC3E}">
        <p14:creationId xmlns:p14="http://schemas.microsoft.com/office/powerpoint/2010/main" val="151588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FYP-I SCOPE</a:t>
            </a:r>
            <a:endParaRPr lang="en-PK" b="1" dirty="0">
              <a:solidFill>
                <a:schemeClr val="accent1"/>
              </a:solidFill>
            </a:endParaRPr>
          </a:p>
        </p:txBody>
      </p:sp>
      <p:sp>
        <p:nvSpPr>
          <p:cNvPr id="4" name="Content Placeholder 3">
            <a:extLst>
              <a:ext uri="{FF2B5EF4-FFF2-40B4-BE49-F238E27FC236}">
                <a16:creationId xmlns:a16="http://schemas.microsoft.com/office/drawing/2014/main" id="{7E89352C-EDE0-41D2-89C4-8B4AC5EC2F61}"/>
              </a:ext>
            </a:extLst>
          </p:cNvPr>
          <p:cNvSpPr>
            <a:spLocks noGrp="1"/>
          </p:cNvSpPr>
          <p:nvPr>
            <p:ph idx="1"/>
          </p:nvPr>
        </p:nvSpPr>
        <p:spPr>
          <a:xfrm>
            <a:off x="420511" y="1162755"/>
            <a:ext cx="9221201" cy="4916311"/>
          </a:xfrm>
        </p:spPr>
        <p:txBody>
          <a:bodyPr>
            <a:noAutofit/>
          </a:bodyPr>
          <a:lstStyle/>
          <a:p>
            <a:pPr marL="0" indent="0">
              <a:buNone/>
            </a:pPr>
            <a:r>
              <a:rPr lang="en-US" sz="2400" b="1" dirty="0"/>
              <a:t>Actor</a:t>
            </a:r>
            <a:endParaRPr lang="en-US" sz="2000" b="1" dirty="0"/>
          </a:p>
          <a:p>
            <a:pPr marL="514350" indent="-514350">
              <a:buFont typeface="+mj-lt"/>
              <a:buAutoNum type="arabicPeriod"/>
            </a:pPr>
            <a:r>
              <a:rPr lang="en-US" sz="1800" dirty="0"/>
              <a:t>Patient</a:t>
            </a:r>
          </a:p>
          <a:p>
            <a:pPr marL="0" indent="0">
              <a:buNone/>
            </a:pPr>
            <a:r>
              <a:rPr lang="en-US" sz="2400" b="1" dirty="0"/>
              <a:t>Features</a:t>
            </a:r>
            <a:endParaRPr lang="en-US" sz="1800" b="1" dirty="0"/>
          </a:p>
          <a:p>
            <a:pPr marL="514350" indent="-514350">
              <a:buFont typeface="+mj-lt"/>
              <a:buAutoNum type="arabicPeriod"/>
            </a:pPr>
            <a:r>
              <a:rPr lang="en-US" sz="1800" dirty="0"/>
              <a:t>Basic UI</a:t>
            </a:r>
          </a:p>
          <a:p>
            <a:pPr marL="514350" indent="-514350">
              <a:buFont typeface="+mj-lt"/>
              <a:buAutoNum type="arabicPeriod"/>
            </a:pPr>
            <a:r>
              <a:rPr lang="en-US" sz="1800" dirty="0"/>
              <a:t>Chatbot conversation</a:t>
            </a:r>
          </a:p>
          <a:p>
            <a:r>
              <a:rPr lang="en-US" sz="1800" dirty="0"/>
              <a:t>Symptoms checking</a:t>
            </a:r>
          </a:p>
          <a:p>
            <a:r>
              <a:rPr lang="en-US" sz="1800" dirty="0"/>
              <a:t>Illness Severity/Chronicity detection</a:t>
            </a:r>
          </a:p>
          <a:p>
            <a:r>
              <a:rPr lang="en-US" sz="1800" dirty="0"/>
              <a:t>Disease identification</a:t>
            </a:r>
          </a:p>
          <a:p>
            <a:r>
              <a:rPr lang="en-US" sz="1800" dirty="0"/>
              <a:t>Drug Interaction checking</a:t>
            </a:r>
          </a:p>
          <a:p>
            <a:r>
              <a:rPr lang="en-US" sz="1800" dirty="0"/>
              <a:t>Medical condition checking</a:t>
            </a:r>
          </a:p>
          <a:p>
            <a:r>
              <a:rPr lang="en-US" sz="1800" dirty="0"/>
              <a:t>Common Side effects</a:t>
            </a:r>
          </a:p>
          <a:p>
            <a:r>
              <a:rPr lang="en-US" sz="1800" dirty="0"/>
              <a:t>Drug name and reliable brand name recommendation.</a:t>
            </a:r>
          </a:p>
          <a:p>
            <a:pPr marL="0" indent="0">
              <a:buNone/>
            </a:pPr>
            <a:r>
              <a:rPr lang="en-US" sz="2400" b="1" dirty="0"/>
              <a:t>Outputs</a:t>
            </a:r>
            <a:endParaRPr lang="en-US" sz="1800" b="1" dirty="0"/>
          </a:p>
          <a:p>
            <a:r>
              <a:rPr lang="en-US" sz="1800" dirty="0"/>
              <a:t>Web Application with basic UI, Chatbot</a:t>
            </a:r>
          </a:p>
          <a:p>
            <a:pPr marL="0" indent="0">
              <a:buNone/>
            </a:pPr>
            <a:endParaRPr lang="en-US" sz="1800" dirty="0"/>
          </a:p>
        </p:txBody>
      </p:sp>
    </p:spTree>
    <p:extLst>
      <p:ext uri="{BB962C8B-B14F-4D97-AF65-F5344CB8AC3E}">
        <p14:creationId xmlns:p14="http://schemas.microsoft.com/office/powerpoint/2010/main" val="134657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FYP-II SCOPE</a:t>
            </a:r>
            <a:endParaRPr lang="en-PK" b="1" dirty="0">
              <a:solidFill>
                <a:schemeClr val="accent1"/>
              </a:solidFill>
            </a:endParaRPr>
          </a:p>
        </p:txBody>
      </p:sp>
      <p:sp>
        <p:nvSpPr>
          <p:cNvPr id="4" name="Content Placeholder 3">
            <a:extLst>
              <a:ext uri="{FF2B5EF4-FFF2-40B4-BE49-F238E27FC236}">
                <a16:creationId xmlns:a16="http://schemas.microsoft.com/office/drawing/2014/main" id="{7E89352C-EDE0-41D2-89C4-8B4AC5EC2F61}"/>
              </a:ext>
            </a:extLst>
          </p:cNvPr>
          <p:cNvSpPr>
            <a:spLocks noGrp="1"/>
          </p:cNvSpPr>
          <p:nvPr>
            <p:ph idx="1"/>
          </p:nvPr>
        </p:nvSpPr>
        <p:spPr>
          <a:xfrm>
            <a:off x="420511" y="1068136"/>
            <a:ext cx="9221201" cy="5603596"/>
          </a:xfrm>
        </p:spPr>
        <p:txBody>
          <a:bodyPr>
            <a:noAutofit/>
          </a:bodyPr>
          <a:lstStyle/>
          <a:p>
            <a:pPr marL="0" indent="0">
              <a:buNone/>
            </a:pPr>
            <a:r>
              <a:rPr lang="en-US" sz="2400" b="1" dirty="0"/>
              <a:t>Actor</a:t>
            </a:r>
          </a:p>
          <a:p>
            <a:pPr marL="514350" indent="-514350">
              <a:buFont typeface="+mj-lt"/>
              <a:buAutoNum type="arabicPeriod"/>
            </a:pPr>
            <a:r>
              <a:rPr lang="en-US" sz="2000" dirty="0"/>
              <a:t>Patient</a:t>
            </a:r>
          </a:p>
          <a:p>
            <a:pPr marL="514350" indent="-514350">
              <a:buFont typeface="+mj-lt"/>
              <a:buAutoNum type="arabicPeriod"/>
            </a:pPr>
            <a:r>
              <a:rPr lang="en-US" sz="2000" dirty="0"/>
              <a:t>Admin</a:t>
            </a:r>
          </a:p>
          <a:p>
            <a:pPr marL="0" indent="0">
              <a:buNone/>
            </a:pPr>
            <a:r>
              <a:rPr lang="en-US" sz="2400" b="1" dirty="0"/>
              <a:t>Features</a:t>
            </a:r>
            <a:endParaRPr lang="en-US" sz="2000" b="1" dirty="0"/>
          </a:p>
          <a:p>
            <a:pPr marL="514350" indent="-514350">
              <a:buFont typeface="+mj-lt"/>
              <a:buAutoNum type="arabicPeriod"/>
            </a:pPr>
            <a:r>
              <a:rPr lang="en-US" sz="2000" dirty="0"/>
              <a:t>Complete UI</a:t>
            </a:r>
          </a:p>
          <a:p>
            <a:pPr marL="514350" indent="-514350">
              <a:buFont typeface="+mj-lt"/>
              <a:buAutoNum type="arabicPeriod"/>
            </a:pPr>
            <a:r>
              <a:rPr lang="en-US" sz="2000" dirty="0"/>
              <a:t>SignIn-SignOut</a:t>
            </a:r>
          </a:p>
          <a:p>
            <a:pPr marL="514350" indent="-514350">
              <a:buFont typeface="+mj-lt"/>
              <a:buAutoNum type="arabicPeriod"/>
            </a:pPr>
            <a:r>
              <a:rPr lang="en-US" sz="2000" dirty="0"/>
              <a:t>My Medications, My Medical Conditions</a:t>
            </a:r>
          </a:p>
          <a:p>
            <a:pPr marL="514350" indent="-514350">
              <a:buFont typeface="+mj-lt"/>
              <a:buAutoNum type="arabicPeriod"/>
            </a:pPr>
            <a:r>
              <a:rPr lang="en-US" sz="2000" dirty="0"/>
              <a:t>Pill Schedule Generation</a:t>
            </a:r>
          </a:p>
          <a:p>
            <a:pPr marL="514350" indent="-514350">
              <a:buFont typeface="+mj-lt"/>
              <a:buAutoNum type="arabicPeriod"/>
            </a:pPr>
            <a:r>
              <a:rPr lang="en-US" sz="2000" dirty="0"/>
              <a:t>Admin Support (complaint processing)</a:t>
            </a:r>
          </a:p>
          <a:p>
            <a:pPr marL="514350" indent="-514350">
              <a:buFont typeface="+mj-lt"/>
              <a:buAutoNum type="arabicPeriod"/>
            </a:pPr>
            <a:r>
              <a:rPr lang="en-US" sz="2000" dirty="0"/>
              <a:t>Drug-Drug Interaction checker</a:t>
            </a:r>
          </a:p>
          <a:p>
            <a:pPr marL="514350" indent="-514350">
              <a:buFont typeface="+mj-lt"/>
              <a:buAutoNum type="arabicPeriod"/>
            </a:pPr>
            <a:r>
              <a:rPr lang="en-US" sz="2000" dirty="0"/>
              <a:t>Drugs Search w.r.t brand name, drug name, symptoms and side effects</a:t>
            </a:r>
          </a:p>
          <a:p>
            <a:pPr marL="0" indent="0">
              <a:buNone/>
            </a:pPr>
            <a:r>
              <a:rPr lang="en-US" sz="2400" b="1" dirty="0"/>
              <a:t>Outputs</a:t>
            </a:r>
            <a:endParaRPr lang="en-US" sz="2000" b="1" dirty="0"/>
          </a:p>
          <a:p>
            <a:r>
              <a:rPr lang="en-US" sz="2000" dirty="0"/>
              <a:t>Web Application with complete frontend and backend including all the features</a:t>
            </a:r>
          </a:p>
          <a:p>
            <a:pPr marL="0" indent="0">
              <a:buNone/>
            </a:pPr>
            <a:endParaRPr lang="en-US" sz="2000" dirty="0"/>
          </a:p>
        </p:txBody>
      </p:sp>
    </p:spTree>
    <p:extLst>
      <p:ext uri="{BB962C8B-B14F-4D97-AF65-F5344CB8AC3E}">
        <p14:creationId xmlns:p14="http://schemas.microsoft.com/office/powerpoint/2010/main" val="227278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0E00-DCE6-416D-90A0-7A7C4C4F950E}"/>
              </a:ext>
            </a:extLst>
          </p:cNvPr>
          <p:cNvSpPr>
            <a:spLocks noGrp="1"/>
          </p:cNvSpPr>
          <p:nvPr>
            <p:ph type="title"/>
          </p:nvPr>
        </p:nvSpPr>
        <p:spPr>
          <a:xfrm>
            <a:off x="420511" y="186268"/>
            <a:ext cx="10515600" cy="1325563"/>
          </a:xfrm>
        </p:spPr>
        <p:txBody>
          <a:bodyPr/>
          <a:lstStyle/>
          <a:p>
            <a:r>
              <a:rPr lang="en-US" b="1" dirty="0">
                <a:solidFill>
                  <a:schemeClr val="accent1"/>
                </a:solidFill>
              </a:rPr>
              <a:t>Requirements Analysis Artifacts (FYP-1)</a:t>
            </a:r>
            <a:endParaRPr lang="en-PK" b="1" dirty="0">
              <a:solidFill>
                <a:schemeClr val="accent1"/>
              </a:solidFill>
            </a:endParaRPr>
          </a:p>
        </p:txBody>
      </p:sp>
      <p:sp>
        <p:nvSpPr>
          <p:cNvPr id="6" name="TextBox 5">
            <a:extLst>
              <a:ext uri="{FF2B5EF4-FFF2-40B4-BE49-F238E27FC236}">
                <a16:creationId xmlns:a16="http://schemas.microsoft.com/office/drawing/2014/main" id="{6437C2F0-F952-4346-BE56-3D802DE0C04B}"/>
              </a:ext>
            </a:extLst>
          </p:cNvPr>
          <p:cNvSpPr txBox="1"/>
          <p:nvPr/>
        </p:nvSpPr>
        <p:spPr>
          <a:xfrm>
            <a:off x="832955" y="1280998"/>
            <a:ext cx="8513939" cy="461665"/>
          </a:xfrm>
          <a:prstGeom prst="rect">
            <a:avLst/>
          </a:prstGeom>
          <a:noFill/>
        </p:spPr>
        <p:txBody>
          <a:bodyPr wrap="square" rtlCol="0">
            <a:spAutoFit/>
          </a:bodyPr>
          <a:lstStyle/>
          <a:p>
            <a:r>
              <a:rPr lang="en-US" sz="2400" b="1" dirty="0"/>
              <a:t>1. Project Block Diagram</a:t>
            </a:r>
            <a:endParaRPr lang="en-PK" sz="2400" b="1" dirty="0"/>
          </a:p>
        </p:txBody>
      </p:sp>
      <p:pic>
        <p:nvPicPr>
          <p:cNvPr id="8" name="Picture 7">
            <a:extLst>
              <a:ext uri="{FF2B5EF4-FFF2-40B4-BE49-F238E27FC236}">
                <a16:creationId xmlns:a16="http://schemas.microsoft.com/office/drawing/2014/main" id="{C15E81A1-213A-4108-A7A0-0AB0354E7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55" y="1943100"/>
            <a:ext cx="9916968" cy="3848099"/>
          </a:xfrm>
          <a:prstGeom prst="rect">
            <a:avLst/>
          </a:prstGeom>
        </p:spPr>
      </p:pic>
    </p:spTree>
    <p:extLst>
      <p:ext uri="{BB962C8B-B14F-4D97-AF65-F5344CB8AC3E}">
        <p14:creationId xmlns:p14="http://schemas.microsoft.com/office/powerpoint/2010/main" val="314953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37C2F0-F952-4346-BE56-3D802DE0C04B}"/>
              </a:ext>
            </a:extLst>
          </p:cNvPr>
          <p:cNvSpPr txBox="1"/>
          <p:nvPr/>
        </p:nvSpPr>
        <p:spPr>
          <a:xfrm>
            <a:off x="832955" y="1280998"/>
            <a:ext cx="851393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a:rPr>
              <a:t>2</a:t>
            </a:r>
            <a:r>
              <a:rPr kumimoji="0" lang="en-US" sz="2400" b="1" i="0" u="none" strike="noStrike" kern="1200" cap="none" spc="0" normalizeH="0" baseline="0" noProof="0" dirty="0">
                <a:ln>
                  <a:noFill/>
                </a:ln>
                <a:effectLst/>
                <a:uLnTx/>
                <a:uFillTx/>
                <a:latin typeface="Calibri" panose="020F0502020204030204"/>
                <a:ea typeface="+mn-ea"/>
                <a:cs typeface="+mn-cs"/>
              </a:rPr>
              <a:t>. Use Case Diagram</a:t>
            </a:r>
            <a:endParaRPr kumimoji="0" lang="en-PK" sz="2400" b="1" i="0" u="none" strike="noStrike" kern="1200" cap="none" spc="0" normalizeH="0" baseline="0" noProof="0" dirty="0">
              <a:ln>
                <a:noFill/>
              </a:ln>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284448F-34B9-4D43-B9D6-58304259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73"/>
            <a:ext cx="9789649" cy="4725059"/>
          </a:xfrm>
          <a:prstGeom prst="rect">
            <a:avLst/>
          </a:prstGeom>
        </p:spPr>
      </p:pic>
    </p:spTree>
    <p:extLst>
      <p:ext uri="{BB962C8B-B14F-4D97-AF65-F5344CB8AC3E}">
        <p14:creationId xmlns:p14="http://schemas.microsoft.com/office/powerpoint/2010/main" val="311828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37C2F0-F952-4346-BE56-3D802DE0C04B}"/>
              </a:ext>
            </a:extLst>
          </p:cNvPr>
          <p:cNvSpPr txBox="1"/>
          <p:nvPr/>
        </p:nvSpPr>
        <p:spPr>
          <a:xfrm>
            <a:off x="607178" y="1245022"/>
            <a:ext cx="851393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a:rPr>
              <a:t>3</a:t>
            </a:r>
            <a:r>
              <a:rPr kumimoji="0" lang="en-US" sz="2400" b="1" i="0" u="none" strike="noStrike" kern="1200" cap="none" spc="0" normalizeH="0" baseline="0" noProof="0" dirty="0">
                <a:ln>
                  <a:noFill/>
                </a:ln>
                <a:effectLst/>
                <a:uLnTx/>
                <a:uFillTx/>
                <a:latin typeface="Calibri" panose="020F0502020204030204"/>
                <a:ea typeface="+mn-ea"/>
                <a:cs typeface="+mn-cs"/>
              </a:rPr>
              <a:t>. Use Cases (text)</a:t>
            </a:r>
            <a:endParaRPr kumimoji="0" lang="en-PK" sz="2400" b="1" i="0" u="none" strike="noStrike" kern="1200" cap="none" spc="0" normalizeH="0" baseline="0" noProof="0" dirty="0">
              <a:ln>
                <a:noFill/>
              </a:ln>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156DC295-AA33-48F7-ABA1-DB2837E47FDB}"/>
              </a:ext>
            </a:extLst>
          </p:cNvPr>
          <p:cNvGraphicFramePr>
            <a:graphicFrameLocks noGrp="1"/>
          </p:cNvGraphicFramePr>
          <p:nvPr>
            <p:extLst>
              <p:ext uri="{D42A27DB-BD31-4B8C-83A1-F6EECF244321}">
                <p14:modId xmlns:p14="http://schemas.microsoft.com/office/powerpoint/2010/main" val="818185438"/>
              </p:ext>
            </p:extLst>
          </p:nvPr>
        </p:nvGraphicFramePr>
        <p:xfrm>
          <a:off x="832955" y="4368447"/>
          <a:ext cx="4868068" cy="514350"/>
        </p:xfrm>
        <a:graphic>
          <a:graphicData uri="http://schemas.openxmlformats.org/drawingml/2006/table">
            <a:tbl>
              <a:tblPr firstRow="1" firstCol="1" bandRow="1">
                <a:tableStyleId>{5C22544A-7EE6-4342-B048-85BDC9FD1C3A}</a:tableStyleId>
              </a:tblPr>
              <a:tblGrid>
                <a:gridCol w="2434034">
                  <a:extLst>
                    <a:ext uri="{9D8B030D-6E8A-4147-A177-3AD203B41FA5}">
                      <a16:colId xmlns:a16="http://schemas.microsoft.com/office/drawing/2014/main" val="3008443018"/>
                    </a:ext>
                  </a:extLst>
                </a:gridCol>
                <a:gridCol w="2434034">
                  <a:extLst>
                    <a:ext uri="{9D8B030D-6E8A-4147-A177-3AD203B41FA5}">
                      <a16:colId xmlns:a16="http://schemas.microsoft.com/office/drawing/2014/main" val="2312372754"/>
                    </a:ext>
                  </a:extLst>
                </a:gridCol>
              </a:tblGrid>
              <a:tr h="162729">
                <a:tc>
                  <a:txBody>
                    <a:bodyPr/>
                    <a:lstStyle/>
                    <a:p>
                      <a:pPr algn="ctr">
                        <a:lnSpc>
                          <a:spcPct val="107000"/>
                        </a:lnSpc>
                        <a:spcAft>
                          <a:spcPts val="0"/>
                        </a:spcAft>
                      </a:pPr>
                      <a:r>
                        <a:rPr lang="en-US" sz="1100" b="1">
                          <a:effectLst/>
                        </a:rPr>
                        <a:t>User Action</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b="1">
                          <a:effectLst/>
                        </a:rPr>
                        <a:t>System Response</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668197"/>
                  </a:ext>
                </a:extLst>
              </a:tr>
              <a:tr h="162729">
                <a:tc>
                  <a:txBody>
                    <a:bodyPr/>
                    <a:lstStyle/>
                    <a:p>
                      <a:pPr marL="342900" lvl="0" indent="-342900">
                        <a:lnSpc>
                          <a:spcPct val="107000"/>
                        </a:lnSpc>
                        <a:spcAft>
                          <a:spcPts val="0"/>
                        </a:spcAft>
                        <a:buFont typeface="+mj-lt"/>
                        <a:buAutoNum type="arabicPeriod"/>
                      </a:pPr>
                      <a:r>
                        <a:rPr lang="en-US" sz="1100" b="1">
                          <a:effectLst/>
                        </a:rPr>
                        <a:t>User enters the chat room.</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b="1">
                          <a:effectLst/>
                        </a:rPr>
                        <a:t>Chatbot greets.</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031408"/>
                  </a:ext>
                </a:extLst>
              </a:tr>
              <a:tr h="162729">
                <a:tc>
                  <a:txBody>
                    <a:bodyPr/>
                    <a:lstStyle/>
                    <a:p>
                      <a:pPr marL="342900" lvl="0" indent="-342900">
                        <a:lnSpc>
                          <a:spcPct val="107000"/>
                        </a:lnSpc>
                        <a:spcAft>
                          <a:spcPts val="0"/>
                        </a:spcAft>
                        <a:buFont typeface="+mj-lt"/>
                        <a:buAutoNum type="arabicPeriod"/>
                      </a:pPr>
                      <a:r>
                        <a:rPr lang="en-US" sz="1100" b="1">
                          <a:effectLst/>
                        </a:rPr>
                        <a:t>User replies.</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b="1" dirty="0">
                          <a:effectLst/>
                        </a:rPr>
                        <a:t>Asks to describe symptoms.</a:t>
                      </a:r>
                      <a:endParaRPr lang="en-PK"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7488042"/>
                  </a:ext>
                </a:extLst>
              </a:tr>
            </a:tbl>
          </a:graphicData>
        </a:graphic>
      </p:graphicFrame>
      <p:sp>
        <p:nvSpPr>
          <p:cNvPr id="5" name="Rectangle 1">
            <a:extLst>
              <a:ext uri="{FF2B5EF4-FFF2-40B4-BE49-F238E27FC236}">
                <a16:creationId xmlns:a16="http://schemas.microsoft.com/office/drawing/2014/main" id="{EEEC6A2B-2FB7-4CD2-B4C9-F86D136AE49B}"/>
              </a:ext>
            </a:extLst>
          </p:cNvPr>
          <p:cNvSpPr>
            <a:spLocks noChangeArrowheads="1"/>
          </p:cNvSpPr>
          <p:nvPr/>
        </p:nvSpPr>
        <p:spPr bwMode="auto">
          <a:xfrm>
            <a:off x="832955" y="1706687"/>
            <a:ext cx="999645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Name: </a:t>
            </a:r>
            <a:r>
              <a:rPr kumimoji="0" lang="en-US" altLang="en-PK"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Open Chat</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Goal: This Use Case initiates Conversation between the User and the Chatbot.</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Actor: User</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Pre-conditions:		----</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Triggers: When User enters the chat room.</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Basic Course of Events:</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Alternate Path: 		N/A</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PK" sz="1200" b="1" dirty="0">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12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12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Post-Condition: User will be asked to describe symptoms.</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Author: Shayan-Ur-Rehman Siddiqui	Date: 10/30/20</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Exceptions:</a:t>
            </a:r>
            <a:endParaRPr kumimoji="0" lang="en-US" altLang="en-PK"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Back-End Server is Offline.</a:t>
            </a:r>
            <a:endParaRPr kumimoji="0" lang="en-US" altLang="en-PK" sz="20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040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1162B47B-422F-4170-B503-247961F307E3}"/>
              </a:ext>
            </a:extLst>
          </p:cNvPr>
          <p:cNvSpPr>
            <a:spLocks noChangeArrowheads="1"/>
          </p:cNvSpPr>
          <p:nvPr/>
        </p:nvSpPr>
        <p:spPr bwMode="auto">
          <a:xfrm>
            <a:off x="753932" y="782326"/>
            <a:ext cx="70579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Name: </a:t>
            </a:r>
            <a:r>
              <a:rPr kumimoji="0" lang="en-US" altLang="en-PK"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Enter Symptoms and Details</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Goal: This Use Case lets the user to get his/her disease identified and get a medicine recommendation.</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Actor: User</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Pre-conditions:</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The greeting between chatbot and user is done.</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Triggers: When User replies to the greetings from chatbot.</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Basic Course of Events:</a:t>
            </a:r>
            <a:endParaRPr kumimoji="0" lang="en-US" altLang="en-PK" sz="12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PK" sz="1200" b="1" i="0" u="none" strike="noStrike" cap="none" normalizeH="0" baseline="0" dirty="0">
              <a:ln>
                <a:noFill/>
              </a:ln>
              <a:effectLst/>
            </a:endParaRPr>
          </a:p>
        </p:txBody>
      </p:sp>
      <p:graphicFrame>
        <p:nvGraphicFramePr>
          <p:cNvPr id="16" name="Table 15">
            <a:extLst>
              <a:ext uri="{FF2B5EF4-FFF2-40B4-BE49-F238E27FC236}">
                <a16:creationId xmlns:a16="http://schemas.microsoft.com/office/drawing/2014/main" id="{26FDA714-1F28-450F-A753-3B5F8CAD37C8}"/>
              </a:ext>
            </a:extLst>
          </p:cNvPr>
          <p:cNvGraphicFramePr>
            <a:graphicFrameLocks noGrp="1"/>
          </p:cNvGraphicFramePr>
          <p:nvPr>
            <p:extLst>
              <p:ext uri="{D42A27DB-BD31-4B8C-83A1-F6EECF244321}">
                <p14:modId xmlns:p14="http://schemas.microsoft.com/office/powerpoint/2010/main" val="3383803694"/>
              </p:ext>
            </p:extLst>
          </p:nvPr>
        </p:nvGraphicFramePr>
        <p:xfrm>
          <a:off x="832955" y="3429000"/>
          <a:ext cx="5937250" cy="873126"/>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83200559"/>
                    </a:ext>
                  </a:extLst>
                </a:gridCol>
                <a:gridCol w="2968625">
                  <a:extLst>
                    <a:ext uri="{9D8B030D-6E8A-4147-A177-3AD203B41FA5}">
                      <a16:colId xmlns:a16="http://schemas.microsoft.com/office/drawing/2014/main" val="1067679622"/>
                    </a:ext>
                  </a:extLst>
                </a:gridCol>
              </a:tblGrid>
              <a:tr h="0">
                <a:tc>
                  <a:txBody>
                    <a:bodyPr/>
                    <a:lstStyle/>
                    <a:p>
                      <a:pPr algn="ctr">
                        <a:lnSpc>
                          <a:spcPct val="107000"/>
                        </a:lnSpc>
                        <a:spcAft>
                          <a:spcPts val="0"/>
                        </a:spcAft>
                      </a:pPr>
                      <a:r>
                        <a:rPr lang="en-US" sz="1100" b="1">
                          <a:effectLst/>
                        </a:rPr>
                        <a:t>User Action</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b="1" dirty="0">
                          <a:effectLst/>
                        </a:rPr>
                        <a:t>System Response</a:t>
                      </a:r>
                      <a:endParaRPr lang="en-PK"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289287"/>
                  </a:ext>
                </a:extLst>
              </a:tr>
              <a:tr h="0">
                <a:tc>
                  <a:txBody>
                    <a:bodyPr/>
                    <a:lstStyle/>
                    <a:p>
                      <a:pPr marL="342900" lvl="0" indent="-342900">
                        <a:lnSpc>
                          <a:spcPct val="107000"/>
                        </a:lnSpc>
                        <a:spcAft>
                          <a:spcPts val="0"/>
                        </a:spcAft>
                        <a:buFont typeface="+mj-lt"/>
                        <a:buAutoNum type="arabicPeriod"/>
                      </a:pPr>
                      <a:r>
                        <a:rPr lang="en-US" sz="1100" b="1" dirty="0">
                          <a:effectLst/>
                        </a:rPr>
                        <a:t>User describes symptoms.</a:t>
                      </a:r>
                      <a:endParaRPr lang="en-PK"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b="1" dirty="0">
                          <a:effectLst/>
                        </a:rPr>
                        <a:t>Chatbot stores symptoms, asks relevant questions(one by one).</a:t>
                      </a:r>
                      <a:endParaRPr lang="en-PK"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0784006"/>
                  </a:ext>
                </a:extLst>
              </a:tr>
              <a:tr h="0">
                <a:tc>
                  <a:txBody>
                    <a:bodyPr/>
                    <a:lstStyle/>
                    <a:p>
                      <a:pPr marL="342900" lvl="0" indent="-342900">
                        <a:lnSpc>
                          <a:spcPct val="107000"/>
                        </a:lnSpc>
                        <a:spcAft>
                          <a:spcPts val="0"/>
                        </a:spcAft>
                        <a:buFont typeface="+mj-lt"/>
                        <a:buAutoNum type="arabicPeriod"/>
                      </a:pPr>
                      <a:r>
                        <a:rPr lang="en-US" sz="1100" b="1">
                          <a:effectLst/>
                        </a:rPr>
                        <a:t>User replies to different questions.</a:t>
                      </a:r>
                      <a:endParaRPr lang="en-PK"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b="1" dirty="0">
                          <a:effectLst/>
                        </a:rPr>
                        <a:t>Finds disease that matches user’s details, finds appropriate medicine, then recommends it.</a:t>
                      </a:r>
                      <a:endParaRPr lang="en-PK"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6600424"/>
                  </a:ext>
                </a:extLst>
              </a:tr>
            </a:tbl>
          </a:graphicData>
        </a:graphic>
      </p:graphicFrame>
    </p:spTree>
    <p:extLst>
      <p:ext uri="{BB962C8B-B14F-4D97-AF65-F5344CB8AC3E}">
        <p14:creationId xmlns:p14="http://schemas.microsoft.com/office/powerpoint/2010/main" val="287575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9AA995B-0E94-4E83-BC95-908F540D6E80}"/>
              </a:ext>
            </a:extLst>
          </p:cNvPr>
          <p:cNvGraphicFramePr>
            <a:graphicFrameLocks noGrp="1"/>
          </p:cNvGraphicFramePr>
          <p:nvPr>
            <p:extLst>
              <p:ext uri="{D42A27DB-BD31-4B8C-83A1-F6EECF244321}">
                <p14:modId xmlns:p14="http://schemas.microsoft.com/office/powerpoint/2010/main" val="1929208533"/>
              </p:ext>
            </p:extLst>
          </p:nvPr>
        </p:nvGraphicFramePr>
        <p:xfrm>
          <a:off x="878716" y="585666"/>
          <a:ext cx="5937250" cy="882841"/>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000056998"/>
                    </a:ext>
                  </a:extLst>
                </a:gridCol>
                <a:gridCol w="2968625">
                  <a:extLst>
                    <a:ext uri="{9D8B030D-6E8A-4147-A177-3AD203B41FA5}">
                      <a16:colId xmlns:a16="http://schemas.microsoft.com/office/drawing/2014/main" val="3366589659"/>
                    </a:ext>
                  </a:extLst>
                </a:gridCol>
              </a:tblGrid>
              <a:tr h="0">
                <a:tc>
                  <a:txBody>
                    <a:bodyPr/>
                    <a:lstStyle/>
                    <a:p>
                      <a:pPr algn="ctr">
                        <a:lnSpc>
                          <a:spcPct val="107000"/>
                        </a:lnSpc>
                        <a:spcAft>
                          <a:spcPts val="0"/>
                        </a:spcAft>
                      </a:pPr>
                      <a:r>
                        <a:rPr lang="en-US" sz="1400">
                          <a:effectLst/>
                        </a:rPr>
                        <a:t>User Action</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System Response</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807089"/>
                  </a:ext>
                </a:extLst>
              </a:tr>
              <a:tr h="0">
                <a:tc>
                  <a:txBody>
                    <a:bodyPr/>
                    <a:lstStyle/>
                    <a:p>
                      <a:pPr marL="228600">
                        <a:lnSpc>
                          <a:spcPct val="107000"/>
                        </a:lnSpc>
                        <a:spcAft>
                          <a:spcPts val="0"/>
                        </a:spcAft>
                      </a:pPr>
                      <a:r>
                        <a:rPr lang="en-US" sz="1400" dirty="0">
                          <a:effectLst/>
                        </a:rPr>
                        <a:t>1A1) If User enters irrelevant information.</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Chatbot asks user to reply again.</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9750372"/>
                  </a:ext>
                </a:extLst>
              </a:tr>
              <a:tr h="0">
                <a:tc>
                  <a:txBody>
                    <a:bodyPr/>
                    <a:lstStyle/>
                    <a:p>
                      <a:pPr marL="228600">
                        <a:lnSpc>
                          <a:spcPct val="107000"/>
                        </a:lnSpc>
                        <a:spcAft>
                          <a:spcPts val="0"/>
                        </a:spcAft>
                      </a:pPr>
                      <a:r>
                        <a:rPr lang="en-US" sz="1400" dirty="0">
                          <a:effectLst/>
                        </a:rPr>
                        <a:t>1A2) User replies.</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 </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1061465"/>
                  </a:ext>
                </a:extLst>
              </a:tr>
            </a:tbl>
          </a:graphicData>
        </a:graphic>
      </p:graphicFrame>
      <p:graphicFrame>
        <p:nvGraphicFramePr>
          <p:cNvPr id="8" name="Table 7">
            <a:extLst>
              <a:ext uri="{FF2B5EF4-FFF2-40B4-BE49-F238E27FC236}">
                <a16:creationId xmlns:a16="http://schemas.microsoft.com/office/drawing/2014/main" id="{FC87BC60-A0CB-467F-841A-2CE02EEAE0BE}"/>
              </a:ext>
            </a:extLst>
          </p:cNvPr>
          <p:cNvGraphicFramePr>
            <a:graphicFrameLocks noGrp="1"/>
          </p:cNvGraphicFramePr>
          <p:nvPr>
            <p:extLst>
              <p:ext uri="{D42A27DB-BD31-4B8C-83A1-F6EECF244321}">
                <p14:modId xmlns:p14="http://schemas.microsoft.com/office/powerpoint/2010/main" val="2087254760"/>
              </p:ext>
            </p:extLst>
          </p:nvPr>
        </p:nvGraphicFramePr>
        <p:xfrm>
          <a:off x="878716" y="1739509"/>
          <a:ext cx="5937250" cy="89293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470607527"/>
                    </a:ext>
                  </a:extLst>
                </a:gridCol>
                <a:gridCol w="2968625">
                  <a:extLst>
                    <a:ext uri="{9D8B030D-6E8A-4147-A177-3AD203B41FA5}">
                      <a16:colId xmlns:a16="http://schemas.microsoft.com/office/drawing/2014/main" val="1006173875"/>
                    </a:ext>
                  </a:extLst>
                </a:gridCol>
              </a:tblGrid>
              <a:tr h="0">
                <a:tc>
                  <a:txBody>
                    <a:bodyPr/>
                    <a:lstStyle/>
                    <a:p>
                      <a:pPr algn="ctr">
                        <a:lnSpc>
                          <a:spcPct val="107000"/>
                        </a:lnSpc>
                        <a:spcAft>
                          <a:spcPts val="0"/>
                        </a:spcAft>
                      </a:pPr>
                      <a:r>
                        <a:rPr lang="en-US" sz="1400">
                          <a:effectLst/>
                        </a:rPr>
                        <a:t>User Action</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System Response</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309115"/>
                  </a:ext>
                </a:extLst>
              </a:tr>
              <a:tr h="0">
                <a:tc>
                  <a:txBody>
                    <a:bodyPr/>
                    <a:lstStyle/>
                    <a:p>
                      <a:pPr marL="228600">
                        <a:lnSpc>
                          <a:spcPct val="107000"/>
                        </a:lnSpc>
                        <a:spcAft>
                          <a:spcPts val="0"/>
                        </a:spcAft>
                      </a:pPr>
                      <a:r>
                        <a:rPr lang="en-US" sz="1400" dirty="0">
                          <a:effectLst/>
                        </a:rPr>
                        <a:t>2A1) If User enters symptoms that are severe or do not match any disease.</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System recommends medicine to treat individual symptoms and a visit to doctor.</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011025"/>
                  </a:ext>
                </a:extLst>
              </a:tr>
            </a:tbl>
          </a:graphicData>
        </a:graphic>
      </p:graphicFrame>
      <p:sp>
        <p:nvSpPr>
          <p:cNvPr id="9" name="Rectangle 2">
            <a:extLst>
              <a:ext uri="{FF2B5EF4-FFF2-40B4-BE49-F238E27FC236}">
                <a16:creationId xmlns:a16="http://schemas.microsoft.com/office/drawing/2014/main" id="{6FFBDAEB-DC06-40E3-9FE4-16B3095A3953}"/>
              </a:ext>
            </a:extLst>
          </p:cNvPr>
          <p:cNvSpPr>
            <a:spLocks noChangeArrowheads="1"/>
          </p:cNvSpPr>
          <p:nvPr/>
        </p:nvSpPr>
        <p:spPr bwMode="auto">
          <a:xfrm>
            <a:off x="788405" y="1291455"/>
            <a:ext cx="295465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PK"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6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Alternate Path 2A: 		</a:t>
            </a:r>
            <a:endParaRPr kumimoji="0" lang="en-US" altLang="en-PK" sz="280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C7070B69-65BA-4ED7-8560-2A156030E923}"/>
              </a:ext>
            </a:extLst>
          </p:cNvPr>
          <p:cNvSpPr/>
          <p:nvPr/>
        </p:nvSpPr>
        <p:spPr>
          <a:xfrm>
            <a:off x="878716" y="252532"/>
            <a:ext cx="1534587" cy="338554"/>
          </a:xfrm>
          <a:prstGeom prst="rect">
            <a:avLst/>
          </a:prstGeom>
        </p:spPr>
        <p:txBody>
          <a:bodyPr wrap="none">
            <a:spAutoFit/>
          </a:bodyPr>
          <a:lstStyle/>
          <a:p>
            <a:r>
              <a:rPr lang="en-US" altLang="en-PK" sz="1600" dirty="0">
                <a:latin typeface="Calibri" panose="020F0502020204030204" pitchFamily="34" charset="0"/>
                <a:ea typeface="Calibri" panose="020F0502020204030204" pitchFamily="34" charset="0"/>
                <a:cs typeface="Times New Roman" panose="02020603050405020304" pitchFamily="18" charset="0"/>
              </a:rPr>
              <a:t>Alternate Path 1</a:t>
            </a:r>
            <a:endParaRPr lang="en-PK" sz="1600" dirty="0"/>
          </a:p>
        </p:txBody>
      </p:sp>
      <p:graphicFrame>
        <p:nvGraphicFramePr>
          <p:cNvPr id="13" name="Table 12">
            <a:extLst>
              <a:ext uri="{FF2B5EF4-FFF2-40B4-BE49-F238E27FC236}">
                <a16:creationId xmlns:a16="http://schemas.microsoft.com/office/drawing/2014/main" id="{2851FEE3-995B-4D29-ACA8-E529AAD91CD6}"/>
              </a:ext>
            </a:extLst>
          </p:cNvPr>
          <p:cNvGraphicFramePr>
            <a:graphicFrameLocks noGrp="1"/>
          </p:cNvGraphicFramePr>
          <p:nvPr>
            <p:extLst>
              <p:ext uri="{D42A27DB-BD31-4B8C-83A1-F6EECF244321}">
                <p14:modId xmlns:p14="http://schemas.microsoft.com/office/powerpoint/2010/main" val="6744666"/>
              </p:ext>
            </p:extLst>
          </p:nvPr>
        </p:nvGraphicFramePr>
        <p:xfrm>
          <a:off x="878716" y="3275274"/>
          <a:ext cx="5937250" cy="89293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4233390798"/>
                    </a:ext>
                  </a:extLst>
                </a:gridCol>
                <a:gridCol w="2968625">
                  <a:extLst>
                    <a:ext uri="{9D8B030D-6E8A-4147-A177-3AD203B41FA5}">
                      <a16:colId xmlns:a16="http://schemas.microsoft.com/office/drawing/2014/main" val="1224510933"/>
                    </a:ext>
                  </a:extLst>
                </a:gridCol>
              </a:tblGrid>
              <a:tr h="0">
                <a:tc>
                  <a:txBody>
                    <a:bodyPr/>
                    <a:lstStyle/>
                    <a:p>
                      <a:pPr algn="ctr">
                        <a:lnSpc>
                          <a:spcPct val="107000"/>
                        </a:lnSpc>
                        <a:spcAft>
                          <a:spcPts val="0"/>
                        </a:spcAft>
                      </a:pPr>
                      <a:r>
                        <a:rPr lang="en-US" sz="1400">
                          <a:effectLst/>
                        </a:rPr>
                        <a:t>User Action</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System Response</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6509815"/>
                  </a:ext>
                </a:extLst>
              </a:tr>
              <a:tr h="0">
                <a:tc>
                  <a:txBody>
                    <a:bodyPr/>
                    <a:lstStyle/>
                    <a:p>
                      <a:pPr marL="228600">
                        <a:lnSpc>
                          <a:spcPct val="107000"/>
                        </a:lnSpc>
                        <a:spcAft>
                          <a:spcPts val="0"/>
                        </a:spcAft>
                      </a:pPr>
                      <a:r>
                        <a:rPr lang="en-US" sz="1400">
                          <a:effectLst/>
                        </a:rPr>
                        <a:t>2B1) If User enters symptoms and details that do not match any appropriate medicine.</a:t>
                      </a:r>
                      <a:endParaRPr lang="en-PK"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System notifies and recommends a visit to doctor.</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23977"/>
                  </a:ext>
                </a:extLst>
              </a:tr>
            </a:tbl>
          </a:graphicData>
        </a:graphic>
      </p:graphicFrame>
      <p:sp>
        <p:nvSpPr>
          <p:cNvPr id="14" name="Rectangle 4">
            <a:extLst>
              <a:ext uri="{FF2B5EF4-FFF2-40B4-BE49-F238E27FC236}">
                <a16:creationId xmlns:a16="http://schemas.microsoft.com/office/drawing/2014/main" id="{E1C869F4-7BA9-40C6-AAAF-0442603EDB6C}"/>
              </a:ext>
            </a:extLst>
          </p:cNvPr>
          <p:cNvSpPr>
            <a:spLocks noChangeArrowheads="1"/>
          </p:cNvSpPr>
          <p:nvPr/>
        </p:nvSpPr>
        <p:spPr bwMode="auto">
          <a:xfrm>
            <a:off x="788405" y="2895609"/>
            <a:ext cx="12192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Alternate Path 2B: 		</a:t>
            </a:r>
            <a:endParaRPr kumimoji="0" lang="en-US" altLang="en-PK" sz="2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03D72DA3-F6D0-432E-86A3-956ACCF192F2}"/>
              </a:ext>
            </a:extLst>
          </p:cNvPr>
          <p:cNvSpPr/>
          <p:nvPr/>
        </p:nvSpPr>
        <p:spPr>
          <a:xfrm>
            <a:off x="799341" y="4403553"/>
            <a:ext cx="6096000" cy="1868781"/>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Post-Condition: System successfully identifies disease and recommends medicine.</a:t>
            </a:r>
            <a:endParaRPr lang="en-PK"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Author: </a:t>
            </a:r>
            <a:r>
              <a:rPr lang="en-US" dirty="0" err="1">
                <a:latin typeface="Calibri" panose="020F0502020204030204" pitchFamily="34" charset="0"/>
                <a:ea typeface="Calibri" panose="020F0502020204030204" pitchFamily="34" charset="0"/>
                <a:cs typeface="Times New Roman" panose="02020603050405020304" pitchFamily="18" charset="0"/>
              </a:rPr>
              <a:t>Esa</a:t>
            </a:r>
            <a:r>
              <a:rPr lang="en-US" dirty="0">
                <a:latin typeface="Calibri" panose="020F0502020204030204" pitchFamily="34" charset="0"/>
                <a:ea typeface="Calibri" panose="020F0502020204030204" pitchFamily="34" charset="0"/>
                <a:cs typeface="Times New Roman" panose="02020603050405020304" pitchFamily="18" charset="0"/>
              </a:rPr>
              <a:t> Anjum	Date: 10/30/20</a:t>
            </a:r>
            <a:endParaRPr lang="en-PK"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Exceptions:</a:t>
            </a:r>
            <a:endParaRPr lang="en-PK"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Back-End Server is Offline. </a:t>
            </a:r>
            <a:endParaRPr lang="en-PK"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76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2207</TotalTime>
  <Words>984</Words>
  <Application>Microsoft Office PowerPoint</Application>
  <PresentationFormat>Widescreen</PresentationFormat>
  <Paragraphs>240</Paragraphs>
  <Slides>21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Calibri Light</vt:lpstr>
      <vt:lpstr>Century Gothic</vt:lpstr>
      <vt:lpstr>Times New Roman</vt:lpstr>
      <vt:lpstr>Wingdings 3</vt:lpstr>
      <vt:lpstr>Office Theme</vt:lpstr>
      <vt:lpstr>Slice</vt:lpstr>
      <vt:lpstr>Custom Design</vt:lpstr>
      <vt:lpstr>Microsoft Visio Drawing</vt:lpstr>
      <vt:lpstr>PowerPoint Presentation</vt:lpstr>
      <vt:lpstr>Introduction</vt:lpstr>
      <vt:lpstr>FYP-I SCOPE</vt:lpstr>
      <vt:lpstr>FYP-II SCOPE</vt:lpstr>
      <vt:lpstr>Requirements Analysis Artifacts (FYP-1)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Artifacts(FYP-I) </vt:lpstr>
      <vt:lpstr>Design Artifacts(FYP-I) </vt:lpstr>
      <vt:lpstr>Design Artifacts(FYP-I) </vt:lpstr>
      <vt:lpstr>Evaluation Artifacts(FYP-I) </vt:lpstr>
      <vt:lpstr>Evaluation Artifacts(FYP-I) </vt:lpstr>
      <vt:lpstr>Evaluation Artifacts(FYP-I) </vt:lpstr>
      <vt:lpstr>FYP-I Features Implemented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Shayan Ur Rehman Siddiqui</dc:creator>
  <cp:lastModifiedBy>Shayan Ur Rehman Siddiqui</cp:lastModifiedBy>
  <cp:revision>65</cp:revision>
  <dcterms:created xsi:type="dcterms:W3CDTF">2020-10-15T20:52:28Z</dcterms:created>
  <dcterms:modified xsi:type="dcterms:W3CDTF">2020-12-05T06:01:14Z</dcterms:modified>
</cp:coreProperties>
</file>