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 id="2147483714" r:id="rId3"/>
  </p:sldMasterIdLst>
  <p:notesMasterIdLst>
    <p:notesMasterId r:id="rId14"/>
  </p:notesMasterIdLst>
  <p:sldIdLst>
    <p:sldId id="256" r:id="rId4"/>
    <p:sldId id="260" r:id="rId5"/>
    <p:sldId id="265" r:id="rId6"/>
    <p:sldId id="267" r:id="rId7"/>
    <p:sldId id="268" r:id="rId8"/>
    <p:sldId id="269" r:id="rId9"/>
    <p:sldId id="270" r:id="rId10"/>
    <p:sldId id="272" r:id="rId11"/>
    <p:sldId id="266" r:id="rId12"/>
    <p:sldId id="271" r:id="rId1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FA6D72-9D88-45E2-B665-60F06103E84F}" type="datetimeFigureOut">
              <a:rPr lang="en-PK" smtClean="0"/>
              <a:t>06/11/2020</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9C575-D813-4244-8800-531DF86BD97D}" type="slidenum">
              <a:rPr lang="en-PK" smtClean="0"/>
              <a:t>‹#›</a:t>
            </a:fld>
            <a:endParaRPr lang="en-PK"/>
          </a:p>
        </p:txBody>
      </p:sp>
    </p:spTree>
    <p:extLst>
      <p:ext uri="{BB962C8B-B14F-4D97-AF65-F5344CB8AC3E}">
        <p14:creationId xmlns:p14="http://schemas.microsoft.com/office/powerpoint/2010/main" val="4142883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5C29C575-D813-4244-8800-531DF86BD97D}" type="slidenum">
              <a:rPr lang="en-PK" smtClean="0"/>
              <a:t>1</a:t>
            </a:fld>
            <a:endParaRPr lang="en-PK"/>
          </a:p>
        </p:txBody>
      </p:sp>
    </p:spTree>
    <p:extLst>
      <p:ext uri="{BB962C8B-B14F-4D97-AF65-F5344CB8AC3E}">
        <p14:creationId xmlns:p14="http://schemas.microsoft.com/office/powerpoint/2010/main" val="3447592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98F0B-9737-46DF-BE78-AB38C17CE7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C156BF34-B20B-4F33-AE21-1244667D17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E3216FEA-A523-4C84-A6C1-5F7097F8C49C}"/>
              </a:ext>
            </a:extLst>
          </p:cNvPr>
          <p:cNvSpPr>
            <a:spLocks noGrp="1"/>
          </p:cNvSpPr>
          <p:nvPr>
            <p:ph type="dt" sz="half" idx="10"/>
          </p:nvPr>
        </p:nvSpPr>
        <p:spPr/>
        <p:txBody>
          <a:bodyPr/>
          <a:lstStyle/>
          <a:p>
            <a:fld id="{9FB75078-1FB3-4E0C-8A54-A114C398F754}" type="datetimeFigureOut">
              <a:rPr lang="en-PK" smtClean="0"/>
              <a:t>06/11/2020</a:t>
            </a:fld>
            <a:endParaRPr lang="en-PK"/>
          </a:p>
        </p:txBody>
      </p:sp>
      <p:sp>
        <p:nvSpPr>
          <p:cNvPr id="5" name="Footer Placeholder 4">
            <a:extLst>
              <a:ext uri="{FF2B5EF4-FFF2-40B4-BE49-F238E27FC236}">
                <a16:creationId xmlns:a16="http://schemas.microsoft.com/office/drawing/2014/main" id="{E9998480-B101-48A6-B3CB-F89AB877D31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A4FF798-BD37-46AB-BA29-608E38FECFB2}"/>
              </a:ext>
            </a:extLst>
          </p:cNvPr>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3385648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BC8C-056D-4294-A746-362B28F46A93}"/>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E92638B-286C-421D-8040-1F94FB42F05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397FC6F-4F61-47D2-9DA2-F6AAE78AA24D}"/>
              </a:ext>
            </a:extLst>
          </p:cNvPr>
          <p:cNvSpPr>
            <a:spLocks noGrp="1"/>
          </p:cNvSpPr>
          <p:nvPr>
            <p:ph type="dt" sz="half" idx="10"/>
          </p:nvPr>
        </p:nvSpPr>
        <p:spPr/>
        <p:txBody>
          <a:bodyPr/>
          <a:lstStyle/>
          <a:p>
            <a:fld id="{9FB75078-1FB3-4E0C-8A54-A114C398F754}" type="datetimeFigureOut">
              <a:rPr lang="en-PK" smtClean="0"/>
              <a:t>06/11/2020</a:t>
            </a:fld>
            <a:endParaRPr lang="en-PK"/>
          </a:p>
        </p:txBody>
      </p:sp>
      <p:sp>
        <p:nvSpPr>
          <p:cNvPr id="5" name="Footer Placeholder 4">
            <a:extLst>
              <a:ext uri="{FF2B5EF4-FFF2-40B4-BE49-F238E27FC236}">
                <a16:creationId xmlns:a16="http://schemas.microsoft.com/office/drawing/2014/main" id="{8DECFDAD-664C-4F59-88C9-EC235C7B7C0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0EACA34-8EC4-4502-8EC6-55ECF369BB38}"/>
              </a:ext>
            </a:extLst>
          </p:cNvPr>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1192856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11AC91-84BD-4A73-9BF1-31142F98AA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32DEBAE-FFCE-4194-802F-EDF5147CCEE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C4BC180-4FCE-42A4-BFB2-FDE46F103B1E}"/>
              </a:ext>
            </a:extLst>
          </p:cNvPr>
          <p:cNvSpPr>
            <a:spLocks noGrp="1"/>
          </p:cNvSpPr>
          <p:nvPr>
            <p:ph type="dt" sz="half" idx="10"/>
          </p:nvPr>
        </p:nvSpPr>
        <p:spPr/>
        <p:txBody>
          <a:bodyPr/>
          <a:lstStyle/>
          <a:p>
            <a:fld id="{9FB75078-1FB3-4E0C-8A54-A114C398F754}" type="datetimeFigureOut">
              <a:rPr lang="en-PK" smtClean="0"/>
              <a:t>06/11/2020</a:t>
            </a:fld>
            <a:endParaRPr lang="en-PK"/>
          </a:p>
        </p:txBody>
      </p:sp>
      <p:sp>
        <p:nvSpPr>
          <p:cNvPr id="5" name="Footer Placeholder 4">
            <a:extLst>
              <a:ext uri="{FF2B5EF4-FFF2-40B4-BE49-F238E27FC236}">
                <a16:creationId xmlns:a16="http://schemas.microsoft.com/office/drawing/2014/main" id="{406ED7D6-EC86-4F1B-8AD5-9FEA95EED20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EABBBBF-665A-4B75-B0D1-EF5778D91549}"/>
              </a:ext>
            </a:extLst>
          </p:cNvPr>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4188819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75078-1FB3-4E0C-8A54-A114C398F754}" type="datetimeFigureOut">
              <a:rPr lang="en-PK" smtClean="0"/>
              <a:t>06/11/2020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EF38750-5099-400E-B5A4-58479189E54A}" type="slidenum">
              <a:rPr lang="en-PK" smtClean="0"/>
              <a:t>‹#›</a:t>
            </a:fld>
            <a:endParaRPr lang="en-PK"/>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9479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FB75078-1FB3-4E0C-8A54-A114C398F754}" type="datetimeFigureOut">
              <a:rPr lang="en-PK" smtClean="0"/>
              <a:t>06/11/2020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209157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75078-1FB3-4E0C-8A54-A114C398F754}" type="datetimeFigureOut">
              <a:rPr lang="en-PK" smtClean="0"/>
              <a:t>06/11/2020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3015703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B75078-1FB3-4E0C-8A54-A114C398F754}" type="datetimeFigureOut">
              <a:rPr lang="en-PK" smtClean="0"/>
              <a:t>06/11/2020</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819546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75078-1FB3-4E0C-8A54-A114C398F754}" type="datetimeFigureOut">
              <a:rPr lang="en-PK" smtClean="0"/>
              <a:t>06/11/2020</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1514911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B75078-1FB3-4E0C-8A54-A114C398F754}" type="datetimeFigureOut">
              <a:rPr lang="en-PK" smtClean="0"/>
              <a:t>06/11/2020</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816222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75078-1FB3-4E0C-8A54-A114C398F754}" type="datetimeFigureOut">
              <a:rPr lang="en-PK" smtClean="0"/>
              <a:t>06/11/2020</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6310975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B75078-1FB3-4E0C-8A54-A114C398F754}" type="datetimeFigureOut">
              <a:rPr lang="en-PK" smtClean="0"/>
              <a:t>06/11/2020</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1474371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4D9A-2BEA-4107-86F2-F0D3F08F0F41}"/>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A936919-4D70-4DB3-8C11-EA982166545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522AC5F-44AB-4717-AB85-A1CA91595EB0}"/>
              </a:ext>
            </a:extLst>
          </p:cNvPr>
          <p:cNvSpPr>
            <a:spLocks noGrp="1"/>
          </p:cNvSpPr>
          <p:nvPr>
            <p:ph type="dt" sz="half" idx="10"/>
          </p:nvPr>
        </p:nvSpPr>
        <p:spPr/>
        <p:txBody>
          <a:bodyPr/>
          <a:lstStyle/>
          <a:p>
            <a:fld id="{9FB75078-1FB3-4E0C-8A54-A114C398F754}" type="datetimeFigureOut">
              <a:rPr lang="en-PK" smtClean="0"/>
              <a:t>06/11/2020</a:t>
            </a:fld>
            <a:endParaRPr lang="en-PK"/>
          </a:p>
        </p:txBody>
      </p:sp>
      <p:sp>
        <p:nvSpPr>
          <p:cNvPr id="5" name="Footer Placeholder 4">
            <a:extLst>
              <a:ext uri="{FF2B5EF4-FFF2-40B4-BE49-F238E27FC236}">
                <a16:creationId xmlns:a16="http://schemas.microsoft.com/office/drawing/2014/main" id="{F18089DC-DAF3-4CD5-B8B5-701F1E4DA34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44DBA90-40F9-4619-B3A2-10EE136039E8}"/>
              </a:ext>
            </a:extLst>
          </p:cNvPr>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19538625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B75078-1FB3-4E0C-8A54-A114C398F754}" type="datetimeFigureOut">
              <a:rPr lang="en-PK" smtClean="0"/>
              <a:t>06/11/2020</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2139455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9FB75078-1FB3-4E0C-8A54-A114C398F754}" type="datetimeFigureOut">
              <a:rPr lang="en-PK" smtClean="0"/>
              <a:t>06/11/2020</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31778797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75078-1FB3-4E0C-8A54-A114C398F754}" type="datetimeFigureOut">
              <a:rPr lang="en-PK" smtClean="0"/>
              <a:t>06/11/2020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15717672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75078-1FB3-4E0C-8A54-A114C398F754}" type="datetimeFigureOut">
              <a:rPr lang="en-PK" smtClean="0"/>
              <a:t>06/11/2020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EF38750-5099-400E-B5A4-58479189E54A}" type="slidenum">
              <a:rPr lang="en-PK" smtClean="0"/>
              <a:t>‹#›</a:t>
            </a:fld>
            <a:endParaRPr lang="en-PK"/>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970325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75078-1FB3-4E0C-8A54-A114C398F754}" type="datetimeFigureOut">
              <a:rPr lang="en-PK" smtClean="0"/>
              <a:t>06/11/2020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23204566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75078-1FB3-4E0C-8A54-A114C398F754}" type="datetimeFigureOut">
              <a:rPr lang="en-PK" smtClean="0"/>
              <a:t>06/11/2020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EF38750-5099-400E-B5A4-58479189E54A}" type="slidenum">
              <a:rPr lang="en-PK" smtClean="0"/>
              <a:t>‹#›</a:t>
            </a:fld>
            <a:endParaRPr lang="en-PK"/>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536467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75078-1FB3-4E0C-8A54-A114C398F754}" type="datetimeFigureOut">
              <a:rPr lang="en-PK" smtClean="0"/>
              <a:t>06/11/2020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25881265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75078-1FB3-4E0C-8A54-A114C398F754}" type="datetimeFigureOut">
              <a:rPr lang="en-PK" smtClean="0"/>
              <a:t>06/11/2020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4006327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75078-1FB3-4E0C-8A54-A114C398F754}" type="datetimeFigureOut">
              <a:rPr lang="en-PK" smtClean="0"/>
              <a:t>06/11/2020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1316632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F093-356B-452A-B9DC-ED3A0450DF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DDF4DA86-3C21-44EB-8043-CC8F740140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0D159B5C-017A-4531-9973-9E7F039DC882}"/>
              </a:ext>
            </a:extLst>
          </p:cNvPr>
          <p:cNvSpPr>
            <a:spLocks noGrp="1"/>
          </p:cNvSpPr>
          <p:nvPr>
            <p:ph type="dt" sz="half" idx="10"/>
          </p:nvPr>
        </p:nvSpPr>
        <p:spPr/>
        <p:txBody>
          <a:bodyPr/>
          <a:lstStyle/>
          <a:p>
            <a:fld id="{B185BF53-FF09-4F60-BB12-C7ADD3B8F569}" type="datetimeFigureOut">
              <a:rPr lang="en-PK" smtClean="0"/>
              <a:t>06/11/2020</a:t>
            </a:fld>
            <a:endParaRPr lang="en-PK"/>
          </a:p>
        </p:txBody>
      </p:sp>
      <p:sp>
        <p:nvSpPr>
          <p:cNvPr id="5" name="Footer Placeholder 4">
            <a:extLst>
              <a:ext uri="{FF2B5EF4-FFF2-40B4-BE49-F238E27FC236}">
                <a16:creationId xmlns:a16="http://schemas.microsoft.com/office/drawing/2014/main" id="{45D633CB-EE9C-436C-A212-2CC7E36BF77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597FCC1-930E-4F8F-886F-B71FD17310AE}"/>
              </a:ext>
            </a:extLst>
          </p:cNvPr>
          <p:cNvSpPr>
            <a:spLocks noGrp="1"/>
          </p:cNvSpPr>
          <p:nvPr>
            <p:ph type="sldNum" sz="quarter" idx="12"/>
          </p:nvPr>
        </p:nvSpPr>
        <p:spPr/>
        <p:txBody>
          <a:bodyPr/>
          <a:lstStyle/>
          <a:p>
            <a:fld id="{3416B03F-546D-49E5-96D7-ADA5146828B8}" type="slidenum">
              <a:rPr lang="en-PK" smtClean="0"/>
              <a:t>‹#›</a:t>
            </a:fld>
            <a:endParaRPr lang="en-PK"/>
          </a:p>
        </p:txBody>
      </p:sp>
    </p:spTree>
    <p:extLst>
      <p:ext uri="{BB962C8B-B14F-4D97-AF65-F5344CB8AC3E}">
        <p14:creationId xmlns:p14="http://schemas.microsoft.com/office/powerpoint/2010/main" val="2907204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794CC-10F8-45FB-A5AE-E15DD3F43F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85FBF1D9-D1D7-4237-821C-5601276C3C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D125BC-6030-48F6-AEF1-9E991C26FE6E}"/>
              </a:ext>
            </a:extLst>
          </p:cNvPr>
          <p:cNvSpPr>
            <a:spLocks noGrp="1"/>
          </p:cNvSpPr>
          <p:nvPr>
            <p:ph type="dt" sz="half" idx="10"/>
          </p:nvPr>
        </p:nvSpPr>
        <p:spPr/>
        <p:txBody>
          <a:bodyPr/>
          <a:lstStyle/>
          <a:p>
            <a:fld id="{9FB75078-1FB3-4E0C-8A54-A114C398F754}" type="datetimeFigureOut">
              <a:rPr lang="en-PK" smtClean="0"/>
              <a:t>06/11/2020</a:t>
            </a:fld>
            <a:endParaRPr lang="en-PK"/>
          </a:p>
        </p:txBody>
      </p:sp>
      <p:sp>
        <p:nvSpPr>
          <p:cNvPr id="5" name="Footer Placeholder 4">
            <a:extLst>
              <a:ext uri="{FF2B5EF4-FFF2-40B4-BE49-F238E27FC236}">
                <a16:creationId xmlns:a16="http://schemas.microsoft.com/office/drawing/2014/main" id="{DCEBB8BB-972E-4314-AC8A-B759ECFD0F3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3D4C2D1-F150-49DE-A6BC-398182A440C5}"/>
              </a:ext>
            </a:extLst>
          </p:cNvPr>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19879404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FD69-39A8-4E12-BBF3-29FE8AE10714}"/>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98B509A-E72A-4B5D-8349-568A70E10E2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78E7FB6-EE6F-4691-918E-3C7673031B08}"/>
              </a:ext>
            </a:extLst>
          </p:cNvPr>
          <p:cNvSpPr>
            <a:spLocks noGrp="1"/>
          </p:cNvSpPr>
          <p:nvPr>
            <p:ph type="dt" sz="half" idx="10"/>
          </p:nvPr>
        </p:nvSpPr>
        <p:spPr/>
        <p:txBody>
          <a:bodyPr/>
          <a:lstStyle/>
          <a:p>
            <a:fld id="{B185BF53-FF09-4F60-BB12-C7ADD3B8F569}" type="datetimeFigureOut">
              <a:rPr lang="en-PK" smtClean="0"/>
              <a:t>06/11/2020</a:t>
            </a:fld>
            <a:endParaRPr lang="en-PK"/>
          </a:p>
        </p:txBody>
      </p:sp>
      <p:sp>
        <p:nvSpPr>
          <p:cNvPr id="5" name="Footer Placeholder 4">
            <a:extLst>
              <a:ext uri="{FF2B5EF4-FFF2-40B4-BE49-F238E27FC236}">
                <a16:creationId xmlns:a16="http://schemas.microsoft.com/office/drawing/2014/main" id="{2E76BED1-740B-4CDA-A738-6C569C90192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FB6F738-BF90-48E4-98F5-C754D7FB72F2}"/>
              </a:ext>
            </a:extLst>
          </p:cNvPr>
          <p:cNvSpPr>
            <a:spLocks noGrp="1"/>
          </p:cNvSpPr>
          <p:nvPr>
            <p:ph type="sldNum" sz="quarter" idx="12"/>
          </p:nvPr>
        </p:nvSpPr>
        <p:spPr/>
        <p:txBody>
          <a:bodyPr/>
          <a:lstStyle/>
          <a:p>
            <a:fld id="{3416B03F-546D-49E5-96D7-ADA5146828B8}" type="slidenum">
              <a:rPr lang="en-PK" smtClean="0"/>
              <a:t>‹#›</a:t>
            </a:fld>
            <a:endParaRPr lang="en-PK"/>
          </a:p>
        </p:txBody>
      </p:sp>
    </p:spTree>
    <p:extLst>
      <p:ext uri="{BB962C8B-B14F-4D97-AF65-F5344CB8AC3E}">
        <p14:creationId xmlns:p14="http://schemas.microsoft.com/office/powerpoint/2010/main" val="8927261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EE00-11B7-4E0C-B0B7-31F9D74433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9D30F8BD-5709-4212-8F54-A6BA1D4CEE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6CC512-42CD-492F-AE54-AC8A54D42FB4}"/>
              </a:ext>
            </a:extLst>
          </p:cNvPr>
          <p:cNvSpPr>
            <a:spLocks noGrp="1"/>
          </p:cNvSpPr>
          <p:nvPr>
            <p:ph type="dt" sz="half" idx="10"/>
          </p:nvPr>
        </p:nvSpPr>
        <p:spPr/>
        <p:txBody>
          <a:bodyPr/>
          <a:lstStyle/>
          <a:p>
            <a:fld id="{B185BF53-FF09-4F60-BB12-C7ADD3B8F569}" type="datetimeFigureOut">
              <a:rPr lang="en-PK" smtClean="0"/>
              <a:t>06/11/2020</a:t>
            </a:fld>
            <a:endParaRPr lang="en-PK"/>
          </a:p>
        </p:txBody>
      </p:sp>
      <p:sp>
        <p:nvSpPr>
          <p:cNvPr id="5" name="Footer Placeholder 4">
            <a:extLst>
              <a:ext uri="{FF2B5EF4-FFF2-40B4-BE49-F238E27FC236}">
                <a16:creationId xmlns:a16="http://schemas.microsoft.com/office/drawing/2014/main" id="{96666090-3A0C-4D64-8450-3B5CF75A53A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8B0D7AE-3534-4519-BDBB-6E9357353AE6}"/>
              </a:ext>
            </a:extLst>
          </p:cNvPr>
          <p:cNvSpPr>
            <a:spLocks noGrp="1"/>
          </p:cNvSpPr>
          <p:nvPr>
            <p:ph type="sldNum" sz="quarter" idx="12"/>
          </p:nvPr>
        </p:nvSpPr>
        <p:spPr/>
        <p:txBody>
          <a:bodyPr/>
          <a:lstStyle/>
          <a:p>
            <a:fld id="{3416B03F-546D-49E5-96D7-ADA5146828B8}" type="slidenum">
              <a:rPr lang="en-PK" smtClean="0"/>
              <a:t>‹#›</a:t>
            </a:fld>
            <a:endParaRPr lang="en-PK"/>
          </a:p>
        </p:txBody>
      </p:sp>
    </p:spTree>
    <p:extLst>
      <p:ext uri="{BB962C8B-B14F-4D97-AF65-F5344CB8AC3E}">
        <p14:creationId xmlns:p14="http://schemas.microsoft.com/office/powerpoint/2010/main" val="2174518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2411-ADAE-49D1-A8D6-F10318049034}"/>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FC04421-D72F-46B1-A9BE-38D4ED12C1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EA063D2B-45BA-4DF7-9B36-63C9232F98B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A4091546-414E-48CC-8DBE-39E6C95B1FF8}"/>
              </a:ext>
            </a:extLst>
          </p:cNvPr>
          <p:cNvSpPr>
            <a:spLocks noGrp="1"/>
          </p:cNvSpPr>
          <p:nvPr>
            <p:ph type="dt" sz="half" idx="10"/>
          </p:nvPr>
        </p:nvSpPr>
        <p:spPr/>
        <p:txBody>
          <a:bodyPr/>
          <a:lstStyle/>
          <a:p>
            <a:fld id="{B185BF53-FF09-4F60-BB12-C7ADD3B8F569}" type="datetimeFigureOut">
              <a:rPr lang="en-PK" smtClean="0"/>
              <a:t>06/11/2020</a:t>
            </a:fld>
            <a:endParaRPr lang="en-PK"/>
          </a:p>
        </p:txBody>
      </p:sp>
      <p:sp>
        <p:nvSpPr>
          <p:cNvPr id="6" name="Footer Placeholder 5">
            <a:extLst>
              <a:ext uri="{FF2B5EF4-FFF2-40B4-BE49-F238E27FC236}">
                <a16:creationId xmlns:a16="http://schemas.microsoft.com/office/drawing/2014/main" id="{15F624CB-5ADF-4850-A44F-17F3278E187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A1D43D0-E573-4BB0-92B8-FD5BC5C28E59}"/>
              </a:ext>
            </a:extLst>
          </p:cNvPr>
          <p:cNvSpPr>
            <a:spLocks noGrp="1"/>
          </p:cNvSpPr>
          <p:nvPr>
            <p:ph type="sldNum" sz="quarter" idx="12"/>
          </p:nvPr>
        </p:nvSpPr>
        <p:spPr/>
        <p:txBody>
          <a:bodyPr/>
          <a:lstStyle/>
          <a:p>
            <a:fld id="{3416B03F-546D-49E5-96D7-ADA5146828B8}" type="slidenum">
              <a:rPr lang="en-PK" smtClean="0"/>
              <a:t>‹#›</a:t>
            </a:fld>
            <a:endParaRPr lang="en-PK"/>
          </a:p>
        </p:txBody>
      </p:sp>
    </p:spTree>
    <p:extLst>
      <p:ext uri="{BB962C8B-B14F-4D97-AF65-F5344CB8AC3E}">
        <p14:creationId xmlns:p14="http://schemas.microsoft.com/office/powerpoint/2010/main" val="22247824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B3BD5-D8DC-41EA-81B4-862556B13216}"/>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1F95A70-55F1-40E0-B91A-BA40BB8CDA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4AFC30-CD26-4036-9F7D-6C1D50B0BD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A1AC433F-126E-4F36-A782-6AB70DAB00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B5860B-A2F3-4C6C-9414-6E529093E7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918FF8FD-443D-4207-A4D1-F1056360EE6E}"/>
              </a:ext>
            </a:extLst>
          </p:cNvPr>
          <p:cNvSpPr>
            <a:spLocks noGrp="1"/>
          </p:cNvSpPr>
          <p:nvPr>
            <p:ph type="dt" sz="half" idx="10"/>
          </p:nvPr>
        </p:nvSpPr>
        <p:spPr/>
        <p:txBody>
          <a:bodyPr/>
          <a:lstStyle/>
          <a:p>
            <a:fld id="{B185BF53-FF09-4F60-BB12-C7ADD3B8F569}" type="datetimeFigureOut">
              <a:rPr lang="en-PK" smtClean="0"/>
              <a:t>06/11/2020</a:t>
            </a:fld>
            <a:endParaRPr lang="en-PK"/>
          </a:p>
        </p:txBody>
      </p:sp>
      <p:sp>
        <p:nvSpPr>
          <p:cNvPr id="8" name="Footer Placeholder 7">
            <a:extLst>
              <a:ext uri="{FF2B5EF4-FFF2-40B4-BE49-F238E27FC236}">
                <a16:creationId xmlns:a16="http://schemas.microsoft.com/office/drawing/2014/main" id="{8099E2E7-D0F7-44E6-82E5-C44E50A5E5A6}"/>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BEDBFE65-6070-4F2C-8993-C53016399B59}"/>
              </a:ext>
            </a:extLst>
          </p:cNvPr>
          <p:cNvSpPr>
            <a:spLocks noGrp="1"/>
          </p:cNvSpPr>
          <p:nvPr>
            <p:ph type="sldNum" sz="quarter" idx="12"/>
          </p:nvPr>
        </p:nvSpPr>
        <p:spPr/>
        <p:txBody>
          <a:bodyPr/>
          <a:lstStyle/>
          <a:p>
            <a:fld id="{3416B03F-546D-49E5-96D7-ADA5146828B8}" type="slidenum">
              <a:rPr lang="en-PK" smtClean="0"/>
              <a:t>‹#›</a:t>
            </a:fld>
            <a:endParaRPr lang="en-PK"/>
          </a:p>
        </p:txBody>
      </p:sp>
    </p:spTree>
    <p:extLst>
      <p:ext uri="{BB962C8B-B14F-4D97-AF65-F5344CB8AC3E}">
        <p14:creationId xmlns:p14="http://schemas.microsoft.com/office/powerpoint/2010/main" val="3622142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BF5FF-83C4-4D58-9773-3C3A15E257C2}"/>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C9A833C6-FFA5-4357-B61E-02EFB1DC121C}"/>
              </a:ext>
            </a:extLst>
          </p:cNvPr>
          <p:cNvSpPr>
            <a:spLocks noGrp="1"/>
          </p:cNvSpPr>
          <p:nvPr>
            <p:ph type="dt" sz="half" idx="10"/>
          </p:nvPr>
        </p:nvSpPr>
        <p:spPr/>
        <p:txBody>
          <a:bodyPr/>
          <a:lstStyle/>
          <a:p>
            <a:fld id="{B185BF53-FF09-4F60-BB12-C7ADD3B8F569}" type="datetimeFigureOut">
              <a:rPr lang="en-PK" smtClean="0"/>
              <a:t>06/11/2020</a:t>
            </a:fld>
            <a:endParaRPr lang="en-PK"/>
          </a:p>
        </p:txBody>
      </p:sp>
      <p:sp>
        <p:nvSpPr>
          <p:cNvPr id="4" name="Footer Placeholder 3">
            <a:extLst>
              <a:ext uri="{FF2B5EF4-FFF2-40B4-BE49-F238E27FC236}">
                <a16:creationId xmlns:a16="http://schemas.microsoft.com/office/drawing/2014/main" id="{EA32ADCB-F061-4FE8-A375-25C2708D2F0B}"/>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8E57BE9F-B361-4C9D-B842-C2FE2B89F94D}"/>
              </a:ext>
            </a:extLst>
          </p:cNvPr>
          <p:cNvSpPr>
            <a:spLocks noGrp="1"/>
          </p:cNvSpPr>
          <p:nvPr>
            <p:ph type="sldNum" sz="quarter" idx="12"/>
          </p:nvPr>
        </p:nvSpPr>
        <p:spPr/>
        <p:txBody>
          <a:bodyPr/>
          <a:lstStyle/>
          <a:p>
            <a:fld id="{3416B03F-546D-49E5-96D7-ADA5146828B8}" type="slidenum">
              <a:rPr lang="en-PK" smtClean="0"/>
              <a:t>‹#›</a:t>
            </a:fld>
            <a:endParaRPr lang="en-PK"/>
          </a:p>
        </p:txBody>
      </p:sp>
    </p:spTree>
    <p:extLst>
      <p:ext uri="{BB962C8B-B14F-4D97-AF65-F5344CB8AC3E}">
        <p14:creationId xmlns:p14="http://schemas.microsoft.com/office/powerpoint/2010/main" val="11782852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36FDEE-933C-4594-8647-83EC78209015}"/>
              </a:ext>
            </a:extLst>
          </p:cNvPr>
          <p:cNvSpPr>
            <a:spLocks noGrp="1"/>
          </p:cNvSpPr>
          <p:nvPr>
            <p:ph type="dt" sz="half" idx="10"/>
          </p:nvPr>
        </p:nvSpPr>
        <p:spPr/>
        <p:txBody>
          <a:bodyPr/>
          <a:lstStyle/>
          <a:p>
            <a:fld id="{B185BF53-FF09-4F60-BB12-C7ADD3B8F569}" type="datetimeFigureOut">
              <a:rPr lang="en-PK" smtClean="0"/>
              <a:t>06/11/2020</a:t>
            </a:fld>
            <a:endParaRPr lang="en-PK"/>
          </a:p>
        </p:txBody>
      </p:sp>
      <p:sp>
        <p:nvSpPr>
          <p:cNvPr id="3" name="Footer Placeholder 2">
            <a:extLst>
              <a:ext uri="{FF2B5EF4-FFF2-40B4-BE49-F238E27FC236}">
                <a16:creationId xmlns:a16="http://schemas.microsoft.com/office/drawing/2014/main" id="{75CD5342-408C-47A4-B3F7-7448DD52F1D1}"/>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0D2E4535-4006-4494-B03A-BEE55B1B4154}"/>
              </a:ext>
            </a:extLst>
          </p:cNvPr>
          <p:cNvSpPr>
            <a:spLocks noGrp="1"/>
          </p:cNvSpPr>
          <p:nvPr>
            <p:ph type="sldNum" sz="quarter" idx="12"/>
          </p:nvPr>
        </p:nvSpPr>
        <p:spPr/>
        <p:txBody>
          <a:bodyPr/>
          <a:lstStyle/>
          <a:p>
            <a:fld id="{3416B03F-546D-49E5-96D7-ADA5146828B8}" type="slidenum">
              <a:rPr lang="en-PK" smtClean="0"/>
              <a:t>‹#›</a:t>
            </a:fld>
            <a:endParaRPr lang="en-PK"/>
          </a:p>
        </p:txBody>
      </p:sp>
    </p:spTree>
    <p:extLst>
      <p:ext uri="{BB962C8B-B14F-4D97-AF65-F5344CB8AC3E}">
        <p14:creationId xmlns:p14="http://schemas.microsoft.com/office/powerpoint/2010/main" val="23045001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6C5E4-AAD5-4CCC-8D6B-0938B0197A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F90EFDD6-B955-41F1-AC2F-B8A0CF4837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3535077F-A37D-48AB-9649-6733F6BA5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D1338C-F371-4F4F-8757-030C475A32AC}"/>
              </a:ext>
            </a:extLst>
          </p:cNvPr>
          <p:cNvSpPr>
            <a:spLocks noGrp="1"/>
          </p:cNvSpPr>
          <p:nvPr>
            <p:ph type="dt" sz="half" idx="10"/>
          </p:nvPr>
        </p:nvSpPr>
        <p:spPr/>
        <p:txBody>
          <a:bodyPr/>
          <a:lstStyle/>
          <a:p>
            <a:fld id="{B185BF53-FF09-4F60-BB12-C7ADD3B8F569}" type="datetimeFigureOut">
              <a:rPr lang="en-PK" smtClean="0"/>
              <a:t>06/11/2020</a:t>
            </a:fld>
            <a:endParaRPr lang="en-PK"/>
          </a:p>
        </p:txBody>
      </p:sp>
      <p:sp>
        <p:nvSpPr>
          <p:cNvPr id="6" name="Footer Placeholder 5">
            <a:extLst>
              <a:ext uri="{FF2B5EF4-FFF2-40B4-BE49-F238E27FC236}">
                <a16:creationId xmlns:a16="http://schemas.microsoft.com/office/drawing/2014/main" id="{0E738A85-DE72-4752-94FA-47F88CBB915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1EFB435-28F5-4CFB-A478-E1BEC7EEBC30}"/>
              </a:ext>
            </a:extLst>
          </p:cNvPr>
          <p:cNvSpPr>
            <a:spLocks noGrp="1"/>
          </p:cNvSpPr>
          <p:nvPr>
            <p:ph type="sldNum" sz="quarter" idx="12"/>
          </p:nvPr>
        </p:nvSpPr>
        <p:spPr/>
        <p:txBody>
          <a:bodyPr/>
          <a:lstStyle/>
          <a:p>
            <a:fld id="{3416B03F-546D-49E5-96D7-ADA5146828B8}" type="slidenum">
              <a:rPr lang="en-PK" smtClean="0"/>
              <a:t>‹#›</a:t>
            </a:fld>
            <a:endParaRPr lang="en-PK"/>
          </a:p>
        </p:txBody>
      </p:sp>
    </p:spTree>
    <p:extLst>
      <p:ext uri="{BB962C8B-B14F-4D97-AF65-F5344CB8AC3E}">
        <p14:creationId xmlns:p14="http://schemas.microsoft.com/office/powerpoint/2010/main" val="21072614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E44F-1CB0-4F0F-A81A-C5BFE35581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3161C4AB-1B3C-40F9-B3DD-887F4EDA31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90AD686F-23CB-4B81-83EF-38347ABB98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EF177D-561C-4CB8-BC38-40A811EAEDDC}"/>
              </a:ext>
            </a:extLst>
          </p:cNvPr>
          <p:cNvSpPr>
            <a:spLocks noGrp="1"/>
          </p:cNvSpPr>
          <p:nvPr>
            <p:ph type="dt" sz="half" idx="10"/>
          </p:nvPr>
        </p:nvSpPr>
        <p:spPr/>
        <p:txBody>
          <a:bodyPr/>
          <a:lstStyle/>
          <a:p>
            <a:fld id="{B185BF53-FF09-4F60-BB12-C7ADD3B8F569}" type="datetimeFigureOut">
              <a:rPr lang="en-PK" smtClean="0"/>
              <a:t>06/11/2020</a:t>
            </a:fld>
            <a:endParaRPr lang="en-PK"/>
          </a:p>
        </p:txBody>
      </p:sp>
      <p:sp>
        <p:nvSpPr>
          <p:cNvPr id="6" name="Footer Placeholder 5">
            <a:extLst>
              <a:ext uri="{FF2B5EF4-FFF2-40B4-BE49-F238E27FC236}">
                <a16:creationId xmlns:a16="http://schemas.microsoft.com/office/drawing/2014/main" id="{19A37C3F-311E-422F-9088-A616A9D7D55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721196D-C05D-4610-9FDE-53ECFEFFCAD3}"/>
              </a:ext>
            </a:extLst>
          </p:cNvPr>
          <p:cNvSpPr>
            <a:spLocks noGrp="1"/>
          </p:cNvSpPr>
          <p:nvPr>
            <p:ph type="sldNum" sz="quarter" idx="12"/>
          </p:nvPr>
        </p:nvSpPr>
        <p:spPr/>
        <p:txBody>
          <a:bodyPr/>
          <a:lstStyle/>
          <a:p>
            <a:fld id="{3416B03F-546D-49E5-96D7-ADA5146828B8}" type="slidenum">
              <a:rPr lang="en-PK" smtClean="0"/>
              <a:t>‹#›</a:t>
            </a:fld>
            <a:endParaRPr lang="en-PK"/>
          </a:p>
        </p:txBody>
      </p:sp>
    </p:spTree>
    <p:extLst>
      <p:ext uri="{BB962C8B-B14F-4D97-AF65-F5344CB8AC3E}">
        <p14:creationId xmlns:p14="http://schemas.microsoft.com/office/powerpoint/2010/main" val="1580108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A5CD-89EB-486C-95A1-1C8C3A8021C0}"/>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3B6D89EF-F64A-43F9-BB04-5260D13361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49ED467-467C-49FA-93BD-38DF91ADD892}"/>
              </a:ext>
            </a:extLst>
          </p:cNvPr>
          <p:cNvSpPr>
            <a:spLocks noGrp="1"/>
          </p:cNvSpPr>
          <p:nvPr>
            <p:ph type="dt" sz="half" idx="10"/>
          </p:nvPr>
        </p:nvSpPr>
        <p:spPr/>
        <p:txBody>
          <a:bodyPr/>
          <a:lstStyle/>
          <a:p>
            <a:fld id="{B185BF53-FF09-4F60-BB12-C7ADD3B8F569}" type="datetimeFigureOut">
              <a:rPr lang="en-PK" smtClean="0"/>
              <a:t>06/11/2020</a:t>
            </a:fld>
            <a:endParaRPr lang="en-PK"/>
          </a:p>
        </p:txBody>
      </p:sp>
      <p:sp>
        <p:nvSpPr>
          <p:cNvPr id="5" name="Footer Placeholder 4">
            <a:extLst>
              <a:ext uri="{FF2B5EF4-FFF2-40B4-BE49-F238E27FC236}">
                <a16:creationId xmlns:a16="http://schemas.microsoft.com/office/drawing/2014/main" id="{BD2647DD-16C2-4A11-A5A7-1AFF63027F0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11AC02C-0015-48FA-9EBD-79785A35D943}"/>
              </a:ext>
            </a:extLst>
          </p:cNvPr>
          <p:cNvSpPr>
            <a:spLocks noGrp="1"/>
          </p:cNvSpPr>
          <p:nvPr>
            <p:ph type="sldNum" sz="quarter" idx="12"/>
          </p:nvPr>
        </p:nvSpPr>
        <p:spPr/>
        <p:txBody>
          <a:bodyPr/>
          <a:lstStyle/>
          <a:p>
            <a:fld id="{3416B03F-546D-49E5-96D7-ADA5146828B8}" type="slidenum">
              <a:rPr lang="en-PK" smtClean="0"/>
              <a:t>‹#›</a:t>
            </a:fld>
            <a:endParaRPr lang="en-PK"/>
          </a:p>
        </p:txBody>
      </p:sp>
    </p:spTree>
    <p:extLst>
      <p:ext uri="{BB962C8B-B14F-4D97-AF65-F5344CB8AC3E}">
        <p14:creationId xmlns:p14="http://schemas.microsoft.com/office/powerpoint/2010/main" val="1394106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8558BB-EE23-4DDF-A1B1-51748CD80B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F394BF5-2411-454D-A0F6-2DE9EB5386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47E831D-4C5E-4835-BF27-435C787A38FD}"/>
              </a:ext>
            </a:extLst>
          </p:cNvPr>
          <p:cNvSpPr>
            <a:spLocks noGrp="1"/>
          </p:cNvSpPr>
          <p:nvPr>
            <p:ph type="dt" sz="half" idx="10"/>
          </p:nvPr>
        </p:nvSpPr>
        <p:spPr/>
        <p:txBody>
          <a:bodyPr/>
          <a:lstStyle/>
          <a:p>
            <a:fld id="{B185BF53-FF09-4F60-BB12-C7ADD3B8F569}" type="datetimeFigureOut">
              <a:rPr lang="en-PK" smtClean="0"/>
              <a:t>06/11/2020</a:t>
            </a:fld>
            <a:endParaRPr lang="en-PK"/>
          </a:p>
        </p:txBody>
      </p:sp>
      <p:sp>
        <p:nvSpPr>
          <p:cNvPr id="5" name="Footer Placeholder 4">
            <a:extLst>
              <a:ext uri="{FF2B5EF4-FFF2-40B4-BE49-F238E27FC236}">
                <a16:creationId xmlns:a16="http://schemas.microsoft.com/office/drawing/2014/main" id="{98D4E2F0-502F-4333-A023-63AFE52565B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253558F-6AD1-46CE-9101-B7AF0526A889}"/>
              </a:ext>
            </a:extLst>
          </p:cNvPr>
          <p:cNvSpPr>
            <a:spLocks noGrp="1"/>
          </p:cNvSpPr>
          <p:nvPr>
            <p:ph type="sldNum" sz="quarter" idx="12"/>
          </p:nvPr>
        </p:nvSpPr>
        <p:spPr/>
        <p:txBody>
          <a:bodyPr/>
          <a:lstStyle/>
          <a:p>
            <a:fld id="{3416B03F-546D-49E5-96D7-ADA5146828B8}" type="slidenum">
              <a:rPr lang="en-PK" smtClean="0"/>
              <a:t>‹#›</a:t>
            </a:fld>
            <a:endParaRPr lang="en-PK"/>
          </a:p>
        </p:txBody>
      </p:sp>
    </p:spTree>
    <p:extLst>
      <p:ext uri="{BB962C8B-B14F-4D97-AF65-F5344CB8AC3E}">
        <p14:creationId xmlns:p14="http://schemas.microsoft.com/office/powerpoint/2010/main" val="2915990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B6D48-45CD-4417-B6E4-A1F4B310FAF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5C5713E-1A1C-4F61-B609-6E59B9EF9E1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7D3BFD62-3686-47EC-91F0-A75088B3EB4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5F1A23D6-3CA9-480F-88D5-B38B616E2121}"/>
              </a:ext>
            </a:extLst>
          </p:cNvPr>
          <p:cNvSpPr>
            <a:spLocks noGrp="1"/>
          </p:cNvSpPr>
          <p:nvPr>
            <p:ph type="dt" sz="half" idx="10"/>
          </p:nvPr>
        </p:nvSpPr>
        <p:spPr/>
        <p:txBody>
          <a:bodyPr/>
          <a:lstStyle/>
          <a:p>
            <a:fld id="{9FB75078-1FB3-4E0C-8A54-A114C398F754}" type="datetimeFigureOut">
              <a:rPr lang="en-PK" smtClean="0"/>
              <a:t>06/11/2020</a:t>
            </a:fld>
            <a:endParaRPr lang="en-PK"/>
          </a:p>
        </p:txBody>
      </p:sp>
      <p:sp>
        <p:nvSpPr>
          <p:cNvPr id="6" name="Footer Placeholder 5">
            <a:extLst>
              <a:ext uri="{FF2B5EF4-FFF2-40B4-BE49-F238E27FC236}">
                <a16:creationId xmlns:a16="http://schemas.microsoft.com/office/drawing/2014/main" id="{BA464522-3E22-4987-9BF9-28832456610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6F9711A-7C1F-4C9D-AA50-662801910F62}"/>
              </a:ext>
            </a:extLst>
          </p:cNvPr>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43479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4D0A-B823-454B-A9F7-FE94360C0B65}"/>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C823A2F-3D5C-410D-BC31-84AD383753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0B51022-A567-42D2-9745-4E8313AC2A1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56356C43-790A-4C79-A46A-E039924A22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EEBDDD-13CE-4D7B-A6DA-ED04873B8E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EB82AE02-9D56-4253-937F-A6C5CE233BDE}"/>
              </a:ext>
            </a:extLst>
          </p:cNvPr>
          <p:cNvSpPr>
            <a:spLocks noGrp="1"/>
          </p:cNvSpPr>
          <p:nvPr>
            <p:ph type="dt" sz="half" idx="10"/>
          </p:nvPr>
        </p:nvSpPr>
        <p:spPr/>
        <p:txBody>
          <a:bodyPr/>
          <a:lstStyle/>
          <a:p>
            <a:fld id="{9FB75078-1FB3-4E0C-8A54-A114C398F754}" type="datetimeFigureOut">
              <a:rPr lang="en-PK" smtClean="0"/>
              <a:t>06/11/2020</a:t>
            </a:fld>
            <a:endParaRPr lang="en-PK"/>
          </a:p>
        </p:txBody>
      </p:sp>
      <p:sp>
        <p:nvSpPr>
          <p:cNvPr id="8" name="Footer Placeholder 7">
            <a:extLst>
              <a:ext uri="{FF2B5EF4-FFF2-40B4-BE49-F238E27FC236}">
                <a16:creationId xmlns:a16="http://schemas.microsoft.com/office/drawing/2014/main" id="{09907DCD-8E00-4D47-8F44-133EF973CD27}"/>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5716AFDC-3F09-4E5E-AA9E-9EC3AC6EC604}"/>
              </a:ext>
            </a:extLst>
          </p:cNvPr>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3368133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23507-F10C-40A1-88E1-1BB160E2F473}"/>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00DF76A8-FA8C-4DA0-BB7B-FE6B344F2B08}"/>
              </a:ext>
            </a:extLst>
          </p:cNvPr>
          <p:cNvSpPr>
            <a:spLocks noGrp="1"/>
          </p:cNvSpPr>
          <p:nvPr>
            <p:ph type="dt" sz="half" idx="10"/>
          </p:nvPr>
        </p:nvSpPr>
        <p:spPr/>
        <p:txBody>
          <a:bodyPr/>
          <a:lstStyle/>
          <a:p>
            <a:fld id="{9FB75078-1FB3-4E0C-8A54-A114C398F754}" type="datetimeFigureOut">
              <a:rPr lang="en-PK" smtClean="0"/>
              <a:t>06/11/2020</a:t>
            </a:fld>
            <a:endParaRPr lang="en-PK"/>
          </a:p>
        </p:txBody>
      </p:sp>
      <p:sp>
        <p:nvSpPr>
          <p:cNvPr id="4" name="Footer Placeholder 3">
            <a:extLst>
              <a:ext uri="{FF2B5EF4-FFF2-40B4-BE49-F238E27FC236}">
                <a16:creationId xmlns:a16="http://schemas.microsoft.com/office/drawing/2014/main" id="{86455078-4A7F-4F85-9FF1-1A3DE2FBF75D}"/>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572CD85E-8E67-4C78-9744-3963086A2E6C}"/>
              </a:ext>
            </a:extLst>
          </p:cNvPr>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1992381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5B3495-D65B-46F1-96FD-C7DD43A3AC7D}"/>
              </a:ext>
            </a:extLst>
          </p:cNvPr>
          <p:cNvSpPr>
            <a:spLocks noGrp="1"/>
          </p:cNvSpPr>
          <p:nvPr>
            <p:ph type="dt" sz="half" idx="10"/>
          </p:nvPr>
        </p:nvSpPr>
        <p:spPr/>
        <p:txBody>
          <a:bodyPr/>
          <a:lstStyle/>
          <a:p>
            <a:fld id="{9FB75078-1FB3-4E0C-8A54-A114C398F754}" type="datetimeFigureOut">
              <a:rPr lang="en-PK" smtClean="0"/>
              <a:t>06/11/2020</a:t>
            </a:fld>
            <a:endParaRPr lang="en-PK"/>
          </a:p>
        </p:txBody>
      </p:sp>
      <p:sp>
        <p:nvSpPr>
          <p:cNvPr id="3" name="Footer Placeholder 2">
            <a:extLst>
              <a:ext uri="{FF2B5EF4-FFF2-40B4-BE49-F238E27FC236}">
                <a16:creationId xmlns:a16="http://schemas.microsoft.com/office/drawing/2014/main" id="{F175E34A-6C74-4D4D-934B-293C748BDFA8}"/>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E9FA737D-B608-40DF-B3BB-54142074C3E4}"/>
              </a:ext>
            </a:extLst>
          </p:cNvPr>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87827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2E39-9374-4635-948D-1A8F663CD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F32AC416-A473-487F-93BC-4620708CB4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3F346A80-174B-4B87-8923-ACF197398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184080-8A6F-4F69-B0F5-93EB0C31DB34}"/>
              </a:ext>
            </a:extLst>
          </p:cNvPr>
          <p:cNvSpPr>
            <a:spLocks noGrp="1"/>
          </p:cNvSpPr>
          <p:nvPr>
            <p:ph type="dt" sz="half" idx="10"/>
          </p:nvPr>
        </p:nvSpPr>
        <p:spPr/>
        <p:txBody>
          <a:bodyPr/>
          <a:lstStyle/>
          <a:p>
            <a:fld id="{9FB75078-1FB3-4E0C-8A54-A114C398F754}" type="datetimeFigureOut">
              <a:rPr lang="en-PK" smtClean="0"/>
              <a:t>06/11/2020</a:t>
            </a:fld>
            <a:endParaRPr lang="en-PK"/>
          </a:p>
        </p:txBody>
      </p:sp>
      <p:sp>
        <p:nvSpPr>
          <p:cNvPr id="6" name="Footer Placeholder 5">
            <a:extLst>
              <a:ext uri="{FF2B5EF4-FFF2-40B4-BE49-F238E27FC236}">
                <a16:creationId xmlns:a16="http://schemas.microsoft.com/office/drawing/2014/main" id="{0272D57B-184F-4643-A22B-BE3065B948D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0AEB392-F041-4A00-9ACE-3601CF19B77C}"/>
              </a:ext>
            </a:extLst>
          </p:cNvPr>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2964818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55313-BB48-493E-9FE3-4FEA4691D8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9D46D006-B37E-4624-993E-7249ECB96D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10067E36-3580-47CD-819C-17A7C1BB8C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C92D5C-D49F-4F71-B942-570652E8DA79}"/>
              </a:ext>
            </a:extLst>
          </p:cNvPr>
          <p:cNvSpPr>
            <a:spLocks noGrp="1"/>
          </p:cNvSpPr>
          <p:nvPr>
            <p:ph type="dt" sz="half" idx="10"/>
          </p:nvPr>
        </p:nvSpPr>
        <p:spPr/>
        <p:txBody>
          <a:bodyPr/>
          <a:lstStyle/>
          <a:p>
            <a:fld id="{9FB75078-1FB3-4E0C-8A54-A114C398F754}" type="datetimeFigureOut">
              <a:rPr lang="en-PK" smtClean="0"/>
              <a:t>06/11/2020</a:t>
            </a:fld>
            <a:endParaRPr lang="en-PK"/>
          </a:p>
        </p:txBody>
      </p:sp>
      <p:sp>
        <p:nvSpPr>
          <p:cNvPr id="6" name="Footer Placeholder 5">
            <a:extLst>
              <a:ext uri="{FF2B5EF4-FFF2-40B4-BE49-F238E27FC236}">
                <a16:creationId xmlns:a16="http://schemas.microsoft.com/office/drawing/2014/main" id="{06A1E706-ED00-4792-9CA5-6BC23B76CB8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B37333F-126D-469B-842C-5A804C5B7FB6}"/>
              </a:ext>
            </a:extLst>
          </p:cNvPr>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4270987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0D9A12-8E97-4E5F-869B-6A46E461B2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BEBA1484-1DDF-427B-88F8-AB53F1FA7C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DE9250A-7E55-4392-ACB8-0D4BC3DD25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75078-1FB3-4E0C-8A54-A114C398F754}" type="datetimeFigureOut">
              <a:rPr lang="en-PK" smtClean="0"/>
              <a:t>06/11/2020</a:t>
            </a:fld>
            <a:endParaRPr lang="en-PK"/>
          </a:p>
        </p:txBody>
      </p:sp>
      <p:sp>
        <p:nvSpPr>
          <p:cNvPr id="5" name="Footer Placeholder 4">
            <a:extLst>
              <a:ext uri="{FF2B5EF4-FFF2-40B4-BE49-F238E27FC236}">
                <a16:creationId xmlns:a16="http://schemas.microsoft.com/office/drawing/2014/main" id="{7ED8C58D-2C95-4D2B-94C5-5ACB083D1C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C110E6E7-5DDB-476A-879F-8E007BD55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38750-5099-400E-B5A4-58479189E54A}" type="slidenum">
              <a:rPr lang="en-PK" smtClean="0"/>
              <a:t>‹#›</a:t>
            </a:fld>
            <a:endParaRPr lang="en-PK"/>
          </a:p>
        </p:txBody>
      </p:sp>
    </p:spTree>
    <p:extLst>
      <p:ext uri="{BB962C8B-B14F-4D97-AF65-F5344CB8AC3E}">
        <p14:creationId xmlns:p14="http://schemas.microsoft.com/office/powerpoint/2010/main" val="86937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FB75078-1FB3-4E0C-8A54-A114C398F754}" type="datetimeFigureOut">
              <a:rPr lang="en-PK" smtClean="0"/>
              <a:t>06/11/2020</a:t>
            </a:fld>
            <a:endParaRPr lang="en-PK"/>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PK"/>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EF38750-5099-400E-B5A4-58479189E54A}" type="slidenum">
              <a:rPr lang="en-PK" smtClean="0"/>
              <a:t>‹#›</a:t>
            </a:fld>
            <a:endParaRPr lang="en-PK"/>
          </a:p>
        </p:txBody>
      </p:sp>
    </p:spTree>
    <p:extLst>
      <p:ext uri="{BB962C8B-B14F-4D97-AF65-F5344CB8AC3E}">
        <p14:creationId xmlns:p14="http://schemas.microsoft.com/office/powerpoint/2010/main" val="33121034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A3A815-8661-4737-9133-54A998D23F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8695CA31-87FC-4B82-94B3-3B26573DED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7928E72-28F3-48E6-861E-610B998C8B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5BF53-FF09-4F60-BB12-C7ADD3B8F569}" type="datetimeFigureOut">
              <a:rPr lang="en-PK" smtClean="0"/>
              <a:t>06/11/2020</a:t>
            </a:fld>
            <a:endParaRPr lang="en-PK"/>
          </a:p>
        </p:txBody>
      </p:sp>
      <p:sp>
        <p:nvSpPr>
          <p:cNvPr id="5" name="Footer Placeholder 4">
            <a:extLst>
              <a:ext uri="{FF2B5EF4-FFF2-40B4-BE49-F238E27FC236}">
                <a16:creationId xmlns:a16="http://schemas.microsoft.com/office/drawing/2014/main" id="{A3801FFF-A0C5-4F9B-83F7-B2B4990CA2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8B917BAF-E8BB-4982-B84A-0A3B10B9EE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6B03F-546D-49E5-96D7-ADA5146828B8}" type="slidenum">
              <a:rPr lang="en-PK" smtClean="0"/>
              <a:t>‹#›</a:t>
            </a:fld>
            <a:endParaRPr lang="en-PK"/>
          </a:p>
        </p:txBody>
      </p:sp>
      <p:pic>
        <p:nvPicPr>
          <p:cNvPr id="8" name="Graphic 7" descr="Robot">
            <a:extLst>
              <a:ext uri="{FF2B5EF4-FFF2-40B4-BE49-F238E27FC236}">
                <a16:creationId xmlns:a16="http://schemas.microsoft.com/office/drawing/2014/main" id="{6187CB0D-26E7-4C81-A5D0-187BF216C7C3}"/>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739985" y="365125"/>
            <a:ext cx="737311" cy="737311"/>
          </a:xfrm>
          <a:prstGeom prst="rect">
            <a:avLst/>
          </a:prstGeom>
        </p:spPr>
      </p:pic>
    </p:spTree>
    <p:extLst>
      <p:ext uri="{BB962C8B-B14F-4D97-AF65-F5344CB8AC3E}">
        <p14:creationId xmlns:p14="http://schemas.microsoft.com/office/powerpoint/2010/main" val="397832318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109/ICIEA.2016.7603801" TargetMode="External"/><Relationship Id="rId7" Type="http://schemas.openxmlformats.org/officeDocument/2006/relationships/hyperlink" Target="https://www.pharmapedia.pk/" TargetMode="External"/><Relationship Id="rId2" Type="http://schemas.openxmlformats.org/officeDocument/2006/relationships/hyperlink" Target="https://doi.org/10.1016/j.jbi.2015.07.006" TargetMode="External"/><Relationship Id="rId1" Type="http://schemas.openxmlformats.org/officeDocument/2006/relationships/slideLayout" Target="../slideLayouts/slideLayout2.xml"/><Relationship Id="rId6" Type="http://schemas.openxmlformats.org/officeDocument/2006/relationships/hyperlink" Target="https://www.knowyourotcs.org/conditions-and-treatments/" TargetMode="External"/><Relationship Id="rId5" Type="http://schemas.openxmlformats.org/officeDocument/2006/relationships/hyperlink" Target="https://gulfnews.com/world/asia/pakistan/95-per-cent-pharmacies-in-pakistan-are-run-without-a-pharmacist-1.1557064220915" TargetMode="External"/><Relationship Id="rId4" Type="http://schemas.openxmlformats.org/officeDocument/2006/relationships/hyperlink" Target="https://dx.doi.org/10.12669/pjms.315.821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AAE646-FE12-4D0E-8CBF-16DF2C3A1630}"/>
              </a:ext>
            </a:extLst>
          </p:cNvPr>
          <p:cNvSpPr>
            <a:spLocks noGrp="1"/>
          </p:cNvSpPr>
          <p:nvPr>
            <p:ph type="subTitle" idx="1"/>
          </p:nvPr>
        </p:nvSpPr>
        <p:spPr>
          <a:xfrm>
            <a:off x="128627" y="4422602"/>
            <a:ext cx="6400800" cy="1947333"/>
          </a:xfrm>
        </p:spPr>
        <p:txBody>
          <a:bodyPr>
            <a:normAutofit fontScale="85000" lnSpcReduction="20000"/>
          </a:bodyPr>
          <a:lstStyle/>
          <a:p>
            <a:r>
              <a:rPr lang="en-US" sz="2400" b="1" dirty="0">
                <a:solidFill>
                  <a:schemeClr val="bg1"/>
                </a:solidFill>
              </a:rPr>
              <a:t>OTC DRUG RECOMMENDATION CHATBOT</a:t>
            </a:r>
          </a:p>
          <a:p>
            <a:r>
              <a:rPr lang="en-US" sz="2400" b="1" dirty="0">
                <a:solidFill>
                  <a:schemeClr val="bg1"/>
                </a:solidFill>
              </a:rPr>
              <a:t>Supervisor: Sir Khawaja Mohiuddin</a:t>
            </a:r>
          </a:p>
          <a:p>
            <a:r>
              <a:rPr lang="en-US" sz="2400" b="1" dirty="0">
                <a:solidFill>
                  <a:schemeClr val="bg1"/>
                </a:solidFill>
              </a:rPr>
              <a:t>Team Members:</a:t>
            </a:r>
          </a:p>
          <a:p>
            <a:r>
              <a:rPr lang="en-US" sz="2400" b="1" dirty="0" err="1">
                <a:solidFill>
                  <a:schemeClr val="bg1"/>
                </a:solidFill>
              </a:rPr>
              <a:t>Esa</a:t>
            </a:r>
            <a:r>
              <a:rPr lang="en-US" sz="2400" b="1" dirty="0">
                <a:solidFill>
                  <a:schemeClr val="bg1"/>
                </a:solidFill>
              </a:rPr>
              <a:t> Anjum 1712145</a:t>
            </a:r>
          </a:p>
          <a:p>
            <a:r>
              <a:rPr lang="en-US" sz="2400" b="1" dirty="0">
                <a:solidFill>
                  <a:schemeClr val="bg1"/>
                </a:solidFill>
              </a:rPr>
              <a:t>Shayan Ur Rehman Siddiqui 1712172</a:t>
            </a:r>
            <a:endParaRPr lang="en-PK" sz="2400" b="1" dirty="0">
              <a:solidFill>
                <a:schemeClr val="bg1"/>
              </a:solidFill>
            </a:endParaRPr>
          </a:p>
        </p:txBody>
      </p:sp>
      <p:pic>
        <p:nvPicPr>
          <p:cNvPr id="5" name="Picture 4">
            <a:extLst>
              <a:ext uri="{FF2B5EF4-FFF2-40B4-BE49-F238E27FC236}">
                <a16:creationId xmlns:a16="http://schemas.microsoft.com/office/drawing/2014/main" id="{42B44570-B2F5-484A-9F68-80E4D6C187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5923" y="263267"/>
            <a:ext cx="7188036" cy="3349106"/>
          </a:xfrm>
          <a:prstGeom prst="rect">
            <a:avLst/>
          </a:prstGeom>
          <a:effectLst>
            <a:outerShdw blurRad="1181100" dist="50800" dir="13020000" sx="1000" sy="1000" algn="ctr" rotWithShape="0">
              <a:srgbClr val="000000"/>
            </a:outerShdw>
            <a:softEdge rad="736600"/>
          </a:effectLst>
        </p:spPr>
      </p:pic>
    </p:spTree>
    <p:extLst>
      <p:ext uri="{BB962C8B-B14F-4D97-AF65-F5344CB8AC3E}">
        <p14:creationId xmlns:p14="http://schemas.microsoft.com/office/powerpoint/2010/main" val="251599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B8437-4CD8-4B5C-AB42-9B594A5229B4}"/>
              </a:ext>
            </a:extLst>
          </p:cNvPr>
          <p:cNvSpPr>
            <a:spLocks noGrp="1"/>
          </p:cNvSpPr>
          <p:nvPr>
            <p:ph type="title"/>
          </p:nvPr>
        </p:nvSpPr>
        <p:spPr>
          <a:xfrm>
            <a:off x="4363656" y="2311291"/>
            <a:ext cx="4224759" cy="1507067"/>
          </a:xfrm>
        </p:spPr>
        <p:txBody>
          <a:bodyPr>
            <a:normAutofit/>
          </a:bodyPr>
          <a:lstStyle/>
          <a:p>
            <a:r>
              <a:rPr lang="en-US" sz="4400" b="1" dirty="0">
                <a:solidFill>
                  <a:schemeClr val="bg1"/>
                </a:solidFill>
              </a:rPr>
              <a:t>THANK YOU</a:t>
            </a:r>
            <a:endParaRPr lang="en-PK" sz="4400" b="1" dirty="0">
              <a:solidFill>
                <a:schemeClr val="bg1"/>
              </a:solidFill>
            </a:endParaRPr>
          </a:p>
        </p:txBody>
      </p:sp>
    </p:spTree>
    <p:extLst>
      <p:ext uri="{BB962C8B-B14F-4D97-AF65-F5344CB8AC3E}">
        <p14:creationId xmlns:p14="http://schemas.microsoft.com/office/powerpoint/2010/main" val="1515883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7AD7-0095-4D63-B74A-D4F30824759F}"/>
              </a:ext>
            </a:extLst>
          </p:cNvPr>
          <p:cNvSpPr>
            <a:spLocks noGrp="1"/>
          </p:cNvSpPr>
          <p:nvPr>
            <p:ph type="title"/>
          </p:nvPr>
        </p:nvSpPr>
        <p:spPr>
          <a:xfrm>
            <a:off x="183444" y="379499"/>
            <a:ext cx="10515600" cy="1325563"/>
          </a:xfrm>
        </p:spPr>
        <p:txBody>
          <a:bodyPr/>
          <a:lstStyle/>
          <a:p>
            <a:r>
              <a:rPr lang="en-US" b="1" dirty="0">
                <a:solidFill>
                  <a:schemeClr val="accent1"/>
                </a:solidFill>
              </a:rPr>
              <a:t>Problem Statement</a:t>
            </a:r>
            <a:endParaRPr lang="en-PK" b="1" dirty="0">
              <a:solidFill>
                <a:schemeClr val="accent1"/>
              </a:solidFill>
            </a:endParaRPr>
          </a:p>
        </p:txBody>
      </p:sp>
      <p:sp>
        <p:nvSpPr>
          <p:cNvPr id="3" name="Content Placeholder 2">
            <a:extLst>
              <a:ext uri="{FF2B5EF4-FFF2-40B4-BE49-F238E27FC236}">
                <a16:creationId xmlns:a16="http://schemas.microsoft.com/office/drawing/2014/main" id="{B3EBC8EB-0A44-4407-BF44-535431795FB2}"/>
              </a:ext>
            </a:extLst>
          </p:cNvPr>
          <p:cNvSpPr>
            <a:spLocks noGrp="1"/>
          </p:cNvSpPr>
          <p:nvPr>
            <p:ph idx="1"/>
          </p:nvPr>
        </p:nvSpPr>
        <p:spPr>
          <a:xfrm>
            <a:off x="273756" y="1464381"/>
            <a:ext cx="10515600" cy="4351338"/>
          </a:xfrm>
        </p:spPr>
        <p:txBody>
          <a:bodyPr>
            <a:normAutofit lnSpcReduction="10000"/>
          </a:bodyPr>
          <a:lstStyle/>
          <a:p>
            <a:r>
              <a:rPr lang="en-US" sz="2000" dirty="0"/>
              <a:t>People aren’t aware of OTC medicines and their safe use i.e. they don’t read manufacturer’s guidelines, active ingredients, side effects and interactions. </a:t>
            </a:r>
          </a:p>
          <a:p>
            <a:r>
              <a:rPr lang="en-US" sz="2000" dirty="0"/>
              <a:t>When travelling abroad people don’t know medicines by their drug name which makes difficult to purchase the right OTC in case of emergency.</a:t>
            </a:r>
          </a:p>
          <a:p>
            <a:r>
              <a:rPr lang="en-US" sz="2000" dirty="0"/>
              <a:t>Older adults are at increased risk of adverse drug events due to medication and their interaction with current medications</a:t>
            </a:r>
            <a:r>
              <a:rPr lang="en-US" sz="2000" dirty="0">
                <a:solidFill>
                  <a:schemeClr val="accent5">
                    <a:lumMod val="75000"/>
                  </a:schemeClr>
                </a:solidFill>
              </a:rPr>
              <a:t>[1]</a:t>
            </a:r>
            <a:r>
              <a:rPr lang="en-US" sz="2000" dirty="0"/>
              <a:t>. </a:t>
            </a:r>
          </a:p>
          <a:p>
            <a:r>
              <a:rPr lang="en-US" sz="2000" dirty="0"/>
              <a:t>More than 42% medication errors are caused by doctors when prescribing medicines</a:t>
            </a:r>
            <a:r>
              <a:rPr lang="en-US" sz="2000" dirty="0">
                <a:solidFill>
                  <a:schemeClr val="accent5">
                    <a:lumMod val="75000"/>
                  </a:schemeClr>
                </a:solidFill>
              </a:rPr>
              <a:t>[2]</a:t>
            </a:r>
            <a:r>
              <a:rPr lang="en-US" sz="2000" dirty="0"/>
              <a:t>.</a:t>
            </a:r>
          </a:p>
          <a:p>
            <a:r>
              <a:rPr lang="en-US" sz="2000" dirty="0"/>
              <a:t>Nearly seven in 10 parents have given their child an OTC medicine late at night to help treat a sudden medical symptom</a:t>
            </a:r>
            <a:r>
              <a:rPr lang="en-US" sz="2000" dirty="0">
                <a:solidFill>
                  <a:schemeClr val="accent5">
                    <a:lumMod val="75000"/>
                  </a:schemeClr>
                </a:solidFill>
              </a:rPr>
              <a:t>[3]</a:t>
            </a:r>
            <a:r>
              <a:rPr lang="en-US" sz="2000" dirty="0"/>
              <a:t>.</a:t>
            </a:r>
          </a:p>
          <a:p>
            <a:r>
              <a:rPr lang="en-US" sz="2000" dirty="0"/>
              <a:t>Search engines provide confusing information and both RX and OTC drugs are mentioned, it’s also difficult to find local brands/drugs online.</a:t>
            </a:r>
          </a:p>
          <a:p>
            <a:r>
              <a:rPr lang="en-US" sz="2000" dirty="0"/>
              <a:t>Self-medication is highly prevalent (84.8%) in Karachi</a:t>
            </a:r>
            <a:r>
              <a:rPr lang="en-US" sz="2000" dirty="0">
                <a:solidFill>
                  <a:schemeClr val="accent5">
                    <a:lumMod val="75000"/>
                  </a:schemeClr>
                </a:solidFill>
              </a:rPr>
              <a:t>[4]</a:t>
            </a:r>
            <a:r>
              <a:rPr lang="en-US" sz="2000" dirty="0"/>
              <a:t>.</a:t>
            </a:r>
          </a:p>
          <a:p>
            <a:r>
              <a:rPr lang="en-US" sz="2000" dirty="0"/>
              <a:t>95 percent pharmacies in Pakistan are run without a pharmacist</a:t>
            </a:r>
            <a:r>
              <a:rPr lang="en-US" sz="2000" dirty="0">
                <a:solidFill>
                  <a:schemeClr val="accent5">
                    <a:lumMod val="75000"/>
                  </a:schemeClr>
                </a:solidFill>
              </a:rPr>
              <a:t>[5].</a:t>
            </a:r>
            <a:endParaRPr lang="en-US" sz="2000" dirty="0"/>
          </a:p>
          <a:p>
            <a:pPr marL="0" indent="0">
              <a:buNone/>
            </a:pPr>
            <a:endParaRPr lang="en-US" sz="2000" dirty="0"/>
          </a:p>
        </p:txBody>
      </p:sp>
    </p:spTree>
    <p:extLst>
      <p:ext uri="{BB962C8B-B14F-4D97-AF65-F5344CB8AC3E}">
        <p14:creationId xmlns:p14="http://schemas.microsoft.com/office/powerpoint/2010/main" val="2351398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101D-368B-48D9-9B61-A79B5CD23B90}"/>
              </a:ext>
            </a:extLst>
          </p:cNvPr>
          <p:cNvSpPr>
            <a:spLocks noGrp="1"/>
          </p:cNvSpPr>
          <p:nvPr>
            <p:ph type="title"/>
          </p:nvPr>
        </p:nvSpPr>
        <p:spPr>
          <a:xfrm>
            <a:off x="262467" y="150107"/>
            <a:ext cx="10515600" cy="1325563"/>
          </a:xfrm>
        </p:spPr>
        <p:txBody>
          <a:bodyPr/>
          <a:lstStyle/>
          <a:p>
            <a:r>
              <a:rPr lang="en-US" b="1" dirty="0">
                <a:solidFill>
                  <a:schemeClr val="accent1"/>
                </a:solidFill>
              </a:rPr>
              <a:t>Solution Statement</a:t>
            </a:r>
            <a:endParaRPr lang="en-PK" b="1" dirty="0">
              <a:solidFill>
                <a:schemeClr val="accent1"/>
              </a:solidFill>
            </a:endParaRPr>
          </a:p>
        </p:txBody>
      </p:sp>
      <p:sp>
        <p:nvSpPr>
          <p:cNvPr id="3" name="Content Placeholder 2">
            <a:extLst>
              <a:ext uri="{FF2B5EF4-FFF2-40B4-BE49-F238E27FC236}">
                <a16:creationId xmlns:a16="http://schemas.microsoft.com/office/drawing/2014/main" id="{74674FD6-A5F9-4CA9-99E4-39E31B6D1850}"/>
              </a:ext>
            </a:extLst>
          </p:cNvPr>
          <p:cNvSpPr>
            <a:spLocks noGrp="1"/>
          </p:cNvSpPr>
          <p:nvPr>
            <p:ph idx="1"/>
          </p:nvPr>
        </p:nvSpPr>
        <p:spPr>
          <a:xfrm>
            <a:off x="434622" y="1159583"/>
            <a:ext cx="10052041" cy="5444418"/>
          </a:xfrm>
        </p:spPr>
        <p:txBody>
          <a:bodyPr>
            <a:noAutofit/>
          </a:bodyPr>
          <a:lstStyle/>
          <a:p>
            <a:pPr marL="0" indent="0">
              <a:buNone/>
            </a:pPr>
            <a:r>
              <a:rPr lang="en-US" sz="2400" b="1" dirty="0"/>
              <a:t>Working:</a:t>
            </a:r>
            <a:endParaRPr lang="en-US" sz="2000" b="1" dirty="0"/>
          </a:p>
          <a:p>
            <a:r>
              <a:rPr lang="en-US" sz="2000" dirty="0"/>
              <a:t>A web application will be developed that has a chatbot that uses decision tree based algorithm to ask user a series of questions after he/she has initiated a conversation about his/her problem. The chatbot will look for meaningful data in conversations using Natural Language Processing.</a:t>
            </a:r>
          </a:p>
          <a:p>
            <a:endParaRPr lang="en-US" sz="2000" dirty="0"/>
          </a:p>
          <a:p>
            <a:r>
              <a:rPr lang="en-US" sz="2000" dirty="0"/>
              <a:t>The Chatbot will narrow down the problem to become certain of the user’s health issue, known allergies, current medications and then recommend the best suitable OTC medicines along with all important information such as dosage, active ingredient, uses etc.  </a:t>
            </a:r>
          </a:p>
          <a:p>
            <a:endParaRPr lang="en-US" sz="2000" dirty="0"/>
          </a:p>
          <a:p>
            <a:r>
              <a:rPr lang="en-US" sz="2000" dirty="0"/>
              <a:t>Medication errors will be reduced as it will check drug-drug interaction, underlying conditions and current medication of the user.</a:t>
            </a:r>
          </a:p>
          <a:p>
            <a:endParaRPr lang="en-US" sz="2000" dirty="0"/>
          </a:p>
          <a:p>
            <a:pPr marL="0" indent="0">
              <a:buNone/>
            </a:pPr>
            <a:endParaRPr lang="en-PK" sz="2000" dirty="0"/>
          </a:p>
        </p:txBody>
      </p:sp>
    </p:spTree>
    <p:extLst>
      <p:ext uri="{BB962C8B-B14F-4D97-AF65-F5344CB8AC3E}">
        <p14:creationId xmlns:p14="http://schemas.microsoft.com/office/powerpoint/2010/main" val="286209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B0A2B8-EB4A-477F-896B-5A8DC665998C}"/>
              </a:ext>
            </a:extLst>
          </p:cNvPr>
          <p:cNvSpPr>
            <a:spLocks noGrp="1"/>
          </p:cNvSpPr>
          <p:nvPr>
            <p:ph idx="1"/>
          </p:nvPr>
        </p:nvSpPr>
        <p:spPr>
          <a:xfrm>
            <a:off x="499533" y="685447"/>
            <a:ext cx="9500994" cy="5117042"/>
          </a:xfrm>
        </p:spPr>
        <p:txBody>
          <a:bodyPr>
            <a:normAutofit lnSpcReduction="10000"/>
          </a:bodyPr>
          <a:lstStyle/>
          <a:p>
            <a:pPr marL="0" indent="0">
              <a:buNone/>
            </a:pPr>
            <a:r>
              <a:rPr lang="en-US" sz="2400" b="1" dirty="0"/>
              <a:t>Reliability:</a:t>
            </a:r>
          </a:p>
          <a:p>
            <a:r>
              <a:rPr lang="en-US" sz="2000" dirty="0"/>
              <a:t>The App will only be used for mild to moderate symptoms, anything severe or chronic if detected the user will be prompted to seek immediate medical help. </a:t>
            </a:r>
          </a:p>
          <a:p>
            <a:endParaRPr lang="en-US" sz="2000" dirty="0"/>
          </a:p>
          <a:p>
            <a:r>
              <a:rPr lang="en-US" sz="2000" dirty="0"/>
              <a:t>Only OTC products will be recommended as they are safe and typically contain usage limitations, i.e., if the condition persists beyond certain days, see a physician. </a:t>
            </a:r>
          </a:p>
          <a:p>
            <a:endParaRPr lang="en-US" sz="2000" dirty="0"/>
          </a:p>
          <a:p>
            <a:r>
              <a:rPr lang="en-US" sz="2000" dirty="0"/>
              <a:t>OTC drugs will be taken from KNOWYOUROTCS.ORG that contains </a:t>
            </a:r>
            <a:r>
              <a:rPr lang="en-US" sz="2000" dirty="0">
                <a:solidFill>
                  <a:schemeClr val="accent1">
                    <a:lumMod val="75000"/>
                  </a:schemeClr>
                </a:solidFill>
              </a:rPr>
              <a:t>U.S. FDA</a:t>
            </a:r>
            <a:r>
              <a:rPr lang="en-US" sz="2000" dirty="0"/>
              <a:t> approved drugs only</a:t>
            </a:r>
            <a:r>
              <a:rPr lang="en-US" sz="2000" dirty="0">
                <a:solidFill>
                  <a:schemeClr val="accent5">
                    <a:lumMod val="75000"/>
                  </a:schemeClr>
                </a:solidFill>
              </a:rPr>
              <a:t>[6]</a:t>
            </a:r>
            <a:r>
              <a:rPr lang="en-US" sz="2000" dirty="0"/>
              <a:t>.</a:t>
            </a:r>
          </a:p>
          <a:p>
            <a:endParaRPr lang="en-US" sz="2000" dirty="0"/>
          </a:p>
          <a:p>
            <a:r>
              <a:rPr lang="en-US" sz="2000" dirty="0"/>
              <a:t>Drug’s complete information will be extracted from </a:t>
            </a:r>
            <a:r>
              <a:rPr lang="en-US" sz="2000" dirty="0">
                <a:solidFill>
                  <a:schemeClr val="accent1">
                    <a:lumMod val="75000"/>
                  </a:schemeClr>
                </a:solidFill>
              </a:rPr>
              <a:t>Pharmapedia Pakistan</a:t>
            </a:r>
            <a:r>
              <a:rPr lang="en-PK" sz="2000" dirty="0">
                <a:solidFill>
                  <a:schemeClr val="accent1">
                    <a:lumMod val="75000"/>
                  </a:schemeClr>
                </a:solidFill>
              </a:rPr>
              <a:t>®</a:t>
            </a:r>
            <a:r>
              <a:rPr lang="en-US" sz="2000" dirty="0"/>
              <a:t> such as brand name, indications, interactions </a:t>
            </a:r>
            <a:r>
              <a:rPr lang="en-US" sz="2000" dirty="0" err="1"/>
              <a:t>etc</a:t>
            </a:r>
            <a:r>
              <a:rPr lang="en-US" sz="2000" dirty="0">
                <a:solidFill>
                  <a:schemeClr val="accent5">
                    <a:lumMod val="75000"/>
                  </a:schemeClr>
                </a:solidFill>
              </a:rPr>
              <a:t>[7]</a:t>
            </a:r>
            <a:r>
              <a:rPr lang="en-US" sz="2000" dirty="0"/>
              <a:t>.</a:t>
            </a:r>
          </a:p>
          <a:p>
            <a:endParaRPr lang="en-US" sz="2000" dirty="0"/>
          </a:p>
          <a:p>
            <a:r>
              <a:rPr lang="en-US" sz="2000" dirty="0"/>
              <a:t>All the data will be verified by the Certified Professionals.</a:t>
            </a:r>
          </a:p>
          <a:p>
            <a:endParaRPr lang="en-PK" dirty="0"/>
          </a:p>
        </p:txBody>
      </p:sp>
    </p:spTree>
    <p:extLst>
      <p:ext uri="{BB962C8B-B14F-4D97-AF65-F5344CB8AC3E}">
        <p14:creationId xmlns:p14="http://schemas.microsoft.com/office/powerpoint/2010/main" val="103626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0E00-DCE6-416D-90A0-7A7C4C4F950E}"/>
              </a:ext>
            </a:extLst>
          </p:cNvPr>
          <p:cNvSpPr>
            <a:spLocks noGrp="1"/>
          </p:cNvSpPr>
          <p:nvPr>
            <p:ph type="title"/>
          </p:nvPr>
        </p:nvSpPr>
        <p:spPr>
          <a:xfrm>
            <a:off x="420511" y="186268"/>
            <a:ext cx="10515600" cy="1325563"/>
          </a:xfrm>
        </p:spPr>
        <p:txBody>
          <a:bodyPr/>
          <a:lstStyle/>
          <a:p>
            <a:r>
              <a:rPr lang="en-US" b="1" dirty="0">
                <a:solidFill>
                  <a:schemeClr val="accent1"/>
                </a:solidFill>
              </a:rPr>
              <a:t>Chatbot Workflow</a:t>
            </a:r>
            <a:endParaRPr lang="en-PK" b="1" dirty="0">
              <a:solidFill>
                <a:schemeClr val="accent1"/>
              </a:solidFill>
            </a:endParaRPr>
          </a:p>
        </p:txBody>
      </p:sp>
      <p:pic>
        <p:nvPicPr>
          <p:cNvPr id="5" name="Content Placeholder 4">
            <a:extLst>
              <a:ext uri="{FF2B5EF4-FFF2-40B4-BE49-F238E27FC236}">
                <a16:creationId xmlns:a16="http://schemas.microsoft.com/office/drawing/2014/main" id="{9340C44C-2C5E-45A1-8D7C-6DD26040B6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8356" y="1415467"/>
            <a:ext cx="9155288" cy="5082645"/>
          </a:xfrm>
        </p:spPr>
      </p:pic>
    </p:spTree>
    <p:extLst>
      <p:ext uri="{BB962C8B-B14F-4D97-AF65-F5344CB8AC3E}">
        <p14:creationId xmlns:p14="http://schemas.microsoft.com/office/powerpoint/2010/main" val="314953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0E00-DCE6-416D-90A0-7A7C4C4F950E}"/>
              </a:ext>
            </a:extLst>
          </p:cNvPr>
          <p:cNvSpPr>
            <a:spLocks noGrp="1"/>
          </p:cNvSpPr>
          <p:nvPr>
            <p:ph type="title"/>
          </p:nvPr>
        </p:nvSpPr>
        <p:spPr>
          <a:xfrm>
            <a:off x="420511" y="186268"/>
            <a:ext cx="10515600" cy="1325563"/>
          </a:xfrm>
        </p:spPr>
        <p:txBody>
          <a:bodyPr/>
          <a:lstStyle/>
          <a:p>
            <a:r>
              <a:rPr lang="en-US" b="1" dirty="0">
                <a:solidFill>
                  <a:schemeClr val="accent1"/>
                </a:solidFill>
              </a:rPr>
              <a:t>FYP-I SCOPE</a:t>
            </a:r>
            <a:endParaRPr lang="en-PK" b="1" dirty="0">
              <a:solidFill>
                <a:schemeClr val="accent1"/>
              </a:solidFill>
            </a:endParaRPr>
          </a:p>
        </p:txBody>
      </p:sp>
      <p:sp>
        <p:nvSpPr>
          <p:cNvPr id="4" name="Content Placeholder 3">
            <a:extLst>
              <a:ext uri="{FF2B5EF4-FFF2-40B4-BE49-F238E27FC236}">
                <a16:creationId xmlns:a16="http://schemas.microsoft.com/office/drawing/2014/main" id="{7E89352C-EDE0-41D2-89C4-8B4AC5EC2F61}"/>
              </a:ext>
            </a:extLst>
          </p:cNvPr>
          <p:cNvSpPr>
            <a:spLocks noGrp="1"/>
          </p:cNvSpPr>
          <p:nvPr>
            <p:ph idx="1"/>
          </p:nvPr>
        </p:nvSpPr>
        <p:spPr>
          <a:xfrm>
            <a:off x="420511" y="1162755"/>
            <a:ext cx="9221201" cy="4916311"/>
          </a:xfrm>
        </p:spPr>
        <p:txBody>
          <a:bodyPr>
            <a:noAutofit/>
          </a:bodyPr>
          <a:lstStyle/>
          <a:p>
            <a:pPr marL="0" indent="0">
              <a:buNone/>
            </a:pPr>
            <a:r>
              <a:rPr lang="en-US" sz="2400" b="1" dirty="0"/>
              <a:t>Actor</a:t>
            </a:r>
            <a:endParaRPr lang="en-US" sz="2000" b="1" dirty="0"/>
          </a:p>
          <a:p>
            <a:pPr marL="514350" indent="-514350">
              <a:buFont typeface="+mj-lt"/>
              <a:buAutoNum type="arabicPeriod"/>
            </a:pPr>
            <a:r>
              <a:rPr lang="en-US" sz="1800" dirty="0"/>
              <a:t>Patient</a:t>
            </a:r>
          </a:p>
          <a:p>
            <a:pPr marL="0" indent="0">
              <a:buNone/>
            </a:pPr>
            <a:r>
              <a:rPr lang="en-US" sz="2400" b="1" dirty="0"/>
              <a:t>Features</a:t>
            </a:r>
            <a:endParaRPr lang="en-US" sz="1800" b="1" dirty="0"/>
          </a:p>
          <a:p>
            <a:pPr marL="514350" indent="-514350">
              <a:buFont typeface="+mj-lt"/>
              <a:buAutoNum type="arabicPeriod"/>
            </a:pPr>
            <a:r>
              <a:rPr lang="en-US" sz="1800" dirty="0"/>
              <a:t>Basic UI</a:t>
            </a:r>
          </a:p>
          <a:p>
            <a:pPr marL="514350" indent="-514350">
              <a:buFont typeface="+mj-lt"/>
              <a:buAutoNum type="arabicPeriod"/>
            </a:pPr>
            <a:r>
              <a:rPr lang="en-US" sz="1800" dirty="0"/>
              <a:t>Chatbot conversation</a:t>
            </a:r>
          </a:p>
          <a:p>
            <a:r>
              <a:rPr lang="en-US" sz="1800" dirty="0"/>
              <a:t>Symptoms checking</a:t>
            </a:r>
          </a:p>
          <a:p>
            <a:r>
              <a:rPr lang="en-US" sz="1800" dirty="0"/>
              <a:t>Illness Severity/Chronicity detection</a:t>
            </a:r>
          </a:p>
          <a:p>
            <a:r>
              <a:rPr lang="en-US" sz="1800" dirty="0"/>
              <a:t>Disease identification</a:t>
            </a:r>
          </a:p>
          <a:p>
            <a:r>
              <a:rPr lang="en-US" sz="1800" dirty="0"/>
              <a:t>Drug Interaction checking</a:t>
            </a:r>
          </a:p>
          <a:p>
            <a:r>
              <a:rPr lang="en-US" sz="1800" dirty="0"/>
              <a:t>Medical condition checking</a:t>
            </a:r>
          </a:p>
          <a:p>
            <a:r>
              <a:rPr lang="en-US" sz="1800" dirty="0"/>
              <a:t>Common Side effects</a:t>
            </a:r>
          </a:p>
          <a:p>
            <a:r>
              <a:rPr lang="en-US" sz="1800" dirty="0"/>
              <a:t>Drug name and reliable brand name recommendation.</a:t>
            </a:r>
          </a:p>
          <a:p>
            <a:pPr marL="0" indent="0">
              <a:buNone/>
            </a:pPr>
            <a:r>
              <a:rPr lang="en-US" sz="2400" b="1" dirty="0"/>
              <a:t>Outputs</a:t>
            </a:r>
            <a:endParaRPr lang="en-US" sz="1800" b="1" dirty="0"/>
          </a:p>
          <a:p>
            <a:r>
              <a:rPr lang="en-US" sz="1800" dirty="0"/>
              <a:t>Web Application with basic UI, Chatbot</a:t>
            </a:r>
          </a:p>
          <a:p>
            <a:pPr marL="0" indent="0">
              <a:buNone/>
            </a:pPr>
            <a:endParaRPr lang="en-US" sz="1800" dirty="0"/>
          </a:p>
        </p:txBody>
      </p:sp>
    </p:spTree>
    <p:extLst>
      <p:ext uri="{BB962C8B-B14F-4D97-AF65-F5344CB8AC3E}">
        <p14:creationId xmlns:p14="http://schemas.microsoft.com/office/powerpoint/2010/main" val="1346576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fade">
                                      <p:cBhvr>
                                        <p:cTn id="62" dur="5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fade">
                                      <p:cBhvr>
                                        <p:cTn id="67" dur="500"/>
                                        <p:tgtEl>
                                          <p:spTgt spid="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Effect transition="in" filter="fade">
                                      <p:cBhvr>
                                        <p:cTn id="72"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0E00-DCE6-416D-90A0-7A7C4C4F950E}"/>
              </a:ext>
            </a:extLst>
          </p:cNvPr>
          <p:cNvSpPr>
            <a:spLocks noGrp="1"/>
          </p:cNvSpPr>
          <p:nvPr>
            <p:ph type="title"/>
          </p:nvPr>
        </p:nvSpPr>
        <p:spPr>
          <a:xfrm>
            <a:off x="420511" y="186268"/>
            <a:ext cx="10515600" cy="1325563"/>
          </a:xfrm>
        </p:spPr>
        <p:txBody>
          <a:bodyPr/>
          <a:lstStyle/>
          <a:p>
            <a:r>
              <a:rPr lang="en-US" b="1" dirty="0">
                <a:solidFill>
                  <a:schemeClr val="accent1"/>
                </a:solidFill>
              </a:rPr>
              <a:t>FYP-II SCOPE</a:t>
            </a:r>
            <a:endParaRPr lang="en-PK" b="1" dirty="0">
              <a:solidFill>
                <a:schemeClr val="accent1"/>
              </a:solidFill>
            </a:endParaRPr>
          </a:p>
        </p:txBody>
      </p:sp>
      <p:sp>
        <p:nvSpPr>
          <p:cNvPr id="4" name="Content Placeholder 3">
            <a:extLst>
              <a:ext uri="{FF2B5EF4-FFF2-40B4-BE49-F238E27FC236}">
                <a16:creationId xmlns:a16="http://schemas.microsoft.com/office/drawing/2014/main" id="{7E89352C-EDE0-41D2-89C4-8B4AC5EC2F61}"/>
              </a:ext>
            </a:extLst>
          </p:cNvPr>
          <p:cNvSpPr>
            <a:spLocks noGrp="1"/>
          </p:cNvSpPr>
          <p:nvPr>
            <p:ph idx="1"/>
          </p:nvPr>
        </p:nvSpPr>
        <p:spPr>
          <a:xfrm>
            <a:off x="420511" y="1068136"/>
            <a:ext cx="9221201" cy="5603596"/>
          </a:xfrm>
        </p:spPr>
        <p:txBody>
          <a:bodyPr>
            <a:noAutofit/>
          </a:bodyPr>
          <a:lstStyle/>
          <a:p>
            <a:pPr marL="0" indent="0">
              <a:buNone/>
            </a:pPr>
            <a:r>
              <a:rPr lang="en-US" sz="2400" b="1" dirty="0"/>
              <a:t>Actor</a:t>
            </a:r>
          </a:p>
          <a:p>
            <a:pPr marL="514350" indent="-514350">
              <a:buFont typeface="+mj-lt"/>
              <a:buAutoNum type="arabicPeriod"/>
            </a:pPr>
            <a:r>
              <a:rPr lang="en-US" sz="2000" dirty="0"/>
              <a:t>Patient</a:t>
            </a:r>
          </a:p>
          <a:p>
            <a:pPr marL="514350" indent="-514350">
              <a:buFont typeface="+mj-lt"/>
              <a:buAutoNum type="arabicPeriod"/>
            </a:pPr>
            <a:r>
              <a:rPr lang="en-US" sz="2000" dirty="0"/>
              <a:t>Admin</a:t>
            </a:r>
          </a:p>
          <a:p>
            <a:pPr marL="0" indent="0">
              <a:buNone/>
            </a:pPr>
            <a:r>
              <a:rPr lang="en-US" sz="2400" b="1" dirty="0"/>
              <a:t>Features</a:t>
            </a:r>
            <a:endParaRPr lang="en-US" sz="2000" b="1" dirty="0"/>
          </a:p>
          <a:p>
            <a:pPr marL="514350" indent="-514350">
              <a:buFont typeface="+mj-lt"/>
              <a:buAutoNum type="arabicPeriod"/>
            </a:pPr>
            <a:r>
              <a:rPr lang="en-US" sz="2000" dirty="0"/>
              <a:t>Complete UI</a:t>
            </a:r>
          </a:p>
          <a:p>
            <a:pPr marL="514350" indent="-514350">
              <a:buFont typeface="+mj-lt"/>
              <a:buAutoNum type="arabicPeriod"/>
            </a:pPr>
            <a:r>
              <a:rPr lang="en-US" sz="2000" dirty="0"/>
              <a:t>SignIn-SignOut</a:t>
            </a:r>
          </a:p>
          <a:p>
            <a:pPr marL="514350" indent="-514350">
              <a:buFont typeface="+mj-lt"/>
              <a:buAutoNum type="arabicPeriod"/>
            </a:pPr>
            <a:r>
              <a:rPr lang="en-US" sz="2000" dirty="0"/>
              <a:t>My Medications, My Medical Conditions</a:t>
            </a:r>
          </a:p>
          <a:p>
            <a:pPr marL="514350" indent="-514350">
              <a:buFont typeface="+mj-lt"/>
              <a:buAutoNum type="arabicPeriod"/>
            </a:pPr>
            <a:r>
              <a:rPr lang="en-US" sz="2000" dirty="0"/>
              <a:t>Pill Schedule Generation</a:t>
            </a:r>
          </a:p>
          <a:p>
            <a:pPr marL="514350" indent="-514350">
              <a:buFont typeface="+mj-lt"/>
              <a:buAutoNum type="arabicPeriod"/>
            </a:pPr>
            <a:r>
              <a:rPr lang="en-US" sz="2000" dirty="0"/>
              <a:t>Admin Support (complaint processing)</a:t>
            </a:r>
          </a:p>
          <a:p>
            <a:pPr marL="514350" indent="-514350">
              <a:buFont typeface="+mj-lt"/>
              <a:buAutoNum type="arabicPeriod"/>
            </a:pPr>
            <a:r>
              <a:rPr lang="en-US" sz="2000" dirty="0"/>
              <a:t>Drug-Drug Interaction checker</a:t>
            </a:r>
          </a:p>
          <a:p>
            <a:pPr marL="514350" indent="-514350">
              <a:buFont typeface="+mj-lt"/>
              <a:buAutoNum type="arabicPeriod"/>
            </a:pPr>
            <a:r>
              <a:rPr lang="en-US" sz="2000" dirty="0"/>
              <a:t>Drugs Search w.r.t brand name, drug name, symptoms and side effects</a:t>
            </a:r>
          </a:p>
          <a:p>
            <a:pPr marL="0" indent="0">
              <a:buNone/>
            </a:pPr>
            <a:r>
              <a:rPr lang="en-US" sz="2400" b="1" dirty="0"/>
              <a:t>Outputs</a:t>
            </a:r>
            <a:endParaRPr lang="en-US" sz="2000" b="1" dirty="0"/>
          </a:p>
          <a:p>
            <a:r>
              <a:rPr lang="en-US" sz="2000" dirty="0"/>
              <a:t>Web Application with complete frontend and backend including all the features</a:t>
            </a:r>
          </a:p>
          <a:p>
            <a:pPr marL="0" indent="0">
              <a:buNone/>
            </a:pPr>
            <a:endParaRPr lang="en-US" sz="2000" dirty="0"/>
          </a:p>
        </p:txBody>
      </p:sp>
    </p:spTree>
    <p:extLst>
      <p:ext uri="{BB962C8B-B14F-4D97-AF65-F5344CB8AC3E}">
        <p14:creationId xmlns:p14="http://schemas.microsoft.com/office/powerpoint/2010/main" val="227278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fade">
                                      <p:cBhvr>
                                        <p:cTn id="62" dur="5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fade">
                                      <p:cBhvr>
                                        <p:cTn id="67"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678B-426C-4628-9C01-9DE3BEDC3ABB}"/>
              </a:ext>
            </a:extLst>
          </p:cNvPr>
          <p:cNvSpPr>
            <a:spLocks noGrp="1"/>
          </p:cNvSpPr>
          <p:nvPr>
            <p:ph type="title"/>
          </p:nvPr>
        </p:nvSpPr>
        <p:spPr/>
        <p:txBody>
          <a:bodyPr/>
          <a:lstStyle/>
          <a:p>
            <a:r>
              <a:rPr lang="en-US" b="1" dirty="0">
                <a:solidFill>
                  <a:schemeClr val="accent1"/>
                </a:solidFill>
              </a:rPr>
              <a:t>Tools and Technologies</a:t>
            </a:r>
            <a:endParaRPr lang="en-PK" b="1" dirty="0">
              <a:solidFill>
                <a:schemeClr val="accent1"/>
              </a:solidFill>
            </a:endParaRPr>
          </a:p>
        </p:txBody>
      </p:sp>
      <p:sp>
        <p:nvSpPr>
          <p:cNvPr id="3" name="Content Placeholder 2">
            <a:extLst>
              <a:ext uri="{FF2B5EF4-FFF2-40B4-BE49-F238E27FC236}">
                <a16:creationId xmlns:a16="http://schemas.microsoft.com/office/drawing/2014/main" id="{82FCE995-8FEA-4593-9158-A46BEF6F8C2F}"/>
              </a:ext>
            </a:extLst>
          </p:cNvPr>
          <p:cNvSpPr>
            <a:spLocks noGrp="1"/>
          </p:cNvSpPr>
          <p:nvPr>
            <p:ph idx="1"/>
          </p:nvPr>
        </p:nvSpPr>
        <p:spPr/>
        <p:txBody>
          <a:bodyPr>
            <a:normAutofit/>
          </a:bodyPr>
          <a:lstStyle/>
          <a:p>
            <a:pPr marL="0" indent="0">
              <a:buNone/>
            </a:pPr>
            <a:r>
              <a:rPr lang="en-US" sz="2400" b="1" dirty="0"/>
              <a:t>Web Application</a:t>
            </a:r>
            <a:endParaRPr lang="en-PK" sz="2400" b="1" dirty="0"/>
          </a:p>
          <a:p>
            <a:r>
              <a:rPr lang="en-US" sz="2000" dirty="0"/>
              <a:t> Front-End: React.js  </a:t>
            </a:r>
            <a:endParaRPr lang="en-PK" sz="2000" dirty="0"/>
          </a:p>
          <a:p>
            <a:endParaRPr lang="en-US" sz="2000" dirty="0"/>
          </a:p>
          <a:p>
            <a:r>
              <a:rPr lang="en-US" sz="2000" dirty="0"/>
              <a:t>Back-End: Python Flask Framework</a:t>
            </a:r>
          </a:p>
          <a:p>
            <a:endParaRPr lang="en-US" sz="2000" dirty="0"/>
          </a:p>
          <a:p>
            <a:r>
              <a:rPr lang="en-US" sz="2000" dirty="0"/>
              <a:t>Database: SQLite (RDBMS)</a:t>
            </a:r>
            <a:endParaRPr lang="en-PK" sz="2000" dirty="0"/>
          </a:p>
          <a:p>
            <a:endParaRPr lang="en-US" sz="2000" dirty="0"/>
          </a:p>
          <a:p>
            <a:r>
              <a:rPr lang="en-US" sz="2000" dirty="0"/>
              <a:t>Libraries and Packages: Regular Expressions(NLTK), Wordnet, AI libraries.</a:t>
            </a:r>
            <a:endParaRPr lang="en-PK" sz="2000" dirty="0"/>
          </a:p>
          <a:p>
            <a:endParaRPr lang="en-US" sz="2000" dirty="0"/>
          </a:p>
          <a:p>
            <a:r>
              <a:rPr lang="en-US" sz="2000" dirty="0"/>
              <a:t>Data Sources: Pharmapedia Pakistan</a:t>
            </a:r>
            <a:r>
              <a:rPr lang="en-PK" sz="2000" dirty="0"/>
              <a:t>®</a:t>
            </a:r>
            <a:r>
              <a:rPr lang="en-US" sz="2000" dirty="0"/>
              <a:t> Database[7], </a:t>
            </a:r>
            <a:r>
              <a:rPr lang="en-US" sz="2000" dirty="0" err="1"/>
              <a:t>KnowyourOTCs</a:t>
            </a:r>
            <a:r>
              <a:rPr lang="en-US" sz="2000" dirty="0"/>
              <a:t>[6] website, FDA approved drugs.</a:t>
            </a:r>
            <a:endParaRPr lang="en-PK" sz="2000" dirty="0"/>
          </a:p>
        </p:txBody>
      </p:sp>
    </p:spTree>
    <p:extLst>
      <p:ext uri="{BB962C8B-B14F-4D97-AF65-F5344CB8AC3E}">
        <p14:creationId xmlns:p14="http://schemas.microsoft.com/office/powerpoint/2010/main" val="125637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85B8-334E-43A4-BF82-B066A5BDF2D7}"/>
              </a:ext>
            </a:extLst>
          </p:cNvPr>
          <p:cNvSpPr>
            <a:spLocks noGrp="1"/>
          </p:cNvSpPr>
          <p:nvPr>
            <p:ph type="title"/>
          </p:nvPr>
        </p:nvSpPr>
        <p:spPr/>
        <p:txBody>
          <a:bodyPr/>
          <a:lstStyle/>
          <a:p>
            <a:r>
              <a:rPr lang="en-US" b="1" dirty="0">
                <a:solidFill>
                  <a:schemeClr val="accent1"/>
                </a:solidFill>
              </a:rPr>
              <a:t>References</a:t>
            </a:r>
            <a:endParaRPr lang="en-PK" b="1" dirty="0">
              <a:solidFill>
                <a:schemeClr val="accent1"/>
              </a:solidFill>
            </a:endParaRPr>
          </a:p>
        </p:txBody>
      </p:sp>
      <p:sp>
        <p:nvSpPr>
          <p:cNvPr id="3" name="Content Placeholder 2">
            <a:extLst>
              <a:ext uri="{FF2B5EF4-FFF2-40B4-BE49-F238E27FC236}">
                <a16:creationId xmlns:a16="http://schemas.microsoft.com/office/drawing/2014/main" id="{05D62980-596B-43FE-8A75-78576D62F6B3}"/>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“Designing an over the counter consumer decision-making tool for older adults”. DOI: </a:t>
            </a:r>
            <a:r>
              <a:rPr lang="en-US" u="sng" dirty="0">
                <a:solidFill>
                  <a:schemeClr val="accent1"/>
                </a:solidFill>
                <a:hlinkClick r:id="rId2" tooltip="Persistent link using digital object identifier">
                  <a:extLst>
                    <a:ext uri="{A12FA001-AC4F-418D-AE19-62706E023703}">
                      <ahyp:hlinkClr xmlns:ahyp="http://schemas.microsoft.com/office/drawing/2018/hyperlinkcolor" val="tx"/>
                    </a:ext>
                  </a:extLst>
                </a:hlinkClick>
              </a:rPr>
              <a:t>https://doi.org/10.1016/j.jbi.2015.07.006</a:t>
            </a:r>
            <a:r>
              <a:rPr lang="en-US" dirty="0"/>
              <a:t>. </a:t>
            </a:r>
          </a:p>
          <a:p>
            <a:pPr marL="514350" indent="-514350">
              <a:buFont typeface="+mj-lt"/>
              <a:buAutoNum type="arabicPeriod"/>
            </a:pPr>
            <a:r>
              <a:rPr lang="en-US" dirty="0"/>
              <a:t>“An Intelligent Medicine Recommender System Framework” DOI: </a:t>
            </a:r>
            <a:r>
              <a:rPr lang="en-US" u="sng" dirty="0">
                <a:solidFill>
                  <a:schemeClr val="accent1"/>
                </a:solidFill>
                <a:hlinkClick r:id="rId3">
                  <a:extLst>
                    <a:ext uri="{A12FA001-AC4F-418D-AE19-62706E023703}">
                      <ahyp:hlinkClr xmlns:ahyp="http://schemas.microsoft.com/office/drawing/2018/hyperlinkcolor" val="tx"/>
                    </a:ext>
                  </a:extLst>
                </a:hlinkClick>
              </a:rPr>
              <a:t>10.1109/ICIEA.2016.7603801</a:t>
            </a:r>
            <a:r>
              <a:rPr lang="en-US" u="sng" dirty="0">
                <a:solidFill>
                  <a:schemeClr val="accent1"/>
                </a:solidFill>
              </a:rPr>
              <a:t>.</a:t>
            </a:r>
            <a:endParaRPr lang="en-US" dirty="0">
              <a:solidFill>
                <a:schemeClr val="accent1"/>
              </a:solidFill>
            </a:endParaRPr>
          </a:p>
          <a:p>
            <a:pPr marL="514350" indent="-514350">
              <a:buFont typeface="+mj-lt"/>
              <a:buAutoNum type="arabicPeriod"/>
            </a:pPr>
            <a:r>
              <a:rPr lang="en-US" dirty="0"/>
              <a:t>CHPA Presentations at Food and Drug Administration OTC Part 15 Hearing Holiday Inn Gaithersburg, Maryland June 28 and 29, 2000.</a:t>
            </a:r>
          </a:p>
          <a:p>
            <a:pPr marL="514350" indent="-514350">
              <a:buFont typeface="+mj-lt"/>
              <a:buAutoNum type="arabicPeriod"/>
            </a:pPr>
            <a:r>
              <a:rPr lang="en-US" dirty="0"/>
              <a:t>“Prevalence and pattern of self-medication in Karachi: A community survey.” DOI: </a:t>
            </a:r>
            <a:r>
              <a:rPr lang="en-US" dirty="0">
                <a:solidFill>
                  <a:schemeClr val="accent1"/>
                </a:solidFill>
                <a:hlinkClick r:id="rId4">
                  <a:extLst>
                    <a:ext uri="{A12FA001-AC4F-418D-AE19-62706E023703}">
                      <ahyp:hlinkClr xmlns:ahyp="http://schemas.microsoft.com/office/drawing/2018/hyperlinkcolor" val="tx"/>
                    </a:ext>
                  </a:extLst>
                </a:hlinkClick>
              </a:rPr>
              <a:t>10.12669/pjms.315.8216</a:t>
            </a:r>
            <a:endParaRPr lang="en-US" dirty="0">
              <a:solidFill>
                <a:schemeClr val="accent1"/>
              </a:solidFill>
            </a:endParaRPr>
          </a:p>
          <a:p>
            <a:pPr marL="514350" indent="-514350">
              <a:buFont typeface="+mj-lt"/>
              <a:buAutoNum type="arabicPeriod"/>
            </a:pPr>
            <a:r>
              <a:rPr lang="en-US" dirty="0"/>
              <a:t>“95 per cent pharmacies in Pakistan are run without a pharmacist” </a:t>
            </a:r>
            <a:r>
              <a:rPr lang="en-US" dirty="0">
                <a:solidFill>
                  <a:schemeClr val="accent1"/>
                </a:solidFill>
                <a:hlinkClick r:id="rId5"/>
              </a:rPr>
              <a:t>https://gulfnews.com/world/asia/pakistan/95-per-cent-pharmacies-in-pakistan-are-run-without-a-pharmacist-1.1557064220915</a:t>
            </a:r>
            <a:endParaRPr lang="en-US" dirty="0">
              <a:solidFill>
                <a:schemeClr val="accent1"/>
              </a:solidFill>
            </a:endParaRPr>
          </a:p>
          <a:p>
            <a:pPr marL="514350" indent="-514350">
              <a:buFont typeface="+mj-lt"/>
              <a:buAutoNum type="arabicPeriod"/>
            </a:pPr>
            <a:r>
              <a:rPr lang="en-US" dirty="0"/>
              <a:t>“</a:t>
            </a:r>
            <a:r>
              <a:rPr lang="en-US" dirty="0" err="1"/>
              <a:t>KnowyourOTCs</a:t>
            </a:r>
            <a:r>
              <a:rPr lang="en-US" dirty="0"/>
              <a:t>”. CHPA Educational Foundation. </a:t>
            </a:r>
            <a:r>
              <a:rPr lang="en-US" u="sng" dirty="0">
                <a:hlinkClick r:id="rId6"/>
              </a:rPr>
              <a:t>https://www.knowyourotcs.org/conditions-and-treatments/</a:t>
            </a:r>
            <a:r>
              <a:rPr lang="en-US" dirty="0"/>
              <a:t>.</a:t>
            </a:r>
          </a:p>
          <a:p>
            <a:pPr marL="514350" indent="-514350">
              <a:buFont typeface="+mj-lt"/>
              <a:buAutoNum type="arabicPeriod"/>
            </a:pPr>
            <a:r>
              <a:rPr lang="en-US" dirty="0"/>
              <a:t>“Pharmapedia Pakistan”. </a:t>
            </a:r>
            <a:r>
              <a:rPr lang="en-US" u="sng" dirty="0">
                <a:hlinkClick r:id="rId7"/>
              </a:rPr>
              <a:t>https://www.pharmapedia.pk/</a:t>
            </a:r>
            <a:r>
              <a:rPr lang="en-US" dirty="0"/>
              <a:t>.</a:t>
            </a:r>
            <a:endParaRPr lang="en-PK" dirty="0"/>
          </a:p>
          <a:p>
            <a:pPr marL="0" indent="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PK" dirty="0"/>
          </a:p>
        </p:txBody>
      </p:sp>
    </p:spTree>
    <p:extLst>
      <p:ext uri="{BB962C8B-B14F-4D97-AF65-F5344CB8AC3E}">
        <p14:creationId xmlns:p14="http://schemas.microsoft.com/office/powerpoint/2010/main" val="264709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696</TotalTime>
  <Words>669</Words>
  <Application>Microsoft Office PowerPoint</Application>
  <PresentationFormat>Widescreen</PresentationFormat>
  <Paragraphs>84</Paragraphs>
  <Slides>10</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Arial</vt:lpstr>
      <vt:lpstr>Calibri</vt:lpstr>
      <vt:lpstr>Calibri Light</vt:lpstr>
      <vt:lpstr>Century Gothic</vt:lpstr>
      <vt:lpstr>Wingdings 3</vt:lpstr>
      <vt:lpstr>Office Theme</vt:lpstr>
      <vt:lpstr>Slice</vt:lpstr>
      <vt:lpstr>Custom Design</vt:lpstr>
      <vt:lpstr>PowerPoint Presentation</vt:lpstr>
      <vt:lpstr>Problem Statement</vt:lpstr>
      <vt:lpstr>Solution Statement</vt:lpstr>
      <vt:lpstr>PowerPoint Presentation</vt:lpstr>
      <vt:lpstr>Chatbot Workflow</vt:lpstr>
      <vt:lpstr>FYP-I SCOPE</vt:lpstr>
      <vt:lpstr>FYP-II SCOPE</vt:lpstr>
      <vt:lpstr>Tools and Technologies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Shayan Ur Rehman Siddiqui</dc:creator>
  <cp:lastModifiedBy>Shayan Ur Rehman Siddiqui</cp:lastModifiedBy>
  <cp:revision>50</cp:revision>
  <dcterms:created xsi:type="dcterms:W3CDTF">2020-10-15T20:52:28Z</dcterms:created>
  <dcterms:modified xsi:type="dcterms:W3CDTF">2020-11-06T16:55:40Z</dcterms:modified>
</cp:coreProperties>
</file>