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00" r:id="rId3"/>
    <p:sldId id="304" r:id="rId4"/>
    <p:sldId id="290" r:id="rId5"/>
    <p:sldId id="301" r:id="rId6"/>
    <p:sldId id="292" r:id="rId7"/>
    <p:sldId id="297" r:id="rId8"/>
    <p:sldId id="303" r:id="rId9"/>
    <p:sldId id="293" r:id="rId10"/>
    <p:sldId id="294" r:id="rId11"/>
    <p:sldId id="302" r:id="rId12"/>
    <p:sldId id="291" r:id="rId13"/>
    <p:sldId id="288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89202"/>
  </p:normalViewPr>
  <p:slideViewPr>
    <p:cSldViewPr snapToGrid="0" showGuides="1">
      <p:cViewPr varScale="1">
        <p:scale>
          <a:sx n="93" d="100"/>
          <a:sy n="93" d="100"/>
        </p:scale>
        <p:origin x="16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1E9F5-9EA6-C840-8C27-3D9F4280C79C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F2F3-A8CB-6344-B1AD-24A77F21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PROBLEM</a:t>
            </a:r>
          </a:p>
          <a:p>
            <a:r>
              <a:rPr lang="en-US" dirty="0"/>
              <a:t>VISION ZERO</a:t>
            </a:r>
          </a:p>
          <a:p>
            <a:r>
              <a:rPr lang="en-US" dirty="0"/>
              <a:t>WHY IS VISION ZERO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4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RMSE is crucial for a book recommendation system as it measures the accuracy of predicted ratings, ensuring that users receive highly relevant and personalized book recommendations.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MAE (Mean Absolute Error) is relevant for a book recommendation system as it quantifies the average magnitude of the prediction errors, providing insight into the system's overall accuracy and the level of deviation from users' actual preferences.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MSE (Mean Squared Error) is relevant for a book recommendation system as it measures the average squared difference between predicted and actual ratings, allowing for a comprehensive evaluation of the system's predictive performance and highlighting the impact of large errors.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FCP (Fraction of Concordant Pairs) is relevant for a book recommendation system as it assesses the system's ability to correctly rank and compare book pairs based on user preferences, providing a measure of the system's ranking accuracy and user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ACCOMPLISH THIS?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CLEANING/PROESSING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TOP 10 FEATURES AND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RMSE is crucial for a book recommendation system as it measures the accuracy of predicted ratings, ensuring that users receive highly relevant and personalized book recommendations.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MAE (Mean Absolute Error) is relevant for a book recommendation system as it quantifies the average magnitude of the prediction errors, providing insight into the system's overall accuracy and the level of deviation from users' actual preferences.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MSE (Mean Squared Error) is relevant for a book recommendation system as it measures the average squared difference between predicted and actual ratings, allowing for a comprehensive evaluation of the system's predictive performance and highlighting the impact of large errors.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FCP (Fraction of Concordant Pairs) is relevant for a book recommendation system as it assesses the system's ability to correctly rank and compare book pairs based on user preferences, providing a measure of the system's ranking accuracy and user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Baseline Model for gathering more data bullet added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70D-E521-1309-C25B-9AFEE312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E7028-8E29-8801-63C1-52E339FF0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7D15-9A54-5A7B-8128-591EFB2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076E-343E-5F4E-A0CB-96B7F41882D2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0643-FB0F-E320-B71D-94896319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2B1C-3AA1-D32C-1F88-08B9C5C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8ED-4227-232D-7E61-1EC984D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F040F-06A8-C4EB-0422-BED0CE9C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ADD-FFCC-C472-621B-5E5D81DF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1FF-0F41-4841-A378-8CBC61404D2E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FCAE-E60B-6A8D-CBEF-0FE2396B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B918-45F9-99BE-F036-671E62AC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FA8ED-7C93-F4B3-E519-D58B44BE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A1AF-8563-ADFC-A02A-754CF4B1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A82E-25F1-9F66-5AF0-9DFE433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EA98-0F00-4444-B3D9-7E6AA726AA05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4B55-4FD1-8738-9ED1-2A98BA1A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74AF-B7C7-ABE1-9238-0087210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BFF-78B2-38D9-172C-5E0D079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CE65-4AFE-945D-1362-659C948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CBFE-2C10-8492-7A47-2B1FDCC6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85A-0162-874E-81B8-54C00DD34EB0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59CB-D900-DC07-8B46-EE2EAC6E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1E81-4F50-A69B-0F2F-2A20861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35CC-82D4-6B2C-BD50-9F94515E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C3E-C3A3-21AA-C9C3-AA6FA6BC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F7A6-D5AE-1203-B1BE-C00A2E1C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8CA4-5785-0341-8942-1CDCFDB5415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C752-D596-B19B-231A-E6D12D95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E04-458E-BF15-C50E-A152D0E3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B1EF-65F4-41CB-32C2-57E09687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2559-7989-E1B4-6436-70421B3F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2EC3-DA77-CC27-BB62-36A4DEE7B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3BAD-927D-7453-C00B-83FDF24E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CC43-29F8-3D4B-BBFE-692831201D34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5455C-D959-76B3-8099-934E0350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2D90-EE81-2530-2CF8-A47CE66D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92A-64D7-B2C4-4C46-CDC241C0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F800-C484-80A9-EC80-D0E850D7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505A0-38A8-9A85-ADE0-B703875D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6E67-31DD-1D28-0B75-F9E2E7B1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3A3CF-AAC1-30BD-F33D-C0D2F939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3EFAF-96CE-FB08-774B-D061B5FB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D4F-3912-5D49-8450-347FFF76F214}" type="datetime1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4B0EF-CDE3-9D49-F239-614C7681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0B233-77CA-1EDB-3F68-9BC6F59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1C2-F637-A822-EAB9-24624F3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490BE-1BA4-84C8-0E36-7D020D69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797F-C011-F141-8F6B-AAFB347C2CD9}" type="datetime1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0EEA-0760-F12C-2143-5754E444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7EAC0-CD5F-97E2-61C1-6B38567C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A07FF-EBE2-36E5-9696-EAD86B4A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A1D5-CC9B-7D47-916D-83211C1EBFE7}" type="datetime1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116BA-D18B-6BD7-67DA-63E3E6E6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8BF8-E828-6FF2-E235-DCB41FD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F240-A0F2-F677-0B50-46B76E29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6493-A8B4-D82D-DA21-10C1D7DB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7AF7-46AA-190C-4CB5-608B75F6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47D5-18A4-D6BB-2052-097F75EA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8F6B-1B79-144A-B9FF-16B34A3D0FA8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D0DA-A3FF-8ED3-E2D2-BAA7B3D3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B5CA-1DE2-6061-CC00-2A88BA99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D8B-7149-C5CC-7C60-8907387A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AD771-2673-728B-34F7-B88AC076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F7C8-77C6-489A-DDFF-31FFE5DB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1831-40C1-4E8C-747D-9162922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937F-FF36-5649-8149-4BBDAD144019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6D3A-A807-003E-72A9-D19170F6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284C-09FB-0B6A-8543-A0DC13F9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1837A-444E-BCD0-B8F8-A14D2EA6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E5D1-2E36-5C20-903F-9CA864DA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BF76-5CE2-25D9-B3D3-A234CBD4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9D09-1D2C-824C-B089-E74E00ED28F9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B7A9-3F62-64C1-213A-F63A7CDD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B1CF-F46B-36AB-F343-CCE6AB1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49437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latin typeface="Calibri Light"/>
                <a:cs typeface="Calibri Light"/>
              </a:rPr>
              <a:t>BOOK RECOMMENDATION SYSTEM</a:t>
            </a: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Shayan</a:t>
            </a:r>
            <a:r>
              <a:rPr lang="en-US" sz="2000" dirty="0"/>
              <a:t> Abdul Karim Khan</a:t>
            </a:r>
          </a:p>
          <a:p>
            <a:pPr algn="l"/>
            <a:r>
              <a:rPr lang="en-US" sz="2000" dirty="0"/>
              <a:t>07/08/2023</a:t>
            </a:r>
          </a:p>
        </p:txBody>
      </p:sp>
      <p:sp>
        <p:nvSpPr>
          <p:cNvPr id="1040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DCF97-E281-3AB0-AE15-2BCD6F74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9226"/>
            <a:ext cx="580505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2085928" y="2409194"/>
            <a:ext cx="802014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22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49437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latin typeface="Calibri Light"/>
                <a:cs typeface="Calibri Light"/>
              </a:rPr>
              <a:t>BOOK RECOMMENDATION SYSTEM</a:t>
            </a: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Shayan</a:t>
            </a:r>
            <a:r>
              <a:rPr lang="en-US" sz="2000" dirty="0"/>
              <a:t> Abdul Karim Khan</a:t>
            </a:r>
          </a:p>
          <a:p>
            <a:pPr algn="l"/>
            <a:r>
              <a:rPr lang="en-US" sz="2000" dirty="0"/>
              <a:t>07/08/2023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DCF97-E281-3AB0-AE15-2BCD6F74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9226"/>
            <a:ext cx="580505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3500963" y="2409194"/>
            <a:ext cx="519007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3317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53A81-29C3-297E-B435-FF9A2B163879}"/>
              </a:ext>
            </a:extLst>
          </p:cNvPr>
          <p:cNvSpPr/>
          <p:nvPr/>
        </p:nvSpPr>
        <p:spPr>
          <a:xfrm>
            <a:off x="741427" y="3877896"/>
            <a:ext cx="3692030" cy="2554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4 BOOKS READ PER YEAR PER PERSON </a:t>
            </a:r>
          </a:p>
        </p:txBody>
      </p:sp>
      <p:pic>
        <p:nvPicPr>
          <p:cNvPr id="2050" name="Picture 2" descr="Single book Icons PNG - Free PNG and Icons Downloads">
            <a:extLst>
              <a:ext uri="{FF2B5EF4-FFF2-40B4-BE49-F238E27FC236}">
                <a16:creationId xmlns:a16="http://schemas.microsoft.com/office/drawing/2014/main" id="{3D1E93A4-2F43-ECCC-510F-1F2A8F14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6" y="884378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gle book Icons PNG - Free PNG and Icons Downloads">
            <a:extLst>
              <a:ext uri="{FF2B5EF4-FFF2-40B4-BE49-F238E27FC236}">
                <a16:creationId xmlns:a16="http://schemas.microsoft.com/office/drawing/2014/main" id="{A364EDE8-5347-FA67-27A0-E3C67FBA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66" y="874152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ingle book Icons PNG - Free PNG and Icons Downloads">
            <a:extLst>
              <a:ext uri="{FF2B5EF4-FFF2-40B4-BE49-F238E27FC236}">
                <a16:creationId xmlns:a16="http://schemas.microsoft.com/office/drawing/2014/main" id="{16E8BD2E-2DED-B3BF-BCC8-693FAA26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19" y="874152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ngle book Icons PNG - Free PNG and Icons Downloads">
            <a:extLst>
              <a:ext uri="{FF2B5EF4-FFF2-40B4-BE49-F238E27FC236}">
                <a16:creationId xmlns:a16="http://schemas.microsoft.com/office/drawing/2014/main" id="{297BC0A6-0E60-6BD4-9BA6-6E8CD96A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527" y="874151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hree hundred and sixty five days a year icon Vector Image">
            <a:extLst>
              <a:ext uri="{FF2B5EF4-FFF2-40B4-BE49-F238E27FC236}">
                <a16:creationId xmlns:a16="http://schemas.microsoft.com/office/drawing/2014/main" id="{81E4CE83-78F0-A9EC-FC7E-95878F53A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0008" r="13010" b="16363"/>
          <a:stretch/>
        </p:blipFill>
        <p:spPr bwMode="auto">
          <a:xfrm>
            <a:off x="5015344" y="4088228"/>
            <a:ext cx="2147455" cy="230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4555DEE-5EBF-B517-8EAC-5EBDD5FBAF22}"/>
              </a:ext>
            </a:extLst>
          </p:cNvPr>
          <p:cNvSpPr/>
          <p:nvPr/>
        </p:nvSpPr>
        <p:spPr>
          <a:xfrm rot="16200000">
            <a:off x="5925558" y="-1673793"/>
            <a:ext cx="528129" cy="1092410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MODELING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68BAC96D-5686-168D-2A3C-2B74702B726A}"/>
              </a:ext>
            </a:extLst>
          </p:cNvPr>
          <p:cNvGraphicFramePr>
            <a:graphicFrameLocks noGrp="1"/>
          </p:cNvGraphicFramePr>
          <p:nvPr/>
        </p:nvGraphicFramePr>
        <p:xfrm>
          <a:off x="1854200" y="785357"/>
          <a:ext cx="8128000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9033">
                  <a:extLst>
                    <a:ext uri="{9D8B030D-6E8A-4147-A177-3AD203B41FA5}">
                      <a16:colId xmlns:a16="http://schemas.microsoft.com/office/drawing/2014/main" val="858770017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3157055864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2022664339"/>
                    </a:ext>
                  </a:extLst>
                </a:gridCol>
                <a:gridCol w="1517767">
                  <a:extLst>
                    <a:ext uri="{9D8B030D-6E8A-4147-A177-3AD203B41FA5}">
                      <a16:colId xmlns:a16="http://schemas.microsoft.com/office/drawing/2014/main" val="2406607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795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MSE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FCP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1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SVD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BASELINE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69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WITH MEANS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9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WITH Z-SCORE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4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NMF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7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BASIC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7466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0870A5-953F-F57B-3FF0-8D5FC54275D7}"/>
              </a:ext>
            </a:extLst>
          </p:cNvPr>
          <p:cNvSpPr txBox="1"/>
          <p:nvPr/>
        </p:nvSpPr>
        <p:spPr>
          <a:xfrm>
            <a:off x="332509" y="3685309"/>
            <a:ext cx="5652655" cy="230832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measures accuracy of predicted ratings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MAE</a:t>
            </a:r>
            <a:r>
              <a:rPr lang="en-US" dirty="0">
                <a:sym typeface="Wingdings" pitchFamily="2" charset="2"/>
              </a:rPr>
              <a:t>  measures average magnitude of prediction errors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MSE</a:t>
            </a:r>
            <a:r>
              <a:rPr lang="en-US" dirty="0">
                <a:sym typeface="Wingdings" pitchFamily="2" charset="2"/>
              </a:rPr>
              <a:t>  measures average squared difference b/w predicted and actual ratings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FCP</a:t>
            </a:r>
            <a:r>
              <a:rPr lang="en-US" dirty="0">
                <a:sym typeface="Wingdings" pitchFamily="2" charset="2"/>
              </a:rPr>
              <a:t>  measures the system’s ranking accuracy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20D77-85AF-0B55-BD6D-DC191D500B68}"/>
              </a:ext>
            </a:extLst>
          </p:cNvPr>
          <p:cNvSpPr txBox="1"/>
          <p:nvPr/>
        </p:nvSpPr>
        <p:spPr>
          <a:xfrm>
            <a:off x="6234548" y="3685309"/>
            <a:ext cx="5652655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used for selecting the final model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Ratings accuracy </a:t>
            </a:r>
            <a:r>
              <a:rPr lang="en-US" dirty="0">
                <a:sym typeface="Wingdings" pitchFamily="2" charset="2"/>
              </a:rPr>
              <a:t>important for predicting unknow ratings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SVD</a:t>
            </a:r>
            <a:r>
              <a:rPr lang="en-US" dirty="0">
                <a:sym typeface="Wingdings" pitchFamily="2" charset="2"/>
              </a:rPr>
              <a:t> was the best performing algorithm for RMSE, MAE and MSE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SVD used in conjunction with </a:t>
            </a:r>
            <a:r>
              <a:rPr lang="en-US" b="1" dirty="0">
                <a:sym typeface="Wingdings" pitchFamily="2" charset="2"/>
              </a:rPr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29679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2</a:t>
            </a:fld>
            <a:endParaRPr lang="en-US"/>
          </a:p>
        </p:txBody>
      </p:sp>
      <p:pic>
        <p:nvPicPr>
          <p:cNvPr id="4102" name="Picture 6" descr="Increase icons for free download | Freepik">
            <a:extLst>
              <a:ext uri="{FF2B5EF4-FFF2-40B4-BE49-F238E27FC236}">
                <a16:creationId xmlns:a16="http://schemas.microsoft.com/office/drawing/2014/main" id="{68F75B0C-0ED9-51D3-DC26-52D0E188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5" y="2076995"/>
            <a:ext cx="1814946" cy="17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ading book - Free people icons">
            <a:extLst>
              <a:ext uri="{FF2B5EF4-FFF2-40B4-BE49-F238E27FC236}">
                <a16:creationId xmlns:a16="http://schemas.microsoft.com/office/drawing/2014/main" id="{C5F9B46E-B053-C709-844D-8427162FA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2" b="17895"/>
          <a:stretch/>
        </p:blipFill>
        <p:spPr bwMode="auto">
          <a:xfrm>
            <a:off x="4887120" y="2357852"/>
            <a:ext cx="2440130" cy="15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gnifying Glass Icon Stock Illustration - Download Image Now - Magnifying  Glass, Icon, Searching - iStock">
            <a:extLst>
              <a:ext uri="{FF2B5EF4-FFF2-40B4-BE49-F238E27FC236}">
                <a16:creationId xmlns:a16="http://schemas.microsoft.com/office/drawing/2014/main" id="{206C1641-D234-937D-8366-40E70FCC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6" t="16673" r="15931" b="18384"/>
          <a:stretch/>
        </p:blipFill>
        <p:spPr bwMode="auto">
          <a:xfrm>
            <a:off x="9786259" y="2270113"/>
            <a:ext cx="1647358" cy="16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1750A9-1EB4-3473-8D60-1D8591BF79B0}"/>
              </a:ext>
            </a:extLst>
          </p:cNvPr>
          <p:cNvSpPr txBox="1"/>
          <p:nvPr/>
        </p:nvSpPr>
        <p:spPr>
          <a:xfrm>
            <a:off x="192947" y="3875065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INCREASE THE NUMBER OF BOOKS READ BY PEOPLE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B9CB0-8643-A1DC-BA62-0E08FAD25231}"/>
              </a:ext>
            </a:extLst>
          </p:cNvPr>
          <p:cNvSpPr txBox="1"/>
          <p:nvPr/>
        </p:nvSpPr>
        <p:spPr>
          <a:xfrm>
            <a:off x="4644193" y="3835514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MAKE IT SIMPLE AND EASY TO FIND NEW GOOD BOOKS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CC6FEF-E525-2C3E-13C1-5D18F05C301F}"/>
              </a:ext>
            </a:extLst>
          </p:cNvPr>
          <p:cNvSpPr txBox="1"/>
          <p:nvPr/>
        </p:nvSpPr>
        <p:spPr>
          <a:xfrm>
            <a:off x="9058229" y="3864232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MAKE IT SIMPLE AND EASY TO EXPLORE NEW GENRES</a:t>
            </a:r>
          </a:p>
        </p:txBody>
      </p:sp>
    </p:spTree>
    <p:extLst>
      <p:ext uri="{BB962C8B-B14F-4D97-AF65-F5344CB8AC3E}">
        <p14:creationId xmlns:p14="http://schemas.microsoft.com/office/powerpoint/2010/main" val="13987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top 5 text Button. top 5 Sign Icon Label Sticker Web Buttons 15374469  Vector Art at Vecteezy">
            <a:extLst>
              <a:ext uri="{FF2B5EF4-FFF2-40B4-BE49-F238E27FC236}">
                <a16:creationId xmlns:a16="http://schemas.microsoft.com/office/drawing/2014/main" id="{D1EA0CDA-2074-577D-CF15-A01341EA2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17576" r="28451" b="21656"/>
          <a:stretch/>
        </p:blipFill>
        <p:spPr bwMode="auto">
          <a:xfrm>
            <a:off x="6357548" y="2390745"/>
            <a:ext cx="2440130" cy="20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3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38F14F-C622-EA3A-54C2-D446FD71F522}"/>
              </a:ext>
            </a:extLst>
          </p:cNvPr>
          <p:cNvGrpSpPr/>
          <p:nvPr/>
        </p:nvGrpSpPr>
        <p:grpSpPr>
          <a:xfrm>
            <a:off x="329557" y="2404714"/>
            <a:ext cx="5455732" cy="2108200"/>
            <a:chOff x="2518575" y="4063492"/>
            <a:chExt cx="5455732" cy="2108200"/>
          </a:xfrm>
        </p:grpSpPr>
        <p:pic>
          <p:nvPicPr>
            <p:cNvPr id="4108" name="Picture 12" descr="Recommendation - Free hands and gestures icons">
              <a:extLst>
                <a:ext uri="{FF2B5EF4-FFF2-40B4-BE49-F238E27FC236}">
                  <a16:creationId xmlns:a16="http://schemas.microsoft.com/office/drawing/2014/main" id="{6755395C-5172-8678-6AAF-6340E369B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575" y="4063492"/>
              <a:ext cx="2108200" cy="2108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32B8D-C127-4619-8D1A-CC65811F82E9}"/>
                </a:ext>
              </a:extLst>
            </p:cNvPr>
            <p:cNvSpPr txBox="1"/>
            <p:nvPr/>
          </p:nvSpPr>
          <p:spPr>
            <a:xfrm>
              <a:off x="4205227" y="4434080"/>
              <a:ext cx="3769080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RECOMMENDATION SYSTEM</a:t>
              </a:r>
            </a:p>
            <a:p>
              <a:pPr algn="ctr"/>
              <a:r>
                <a:rPr lang="en-US" dirty="0"/>
                <a:t>NO BOOK STORE RUNS</a:t>
              </a:r>
            </a:p>
            <a:p>
              <a:pPr algn="ctr"/>
              <a:r>
                <a:rPr lang="en-US" dirty="0"/>
                <a:t>NO RESEARCHING BOOKS </a:t>
              </a:r>
            </a:p>
            <a:p>
              <a:pPr algn="ctr"/>
              <a:r>
                <a:rPr lang="en-US" dirty="0"/>
                <a:t>QUARTERLY 5 BOOKS AVAILABLE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B9A8B7B-F6D5-14CC-6729-4CE138FF9577}"/>
              </a:ext>
            </a:extLst>
          </p:cNvPr>
          <p:cNvSpPr/>
          <p:nvPr/>
        </p:nvSpPr>
        <p:spPr>
          <a:xfrm>
            <a:off x="5429033" y="3067470"/>
            <a:ext cx="934166" cy="729900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229815-C725-CD50-8D51-F160E80E6DCC}"/>
              </a:ext>
            </a:extLst>
          </p:cNvPr>
          <p:cNvSpPr txBox="1"/>
          <p:nvPr/>
        </p:nvSpPr>
        <p:spPr>
          <a:xfrm>
            <a:off x="8869602" y="3088084"/>
            <a:ext cx="298989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RECOMMENDATION MODEL</a:t>
            </a:r>
          </a:p>
          <a:p>
            <a:pPr algn="ctr"/>
            <a:r>
              <a:rPr lang="en-US" dirty="0"/>
              <a:t>5 BOOK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134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ANALYSIS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4</a:t>
            </a:fld>
            <a:endParaRPr lang="en-US"/>
          </a:p>
        </p:txBody>
      </p:sp>
      <p:pic>
        <p:nvPicPr>
          <p:cNvPr id="4100" name="Picture 4" descr="Database - Free technology icons">
            <a:extLst>
              <a:ext uri="{FF2B5EF4-FFF2-40B4-BE49-F238E27FC236}">
                <a16:creationId xmlns:a16="http://schemas.microsoft.com/office/drawing/2014/main" id="{67860BA0-67FF-A98B-6083-1021CE58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5" y="802046"/>
            <a:ext cx="2652215" cy="2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a cleaning - Free security icons">
            <a:extLst>
              <a:ext uri="{FF2B5EF4-FFF2-40B4-BE49-F238E27FC236}">
                <a16:creationId xmlns:a16="http://schemas.microsoft.com/office/drawing/2014/main" id="{9777476D-B669-F6DC-2088-89DCC532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10" y="770876"/>
            <a:ext cx="2714553" cy="27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NN Algorithm | Steps to Implement KNN Algorithm in Python">
            <a:extLst>
              <a:ext uri="{FF2B5EF4-FFF2-40B4-BE49-F238E27FC236}">
                <a16:creationId xmlns:a16="http://schemas.microsoft.com/office/drawing/2014/main" id="{A1951738-D571-AC84-F246-7BE4D106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7" y="4774137"/>
            <a:ext cx="2656245" cy="1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5033E4-B191-92FF-6C51-7B20469A6039}"/>
              </a:ext>
            </a:extLst>
          </p:cNvPr>
          <p:cNvSpPr/>
          <p:nvPr/>
        </p:nvSpPr>
        <p:spPr>
          <a:xfrm>
            <a:off x="2566151" y="1076606"/>
            <a:ext cx="2954006" cy="224676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BOOK-CROSSING 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CROSSED WITH AMAZON DATA FROM KAGGLE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7400D955-8A4C-2F47-7B74-88FC8331E031}"/>
              </a:ext>
            </a:extLst>
          </p:cNvPr>
          <p:cNvSpPr/>
          <p:nvPr/>
        </p:nvSpPr>
        <p:spPr>
          <a:xfrm>
            <a:off x="5343061" y="1525597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BC613-C259-A574-3D1A-98E7BAA70E43}"/>
              </a:ext>
            </a:extLst>
          </p:cNvPr>
          <p:cNvSpPr/>
          <p:nvPr/>
        </p:nvSpPr>
        <p:spPr>
          <a:xfrm>
            <a:off x="9818385" y="1277409"/>
            <a:ext cx="2314240" cy="181588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DATA CLEANING &amp;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0D1F2-D63D-04F0-A404-3A4286FF6E1D}"/>
              </a:ext>
            </a:extLst>
          </p:cNvPr>
          <p:cNvSpPr/>
          <p:nvPr/>
        </p:nvSpPr>
        <p:spPr>
          <a:xfrm>
            <a:off x="192947" y="4643251"/>
            <a:ext cx="11811059" cy="16862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37003BE2-1289-5F32-9225-B8501F66824F}"/>
              </a:ext>
            </a:extLst>
          </p:cNvPr>
          <p:cNvSpPr/>
          <p:nvPr/>
        </p:nvSpPr>
        <p:spPr>
          <a:xfrm rot="1442310">
            <a:off x="10410474" y="3202437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F83604E9-A06A-BE65-A936-7EDE28333DBB}"/>
              </a:ext>
            </a:extLst>
          </p:cNvPr>
          <p:cNvSpPr/>
          <p:nvPr/>
        </p:nvSpPr>
        <p:spPr>
          <a:xfrm rot="12253188">
            <a:off x="9610392" y="2922446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18470-3597-B3C3-FEDA-31EB4486DE5B}"/>
              </a:ext>
            </a:extLst>
          </p:cNvPr>
          <p:cNvSpPr/>
          <p:nvPr/>
        </p:nvSpPr>
        <p:spPr>
          <a:xfrm>
            <a:off x="7117898" y="4117837"/>
            <a:ext cx="231424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  <p:pic>
        <p:nvPicPr>
          <p:cNvPr id="5122" name="Picture 2" descr="11 Singular value decomposition Vector Images | Depositphotos">
            <a:extLst>
              <a:ext uri="{FF2B5EF4-FFF2-40B4-BE49-F238E27FC236}">
                <a16:creationId xmlns:a16="http://schemas.microsoft.com/office/drawing/2014/main" id="{6EFEBC07-AA08-A547-F2D2-B050E047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32" y="4730027"/>
            <a:ext cx="1696440" cy="15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n-Negative Matrix Factorization (NMF) | Multiplicative Update Rules By  Lee And Seung - YouTube">
            <a:extLst>
              <a:ext uri="{FF2B5EF4-FFF2-40B4-BE49-F238E27FC236}">
                <a16:creationId xmlns:a16="http://schemas.microsoft.com/office/drawing/2014/main" id="{BDA02B50-89E7-FAA5-2A24-6A9D26911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2" t="20872" r="29837" b="64271"/>
          <a:stretch/>
        </p:blipFill>
        <p:spPr bwMode="auto">
          <a:xfrm>
            <a:off x="8807190" y="4840852"/>
            <a:ext cx="2500509" cy="130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5</a:t>
            </a:fld>
            <a:endParaRPr lang="en-US"/>
          </a:p>
        </p:txBody>
      </p:sp>
      <p:pic>
        <p:nvPicPr>
          <p:cNvPr id="6146" name="Picture 2" descr="Five stars rating review icon. feedback, best seller, quality posters for  the wall • posters object, three-dimensional, gold | myloview.com">
            <a:extLst>
              <a:ext uri="{FF2B5EF4-FFF2-40B4-BE49-F238E27FC236}">
                <a16:creationId xmlns:a16="http://schemas.microsoft.com/office/drawing/2014/main" id="{772F582C-8FAB-1A96-26DC-2F4A50C04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7373" r="13333" b="16970"/>
          <a:stretch/>
        </p:blipFill>
        <p:spPr bwMode="auto">
          <a:xfrm>
            <a:off x="623454" y="970525"/>
            <a:ext cx="1801091" cy="15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ating Icon - Free PNG &amp; SVG 73996 - Noun Project">
            <a:extLst>
              <a:ext uri="{FF2B5EF4-FFF2-40B4-BE49-F238E27FC236}">
                <a16:creationId xmlns:a16="http://schemas.microsoft.com/office/drawing/2014/main" id="{559F1A55-5EB0-EBA1-BB5E-3BDE73F9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3" b="35913"/>
          <a:stretch/>
        </p:blipFill>
        <p:spPr bwMode="auto">
          <a:xfrm>
            <a:off x="3432388" y="1405301"/>
            <a:ext cx="21289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ge group - Free people icons">
            <a:extLst>
              <a:ext uri="{FF2B5EF4-FFF2-40B4-BE49-F238E27FC236}">
                <a16:creationId xmlns:a16="http://schemas.microsoft.com/office/drawing/2014/main" id="{44AF8FF2-8C19-41B0-C5D8-133DDD0E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10" y="1025945"/>
            <a:ext cx="1481192" cy="148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US map - Free Maps and Flags icons">
            <a:extLst>
              <a:ext uri="{FF2B5EF4-FFF2-40B4-BE49-F238E27FC236}">
                <a16:creationId xmlns:a16="http://schemas.microsoft.com/office/drawing/2014/main" id="{0ADD93CB-3FC0-2039-8ED3-0700A9F9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268" y="672590"/>
            <a:ext cx="2461491" cy="24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Unknown Icons - Free SVG &amp; PNG Unknown Images - Noun Project">
            <a:extLst>
              <a:ext uri="{FF2B5EF4-FFF2-40B4-BE49-F238E27FC236}">
                <a16:creationId xmlns:a16="http://schemas.microsoft.com/office/drawing/2014/main" id="{D37A1EC8-6029-47DC-F37F-CDC204F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72" y="3829242"/>
            <a:ext cx="1817948" cy="18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cluster Icon - Free PNG &amp; SVG 468446 - Noun Project">
            <a:extLst>
              <a:ext uri="{FF2B5EF4-FFF2-40B4-BE49-F238E27FC236}">
                <a16:creationId xmlns:a16="http://schemas.microsoft.com/office/drawing/2014/main" id="{95156ED7-3767-9C16-1428-F3882340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5" y="3610295"/>
            <a:ext cx="2147455" cy="21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A9AE8-10AB-F94F-9B1C-36A2FADEF23B}"/>
              </a:ext>
            </a:extLst>
          </p:cNvPr>
          <p:cNvSpPr txBox="1"/>
          <p:nvPr/>
        </p:nvSpPr>
        <p:spPr>
          <a:xfrm>
            <a:off x="498764" y="2669845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TARGETTED NO OF REVIEWS &gt;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50811-86DB-A674-48E6-DA253375CB82}"/>
              </a:ext>
            </a:extLst>
          </p:cNvPr>
          <p:cNvSpPr txBox="1"/>
          <p:nvPr/>
        </p:nvSpPr>
        <p:spPr>
          <a:xfrm>
            <a:off x="3429331" y="2759356"/>
            <a:ext cx="21197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AVG RATING 7.9/10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57D6C-5C5E-881D-BACF-79195BF1C933}"/>
              </a:ext>
            </a:extLst>
          </p:cNvPr>
          <p:cNvSpPr txBox="1"/>
          <p:nvPr/>
        </p:nvSpPr>
        <p:spPr>
          <a:xfrm>
            <a:off x="6259680" y="2672638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TARGETTED AGES 16 – 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6D852-381B-0A58-AC36-A0A568CA5AEA}"/>
              </a:ext>
            </a:extLst>
          </p:cNvPr>
          <p:cNvSpPr txBox="1"/>
          <p:nvPr/>
        </p:nvSpPr>
        <p:spPr>
          <a:xfrm>
            <a:off x="9387268" y="2669472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USA DOMNIATED 80% OF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5360C-662E-14F7-ABFA-259311514AB2}"/>
              </a:ext>
            </a:extLst>
          </p:cNvPr>
          <p:cNvSpPr txBox="1"/>
          <p:nvPr/>
        </p:nvSpPr>
        <p:spPr>
          <a:xfrm>
            <a:off x="1882073" y="5690757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60% RATINGS UNKNOWN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7F6C5-064F-C4AB-AFF3-9656276F246D}"/>
              </a:ext>
            </a:extLst>
          </p:cNvPr>
          <p:cNvSpPr txBox="1"/>
          <p:nvPr/>
        </p:nvSpPr>
        <p:spPr>
          <a:xfrm>
            <a:off x="7578439" y="5690757"/>
            <a:ext cx="2590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60% OF COMPLETE DATA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17681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MODELING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68BAC96D-5686-168D-2A3C-2B74702B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12115"/>
              </p:ext>
            </p:extLst>
          </p:nvPr>
        </p:nvGraphicFramePr>
        <p:xfrm>
          <a:off x="6899564" y="801078"/>
          <a:ext cx="4164905" cy="42473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34464">
                  <a:extLst>
                    <a:ext uri="{9D8B030D-6E8A-4147-A177-3AD203B41FA5}">
                      <a16:colId xmlns:a16="http://schemas.microsoft.com/office/drawing/2014/main" val="858770017"/>
                    </a:ext>
                  </a:extLst>
                </a:gridCol>
                <a:gridCol w="1630441">
                  <a:extLst>
                    <a:ext uri="{9D8B030D-6E8A-4147-A177-3AD203B41FA5}">
                      <a16:colId xmlns:a16="http://schemas.microsoft.com/office/drawing/2014/main" val="3157055864"/>
                    </a:ext>
                  </a:extLst>
                </a:gridCol>
              </a:tblGrid>
              <a:tr h="606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15153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SVD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51457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BASELINE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696173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WITH MEANS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90230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WITH Z-SCORE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47610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NMF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73384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BASIC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7466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120D77-85AF-0B55-BD6D-DC191D500B68}"/>
              </a:ext>
            </a:extLst>
          </p:cNvPr>
          <p:cNvSpPr txBox="1"/>
          <p:nvPr/>
        </p:nvSpPr>
        <p:spPr>
          <a:xfrm>
            <a:off x="437112" y="807278"/>
            <a:ext cx="5652655" cy="4247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measures accuracy of predicted ratings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used for selecting the final model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Ratings accuracy </a:t>
            </a:r>
            <a:r>
              <a:rPr lang="en-US" dirty="0">
                <a:sym typeface="Wingdings" pitchFamily="2" charset="2"/>
              </a:rPr>
              <a:t>important for predicting unknow ratings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SVD</a:t>
            </a:r>
            <a:r>
              <a:rPr lang="en-US" dirty="0">
                <a:sym typeface="Wingdings" pitchFamily="2" charset="2"/>
              </a:rPr>
              <a:t> was the best performing algorithm for RMSE, MAE and MSE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SVD used in conjunction with </a:t>
            </a:r>
            <a:r>
              <a:rPr lang="en-US" b="1" dirty="0">
                <a:sym typeface="Wingdings" pitchFamily="2" charset="2"/>
              </a:rPr>
              <a:t>collaborative filtering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SVD still can be </a:t>
            </a:r>
            <a:r>
              <a:rPr lang="en-US" b="1" dirty="0">
                <a:sym typeface="Wingdings" pitchFamily="2" charset="2"/>
              </a:rPr>
              <a:t>off by ~1.3 rating points </a:t>
            </a:r>
            <a:r>
              <a:rPr lang="en-US" dirty="0">
                <a:sym typeface="Wingdings" pitchFamily="2" charset="2"/>
              </a:rPr>
              <a:t>for predictions</a:t>
            </a:r>
            <a:endParaRPr lang="en-US" b="1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1.3 ratings points can push a below average book into average or above average category</a:t>
            </a:r>
          </a:p>
        </p:txBody>
      </p:sp>
    </p:spTree>
    <p:extLst>
      <p:ext uri="{BB962C8B-B14F-4D97-AF65-F5344CB8AC3E}">
        <p14:creationId xmlns:p14="http://schemas.microsoft.com/office/powerpoint/2010/main" val="29293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RECOMMENDATION SYSTEM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5D76E-BA1F-32C5-76DF-49FAE9BE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3" y="790437"/>
            <a:ext cx="2184706" cy="2584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F07AC3-E68B-82C0-D502-43DDA95C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123" y="760416"/>
            <a:ext cx="1809749" cy="2614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03CE0B-5719-F710-23E6-2C30AF6FF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486" y="755393"/>
            <a:ext cx="1707570" cy="2594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3A64DD-D4C2-499D-5738-23A100495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945" y="771450"/>
            <a:ext cx="1617793" cy="2560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E5568-A815-86CF-8129-2F833497C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0627" y="740151"/>
            <a:ext cx="1707570" cy="25916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51FD73-D548-E401-3F60-524E3BA65808}"/>
              </a:ext>
            </a:extLst>
          </p:cNvPr>
          <p:cNvSpPr txBox="1"/>
          <p:nvPr/>
        </p:nvSpPr>
        <p:spPr>
          <a:xfrm>
            <a:off x="433803" y="3616036"/>
            <a:ext cx="5523652" cy="258532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liking for Self-Help, Fantasy, Fiction, Romance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Fantasy, Thriller, Fiction, and Adventure genres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Fiction Recommendations line up with liking for Hobbit and Lord of the Rings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titles recommended in similar genres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B1C77-6B79-1AE3-628D-D8A9D56FF83E}"/>
              </a:ext>
            </a:extLst>
          </p:cNvPr>
          <p:cNvSpPr txBox="1"/>
          <p:nvPr/>
        </p:nvSpPr>
        <p:spPr>
          <a:xfrm>
            <a:off x="6234547" y="3616036"/>
            <a:ext cx="5523652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shift in genres and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titles not already reviews might be because of either missing data or book-based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Eases into exploration of other genres and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widely recognized books that have the potential to engage and captivate readers</a:t>
            </a:r>
          </a:p>
        </p:txBody>
      </p:sp>
    </p:spTree>
    <p:extLst>
      <p:ext uri="{BB962C8B-B14F-4D97-AF65-F5344CB8AC3E}">
        <p14:creationId xmlns:p14="http://schemas.microsoft.com/office/powerpoint/2010/main" val="162127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buChar char="•"/>
            </a:pPr>
            <a:r>
              <a:rPr lang="en-US" sz="2800" dirty="0">
                <a:cs typeface="Calibri"/>
              </a:rPr>
              <a:t>Ratings are subjective to user preferences</a:t>
            </a:r>
          </a:p>
          <a:p>
            <a:pPr indent="239395">
              <a:lnSpc>
                <a:spcPct val="150000"/>
              </a:lnSpc>
              <a:buFontTx/>
              <a:buChar char="•"/>
            </a:pPr>
            <a:r>
              <a:rPr lang="en-US" sz="2800" dirty="0">
                <a:cs typeface="Calibri"/>
              </a:rPr>
              <a:t>Divergence of genres and themes can be good or bad</a:t>
            </a:r>
          </a:p>
          <a:p>
            <a:pPr lvl="0" indent="239395">
              <a:lnSpc>
                <a:spcPct val="150000"/>
              </a:lnSpc>
              <a:buChar char="•"/>
            </a:pPr>
            <a:r>
              <a:rPr lang="en-US" sz="2800" dirty="0">
                <a:cs typeface="Calibri"/>
              </a:rPr>
              <a:t>Not enough information available to determine user personas</a:t>
            </a:r>
          </a:p>
          <a:p>
            <a:pPr lvl="0" indent="239395">
              <a:lnSpc>
                <a:spcPct val="150000"/>
              </a:lnSpc>
              <a:buChar char="•"/>
            </a:pPr>
            <a:r>
              <a:rPr lang="en-US" sz="2800" dirty="0">
                <a:cs typeface="Calibri"/>
              </a:rPr>
              <a:t>Accuracy range of 1.3 rating points is still high</a:t>
            </a:r>
          </a:p>
          <a:p>
            <a:pPr lvl="0" indent="239395">
              <a:lnSpc>
                <a:spcPct val="150000"/>
              </a:lnSpc>
              <a:buChar char="•"/>
            </a:pPr>
            <a:r>
              <a:rPr lang="en-US" sz="2800" dirty="0">
                <a:cs typeface="Calibri"/>
              </a:rPr>
              <a:t>No way to predict how may books a user will keep</a:t>
            </a:r>
          </a:p>
          <a:p>
            <a:pPr lvl="0" indent="239395">
              <a:lnSpc>
                <a:spcPct val="150000"/>
              </a:lnSpc>
              <a:buChar char="•"/>
            </a:pPr>
            <a:r>
              <a:rPr lang="en-US" sz="2800" dirty="0">
                <a:cs typeface="Calibri"/>
              </a:rPr>
              <a:t>No solution for a new user with no data</a:t>
            </a:r>
          </a:p>
          <a:p>
            <a:pPr lvl="0" indent="239395">
              <a:lnSpc>
                <a:spcPct val="150000"/>
              </a:lnSpc>
              <a:buChar char="•"/>
            </a:pPr>
            <a:r>
              <a:rPr lang="en-US" sz="2800" dirty="0">
                <a:highlight>
                  <a:srgbClr val="FFFF00"/>
                </a:highlight>
                <a:cs typeface="Calibri"/>
              </a:rPr>
              <a:t>Use as baseline model for MVP product to gather more data</a:t>
            </a:r>
          </a:p>
          <a:p>
            <a:pPr lvl="0" indent="239395">
              <a:lnSpc>
                <a:spcPct val="150000"/>
              </a:lnSpc>
              <a:buChar char="•"/>
            </a:pPr>
            <a:r>
              <a:rPr lang="en-US" sz="2800" dirty="0">
                <a:highlight>
                  <a:srgbClr val="FFFF00"/>
                </a:highlight>
                <a:cs typeface="Calibri"/>
              </a:rPr>
              <a:t>Use user feedback and recommendations to improve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345256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NEXT STEPS &amp;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lnSpc>
                <a:spcPct val="200000"/>
              </a:lnSpc>
              <a:buChar char="•"/>
            </a:pPr>
            <a:r>
              <a:rPr lang="en-US" sz="2800" b="1" dirty="0">
                <a:highlight>
                  <a:srgbClr val="FFFF00"/>
                </a:highlight>
                <a:cs typeface="Calibri"/>
              </a:rPr>
              <a:t>Higher Granularity</a:t>
            </a:r>
            <a:r>
              <a:rPr lang="en-US" sz="2800" b="1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and more features for user and product personas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Further modelling to bring </a:t>
            </a:r>
            <a:r>
              <a:rPr lang="en-US" sz="2800" b="1" dirty="0">
                <a:highlight>
                  <a:srgbClr val="FFFF00"/>
                </a:highlight>
                <a:cs typeface="Calibri"/>
              </a:rPr>
              <a:t>accuracy close to 0.5</a:t>
            </a:r>
            <a:r>
              <a:rPr lang="en-US" sz="2800" b="1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rating points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Improve Sampling Methods to </a:t>
            </a:r>
            <a:r>
              <a:rPr lang="en-US" sz="2800" b="1" dirty="0">
                <a:highlight>
                  <a:srgbClr val="FFFF00"/>
                </a:highlight>
                <a:cs typeface="Calibri"/>
              </a:rPr>
              <a:t>increase amount and diversity of data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Incorporate </a:t>
            </a:r>
            <a:r>
              <a:rPr lang="en-US" sz="2800" b="1" dirty="0">
                <a:highlight>
                  <a:srgbClr val="FFFF00"/>
                </a:highlight>
                <a:cs typeface="Calibri"/>
              </a:rPr>
              <a:t>solution for new users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Incorporate information on whether user has </a:t>
            </a:r>
            <a:r>
              <a:rPr lang="en-US" sz="2800" b="1" dirty="0">
                <a:highlight>
                  <a:srgbClr val="FFFF00"/>
                </a:highlight>
                <a:cs typeface="Calibri"/>
              </a:rPr>
              <a:t>owned a book previously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Incorporate information on </a:t>
            </a:r>
            <a:r>
              <a:rPr lang="en-US" sz="2800" b="1" dirty="0">
                <a:highlight>
                  <a:srgbClr val="FFFF00"/>
                </a:highlight>
                <a:cs typeface="Calibri"/>
              </a:rPr>
              <a:t>book-based movies / tv shows</a:t>
            </a:r>
          </a:p>
        </p:txBody>
      </p:sp>
    </p:spTree>
    <p:extLst>
      <p:ext uri="{BB962C8B-B14F-4D97-AF65-F5344CB8AC3E}">
        <p14:creationId xmlns:p14="http://schemas.microsoft.com/office/powerpoint/2010/main" val="285047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981</Words>
  <Application>Microsoft Macintosh PowerPoint</Application>
  <PresentationFormat>Widescreen</PresentationFormat>
  <Paragraphs>208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BOOK RECOMMENDATION SYSTEM </vt:lpstr>
      <vt:lpstr>OVERVIEW</vt:lpstr>
      <vt:lpstr>SOLUTION</vt:lpstr>
      <vt:lpstr>ANALYSIS PROCESS</vt:lpstr>
      <vt:lpstr>EXPLORATORY ANALYSIS</vt:lpstr>
      <vt:lpstr>MODELING RESULTS</vt:lpstr>
      <vt:lpstr>RECOMMENDATION SYSTEM RESULTS</vt:lpstr>
      <vt:lpstr>CONCLUSION</vt:lpstr>
      <vt:lpstr>NEXT STEPS &amp; IMPROVEMENTS</vt:lpstr>
      <vt:lpstr>PowerPoint Presentation</vt:lpstr>
      <vt:lpstr>BOOK RECOMMENDATION SYSTEM </vt:lpstr>
      <vt:lpstr>PowerPoint Presentation</vt:lpstr>
      <vt:lpstr>OVERVIEW</vt:lpstr>
      <vt:lpstr>MODELING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DOT CAR CRASHES ANALYSIS </dc:title>
  <dc:creator>Shayan Abdul Karim Khan</dc:creator>
  <cp:lastModifiedBy>Shayan Abdul Karim Khan</cp:lastModifiedBy>
  <cp:revision>94</cp:revision>
  <dcterms:created xsi:type="dcterms:W3CDTF">2023-05-04T18:25:18Z</dcterms:created>
  <dcterms:modified xsi:type="dcterms:W3CDTF">2023-07-05T16:31:54Z</dcterms:modified>
</cp:coreProperties>
</file>