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300" r:id="rId3"/>
    <p:sldId id="290" r:id="rId4"/>
    <p:sldId id="301" r:id="rId5"/>
    <p:sldId id="292" r:id="rId6"/>
    <p:sldId id="297" r:id="rId7"/>
    <p:sldId id="303" r:id="rId8"/>
    <p:sldId id="293" r:id="rId9"/>
    <p:sldId id="294" r:id="rId10"/>
    <p:sldId id="302" r:id="rId11"/>
    <p:sldId id="291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89202"/>
  </p:normalViewPr>
  <p:slideViewPr>
    <p:cSldViewPr snapToGrid="0" showGuides="1">
      <p:cViewPr varScale="1">
        <p:scale>
          <a:sx n="93" d="100"/>
          <a:sy n="93" d="100"/>
        </p:scale>
        <p:origin x="161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1E9F5-9EA6-C840-8C27-3D9F4280C79C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BF2F3-A8CB-6344-B1AD-24A77F21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CDOT WANT TO ACCOMPLISH?</a:t>
            </a:r>
          </a:p>
          <a:p>
            <a:r>
              <a:rPr lang="en-US" dirty="0"/>
              <a:t>UNABLE TO DETERMINE</a:t>
            </a:r>
          </a:p>
          <a:p>
            <a:r>
              <a:rPr lang="en-US" dirty="0"/>
              <a:t>TOP 10 THINGS THAT CONTRIBUTE TO CRASHES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9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BUSINESS PROBLEM</a:t>
            </a:r>
          </a:p>
          <a:p>
            <a:r>
              <a:rPr lang="en-US" dirty="0"/>
              <a:t>VISION ZERO</a:t>
            </a:r>
          </a:p>
          <a:p>
            <a:r>
              <a:rPr lang="en-US" dirty="0"/>
              <a:t>WHY IS VISION ZERO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WE ACCOMPLISH THIS?</a:t>
            </a:r>
          </a:p>
          <a:p>
            <a:endParaRPr lang="en-US" dirty="0"/>
          </a:p>
          <a:p>
            <a:r>
              <a:rPr lang="en-US" dirty="0"/>
              <a:t>DATABASE</a:t>
            </a:r>
          </a:p>
          <a:p>
            <a:r>
              <a:rPr lang="en-US" dirty="0"/>
              <a:t>CLEANING/PROESSING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TOP 10 FEATURES AND 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WE ACCOMPLISH THIS?</a:t>
            </a:r>
          </a:p>
          <a:p>
            <a:endParaRPr lang="en-US" dirty="0"/>
          </a:p>
          <a:p>
            <a:r>
              <a:rPr lang="en-US" dirty="0"/>
              <a:t>DATABASE</a:t>
            </a:r>
          </a:p>
          <a:p>
            <a:r>
              <a:rPr lang="en-US" dirty="0"/>
              <a:t>CLEANING/PROESSING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TOP 10 FEATURES AND 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RMSE is crucial for a book recommendation system as it measures the accuracy of predicted ratings, ensuring that users receive highly relevant and personalized book recommendations.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MAE (Mean Absolute Error) is relevant for a book recommendation system as it quantifies the average magnitude of the prediction errors, providing insight into the system's overall accuracy and the level of deviation from users' actual preferences.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MSE (Mean Squared Error) is relevant for a book recommendation system as it measures the average squared difference between predicted and actual ratings, allowing for a comprehensive evaluation of the system's predictive performance and highlighting the impact of large errors.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FCP (Fraction of Concordant Pairs) is relevant for a book recommendation system as it assesses the system's ability to correctly rank and compare book pairs based on user preferences, providing a measure of the system's ranking accuracy and user satisfaction.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0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BASED:</a:t>
            </a:r>
          </a:p>
          <a:p>
            <a:r>
              <a:rPr lang="en-US" b="1" dirty="0"/>
              <a:t>Latitude, longitude, Intersection</a:t>
            </a:r>
          </a:p>
          <a:p>
            <a:endParaRPr lang="en-US" b="1" dirty="0"/>
          </a:p>
          <a:p>
            <a:r>
              <a:rPr lang="en-US" b="1" dirty="0"/>
              <a:t>Driver Based:</a:t>
            </a:r>
          </a:p>
          <a:p>
            <a:r>
              <a:rPr lang="en-US" b="1" dirty="0" err="1"/>
              <a:t>Driver_Action</a:t>
            </a:r>
            <a:r>
              <a:rPr lang="en-US" b="1" dirty="0"/>
              <a:t>, </a:t>
            </a:r>
            <a:r>
              <a:rPr lang="en-US" b="1" dirty="0" err="1"/>
              <a:t>Physicial</a:t>
            </a:r>
            <a:r>
              <a:rPr lang="en-US" b="1" dirty="0"/>
              <a:t> Condition, Maneuver</a:t>
            </a:r>
          </a:p>
          <a:p>
            <a:endParaRPr lang="en-US" b="1" dirty="0"/>
          </a:p>
          <a:p>
            <a:r>
              <a:rPr lang="en-US" b="1" dirty="0"/>
              <a:t>Traffic based: </a:t>
            </a:r>
          </a:p>
          <a:p>
            <a:r>
              <a:rPr lang="en-US" b="1" dirty="0"/>
              <a:t>First Contact Point, Num of units, Device Condition</a:t>
            </a:r>
          </a:p>
          <a:p>
            <a:endParaRPr lang="en-US" b="1" dirty="0"/>
          </a:p>
          <a:p>
            <a:r>
              <a:rPr lang="en-US" b="1" dirty="0"/>
              <a:t>Nature based:</a:t>
            </a:r>
          </a:p>
          <a:p>
            <a:r>
              <a:rPr lang="en-US" b="1" dirty="0"/>
              <a:t>Weather Condition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70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  <a:p>
            <a:endParaRPr lang="en-US" b="1" dirty="0"/>
          </a:p>
          <a:p>
            <a:r>
              <a:rPr lang="en-US" b="1" dirty="0"/>
              <a:t>IMPROVEMENTS</a:t>
            </a:r>
          </a:p>
          <a:p>
            <a:r>
              <a:rPr lang="en-US" b="1" dirty="0"/>
              <a:t>NEXT STEPS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7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  <a:p>
            <a:endParaRPr lang="en-US" b="1" dirty="0"/>
          </a:p>
          <a:p>
            <a:r>
              <a:rPr lang="en-US" b="1" dirty="0"/>
              <a:t>IMPROVEMENTS</a:t>
            </a:r>
          </a:p>
          <a:p>
            <a:r>
              <a:rPr lang="en-US" b="1" dirty="0"/>
              <a:t>NEXT STEPS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r>
              <a:rPr lang="en-US" dirty="0"/>
              <a:t>WENT THROUGH CLEANING</a:t>
            </a:r>
          </a:p>
          <a:p>
            <a:r>
              <a:rPr lang="en-US" dirty="0"/>
              <a:t>4</a:t>
            </a:r>
            <a:r>
              <a:rPr lang="en-US" b="1" dirty="0"/>
              <a:t> DIFFERENT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10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r>
              <a:rPr lang="en-US" dirty="0"/>
              <a:t>WENT THROUGH CLEANING</a:t>
            </a:r>
          </a:p>
          <a:p>
            <a:r>
              <a:rPr lang="en-US" dirty="0"/>
              <a:t>4</a:t>
            </a:r>
            <a:r>
              <a:rPr lang="en-US" b="1" dirty="0"/>
              <a:t> DIFFERENT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3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270D-E521-1309-C25B-9AFEE3127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E7028-8E29-8801-63C1-52E339FF0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7D15-9A54-5A7B-8128-591EFB2C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076E-343E-5F4E-A0CB-96B7F41882D2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90643-FB0F-E320-B71D-94896319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52B1C-3AA1-D32C-1F88-08B9C5C5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A8ED-4227-232D-7E61-1EC984DC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F040F-06A8-C4EB-0422-BED0CE9C1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7ADD-FFCC-C472-621B-5E5D81DF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1FF-0F41-4841-A378-8CBC61404D2E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FCAE-E60B-6A8D-CBEF-0FE2396B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B918-45F9-99BE-F036-671E62AC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8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FA8ED-7C93-F4B3-E519-D58B44BE9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8A1AF-8563-ADFC-A02A-754CF4B1F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A82E-25F1-9F66-5AF0-9DFE4336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EA98-0F00-4444-B3D9-7E6AA726AA05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24B55-4FD1-8738-9ED1-2A98BA1A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74AF-B7C7-ABE1-9238-0087210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8BFF-78B2-38D9-172C-5E0D079E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8CE65-4AFE-945D-1362-659C948E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ACBFE-2C10-8492-7A47-2B1FDCC6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85A-0162-874E-81B8-54C00DD34EB0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59CB-D900-DC07-8B46-EE2EAC6E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11E81-4F50-A69B-0F2F-2A208612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8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35CC-82D4-6B2C-BD50-9F94515E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2C3E-C3A3-21AA-C9C3-AA6FA6BC8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AF7A6-D5AE-1203-B1BE-C00A2E1C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8CA4-5785-0341-8942-1CDCFDB5415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C752-D596-B19B-231A-E6D12D95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E04-458E-BF15-C50E-A152D0E3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4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B1EF-65F4-41CB-32C2-57E09687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2559-7989-E1B4-6436-70421B3F1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92EC3-DA77-CC27-BB62-36A4DEE7B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33BAD-927D-7453-C00B-83FDF24E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CC43-29F8-3D4B-BBFE-692831201D34}" type="datetime1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5455C-D959-76B3-8099-934E0350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72D90-EE81-2530-2CF8-A47CE66D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D92A-64D7-B2C4-4C46-CDC241C0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1F800-C484-80A9-EC80-D0E850D74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505A0-38A8-9A85-ADE0-B703875D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26E67-31DD-1D28-0B75-F9E2E7B1C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3A3CF-AAC1-30BD-F33D-C0D2F9398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3EFAF-96CE-FB08-774B-D061B5FB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D4F-3912-5D49-8450-347FFF76F214}" type="datetime1">
              <a:rPr lang="en-US" smtClean="0"/>
              <a:t>7/5/23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4B0EF-CDE3-9D49-F239-614C7681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0B233-77CA-1EDB-3F68-9BC6F597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2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41C2-F637-A822-EAB9-24624F3E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490BE-1BA4-84C8-0E36-7D020D69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797F-C011-F141-8F6B-AAFB347C2CD9}" type="datetime1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A0EEA-0760-F12C-2143-5754E444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7EAC0-CD5F-97E2-61C1-6B38567C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1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A07FF-EBE2-36E5-9696-EAD86B4A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A1D5-CC9B-7D47-916D-83211C1EBFE7}" type="datetime1">
              <a:rPr lang="en-US" smtClean="0"/>
              <a:t>7/5/23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116BA-D18B-6BD7-67DA-63E3E6E6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98BF8-E828-6FF2-E235-DCB41FD5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2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F240-A0F2-F677-0B50-46B76E29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6493-A8B4-D82D-DA21-10C1D7DB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27AF7-46AA-190C-4CB5-608B75F6A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A47D5-18A4-D6BB-2052-097F75EA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8F6B-1B79-144A-B9FF-16B34A3D0FA8}" type="datetime1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6D0DA-A3FF-8ED3-E2D2-BAA7B3D3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DB5CA-1DE2-6061-CC00-2A88BA99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8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6D8B-7149-C5CC-7C60-8907387A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AD771-2673-728B-34F7-B88AC076B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2F7C8-77C6-489A-DDFF-31FFE5DB6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61831-40C1-4E8C-747D-9162922A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937F-FF36-5649-8149-4BBDAD144019}" type="datetime1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A6D3A-A807-003E-72A9-D19170F6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F284C-09FB-0B6A-8543-A0DC13F9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1837A-444E-BCD0-B8F8-A14D2EA6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E5D1-2E36-5C20-903F-9CA864DA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BF76-5CE2-25D9-B3D3-A234CBD47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9D09-1D2C-824C-B089-E74E00ED28F9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FB7A9-3F62-64C1-213A-F63A7CDDD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BOOK RECOMMENDATION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B1CF-F46B-36AB-F343-CCE6AB1A4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7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2008-F103-4D01-8BD0-AB5653BDA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149437" cy="3204134"/>
          </a:xfrm>
        </p:spPr>
        <p:txBody>
          <a:bodyPr anchor="b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dirty="0">
                <a:latin typeface="Calibri Light"/>
                <a:cs typeface="Calibri Light"/>
              </a:rPr>
              <a:t>BOOK RECOMMENDATION SYSTEM</a:t>
            </a:r>
          </a:p>
          <a:p>
            <a:pPr algn="l"/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8B375-D514-4FBA-A1A7-F8AEC720C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Shayan</a:t>
            </a:r>
            <a:r>
              <a:rPr lang="en-US" sz="2000" dirty="0"/>
              <a:t> Abdul Karim Khan</a:t>
            </a:r>
          </a:p>
          <a:p>
            <a:pPr algn="l"/>
            <a:r>
              <a:rPr lang="en-US" sz="2000" dirty="0"/>
              <a:t>07/08/2023</a:t>
            </a:r>
          </a:p>
        </p:txBody>
      </p:sp>
      <p:sp>
        <p:nvSpPr>
          <p:cNvPr id="1040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DCF97-E281-3AB0-AE15-2BCD6F74A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509226"/>
            <a:ext cx="5805055" cy="5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3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2008-F103-4D01-8BD0-AB5653BDA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149437" cy="3204134"/>
          </a:xfrm>
        </p:spPr>
        <p:txBody>
          <a:bodyPr anchor="b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dirty="0">
                <a:latin typeface="Calibri Light"/>
                <a:cs typeface="Calibri Light"/>
              </a:rPr>
              <a:t>BOOK RECOMMENDATION SYSTEM</a:t>
            </a:r>
          </a:p>
          <a:p>
            <a:pPr algn="l"/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8B375-D514-4FBA-A1A7-F8AEC720C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Shayan</a:t>
            </a:r>
            <a:r>
              <a:rPr lang="en-US" sz="2000" dirty="0"/>
              <a:t> Abdul Karim Khan</a:t>
            </a:r>
          </a:p>
          <a:p>
            <a:pPr algn="l"/>
            <a:r>
              <a:rPr lang="en-US" sz="2000" dirty="0"/>
              <a:t>07/08/2023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DCF97-E281-3AB0-AE15-2BCD6F74A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509226"/>
            <a:ext cx="5805055" cy="5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5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F1953-CF09-76C5-2A9E-F75AA4BD20E3}"/>
              </a:ext>
            </a:extLst>
          </p:cNvPr>
          <p:cNvSpPr/>
          <p:nvPr/>
        </p:nvSpPr>
        <p:spPr>
          <a:xfrm>
            <a:off x="3500963" y="2409194"/>
            <a:ext cx="519007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033179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53A81-29C3-297E-B435-FF9A2B163879}"/>
              </a:ext>
            </a:extLst>
          </p:cNvPr>
          <p:cNvSpPr/>
          <p:nvPr/>
        </p:nvSpPr>
        <p:spPr>
          <a:xfrm>
            <a:off x="741427" y="3877896"/>
            <a:ext cx="3692030" cy="2554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4 BOOKS READ PER YEAR PER PERSON </a:t>
            </a:r>
          </a:p>
        </p:txBody>
      </p:sp>
      <p:pic>
        <p:nvPicPr>
          <p:cNvPr id="2050" name="Picture 2" descr="Single book Icons PNG - Free PNG and Icons Downloads">
            <a:extLst>
              <a:ext uri="{FF2B5EF4-FFF2-40B4-BE49-F238E27FC236}">
                <a16:creationId xmlns:a16="http://schemas.microsoft.com/office/drawing/2014/main" id="{3D1E93A4-2F43-ECCC-510F-1F2A8F141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56" y="884378"/>
            <a:ext cx="2591817" cy="259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ingle book Icons PNG - Free PNG and Icons Downloads">
            <a:extLst>
              <a:ext uri="{FF2B5EF4-FFF2-40B4-BE49-F238E27FC236}">
                <a16:creationId xmlns:a16="http://schemas.microsoft.com/office/drawing/2014/main" id="{A364EDE8-5347-FA67-27A0-E3C67FBA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66" y="874152"/>
            <a:ext cx="2591817" cy="259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ingle book Icons PNG - Free PNG and Icons Downloads">
            <a:extLst>
              <a:ext uri="{FF2B5EF4-FFF2-40B4-BE49-F238E27FC236}">
                <a16:creationId xmlns:a16="http://schemas.microsoft.com/office/drawing/2014/main" id="{16E8BD2E-2DED-B3BF-BCC8-693FAA262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319" y="874152"/>
            <a:ext cx="2591817" cy="259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ngle book Icons PNG - Free PNG and Icons Downloads">
            <a:extLst>
              <a:ext uri="{FF2B5EF4-FFF2-40B4-BE49-F238E27FC236}">
                <a16:creationId xmlns:a16="http://schemas.microsoft.com/office/drawing/2014/main" id="{297BC0A6-0E60-6BD4-9BA6-6E8CD96AF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527" y="874151"/>
            <a:ext cx="2591817" cy="259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Three hundred and sixty five days a year icon Vector Image">
            <a:extLst>
              <a:ext uri="{FF2B5EF4-FFF2-40B4-BE49-F238E27FC236}">
                <a16:creationId xmlns:a16="http://schemas.microsoft.com/office/drawing/2014/main" id="{81E4CE83-78F0-A9EC-FC7E-95878F53A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t="10008" r="13010" b="16363"/>
          <a:stretch/>
        </p:blipFill>
        <p:spPr bwMode="auto">
          <a:xfrm>
            <a:off x="5015344" y="4088228"/>
            <a:ext cx="2147455" cy="230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4555DEE-5EBF-B517-8EAC-5EBDD5FBAF22}"/>
              </a:ext>
            </a:extLst>
          </p:cNvPr>
          <p:cNvSpPr/>
          <p:nvPr/>
        </p:nvSpPr>
        <p:spPr>
          <a:xfrm rot="16200000">
            <a:off x="5925558" y="-1673793"/>
            <a:ext cx="528129" cy="10924104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9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top 5 text Button. top 5 Sign Icon Label Sticker Web Buttons 15374469  Vector Art at Vecteezy">
            <a:extLst>
              <a:ext uri="{FF2B5EF4-FFF2-40B4-BE49-F238E27FC236}">
                <a16:creationId xmlns:a16="http://schemas.microsoft.com/office/drawing/2014/main" id="{D1EA0CDA-2074-577D-CF15-A01341EA2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3" t="17576" r="28451" b="21656"/>
          <a:stretch/>
        </p:blipFill>
        <p:spPr bwMode="auto">
          <a:xfrm>
            <a:off x="6357548" y="3966175"/>
            <a:ext cx="2440130" cy="207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2</a:t>
            </a:fld>
            <a:endParaRPr lang="en-US"/>
          </a:p>
        </p:txBody>
      </p:sp>
      <p:pic>
        <p:nvPicPr>
          <p:cNvPr id="4102" name="Picture 6" descr="Increase icons for free download | Freepik">
            <a:extLst>
              <a:ext uri="{FF2B5EF4-FFF2-40B4-BE49-F238E27FC236}">
                <a16:creationId xmlns:a16="http://schemas.microsoft.com/office/drawing/2014/main" id="{68F75B0C-0ED9-51D3-DC26-52D0E1888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7" y="716513"/>
            <a:ext cx="1814946" cy="178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ading book - Free people icons">
            <a:extLst>
              <a:ext uri="{FF2B5EF4-FFF2-40B4-BE49-F238E27FC236}">
                <a16:creationId xmlns:a16="http://schemas.microsoft.com/office/drawing/2014/main" id="{C5F9B46E-B053-C709-844D-8427162FA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2" b="17895"/>
          <a:stretch/>
        </p:blipFill>
        <p:spPr bwMode="auto">
          <a:xfrm>
            <a:off x="4869702" y="997370"/>
            <a:ext cx="2440130" cy="151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agnifying Glass Icon Stock Illustration - Download Image Now - Magnifying  Glass, Icon, Searching - iStock">
            <a:extLst>
              <a:ext uri="{FF2B5EF4-FFF2-40B4-BE49-F238E27FC236}">
                <a16:creationId xmlns:a16="http://schemas.microsoft.com/office/drawing/2014/main" id="{206C1641-D234-937D-8366-40E70FCCA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6" t="16673" r="15931" b="18384"/>
          <a:stretch/>
        </p:blipFill>
        <p:spPr bwMode="auto">
          <a:xfrm>
            <a:off x="9768841" y="909631"/>
            <a:ext cx="1647358" cy="161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1750A9-1EB4-3473-8D60-1D8591BF79B0}"/>
              </a:ext>
            </a:extLst>
          </p:cNvPr>
          <p:cNvSpPr txBox="1"/>
          <p:nvPr/>
        </p:nvSpPr>
        <p:spPr>
          <a:xfrm>
            <a:off x="175529" y="2514583"/>
            <a:ext cx="310341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INCREASE THE NUMBER OF BOOKS READ BY PEOPLE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1B9CB0-8643-A1DC-BA62-0E08FAD25231}"/>
              </a:ext>
            </a:extLst>
          </p:cNvPr>
          <p:cNvSpPr txBox="1"/>
          <p:nvPr/>
        </p:nvSpPr>
        <p:spPr>
          <a:xfrm>
            <a:off x="4626775" y="2475032"/>
            <a:ext cx="310341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MAKE IT SIMPLE AND EASY TO FIND NEW GOOD BOOKS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CC6FEF-E525-2C3E-13C1-5D18F05C301F}"/>
              </a:ext>
            </a:extLst>
          </p:cNvPr>
          <p:cNvSpPr txBox="1"/>
          <p:nvPr/>
        </p:nvSpPr>
        <p:spPr>
          <a:xfrm>
            <a:off x="9040811" y="2503750"/>
            <a:ext cx="310341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MAKE IT SIMPLE AND EASY TO EXPLORE NEW GENRES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B6F15FDA-5423-36CE-7201-DE6510D713D2}"/>
              </a:ext>
            </a:extLst>
          </p:cNvPr>
          <p:cNvSpPr/>
          <p:nvPr/>
        </p:nvSpPr>
        <p:spPr>
          <a:xfrm rot="16200000">
            <a:off x="5538938" y="-2482018"/>
            <a:ext cx="1119080" cy="11811060"/>
          </a:xfrm>
          <a:prstGeom prst="lef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38F14F-C622-EA3A-54C2-D446FD71F522}"/>
              </a:ext>
            </a:extLst>
          </p:cNvPr>
          <p:cNvGrpSpPr/>
          <p:nvPr/>
        </p:nvGrpSpPr>
        <p:grpSpPr>
          <a:xfrm>
            <a:off x="329557" y="3980144"/>
            <a:ext cx="5455732" cy="2108200"/>
            <a:chOff x="2518575" y="4063492"/>
            <a:chExt cx="5455732" cy="2108200"/>
          </a:xfrm>
        </p:grpSpPr>
        <p:pic>
          <p:nvPicPr>
            <p:cNvPr id="4108" name="Picture 12" descr="Recommendation - Free hands and gestures icons">
              <a:extLst>
                <a:ext uri="{FF2B5EF4-FFF2-40B4-BE49-F238E27FC236}">
                  <a16:creationId xmlns:a16="http://schemas.microsoft.com/office/drawing/2014/main" id="{6755395C-5172-8678-6AAF-6340E369B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8575" y="4063492"/>
              <a:ext cx="2108200" cy="21082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D32B8D-C127-4619-8D1A-CC65811F82E9}"/>
                </a:ext>
              </a:extLst>
            </p:cNvPr>
            <p:cNvSpPr txBox="1"/>
            <p:nvPr/>
          </p:nvSpPr>
          <p:spPr>
            <a:xfrm>
              <a:off x="4205227" y="4434080"/>
              <a:ext cx="3769080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/>
                <a:t>RECOMMENDATION SYSTEM</a:t>
              </a:r>
            </a:p>
            <a:p>
              <a:pPr algn="ctr"/>
              <a:r>
                <a:rPr lang="en-US" dirty="0"/>
                <a:t>NO BOOK STORE RUNS</a:t>
              </a:r>
            </a:p>
            <a:p>
              <a:pPr algn="ctr"/>
              <a:r>
                <a:rPr lang="en-US" dirty="0"/>
                <a:t>NO RESEARCHING BOOKS </a:t>
              </a:r>
            </a:p>
            <a:p>
              <a:pPr algn="ctr"/>
              <a:r>
                <a:rPr lang="en-US" dirty="0"/>
                <a:t>QUARTERLY 5 BOOKS AVAILABLE</a:t>
              </a:r>
            </a:p>
          </p:txBody>
        </p:sp>
      </p:grp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B9A8B7B-F6D5-14CC-6729-4CE138FF9577}"/>
              </a:ext>
            </a:extLst>
          </p:cNvPr>
          <p:cNvSpPr/>
          <p:nvPr/>
        </p:nvSpPr>
        <p:spPr>
          <a:xfrm>
            <a:off x="5429033" y="4642900"/>
            <a:ext cx="934166" cy="729900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229815-C725-CD50-8D51-F160E80E6DCC}"/>
              </a:ext>
            </a:extLst>
          </p:cNvPr>
          <p:cNvSpPr txBox="1"/>
          <p:nvPr/>
        </p:nvSpPr>
        <p:spPr>
          <a:xfrm>
            <a:off x="8869602" y="4663514"/>
            <a:ext cx="2989894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RECOMMENDATION MODEL</a:t>
            </a:r>
          </a:p>
          <a:p>
            <a:pPr algn="ctr"/>
            <a:r>
              <a:rPr lang="en-US" dirty="0"/>
              <a:t>5 BOOK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9879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ANALYSIS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3</a:t>
            </a:fld>
            <a:endParaRPr lang="en-US"/>
          </a:p>
        </p:txBody>
      </p:sp>
      <p:pic>
        <p:nvPicPr>
          <p:cNvPr id="4100" name="Picture 4" descr="Database - Free technology icons">
            <a:extLst>
              <a:ext uri="{FF2B5EF4-FFF2-40B4-BE49-F238E27FC236}">
                <a16:creationId xmlns:a16="http://schemas.microsoft.com/office/drawing/2014/main" id="{67860BA0-67FF-A98B-6083-1021CE58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25" y="802046"/>
            <a:ext cx="2652215" cy="265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ata cleaning - Free security icons">
            <a:extLst>
              <a:ext uri="{FF2B5EF4-FFF2-40B4-BE49-F238E27FC236}">
                <a16:creationId xmlns:a16="http://schemas.microsoft.com/office/drawing/2014/main" id="{9777476D-B669-F6DC-2088-89DCC5322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110" y="770876"/>
            <a:ext cx="2714553" cy="271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KNN Algorithm | Steps to Implement KNN Algorithm in Python">
            <a:extLst>
              <a:ext uri="{FF2B5EF4-FFF2-40B4-BE49-F238E27FC236}">
                <a16:creationId xmlns:a16="http://schemas.microsoft.com/office/drawing/2014/main" id="{A1951738-D571-AC84-F246-7BE4D106B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07" y="4774137"/>
            <a:ext cx="2656245" cy="141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5033E4-B191-92FF-6C51-7B20469A6039}"/>
              </a:ext>
            </a:extLst>
          </p:cNvPr>
          <p:cNvSpPr/>
          <p:nvPr/>
        </p:nvSpPr>
        <p:spPr>
          <a:xfrm>
            <a:off x="2566151" y="1076606"/>
            <a:ext cx="2954006" cy="224676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BOOK-CROSSING </a:t>
            </a:r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CROSSED WITH AMAZON DATA FROM KAGGLE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7400D955-8A4C-2F47-7B74-88FC8331E031}"/>
              </a:ext>
            </a:extLst>
          </p:cNvPr>
          <p:cNvSpPr/>
          <p:nvPr/>
        </p:nvSpPr>
        <p:spPr>
          <a:xfrm>
            <a:off x="5343061" y="1525597"/>
            <a:ext cx="1827986" cy="1187533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BC613-C259-A574-3D1A-98E7BAA70E43}"/>
              </a:ext>
            </a:extLst>
          </p:cNvPr>
          <p:cNvSpPr/>
          <p:nvPr/>
        </p:nvSpPr>
        <p:spPr>
          <a:xfrm>
            <a:off x="9818385" y="1277409"/>
            <a:ext cx="2314240" cy="1815882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DATA CLEANING &amp; 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40D1F2-D63D-04F0-A404-3A4286FF6E1D}"/>
              </a:ext>
            </a:extLst>
          </p:cNvPr>
          <p:cNvSpPr/>
          <p:nvPr/>
        </p:nvSpPr>
        <p:spPr>
          <a:xfrm>
            <a:off x="192947" y="4643251"/>
            <a:ext cx="11811059" cy="16862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Left Arrow 12">
            <a:extLst>
              <a:ext uri="{FF2B5EF4-FFF2-40B4-BE49-F238E27FC236}">
                <a16:creationId xmlns:a16="http://schemas.microsoft.com/office/drawing/2014/main" id="{37003BE2-1289-5F32-9225-B8501F66824F}"/>
              </a:ext>
            </a:extLst>
          </p:cNvPr>
          <p:cNvSpPr/>
          <p:nvPr/>
        </p:nvSpPr>
        <p:spPr>
          <a:xfrm rot="1442310">
            <a:off x="10410474" y="3202437"/>
            <a:ext cx="637658" cy="1684528"/>
          </a:xfrm>
          <a:prstGeom prst="curvedLeftArrow">
            <a:avLst>
              <a:gd name="adj1" fmla="val 20584"/>
              <a:gd name="adj2" fmla="val 51123"/>
              <a:gd name="adj3" fmla="val 25000"/>
            </a:avLst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Left Arrow 13">
            <a:extLst>
              <a:ext uri="{FF2B5EF4-FFF2-40B4-BE49-F238E27FC236}">
                <a16:creationId xmlns:a16="http://schemas.microsoft.com/office/drawing/2014/main" id="{F83604E9-A06A-BE65-A936-7EDE28333DBB}"/>
              </a:ext>
            </a:extLst>
          </p:cNvPr>
          <p:cNvSpPr/>
          <p:nvPr/>
        </p:nvSpPr>
        <p:spPr>
          <a:xfrm rot="12253188">
            <a:off x="9610392" y="2922446"/>
            <a:ext cx="637658" cy="1684528"/>
          </a:xfrm>
          <a:prstGeom prst="curvedLeftArrow">
            <a:avLst>
              <a:gd name="adj1" fmla="val 20584"/>
              <a:gd name="adj2" fmla="val 51123"/>
              <a:gd name="adj3" fmla="val 25000"/>
            </a:avLst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E18470-3597-B3C3-FEDA-31EB4486DE5B}"/>
              </a:ext>
            </a:extLst>
          </p:cNvPr>
          <p:cNvSpPr/>
          <p:nvPr/>
        </p:nvSpPr>
        <p:spPr>
          <a:xfrm>
            <a:off x="7117898" y="4117837"/>
            <a:ext cx="2314240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MODELLING</a:t>
            </a:r>
          </a:p>
        </p:txBody>
      </p:sp>
      <p:pic>
        <p:nvPicPr>
          <p:cNvPr id="5122" name="Picture 2" descr="11 Singular value decomposition Vector Images | Depositphotos">
            <a:extLst>
              <a:ext uri="{FF2B5EF4-FFF2-40B4-BE49-F238E27FC236}">
                <a16:creationId xmlns:a16="http://schemas.microsoft.com/office/drawing/2014/main" id="{6EFEBC07-AA08-A547-F2D2-B050E047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632" y="4730027"/>
            <a:ext cx="1696440" cy="152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on-Negative Matrix Factorization (NMF) | Multiplicative Update Rules By  Lee And Seung - YouTube">
            <a:extLst>
              <a:ext uri="{FF2B5EF4-FFF2-40B4-BE49-F238E27FC236}">
                <a16:creationId xmlns:a16="http://schemas.microsoft.com/office/drawing/2014/main" id="{BDA02B50-89E7-FAA5-2A24-6A9D26911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2" t="20872" r="29837" b="64271"/>
          <a:stretch/>
        </p:blipFill>
        <p:spPr bwMode="auto">
          <a:xfrm>
            <a:off x="8807190" y="4840852"/>
            <a:ext cx="2500509" cy="130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75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EXPLORATORY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4</a:t>
            </a:fld>
            <a:endParaRPr lang="en-US"/>
          </a:p>
        </p:txBody>
      </p:sp>
      <p:pic>
        <p:nvPicPr>
          <p:cNvPr id="6146" name="Picture 2" descr="Five stars rating review icon. feedback, best seller, quality posters for  the wall • posters object, three-dimensional, gold | myloview.com">
            <a:extLst>
              <a:ext uri="{FF2B5EF4-FFF2-40B4-BE49-F238E27FC236}">
                <a16:creationId xmlns:a16="http://schemas.microsoft.com/office/drawing/2014/main" id="{772F582C-8FAB-1A96-26DC-2F4A50C04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17373" r="13333" b="16970"/>
          <a:stretch/>
        </p:blipFill>
        <p:spPr bwMode="auto">
          <a:xfrm>
            <a:off x="623454" y="970525"/>
            <a:ext cx="1801091" cy="158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ating Icon - Free PNG &amp; SVG 73996 - Noun Project">
            <a:extLst>
              <a:ext uri="{FF2B5EF4-FFF2-40B4-BE49-F238E27FC236}">
                <a16:creationId xmlns:a16="http://schemas.microsoft.com/office/drawing/2014/main" id="{559F1A55-5EB0-EBA1-BB5E-3BDE73F9E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53" b="35913"/>
          <a:stretch/>
        </p:blipFill>
        <p:spPr bwMode="auto">
          <a:xfrm>
            <a:off x="3432388" y="1405301"/>
            <a:ext cx="21289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ge group - Free people icons">
            <a:extLst>
              <a:ext uri="{FF2B5EF4-FFF2-40B4-BE49-F238E27FC236}">
                <a16:creationId xmlns:a16="http://schemas.microsoft.com/office/drawing/2014/main" id="{44AF8FF2-8C19-41B0-C5D8-133DDD0E5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10" y="1025945"/>
            <a:ext cx="1481192" cy="148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US map - Free Maps and Flags icons">
            <a:extLst>
              <a:ext uri="{FF2B5EF4-FFF2-40B4-BE49-F238E27FC236}">
                <a16:creationId xmlns:a16="http://schemas.microsoft.com/office/drawing/2014/main" id="{0ADD93CB-3FC0-2039-8ED3-0700A9F9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268" y="672590"/>
            <a:ext cx="2461491" cy="246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Unknown Icons - Free SVG &amp; PNG Unknown Images - Noun Project">
            <a:extLst>
              <a:ext uri="{FF2B5EF4-FFF2-40B4-BE49-F238E27FC236}">
                <a16:creationId xmlns:a16="http://schemas.microsoft.com/office/drawing/2014/main" id="{D37A1EC8-6029-47DC-F37F-CDC204FF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72" y="3829242"/>
            <a:ext cx="1817948" cy="181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cluster Icon - Free PNG &amp; SVG 468446 - Noun Project">
            <a:extLst>
              <a:ext uri="{FF2B5EF4-FFF2-40B4-BE49-F238E27FC236}">
                <a16:creationId xmlns:a16="http://schemas.microsoft.com/office/drawing/2014/main" id="{95156ED7-3767-9C16-1428-F3882340E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25" y="3610295"/>
            <a:ext cx="2147455" cy="214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1A9AE8-10AB-F94F-9B1C-36A2FADEF23B}"/>
              </a:ext>
            </a:extLst>
          </p:cNvPr>
          <p:cNvSpPr txBox="1"/>
          <p:nvPr/>
        </p:nvSpPr>
        <p:spPr>
          <a:xfrm>
            <a:off x="498764" y="2669845"/>
            <a:ext cx="21197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 TARGETTED NO OF REVIEWS &gt;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350811-86DB-A674-48E6-DA253375CB82}"/>
              </a:ext>
            </a:extLst>
          </p:cNvPr>
          <p:cNvSpPr txBox="1"/>
          <p:nvPr/>
        </p:nvSpPr>
        <p:spPr>
          <a:xfrm>
            <a:off x="3429331" y="2759356"/>
            <a:ext cx="21197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 AVG RATING 7.9/10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57D6C-5C5E-881D-BACF-79195BF1C933}"/>
              </a:ext>
            </a:extLst>
          </p:cNvPr>
          <p:cNvSpPr txBox="1"/>
          <p:nvPr/>
        </p:nvSpPr>
        <p:spPr>
          <a:xfrm>
            <a:off x="6259680" y="2672638"/>
            <a:ext cx="21197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 TARGETTED AGES 16 – 60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66D852-381B-0A58-AC36-A0A568CA5AEA}"/>
              </a:ext>
            </a:extLst>
          </p:cNvPr>
          <p:cNvSpPr txBox="1"/>
          <p:nvPr/>
        </p:nvSpPr>
        <p:spPr>
          <a:xfrm>
            <a:off x="9387268" y="2669472"/>
            <a:ext cx="21197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 USA DOMNIATED 80% OF THE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F5360C-662E-14F7-ABFA-259311514AB2}"/>
              </a:ext>
            </a:extLst>
          </p:cNvPr>
          <p:cNvSpPr txBox="1"/>
          <p:nvPr/>
        </p:nvSpPr>
        <p:spPr>
          <a:xfrm>
            <a:off x="1882073" y="5690757"/>
            <a:ext cx="21197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 60% RATINGS UNKNOWN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17F6C5-064F-C4AB-AFF3-9656276F246D}"/>
              </a:ext>
            </a:extLst>
          </p:cNvPr>
          <p:cNvSpPr txBox="1"/>
          <p:nvPr/>
        </p:nvSpPr>
        <p:spPr>
          <a:xfrm>
            <a:off x="7578439" y="5690757"/>
            <a:ext cx="2590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 60% OF COMPLETE DATA USED FOR TRAINING</a:t>
            </a:r>
          </a:p>
        </p:txBody>
      </p:sp>
    </p:spTree>
    <p:extLst>
      <p:ext uri="{BB962C8B-B14F-4D97-AF65-F5344CB8AC3E}">
        <p14:creationId xmlns:p14="http://schemas.microsoft.com/office/powerpoint/2010/main" val="176813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MODELLING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68BAC96D-5686-168D-2A3C-2B74702B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68166"/>
              </p:ext>
            </p:extLst>
          </p:nvPr>
        </p:nvGraphicFramePr>
        <p:xfrm>
          <a:off x="1854200" y="785357"/>
          <a:ext cx="8128000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89033">
                  <a:extLst>
                    <a:ext uri="{9D8B030D-6E8A-4147-A177-3AD203B41FA5}">
                      <a16:colId xmlns:a16="http://schemas.microsoft.com/office/drawing/2014/main" val="858770017"/>
                    </a:ext>
                  </a:extLst>
                </a:gridCol>
                <a:gridCol w="1343891">
                  <a:extLst>
                    <a:ext uri="{9D8B030D-6E8A-4147-A177-3AD203B41FA5}">
                      <a16:colId xmlns:a16="http://schemas.microsoft.com/office/drawing/2014/main" val="3157055864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val="2022664339"/>
                    </a:ext>
                  </a:extLst>
                </a:gridCol>
                <a:gridCol w="1517767">
                  <a:extLst>
                    <a:ext uri="{9D8B030D-6E8A-4147-A177-3AD203B41FA5}">
                      <a16:colId xmlns:a16="http://schemas.microsoft.com/office/drawing/2014/main" val="24066078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7954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RMSE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MAE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MSE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FCP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71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SVD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1.88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95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KNN BASELINE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69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KNN WITH MEANS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79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KNN WITH Z-SCORE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74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NMF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7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KNN BASIC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7466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90870A5-953F-F57B-3FF0-8D5FC54275D7}"/>
              </a:ext>
            </a:extLst>
          </p:cNvPr>
          <p:cNvSpPr txBox="1"/>
          <p:nvPr/>
        </p:nvSpPr>
        <p:spPr>
          <a:xfrm>
            <a:off x="332509" y="3685309"/>
            <a:ext cx="5652655" cy="230832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RMSE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measures accuracy of predicted ratings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MAE</a:t>
            </a:r>
            <a:r>
              <a:rPr lang="en-US" dirty="0">
                <a:sym typeface="Wingdings" pitchFamily="2" charset="2"/>
              </a:rPr>
              <a:t>  measures average magnitude of prediction errors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MSE</a:t>
            </a:r>
            <a:r>
              <a:rPr lang="en-US" dirty="0">
                <a:sym typeface="Wingdings" pitchFamily="2" charset="2"/>
              </a:rPr>
              <a:t>  measures average squared difference b/w predicted and actual ratings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FCP</a:t>
            </a:r>
            <a:r>
              <a:rPr lang="en-US" dirty="0">
                <a:sym typeface="Wingdings" pitchFamily="2" charset="2"/>
              </a:rPr>
              <a:t>  measures the system’s ranking accuracy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20D77-85AF-0B55-BD6D-DC191D500B68}"/>
              </a:ext>
            </a:extLst>
          </p:cNvPr>
          <p:cNvSpPr txBox="1"/>
          <p:nvPr/>
        </p:nvSpPr>
        <p:spPr>
          <a:xfrm>
            <a:off x="6234548" y="3685309"/>
            <a:ext cx="5652655" cy="230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RMSE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used for selecting the final model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Ratings accuracy </a:t>
            </a:r>
            <a:r>
              <a:rPr lang="en-US" dirty="0">
                <a:sym typeface="Wingdings" pitchFamily="2" charset="2"/>
              </a:rPr>
              <a:t>important for predicting unknow ratings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SVD</a:t>
            </a:r>
            <a:r>
              <a:rPr lang="en-US" dirty="0">
                <a:sym typeface="Wingdings" pitchFamily="2" charset="2"/>
              </a:rPr>
              <a:t> was the best performing algorithm for RMSE, MAE and MSE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SVD used in conjunction with </a:t>
            </a:r>
            <a:r>
              <a:rPr lang="en-US" b="1" dirty="0">
                <a:sym typeface="Wingdings" pitchFamily="2" charset="2"/>
              </a:rPr>
              <a:t>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292933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RECOMMENDATION SYSTEM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5D76E-BA1F-32C5-76DF-49FAE9BED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03" y="790437"/>
            <a:ext cx="2184706" cy="2584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F07AC3-E68B-82C0-D502-43DDA95C0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123" y="760416"/>
            <a:ext cx="1809749" cy="26140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03CE0B-5719-F710-23E6-2C30AF6FF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486" y="755393"/>
            <a:ext cx="1707570" cy="25949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3A64DD-D4C2-499D-5738-23A100495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0945" y="771450"/>
            <a:ext cx="1617793" cy="2560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7E5568-A815-86CF-8129-2F833497C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0627" y="740151"/>
            <a:ext cx="1707570" cy="25916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51FD73-D548-E401-3F60-524E3BA65808}"/>
              </a:ext>
            </a:extLst>
          </p:cNvPr>
          <p:cNvSpPr txBox="1"/>
          <p:nvPr/>
        </p:nvSpPr>
        <p:spPr>
          <a:xfrm>
            <a:off x="433803" y="3616036"/>
            <a:ext cx="5523652" cy="258532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liking for Self-Help, Fantasy, Fiction, Romance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Fantasy, Thriller, Fiction, and Adventure genres recommended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Fiction Recommendations line up with liking for Hobbit and Lord of the Rings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 titles recommended in similar genres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9B1C77-6B79-1AE3-628D-D8A9D56FF83E}"/>
              </a:ext>
            </a:extLst>
          </p:cNvPr>
          <p:cNvSpPr txBox="1"/>
          <p:nvPr/>
        </p:nvSpPr>
        <p:spPr>
          <a:xfrm>
            <a:off x="6234547" y="3616036"/>
            <a:ext cx="5523652" cy="2585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shift in genres and 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 titles not already reviews might be because of either missing data or book-based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Eases into exploration of other genres and 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widely recognized books that have the potential to engage and captivate readers</a:t>
            </a:r>
          </a:p>
        </p:txBody>
      </p:sp>
    </p:spTree>
    <p:extLst>
      <p:ext uri="{BB962C8B-B14F-4D97-AF65-F5344CB8AC3E}">
        <p14:creationId xmlns:p14="http://schemas.microsoft.com/office/powerpoint/2010/main" val="162127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rmAutofit/>
          </a:bodyPr>
          <a:lstStyle/>
          <a:p>
            <a:r>
              <a:rPr lang="en-US" sz="3200" b="1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12520D-DB9A-3E92-959F-F491541972C9}"/>
              </a:ext>
            </a:extLst>
          </p:cNvPr>
          <p:cNvSpPr/>
          <p:nvPr/>
        </p:nvSpPr>
        <p:spPr>
          <a:xfrm>
            <a:off x="616017" y="902407"/>
            <a:ext cx="10972799" cy="53998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Ratings are subjective to user preferences</a:t>
            </a:r>
          </a:p>
          <a:p>
            <a:pPr indent="239395">
              <a:lnSpc>
                <a:spcPct val="200000"/>
              </a:lnSpc>
              <a:buFontTx/>
              <a:buChar char="•"/>
            </a:pPr>
            <a:r>
              <a:rPr lang="en-US" sz="2800">
                <a:cs typeface="Calibri"/>
              </a:rPr>
              <a:t>Divergence of genres and themes can be good or bad</a:t>
            </a:r>
            <a:endParaRPr lang="en-US" sz="2800" dirty="0">
              <a:cs typeface="Calibri"/>
            </a:endParaRP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Not enough information available to determine user personas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Accuracy range of 1.3 rating points is still high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No way to predict how may books a user will keep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No solution for a new user with no data</a:t>
            </a:r>
          </a:p>
        </p:txBody>
      </p:sp>
    </p:spTree>
    <p:extLst>
      <p:ext uri="{BB962C8B-B14F-4D97-AF65-F5344CB8AC3E}">
        <p14:creationId xmlns:p14="http://schemas.microsoft.com/office/powerpoint/2010/main" val="345256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rmAutofit/>
          </a:bodyPr>
          <a:lstStyle/>
          <a:p>
            <a:r>
              <a:rPr lang="en-US" sz="3200" b="1" dirty="0"/>
              <a:t>NEXT STEPS &amp; IMPROVEMENTS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12520D-DB9A-3E92-959F-F491541972C9}"/>
              </a:ext>
            </a:extLst>
          </p:cNvPr>
          <p:cNvSpPr/>
          <p:nvPr/>
        </p:nvSpPr>
        <p:spPr>
          <a:xfrm>
            <a:off x="616017" y="902407"/>
            <a:ext cx="10972799" cy="53998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Higher Granularity and features for user and product personas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Have more data for bad ratings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Further modelling to bring accuracy close to 0.5 rating points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Improve Sampling Methods to increase amount of training data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Use hybrid approach to collaborative filtering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Incorporate solution for cold start problem</a:t>
            </a:r>
          </a:p>
        </p:txBody>
      </p:sp>
    </p:spTree>
    <p:extLst>
      <p:ext uri="{BB962C8B-B14F-4D97-AF65-F5344CB8AC3E}">
        <p14:creationId xmlns:p14="http://schemas.microsoft.com/office/powerpoint/2010/main" val="285047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F1953-CF09-76C5-2A9E-F75AA4BD20E3}"/>
              </a:ext>
            </a:extLst>
          </p:cNvPr>
          <p:cNvSpPr/>
          <p:nvPr/>
        </p:nvSpPr>
        <p:spPr>
          <a:xfrm>
            <a:off x="2085928" y="2409194"/>
            <a:ext cx="802014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622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766</Words>
  <Application>Microsoft Macintosh PowerPoint</Application>
  <PresentationFormat>Widescreen</PresentationFormat>
  <Paragraphs>191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Office Theme</vt:lpstr>
      <vt:lpstr>BOOK RECOMMENDATION SYSTEM </vt:lpstr>
      <vt:lpstr>OVERVIEW</vt:lpstr>
      <vt:lpstr>ANALYSIS PROCESS</vt:lpstr>
      <vt:lpstr>EXPLORATORY ANALYSIS</vt:lpstr>
      <vt:lpstr>MODELLING RESULTS</vt:lpstr>
      <vt:lpstr>RECOMMENDATION SYSTEM RESULTS</vt:lpstr>
      <vt:lpstr>CONCLUSION</vt:lpstr>
      <vt:lpstr>NEXT STEPS &amp; IMPROVEMENTS</vt:lpstr>
      <vt:lpstr>PowerPoint Presentation</vt:lpstr>
      <vt:lpstr>BOOK RECOMMENDATION SYSTEM </vt:lpstr>
      <vt:lpstr>PowerPoint Presentation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DOT CAR CRASHES ANALYSIS </dc:title>
  <dc:creator>Shayan Abdul Karim Khan</dc:creator>
  <cp:lastModifiedBy>Shayan Abdul Karim Khan</cp:lastModifiedBy>
  <cp:revision>84</cp:revision>
  <dcterms:created xsi:type="dcterms:W3CDTF">2023-05-04T18:25:18Z</dcterms:created>
  <dcterms:modified xsi:type="dcterms:W3CDTF">2023-07-05T14:02:25Z</dcterms:modified>
</cp:coreProperties>
</file>