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88" r:id="rId3"/>
    <p:sldId id="289" r:id="rId4"/>
    <p:sldId id="290" r:id="rId5"/>
    <p:sldId id="292" r:id="rId6"/>
    <p:sldId id="297" r:id="rId7"/>
    <p:sldId id="293" r:id="rId8"/>
    <p:sldId id="298" r:id="rId9"/>
    <p:sldId id="294" r:id="rId10"/>
    <p:sldId id="295" r:id="rId11"/>
    <p:sldId id="291" r:id="rId12"/>
    <p:sldId id="296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7"/>
    <p:restoredTop sz="89202"/>
  </p:normalViewPr>
  <p:slideViewPr>
    <p:cSldViewPr snapToGrid="0" showGuides="1">
      <p:cViewPr>
        <p:scale>
          <a:sx n="92" d="100"/>
          <a:sy n="92" d="100"/>
        </p:scale>
        <p:origin x="16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1E9F5-9EA6-C840-8C27-3D9F4280C79C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BF2F3-A8CB-6344-B1AD-24A77F21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PROBLEM</a:t>
            </a:r>
          </a:p>
          <a:p>
            <a:r>
              <a:rPr lang="en-US" dirty="0"/>
              <a:t>VISION ZERO</a:t>
            </a:r>
          </a:p>
          <a:p>
            <a:r>
              <a:rPr lang="en-US" dirty="0"/>
              <a:t>WHY IS VISION ZERO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4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CDOT WANT TO ACCOMPLISH?</a:t>
            </a:r>
          </a:p>
          <a:p>
            <a:r>
              <a:rPr lang="en-US" dirty="0"/>
              <a:t>UNABLE TO DETERMINE</a:t>
            </a:r>
          </a:p>
          <a:p>
            <a:r>
              <a:rPr lang="en-US" dirty="0"/>
              <a:t>TOP 10 THINGS THAT CONTRIBUTE TO CRASHES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ACCOMPLISH THIS?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CLEANING/PROESSING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TOP 10 FEATURES AND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PERFORMING MODEL RESULTS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XGBOOST [BEST MODEL]</a:t>
            </a:r>
          </a:p>
          <a:p>
            <a:r>
              <a:rPr lang="en-US" b="1" dirty="0"/>
              <a:t>UNABLE TO DETERMINE DATASET RESULTS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BASED:</a:t>
            </a:r>
          </a:p>
          <a:p>
            <a:r>
              <a:rPr lang="en-US" b="1" dirty="0"/>
              <a:t>Latitude, longitude, Intersection</a:t>
            </a:r>
          </a:p>
          <a:p>
            <a:endParaRPr lang="en-US" b="1" dirty="0"/>
          </a:p>
          <a:p>
            <a:r>
              <a:rPr lang="en-US" b="1" dirty="0"/>
              <a:t>Driver Based:</a:t>
            </a:r>
          </a:p>
          <a:p>
            <a:r>
              <a:rPr lang="en-US" b="1" dirty="0" err="1"/>
              <a:t>Driver_Action</a:t>
            </a:r>
            <a:r>
              <a:rPr lang="en-US" b="1" dirty="0"/>
              <a:t>, </a:t>
            </a:r>
            <a:r>
              <a:rPr lang="en-US" b="1" dirty="0" err="1"/>
              <a:t>Physicial</a:t>
            </a:r>
            <a:r>
              <a:rPr lang="en-US" b="1" dirty="0"/>
              <a:t> Condition, Maneuver</a:t>
            </a:r>
          </a:p>
          <a:p>
            <a:endParaRPr lang="en-US" b="1" dirty="0"/>
          </a:p>
          <a:p>
            <a:r>
              <a:rPr lang="en-US" b="1" dirty="0"/>
              <a:t>Traffic based: </a:t>
            </a:r>
          </a:p>
          <a:p>
            <a:r>
              <a:rPr lang="en-US" b="1" dirty="0"/>
              <a:t>First Contact Point, Num of units, Device Condition</a:t>
            </a:r>
          </a:p>
          <a:p>
            <a:endParaRPr lang="en-US" b="1" dirty="0"/>
          </a:p>
          <a:p>
            <a:r>
              <a:rPr lang="en-US" b="1" dirty="0"/>
              <a:t>Nature based:</a:t>
            </a:r>
          </a:p>
          <a:p>
            <a:r>
              <a:rPr lang="en-US" b="1" dirty="0"/>
              <a:t>Weather Condition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endParaRPr lang="en-US" b="1" dirty="0"/>
          </a:p>
          <a:p>
            <a:r>
              <a:rPr lang="en-US" b="1" dirty="0"/>
              <a:t>IMPROVEMENTS</a:t>
            </a:r>
          </a:p>
          <a:p>
            <a:r>
              <a:rPr lang="en-US" b="1" dirty="0"/>
              <a:t>NEXT STEPS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endParaRPr lang="en-US" b="1" dirty="0"/>
          </a:p>
          <a:p>
            <a:r>
              <a:rPr lang="en-US" b="1" dirty="0"/>
              <a:t>IMPROVEMENTS</a:t>
            </a:r>
          </a:p>
          <a:p>
            <a:r>
              <a:rPr lang="en-US" b="1" dirty="0"/>
              <a:t>NEXT STEPS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70D-E521-1309-C25B-9AFEE312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E7028-8E29-8801-63C1-52E339FF0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7D15-9A54-5A7B-8128-591EFB2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6696-62FB-014A-BA2B-7484DF4689F2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0643-FB0F-E320-B71D-94896319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2B1C-3AA1-D32C-1F88-08B9C5C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8ED-4227-232D-7E61-1EC984DC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F040F-06A8-C4EB-0422-BED0CE9C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ADD-FFCC-C472-621B-5E5D81DF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EAF-3BBF-0949-8BA8-BAACC17CA080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FCAE-E60B-6A8D-CBEF-0FE2396B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B918-45F9-99BE-F036-671E62AC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FA8ED-7C93-F4B3-E519-D58B44BE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A1AF-8563-ADFC-A02A-754CF4B1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A82E-25F1-9F66-5AF0-9DFE433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F737-EF13-F04B-A986-A103E3CA8E6F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4B55-4FD1-8738-9ED1-2A98BA1A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74AF-B7C7-ABE1-9238-0087210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8BFF-78B2-38D9-172C-5E0D079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CE65-4AFE-945D-1362-659C948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CBFE-2C10-8492-7A47-2B1FDCC6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2A0D-2B29-0F44-BF7C-0CDEB06E5799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59CB-D900-DC07-8B46-EE2EAC6E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1E81-4F50-A69B-0F2F-2A20861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35CC-82D4-6B2C-BD50-9F94515E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2C3E-C3A3-21AA-C9C3-AA6FA6BC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F7A6-D5AE-1203-B1BE-C00A2E1C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BF1D-FA1D-0942-937D-9530B3BF56AB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C752-D596-B19B-231A-E6D12D95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E04-458E-BF15-C50E-A152D0E3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B1EF-65F4-41CB-32C2-57E09687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2559-7989-E1B4-6436-70421B3F1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2EC3-DA77-CC27-BB62-36A4DEE7B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3BAD-927D-7453-C00B-83FDF24E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B434-8658-0343-B518-C735FCBD1138}" type="datetime1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5455C-D959-76B3-8099-934E0350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2D90-EE81-2530-2CF8-A47CE66D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D92A-64D7-B2C4-4C46-CDC241C0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F800-C484-80A9-EC80-D0E850D7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505A0-38A8-9A85-ADE0-B703875D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6E67-31DD-1D28-0B75-F9E2E7B1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3A3CF-AAC1-30BD-F33D-C0D2F939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3EFAF-96CE-FB08-774B-D061B5FB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CDB2-1D3D-D548-B3B1-A79FC3A53033}" type="datetime1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4B0EF-CDE3-9D49-F239-614C7681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0B233-77CA-1EDB-3F68-9BC6F597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1C2-F637-A822-EAB9-24624F3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490BE-1BA4-84C8-0E36-7D020D69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8375-6DD7-A64E-AA1C-E2D18C82DA31}" type="datetime1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0EEA-0760-F12C-2143-5754E444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7EAC0-CD5F-97E2-61C1-6B38567C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A07FF-EBE2-36E5-9696-EAD86B4A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55FE-75E1-874D-A33E-0FDE27E9D268}" type="datetime1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116BA-D18B-6BD7-67DA-63E3E6E6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98BF8-E828-6FF2-E235-DCB41FD5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F240-A0F2-F677-0B50-46B76E29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6493-A8B4-D82D-DA21-10C1D7DB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7AF7-46AA-190C-4CB5-608B75F6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A47D5-18A4-D6BB-2052-097F75EA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DA88-0E65-BE4A-9B3B-8520E0588D91}" type="datetime1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D0DA-A3FF-8ED3-E2D2-BAA7B3D3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B5CA-1DE2-6061-CC00-2A88BA99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D8B-7149-C5CC-7C60-8907387A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AD771-2673-728B-34F7-B88AC076B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F7C8-77C6-489A-DDFF-31FFE5DB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1831-40C1-4E8C-747D-9162922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226F-816A-AA4D-9AA4-734B9EE33997}" type="datetime1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6D3A-A807-003E-72A9-D19170F6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284C-09FB-0B6A-8543-A0DC13F9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1837A-444E-BCD0-B8F8-A14D2EA6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E5D1-2E36-5C20-903F-9CA864DA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BF76-5CE2-25D9-B3D3-A234CBD4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B646-8FD8-AC47-9ADB-ADCBA2CED626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B7A9-3F62-64C1-213A-F63A7CDD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B1CF-F46B-36AB-F343-CCE6AB1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Calibri Light"/>
                <a:cs typeface="Calibri Light"/>
              </a:rPr>
              <a:t>CHICAGO DOT CAR CRASHES ANALYSIS</a:t>
            </a:r>
            <a:endParaRPr lang="en-US" sz="4800" dirty="0">
              <a:latin typeface="Calibri Light"/>
              <a:cs typeface="Calibri Light"/>
            </a:endParaRP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Shayan</a:t>
            </a:r>
            <a:r>
              <a:rPr lang="en-US" sz="2000" dirty="0"/>
              <a:t> Abdul Karim Khan</a:t>
            </a:r>
          </a:p>
          <a:p>
            <a:pPr algn="l"/>
            <a:r>
              <a:rPr lang="en-US" sz="2000" dirty="0"/>
              <a:t>05/08/2023</a:t>
            </a:r>
          </a:p>
        </p:txBody>
      </p:sp>
      <p:sp>
        <p:nvSpPr>
          <p:cNvPr id="1040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DOT Shared Streets Feedback">
            <a:extLst>
              <a:ext uri="{FF2B5EF4-FFF2-40B4-BE49-F238E27FC236}">
                <a16:creationId xmlns:a16="http://schemas.microsoft.com/office/drawing/2014/main" id="{A6F6C0C1-1D5D-F365-692E-86B853A5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2099156"/>
            <a:ext cx="6408836" cy="25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Calibri Light"/>
                <a:cs typeface="Calibri Light"/>
              </a:rPr>
              <a:t>CHICAGO DOT CAR CRASHES ANALYSIS</a:t>
            </a:r>
            <a:endParaRPr lang="en-US" sz="4800" dirty="0">
              <a:latin typeface="Calibri Light"/>
              <a:cs typeface="Calibri Light"/>
            </a:endParaRP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05/08/2023</a:t>
            </a:r>
          </a:p>
        </p:txBody>
      </p:sp>
      <p:pic>
        <p:nvPicPr>
          <p:cNvPr id="1026" name="Picture 2" descr="CDOT Shared Streets Feedback">
            <a:extLst>
              <a:ext uri="{FF2B5EF4-FFF2-40B4-BE49-F238E27FC236}">
                <a16:creationId xmlns:a16="http://schemas.microsoft.com/office/drawing/2014/main" id="{A6F6C0C1-1D5D-F365-692E-86B853A5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2099156"/>
            <a:ext cx="6408836" cy="25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3500963" y="2409194"/>
            <a:ext cx="519007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3317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BFB02F-69DA-3D4D-1548-4C5FCF3B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96" y="1256309"/>
            <a:ext cx="4318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0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089B8-E022-8006-E723-7CF1DDF4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93C0-B24D-E0AD-ED3C-417DF7C8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0F38C-2610-7A32-642A-80F44BF2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91" y="0"/>
            <a:ext cx="4902200" cy="641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F1F6B-638A-1F8F-BB9E-4D7F4F0F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59" y="136525"/>
            <a:ext cx="4635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PROBLEM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 descr="15 Minute Timer Images – Browse 3,767 Stock Photos, Vectors ...">
            <a:extLst>
              <a:ext uri="{FF2B5EF4-FFF2-40B4-BE49-F238E27FC236}">
                <a16:creationId xmlns:a16="http://schemas.microsoft.com/office/drawing/2014/main" id="{4242B274-CD85-797E-1F9B-0CF33326C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5" y="1036123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F71E8C-26FD-40B1-1C00-3AABEB916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46" y="1178625"/>
            <a:ext cx="4114795" cy="41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93227508-6897-CD98-D357-55CE1A170FA5}"/>
              </a:ext>
            </a:extLst>
          </p:cNvPr>
          <p:cNvSpPr/>
          <p:nvPr/>
        </p:nvSpPr>
        <p:spPr>
          <a:xfrm>
            <a:off x="4785065" y="2835233"/>
            <a:ext cx="2644239" cy="1187533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53A81-29C3-297E-B435-FF9A2B163879}"/>
              </a:ext>
            </a:extLst>
          </p:cNvPr>
          <p:cNvSpPr/>
          <p:nvPr/>
        </p:nvSpPr>
        <p:spPr>
          <a:xfrm>
            <a:off x="727570" y="5241618"/>
            <a:ext cx="10759227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FATAL INCIDENT EVERY 15 MINUTES</a:t>
            </a:r>
            <a:endParaRPr lang="en-US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79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CDOT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2" descr="Baton Rouge joins Vision Zero - Manage Blog">
            <a:extLst>
              <a:ext uri="{FF2B5EF4-FFF2-40B4-BE49-F238E27FC236}">
                <a16:creationId xmlns:a16="http://schemas.microsoft.com/office/drawing/2014/main" id="{0DF26C81-473E-FF2E-8F49-F48FE6A8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5" y="1422070"/>
            <a:ext cx="4013860" cy="40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D6160-2581-AE58-23D7-6C0D9AAEB01E}"/>
              </a:ext>
            </a:extLst>
          </p:cNvPr>
          <p:cNvGrpSpPr/>
          <p:nvPr/>
        </p:nvGrpSpPr>
        <p:grpSpPr>
          <a:xfrm>
            <a:off x="8003969" y="2660073"/>
            <a:ext cx="3544394" cy="1555667"/>
            <a:chOff x="8003969" y="2660073"/>
            <a:chExt cx="3544394" cy="15556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BDCBE3-5D4C-16CF-5765-9FDCEF5EE6DD}"/>
                </a:ext>
              </a:extLst>
            </p:cNvPr>
            <p:cNvSpPr/>
            <p:nvPr/>
          </p:nvSpPr>
          <p:spPr>
            <a:xfrm>
              <a:off x="8003969" y="2660073"/>
              <a:ext cx="110146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975FDB-320A-170F-396A-BD1590288A61}"/>
                </a:ext>
              </a:extLst>
            </p:cNvPr>
            <p:cNvSpPr/>
            <p:nvPr/>
          </p:nvSpPr>
          <p:spPr>
            <a:xfrm>
              <a:off x="8151029" y="2660073"/>
              <a:ext cx="209199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3253-F3CE-BDE5-5787-4285295729EE}"/>
                </a:ext>
              </a:extLst>
            </p:cNvPr>
            <p:cNvSpPr/>
            <p:nvPr/>
          </p:nvSpPr>
          <p:spPr>
            <a:xfrm>
              <a:off x="8401401" y="2660073"/>
              <a:ext cx="362589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F86CFF-82B0-B989-0CBC-A6E62E72D9B3}"/>
                </a:ext>
              </a:extLst>
            </p:cNvPr>
            <p:cNvSpPr/>
            <p:nvPr/>
          </p:nvSpPr>
          <p:spPr>
            <a:xfrm>
              <a:off x="8805163" y="2660073"/>
              <a:ext cx="2743200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567A3B-2BB5-AD0B-E0DA-E194816011ED}"/>
              </a:ext>
            </a:extLst>
          </p:cNvPr>
          <p:cNvGrpSpPr/>
          <p:nvPr/>
        </p:nvGrpSpPr>
        <p:grpSpPr>
          <a:xfrm rot="10800000">
            <a:off x="643638" y="2651166"/>
            <a:ext cx="3544394" cy="1555667"/>
            <a:chOff x="8003969" y="2660073"/>
            <a:chExt cx="3544394" cy="15556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9D752C-0AA2-1CB3-13F2-FFADA84B40DF}"/>
                </a:ext>
              </a:extLst>
            </p:cNvPr>
            <p:cNvSpPr/>
            <p:nvPr/>
          </p:nvSpPr>
          <p:spPr>
            <a:xfrm>
              <a:off x="8003969" y="2660073"/>
              <a:ext cx="110146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E81A37-186D-A068-26C2-B1B377156703}"/>
                </a:ext>
              </a:extLst>
            </p:cNvPr>
            <p:cNvSpPr/>
            <p:nvPr/>
          </p:nvSpPr>
          <p:spPr>
            <a:xfrm>
              <a:off x="8151029" y="2660073"/>
              <a:ext cx="209199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F76DA-8668-565D-4C3B-FC4137A2FEEA}"/>
                </a:ext>
              </a:extLst>
            </p:cNvPr>
            <p:cNvSpPr/>
            <p:nvPr/>
          </p:nvSpPr>
          <p:spPr>
            <a:xfrm>
              <a:off x="8401401" y="2660073"/>
              <a:ext cx="362589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41D2E3-BA13-5C7B-908F-C40A0FE4F304}"/>
                </a:ext>
              </a:extLst>
            </p:cNvPr>
            <p:cNvSpPr/>
            <p:nvPr/>
          </p:nvSpPr>
          <p:spPr>
            <a:xfrm>
              <a:off x="8805163" y="2660073"/>
              <a:ext cx="2743200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42BEF-A01C-1618-BA5B-CB22704EB6BC}"/>
              </a:ext>
            </a:extLst>
          </p:cNvPr>
          <p:cNvSpPr/>
          <p:nvPr/>
        </p:nvSpPr>
        <p:spPr>
          <a:xfrm>
            <a:off x="643638" y="2944949"/>
            <a:ext cx="2743200" cy="95410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PREDIT CAUSES OF CRASHES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ED2E06-4BC9-1ED2-CBB7-B500259D4B42}"/>
              </a:ext>
            </a:extLst>
          </p:cNvPr>
          <p:cNvSpPr/>
          <p:nvPr/>
        </p:nvSpPr>
        <p:spPr>
          <a:xfrm>
            <a:off x="8804561" y="2729506"/>
            <a:ext cx="2743200" cy="138499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FACTORS INFLUENCING CRASHES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own Arrow Callout 4">
            <a:extLst>
              <a:ext uri="{FF2B5EF4-FFF2-40B4-BE49-F238E27FC236}">
                <a16:creationId xmlns:a16="http://schemas.microsoft.com/office/drawing/2014/main" id="{77AD32F8-2CB3-3999-DEFA-73CA548CA93F}"/>
              </a:ext>
            </a:extLst>
          </p:cNvPr>
          <p:cNvSpPr/>
          <p:nvPr/>
        </p:nvSpPr>
        <p:spPr>
          <a:xfrm>
            <a:off x="643637" y="1089562"/>
            <a:ext cx="2743200" cy="1570511"/>
          </a:xfrm>
          <a:prstGeom prst="downArrow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37% CAUSES LABELLED AS “UNABLE TO DETERMINE”</a:t>
            </a:r>
          </a:p>
        </p:txBody>
      </p:sp>
      <p:sp>
        <p:nvSpPr>
          <p:cNvPr id="6" name="Up Arrow Callout 5">
            <a:extLst>
              <a:ext uri="{FF2B5EF4-FFF2-40B4-BE49-F238E27FC236}">
                <a16:creationId xmlns:a16="http://schemas.microsoft.com/office/drawing/2014/main" id="{2C8F1CFA-2004-23A2-A0E5-629E82ED6B61}"/>
              </a:ext>
            </a:extLst>
          </p:cNvPr>
          <p:cNvSpPr/>
          <p:nvPr/>
        </p:nvSpPr>
        <p:spPr>
          <a:xfrm>
            <a:off x="8827532" y="4226572"/>
            <a:ext cx="2720229" cy="1661605"/>
          </a:xfrm>
          <a:prstGeom prst="upArrow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MULTI-FACTOR ANALYSIS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274746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ANALYSIS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4</a:t>
            </a:fld>
            <a:endParaRPr lang="en-US"/>
          </a:p>
        </p:txBody>
      </p:sp>
      <p:pic>
        <p:nvPicPr>
          <p:cNvPr id="4100" name="Picture 4" descr="Database - Free technology icons">
            <a:extLst>
              <a:ext uri="{FF2B5EF4-FFF2-40B4-BE49-F238E27FC236}">
                <a16:creationId xmlns:a16="http://schemas.microsoft.com/office/drawing/2014/main" id="{67860BA0-67FF-A98B-6083-1021CE58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5" y="802046"/>
            <a:ext cx="2652215" cy="26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a cleaning - Free security icons">
            <a:extLst>
              <a:ext uri="{FF2B5EF4-FFF2-40B4-BE49-F238E27FC236}">
                <a16:creationId xmlns:a16="http://schemas.microsoft.com/office/drawing/2014/main" id="{9777476D-B669-F6DC-2088-89DCC532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10" y="770876"/>
            <a:ext cx="2714553" cy="27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cision Tree vs Baseline | MLJAR">
            <a:extLst>
              <a:ext uri="{FF2B5EF4-FFF2-40B4-BE49-F238E27FC236}">
                <a16:creationId xmlns:a16="http://schemas.microsoft.com/office/drawing/2014/main" id="{C5416510-9190-3A2E-3E41-DFA2FFF9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5" y="4643251"/>
            <a:ext cx="2323944" cy="15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KNN Algorithm | Steps to Implement KNN Algorithm in Python">
            <a:extLst>
              <a:ext uri="{FF2B5EF4-FFF2-40B4-BE49-F238E27FC236}">
                <a16:creationId xmlns:a16="http://schemas.microsoft.com/office/drawing/2014/main" id="{A1951738-D571-AC84-F246-7BE4D106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27" y="4756429"/>
            <a:ext cx="2656245" cy="1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andom Forest vs Baseline | MLJAR">
            <a:extLst>
              <a:ext uri="{FF2B5EF4-FFF2-40B4-BE49-F238E27FC236}">
                <a16:creationId xmlns:a16="http://schemas.microsoft.com/office/drawing/2014/main" id="{01024448-5301-7C9A-F7FA-408D6CA1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30" y="4756429"/>
            <a:ext cx="2614178" cy="1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XGBoost - Wikipedia">
            <a:extLst>
              <a:ext uri="{FF2B5EF4-FFF2-40B4-BE49-F238E27FC236}">
                <a16:creationId xmlns:a16="http://schemas.microsoft.com/office/drawing/2014/main" id="{BE3C1055-CECC-B712-C169-6BEB0F2C6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666" y="4884936"/>
            <a:ext cx="3298251" cy="12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5033E4-B191-92FF-6C51-7B20469A6039}"/>
              </a:ext>
            </a:extLst>
          </p:cNvPr>
          <p:cNvSpPr/>
          <p:nvPr/>
        </p:nvSpPr>
        <p:spPr>
          <a:xfrm>
            <a:off x="2690846" y="1076605"/>
            <a:ext cx="2954006" cy="224676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CHICAGO DOT DATABASE ON CRASHES, VEHICLES AND PEOPLE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7400D955-8A4C-2F47-7B74-88FC8331E031}"/>
              </a:ext>
            </a:extLst>
          </p:cNvPr>
          <p:cNvSpPr/>
          <p:nvPr/>
        </p:nvSpPr>
        <p:spPr>
          <a:xfrm>
            <a:off x="5343061" y="1525597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BC613-C259-A574-3D1A-98E7BAA70E43}"/>
              </a:ext>
            </a:extLst>
          </p:cNvPr>
          <p:cNvSpPr/>
          <p:nvPr/>
        </p:nvSpPr>
        <p:spPr>
          <a:xfrm>
            <a:off x="9818385" y="1277409"/>
            <a:ext cx="2314240" cy="181588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DATA CLEANING &amp;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0D1F2-D63D-04F0-A404-3A4286FF6E1D}"/>
              </a:ext>
            </a:extLst>
          </p:cNvPr>
          <p:cNvSpPr/>
          <p:nvPr/>
        </p:nvSpPr>
        <p:spPr>
          <a:xfrm>
            <a:off x="192947" y="4643251"/>
            <a:ext cx="11811059" cy="16862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37003BE2-1289-5F32-9225-B8501F66824F}"/>
              </a:ext>
            </a:extLst>
          </p:cNvPr>
          <p:cNvSpPr/>
          <p:nvPr/>
        </p:nvSpPr>
        <p:spPr>
          <a:xfrm rot="1442310">
            <a:off x="10410474" y="3202437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F83604E9-A06A-BE65-A936-7EDE28333DBB}"/>
              </a:ext>
            </a:extLst>
          </p:cNvPr>
          <p:cNvSpPr/>
          <p:nvPr/>
        </p:nvSpPr>
        <p:spPr>
          <a:xfrm rot="12253188">
            <a:off x="9610392" y="2922446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18470-3597-B3C3-FEDA-31EB4486DE5B}"/>
              </a:ext>
            </a:extLst>
          </p:cNvPr>
          <p:cNvSpPr/>
          <p:nvPr/>
        </p:nvSpPr>
        <p:spPr>
          <a:xfrm>
            <a:off x="7117898" y="4117837"/>
            <a:ext cx="231424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2757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MODELLING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0" descr="Decision Tree vs Baseline | MLJAR">
            <a:extLst>
              <a:ext uri="{FF2B5EF4-FFF2-40B4-BE49-F238E27FC236}">
                <a16:creationId xmlns:a16="http://schemas.microsoft.com/office/drawing/2014/main" id="{43DBBE1B-9C58-75CF-E328-DE45F891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6" y="780232"/>
            <a:ext cx="2656244" cy="12495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KNN Algorithm | Steps to Implement KNN Algorithm in Python">
            <a:extLst>
              <a:ext uri="{FF2B5EF4-FFF2-40B4-BE49-F238E27FC236}">
                <a16:creationId xmlns:a16="http://schemas.microsoft.com/office/drawing/2014/main" id="{993846DA-BDEB-2DE2-B61E-BA18D819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6" y="2164790"/>
            <a:ext cx="2656245" cy="12495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495EAE-FF9F-8D8F-5A3B-B9D42DB477FD}"/>
              </a:ext>
            </a:extLst>
          </p:cNvPr>
          <p:cNvSpPr txBox="1"/>
          <p:nvPr/>
        </p:nvSpPr>
        <p:spPr>
          <a:xfrm>
            <a:off x="2929369" y="1152326"/>
            <a:ext cx="316663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ACCURACY: 70%</a:t>
            </a:r>
          </a:p>
          <a:p>
            <a:r>
              <a:rPr lang="en-US" dirty="0"/>
              <a:t>PRECISION: 70%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82923-F801-EC5E-A3E6-9DAB2416F0F9}"/>
              </a:ext>
            </a:extLst>
          </p:cNvPr>
          <p:cNvSpPr txBox="1"/>
          <p:nvPr/>
        </p:nvSpPr>
        <p:spPr>
          <a:xfrm>
            <a:off x="2928983" y="2466388"/>
            <a:ext cx="316701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ACCURACY: 73%</a:t>
            </a:r>
          </a:p>
          <a:p>
            <a:r>
              <a:rPr lang="en-US" dirty="0"/>
              <a:t>PRECISION: 74%</a:t>
            </a:r>
          </a:p>
        </p:txBody>
      </p:sp>
      <p:sp>
        <p:nvSpPr>
          <p:cNvPr id="18" name="Dodecagon 17">
            <a:extLst>
              <a:ext uri="{FF2B5EF4-FFF2-40B4-BE49-F238E27FC236}">
                <a16:creationId xmlns:a16="http://schemas.microsoft.com/office/drawing/2014/main" id="{8E3A596E-AC26-6C37-5F22-D8370796F230}"/>
              </a:ext>
            </a:extLst>
          </p:cNvPr>
          <p:cNvSpPr/>
          <p:nvPr/>
        </p:nvSpPr>
        <p:spPr>
          <a:xfrm>
            <a:off x="5286204" y="1067576"/>
            <a:ext cx="803563" cy="819852"/>
          </a:xfrm>
          <a:prstGeom prst="dodecag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Dodecagon 18">
            <a:extLst>
              <a:ext uri="{FF2B5EF4-FFF2-40B4-BE49-F238E27FC236}">
                <a16:creationId xmlns:a16="http://schemas.microsoft.com/office/drawing/2014/main" id="{CA9CA185-4AAD-2148-8DC4-684178B999FC}"/>
              </a:ext>
            </a:extLst>
          </p:cNvPr>
          <p:cNvSpPr/>
          <p:nvPr/>
        </p:nvSpPr>
        <p:spPr>
          <a:xfrm>
            <a:off x="5315799" y="2379627"/>
            <a:ext cx="803563" cy="819852"/>
          </a:xfrm>
          <a:prstGeom prst="dodecag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F0AE75-DCFB-278A-DD3F-DFEBA4E1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670" y="775748"/>
            <a:ext cx="5805055" cy="51724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5A7BF0-A983-9A33-CE4B-C566440FCF0E}"/>
              </a:ext>
            </a:extLst>
          </p:cNvPr>
          <p:cNvSpPr txBox="1"/>
          <p:nvPr/>
        </p:nvSpPr>
        <p:spPr>
          <a:xfrm>
            <a:off x="6303814" y="5969449"/>
            <a:ext cx="58327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RANDOM FOREST MODEL CONFUSION MATRIX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6C57D9-ABD9-D8CA-B742-F1526B9E1855}"/>
              </a:ext>
            </a:extLst>
          </p:cNvPr>
          <p:cNvGrpSpPr/>
          <p:nvPr/>
        </p:nvGrpSpPr>
        <p:grpSpPr>
          <a:xfrm>
            <a:off x="280147" y="5013859"/>
            <a:ext cx="5846625" cy="1415262"/>
            <a:chOff x="249376" y="3557337"/>
            <a:chExt cx="5846625" cy="1415262"/>
          </a:xfrm>
        </p:grpSpPr>
        <p:pic>
          <p:nvPicPr>
            <p:cNvPr id="27" name="Picture 14" descr="Random Forest vs Baseline | MLJAR">
              <a:extLst>
                <a:ext uri="{FF2B5EF4-FFF2-40B4-BE49-F238E27FC236}">
                  <a16:creationId xmlns:a16="http://schemas.microsoft.com/office/drawing/2014/main" id="{30613E7E-46F6-94DF-508B-A7CD45D67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76" y="3557337"/>
              <a:ext cx="2656244" cy="14152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D4DFB-40BF-FFF1-BC3D-A85CEF16F000}"/>
                </a:ext>
              </a:extLst>
            </p:cNvPr>
            <p:cNvSpPr txBox="1"/>
            <p:nvPr/>
          </p:nvSpPr>
          <p:spPr>
            <a:xfrm>
              <a:off x="2929371" y="4032815"/>
              <a:ext cx="316663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76%</a:t>
              </a:r>
            </a:p>
            <a:p>
              <a:r>
                <a:rPr lang="en-US" dirty="0"/>
                <a:t>PRECISION: 76%</a:t>
              </a:r>
            </a:p>
          </p:txBody>
        </p:sp>
        <p:sp>
          <p:nvSpPr>
            <p:cNvPr id="29" name="Dodecagon 28">
              <a:extLst>
                <a:ext uri="{FF2B5EF4-FFF2-40B4-BE49-F238E27FC236}">
                  <a16:creationId xmlns:a16="http://schemas.microsoft.com/office/drawing/2014/main" id="{1AEAE171-D0D9-CFAE-DF43-744E684B3C80}"/>
                </a:ext>
              </a:extLst>
            </p:cNvPr>
            <p:cNvSpPr/>
            <p:nvPr/>
          </p:nvSpPr>
          <p:spPr>
            <a:xfrm>
              <a:off x="5286203" y="3946054"/>
              <a:ext cx="803563" cy="819852"/>
            </a:xfrm>
            <a:prstGeom prst="dodecagon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546153-25D8-CFE8-5EBE-59D903D82687}"/>
              </a:ext>
            </a:extLst>
          </p:cNvPr>
          <p:cNvGrpSpPr/>
          <p:nvPr/>
        </p:nvGrpSpPr>
        <p:grpSpPr>
          <a:xfrm>
            <a:off x="272737" y="3583632"/>
            <a:ext cx="5846625" cy="1267074"/>
            <a:chOff x="249376" y="5137229"/>
            <a:chExt cx="5846625" cy="1267074"/>
          </a:xfrm>
        </p:grpSpPr>
        <p:pic>
          <p:nvPicPr>
            <p:cNvPr id="31" name="Picture 16" descr="XGBoost - Wikipedia">
              <a:extLst>
                <a:ext uri="{FF2B5EF4-FFF2-40B4-BE49-F238E27FC236}">
                  <a16:creationId xmlns:a16="http://schemas.microsoft.com/office/drawing/2014/main" id="{866D185F-EBB8-1844-3831-01453890C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76" y="5137229"/>
              <a:ext cx="2656244" cy="12670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3DD720-210D-E5AD-1197-AA387978052C}"/>
                </a:ext>
              </a:extLst>
            </p:cNvPr>
            <p:cNvSpPr txBox="1"/>
            <p:nvPr/>
          </p:nvSpPr>
          <p:spPr>
            <a:xfrm>
              <a:off x="2929371" y="5448077"/>
              <a:ext cx="316663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74% </a:t>
              </a:r>
            </a:p>
            <a:p>
              <a:r>
                <a:rPr lang="en-US" dirty="0"/>
                <a:t>PRECISION: 74%</a:t>
              </a:r>
            </a:p>
          </p:txBody>
        </p:sp>
        <p:sp>
          <p:nvSpPr>
            <p:cNvPr id="33" name="Dodecagon 32">
              <a:extLst>
                <a:ext uri="{FF2B5EF4-FFF2-40B4-BE49-F238E27FC236}">
                  <a16:creationId xmlns:a16="http://schemas.microsoft.com/office/drawing/2014/main" id="{D5C4E4B1-4C35-763E-28E8-559EF3E666CC}"/>
                </a:ext>
              </a:extLst>
            </p:cNvPr>
            <p:cNvSpPr/>
            <p:nvPr/>
          </p:nvSpPr>
          <p:spPr>
            <a:xfrm>
              <a:off x="5286203" y="5369090"/>
              <a:ext cx="803563" cy="819852"/>
            </a:xfrm>
            <a:prstGeom prst="dodec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33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TOP FACTORS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6</a:t>
            </a:fld>
            <a:endParaRPr lang="en-US"/>
          </a:p>
        </p:txBody>
      </p:sp>
      <p:pic>
        <p:nvPicPr>
          <p:cNvPr id="7170" name="Picture 2" descr="Location - Free maps and location icons">
            <a:extLst>
              <a:ext uri="{FF2B5EF4-FFF2-40B4-BE49-F238E27FC236}">
                <a16:creationId xmlns:a16="http://schemas.microsoft.com/office/drawing/2014/main" id="{45708188-DF8A-BEE9-00AE-32064396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0" y="1133357"/>
            <a:ext cx="1802864" cy="180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teering wheel - Free transportation icons">
            <a:extLst>
              <a:ext uri="{FF2B5EF4-FFF2-40B4-BE49-F238E27FC236}">
                <a16:creationId xmlns:a16="http://schemas.microsoft.com/office/drawing/2014/main" id="{0F19C7FB-697E-BE6C-BC81-9609AA52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0" y="3968545"/>
            <a:ext cx="1802864" cy="180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raffic - Free transport icons">
            <a:extLst>
              <a:ext uri="{FF2B5EF4-FFF2-40B4-BE49-F238E27FC236}">
                <a16:creationId xmlns:a16="http://schemas.microsoft.com/office/drawing/2014/main" id="{94BB461C-BC0F-EAC4-3209-6C4F5FC13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91" y="877441"/>
            <a:ext cx="2314695" cy="231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B8E27216-D710-48D6-A6C5-11D01E33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91" y="3728774"/>
            <a:ext cx="2314695" cy="231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A42-C638-DB4B-0D6E-657241D0D9DF}"/>
              </a:ext>
            </a:extLst>
          </p:cNvPr>
          <p:cNvSpPr/>
          <p:nvPr/>
        </p:nvSpPr>
        <p:spPr>
          <a:xfrm>
            <a:off x="2420384" y="1014008"/>
            <a:ext cx="17844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LATITUDE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C6598A-5ABA-9F63-C0A7-38AE3FF7C0A0}"/>
              </a:ext>
            </a:extLst>
          </p:cNvPr>
          <p:cNvSpPr/>
          <p:nvPr/>
        </p:nvSpPr>
        <p:spPr>
          <a:xfrm>
            <a:off x="2420384" y="1764860"/>
            <a:ext cx="21665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LONGITUDE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99757-07DD-C68E-A757-D4E12BC13C0D}"/>
              </a:ext>
            </a:extLst>
          </p:cNvPr>
          <p:cNvSpPr/>
          <p:nvPr/>
        </p:nvSpPr>
        <p:spPr>
          <a:xfrm>
            <a:off x="2420384" y="2467247"/>
            <a:ext cx="26194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INTERSECTION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E6C3A-B241-8E43-5C7F-CFB0DC54E944}"/>
              </a:ext>
            </a:extLst>
          </p:cNvPr>
          <p:cNvSpPr/>
          <p:nvPr/>
        </p:nvSpPr>
        <p:spPr>
          <a:xfrm>
            <a:off x="8283346" y="1008760"/>
            <a:ext cx="28109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DRIVER ACTION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E31601-6B48-845F-A09B-190A2ECEB3C2}"/>
              </a:ext>
            </a:extLst>
          </p:cNvPr>
          <p:cNvSpPr/>
          <p:nvPr/>
        </p:nvSpPr>
        <p:spPr>
          <a:xfrm>
            <a:off x="8329634" y="1768424"/>
            <a:ext cx="21563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MANEUVER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F765AA-382C-D76B-AB46-77680FFE2B19}"/>
              </a:ext>
            </a:extLst>
          </p:cNvPr>
          <p:cNvSpPr/>
          <p:nvPr/>
        </p:nvSpPr>
        <p:spPr>
          <a:xfrm>
            <a:off x="8329634" y="2450088"/>
            <a:ext cx="39058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OCCUPANT CATEGORY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FEB4E8-9239-3A2E-62D0-D198B5F8A1C7}"/>
              </a:ext>
            </a:extLst>
          </p:cNvPr>
          <p:cNvSpPr/>
          <p:nvPr/>
        </p:nvSpPr>
        <p:spPr>
          <a:xfrm>
            <a:off x="2245178" y="3849196"/>
            <a:ext cx="38988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CONTACT POINT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8BAD86-74E8-5139-E926-98507F0BFC96}"/>
              </a:ext>
            </a:extLst>
          </p:cNvPr>
          <p:cNvSpPr/>
          <p:nvPr/>
        </p:nvSpPr>
        <p:spPr>
          <a:xfrm>
            <a:off x="2420384" y="4593733"/>
            <a:ext cx="15019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UNITS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48410-B780-673F-FFBB-9AD177B667EC}"/>
              </a:ext>
            </a:extLst>
          </p:cNvPr>
          <p:cNvSpPr/>
          <p:nvPr/>
        </p:nvSpPr>
        <p:spPr>
          <a:xfrm>
            <a:off x="2250060" y="5302435"/>
            <a:ext cx="34399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CONDITION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8C1CE-7254-6559-DF4F-0518135D401B}"/>
              </a:ext>
            </a:extLst>
          </p:cNvPr>
          <p:cNvSpPr/>
          <p:nvPr/>
        </p:nvSpPr>
        <p:spPr>
          <a:xfrm>
            <a:off x="7993375" y="4579957"/>
            <a:ext cx="38763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CONDITION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0FF3D6-53C0-E521-B04C-E1ABD3AA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90" y="955046"/>
            <a:ext cx="547255" cy="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6CC5D83-6476-1874-A3D2-5177E25B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20" y="1690301"/>
            <a:ext cx="547255" cy="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7DCF98C-557B-618B-F176-12404CD0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762" y="933389"/>
            <a:ext cx="547255" cy="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C06977-AC85-2675-6E2C-879786B0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49" y="2388966"/>
            <a:ext cx="547255" cy="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7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r>
              <a:rPr lang="en-US" sz="3200" b="1" dirty="0"/>
              <a:t>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2520D-DB9A-3E92-959F-F491541972C9}"/>
              </a:ext>
            </a:extLst>
          </p:cNvPr>
          <p:cNvSpPr/>
          <p:nvPr/>
        </p:nvSpPr>
        <p:spPr>
          <a:xfrm>
            <a:off x="616017" y="902407"/>
            <a:ext cx="10972799" cy="53998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Higher Granularity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Increased Model Iterations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Improve Sampling Methods and fill in gaps in original data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Use missing factors such as Traffic Volume and Congestion Percentages</a:t>
            </a:r>
          </a:p>
        </p:txBody>
      </p:sp>
    </p:spTree>
    <p:extLst>
      <p:ext uri="{BB962C8B-B14F-4D97-AF65-F5344CB8AC3E}">
        <p14:creationId xmlns:p14="http://schemas.microsoft.com/office/powerpoint/2010/main" val="285047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r>
              <a:rPr lang="en-US" sz="3200" b="1" dirty="0"/>
              <a:t>NEXT STEPS -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2520D-DB9A-3E92-959F-F491541972C9}"/>
              </a:ext>
            </a:extLst>
          </p:cNvPr>
          <p:cNvSpPr/>
          <p:nvPr/>
        </p:nvSpPr>
        <p:spPr>
          <a:xfrm>
            <a:off x="616017" y="902407"/>
            <a:ext cx="10972799" cy="53998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Research the trends tied with location factors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Explore how driver actions impact crashes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Develop mobility engineering plans and awareness campaigns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Improve 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34292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2085928" y="2409194"/>
            <a:ext cx="802014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22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396</Words>
  <Application>Microsoft Macintosh PowerPoint</Application>
  <PresentationFormat>Widescreen</PresentationFormat>
  <Paragraphs>131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CHICAGO DOT CAR CRASHES ANALYSIS </vt:lpstr>
      <vt:lpstr>PROBLEM OVERVIEW</vt:lpstr>
      <vt:lpstr>CDOT GOALS</vt:lpstr>
      <vt:lpstr>ANALYSIS PROCESS</vt:lpstr>
      <vt:lpstr>MODELLING RESULTS</vt:lpstr>
      <vt:lpstr>TOP FACTORS RESULTS</vt:lpstr>
      <vt:lpstr>IMPROVEMENTS</vt:lpstr>
      <vt:lpstr>NEXT STEPS - INSIGHTS</vt:lpstr>
      <vt:lpstr>PowerPoint Presentation</vt:lpstr>
      <vt:lpstr>CHICAGO DOT CAR CRASHES ANALYSIS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DOT CAR CRASHES ANALYSIS </dc:title>
  <dc:creator>Shayan Abdul Karim Khan</dc:creator>
  <cp:lastModifiedBy>Shayan Abdul Karim Khan</cp:lastModifiedBy>
  <cp:revision>50</cp:revision>
  <dcterms:created xsi:type="dcterms:W3CDTF">2023-05-04T18:25:18Z</dcterms:created>
  <dcterms:modified xsi:type="dcterms:W3CDTF">2023-05-07T19:10:35Z</dcterms:modified>
</cp:coreProperties>
</file>