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9" r:id="rId10"/>
    <p:sldId id="266" r:id="rId11"/>
    <p:sldId id="273" r:id="rId12"/>
    <p:sldId id="270" r:id="rId13"/>
    <p:sldId id="271" r:id="rId14"/>
    <p:sldId id="272" r:id="rId15"/>
    <p:sldId id="260" r:id="rId16"/>
    <p:sldId id="263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4764"/>
  </p:normalViewPr>
  <p:slideViewPr>
    <p:cSldViewPr snapToGrid="0">
      <p:cViewPr>
        <p:scale>
          <a:sx n="177" d="100"/>
          <a:sy n="177" d="100"/>
        </p:scale>
        <p:origin x="1152" y="5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File:Yellow_triangle.svg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kasa-solutions.com/status/icon-chec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4EA78-116F-9DE0-FD04-690ABE8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6DA7-A128-9ACF-3388-A912BBB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2DBAD-8EA8-A4A8-0D65-27D0FE0FF16F}"/>
              </a:ext>
            </a:extLst>
          </p:cNvPr>
          <p:cNvSpPr/>
          <p:nvPr/>
        </p:nvSpPr>
        <p:spPr>
          <a:xfrm>
            <a:off x="757175" y="269567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</a:t>
            </a:r>
          </a:p>
        </p:txBody>
      </p: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17DA0F17-D771-B2B5-3FCF-2BBA43FD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800" y="-594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141BC3-A99C-463B-F216-ED324A09BC57}"/>
              </a:ext>
            </a:extLst>
          </p:cNvPr>
          <p:cNvGrpSpPr/>
          <p:nvPr/>
        </p:nvGrpSpPr>
        <p:grpSpPr>
          <a:xfrm>
            <a:off x="1671600" y="1314470"/>
            <a:ext cx="9213169" cy="914400"/>
            <a:chOff x="2434800" y="1632600"/>
            <a:chExt cx="9213169" cy="914400"/>
          </a:xfrm>
        </p:grpSpPr>
        <p:pic>
          <p:nvPicPr>
            <p:cNvPr id="12" name="Graphic 11" descr="Dance steps with solid fill">
              <a:extLst>
                <a:ext uri="{FF2B5EF4-FFF2-40B4-BE49-F238E27FC236}">
                  <a16:creationId xmlns:a16="http://schemas.microsoft.com/office/drawing/2014/main" id="{B3E3CBE7-57A2-0DC7-C24B-B87BC119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16326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0C9904-3CCE-A9BD-FBB5-10DB455AF59C}"/>
                </a:ext>
              </a:extLst>
            </p:cNvPr>
            <p:cNvSpPr/>
            <p:nvPr/>
          </p:nvSpPr>
          <p:spPr>
            <a:xfrm>
              <a:off x="3376025" y="1803112"/>
              <a:ext cx="82719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WHICH FOREIGN MARKETS ARE BEST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FF6FD5-9E79-4DCF-02A0-AA6ED1D93F75}"/>
              </a:ext>
            </a:extLst>
          </p:cNvPr>
          <p:cNvGrpSpPr/>
          <p:nvPr/>
        </p:nvGrpSpPr>
        <p:grpSpPr>
          <a:xfrm>
            <a:off x="1671600" y="2552700"/>
            <a:ext cx="7729795" cy="914400"/>
            <a:chOff x="2434800" y="2552700"/>
            <a:chExt cx="7729795" cy="914400"/>
          </a:xfrm>
        </p:grpSpPr>
        <p:pic>
          <p:nvPicPr>
            <p:cNvPr id="13" name="Graphic 12" descr="Dance steps with solid fill">
              <a:extLst>
                <a:ext uri="{FF2B5EF4-FFF2-40B4-BE49-F238E27FC236}">
                  <a16:creationId xmlns:a16="http://schemas.microsoft.com/office/drawing/2014/main" id="{CE256195-5050-788D-579A-D7080E8F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2552700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BDD8DB-3057-627C-CF5D-B2A62145A315}"/>
                </a:ext>
              </a:extLst>
            </p:cNvPr>
            <p:cNvSpPr/>
            <p:nvPr/>
          </p:nvSpPr>
          <p:spPr>
            <a:xfrm>
              <a:off x="3353563" y="2729399"/>
              <a:ext cx="681103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TRENDS IN SELECTED GENRE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2D809F-0E8E-1923-CF46-6B8CD0054249}"/>
              </a:ext>
            </a:extLst>
          </p:cNvPr>
          <p:cNvGrpSpPr/>
          <p:nvPr/>
        </p:nvGrpSpPr>
        <p:grpSpPr>
          <a:xfrm>
            <a:off x="1654800" y="3639054"/>
            <a:ext cx="8650044" cy="914400"/>
            <a:chOff x="2418000" y="3429000"/>
            <a:chExt cx="8650044" cy="914400"/>
          </a:xfrm>
        </p:grpSpPr>
        <p:pic>
          <p:nvPicPr>
            <p:cNvPr id="14" name="Graphic 13" descr="Dance steps with solid fill">
              <a:extLst>
                <a:ext uri="{FF2B5EF4-FFF2-40B4-BE49-F238E27FC236}">
                  <a16:creationId xmlns:a16="http://schemas.microsoft.com/office/drawing/2014/main" id="{28F0457C-363A-5D7D-DB5C-D0AB06704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3429000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A764D3-7E9E-95C2-FA3F-172CA8480F61}"/>
                </a:ext>
              </a:extLst>
            </p:cNvPr>
            <p:cNvSpPr/>
            <p:nvPr/>
          </p:nvSpPr>
          <p:spPr>
            <a:xfrm>
              <a:off x="3332400" y="3605699"/>
              <a:ext cx="77356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TARGET AUDIENCE DEMOGRAPHIC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99E5F-476D-172B-86D9-B173D5176D84}"/>
              </a:ext>
            </a:extLst>
          </p:cNvPr>
          <p:cNvGrpSpPr/>
          <p:nvPr/>
        </p:nvGrpSpPr>
        <p:grpSpPr>
          <a:xfrm>
            <a:off x="1654800" y="4732200"/>
            <a:ext cx="9479630" cy="914400"/>
            <a:chOff x="2418000" y="4343400"/>
            <a:chExt cx="9479630" cy="914400"/>
          </a:xfrm>
        </p:grpSpPr>
        <p:pic>
          <p:nvPicPr>
            <p:cNvPr id="15" name="Graphic 14" descr="Dance steps with solid fill">
              <a:extLst>
                <a:ext uri="{FF2B5EF4-FFF2-40B4-BE49-F238E27FC236}">
                  <a16:creationId xmlns:a16="http://schemas.microsoft.com/office/drawing/2014/main" id="{2397DD06-22D9-90C5-D6F1-C7AA08EF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4343400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E632ED-C6B8-521F-D8C1-AC6131DF80C8}"/>
                </a:ext>
              </a:extLst>
            </p:cNvPr>
            <p:cNvSpPr/>
            <p:nvPr/>
          </p:nvSpPr>
          <p:spPr>
            <a:xfrm>
              <a:off x="3332400" y="4515354"/>
              <a:ext cx="856523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POST-PRODUCTION REVENUE STREAMS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3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A4C-2130-BF41-1417-AA9D77A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A7F2-5A3F-E840-5329-8184DB62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3A6-3187-9296-9A4E-85C01AAC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34C4-C5EE-731C-6E41-0B3BD573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3A6E74-20E6-00F1-9505-B347A7D86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41" y="775732"/>
            <a:ext cx="7060323" cy="59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534736" y="5358167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BC26C9F9-AE50-8E82-5D19-D9064312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20" y="1482040"/>
            <a:ext cx="8850559" cy="3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265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$12 Billion Box Office Revenue in US &amp; Canada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DOMESTIC VS FOREIGN LAUNCH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5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92466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PROFITS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354" y="5362119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0" y="375975"/>
            <a:ext cx="5343048" cy="1106045"/>
          </a:xfrm>
          <a:prstGeom prst="rect">
            <a:avLst/>
          </a:prstGeom>
          <a:ln w="76200">
            <a:noFill/>
          </a:ln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46" y="2622162"/>
            <a:ext cx="2250654" cy="1613676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07" y="4150844"/>
            <a:ext cx="2502575" cy="1262041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BC06C0-DF7E-0DE0-F7F6-3080ECFEBE44}"/>
              </a:ext>
            </a:extLst>
          </p:cNvPr>
          <p:cNvGrpSpPr/>
          <p:nvPr/>
        </p:nvGrpSpPr>
        <p:grpSpPr>
          <a:xfrm>
            <a:off x="9430128" y="2316341"/>
            <a:ext cx="3215688" cy="2597598"/>
            <a:chOff x="8894020" y="2262564"/>
            <a:chExt cx="3215688" cy="25975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EE6C0-B4B6-4066-4F4B-4C9E011A31DB}"/>
                </a:ext>
              </a:extLst>
            </p:cNvPr>
            <p:cNvSpPr txBox="1"/>
            <p:nvPr/>
          </p:nvSpPr>
          <p:spPr>
            <a:xfrm>
              <a:off x="8980382" y="2262564"/>
              <a:ext cx="31293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4: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Drama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Comedy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Action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Adventure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891A3D-848C-D8BD-E7DD-F7543277F53A}"/>
                </a:ext>
              </a:extLst>
            </p:cNvPr>
            <p:cNvSpPr/>
            <p:nvPr/>
          </p:nvSpPr>
          <p:spPr>
            <a:xfrm>
              <a:off x="8894020" y="2274840"/>
              <a:ext cx="1783725" cy="2585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1B960F-47CD-CC8B-E99A-01AB579B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5" y="1045480"/>
            <a:ext cx="8402658" cy="513932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689CA2-4528-A2D6-DA09-B326A5FC0648}"/>
              </a:ext>
            </a:extLst>
          </p:cNvPr>
          <p:cNvGrpSpPr/>
          <p:nvPr/>
        </p:nvGrpSpPr>
        <p:grpSpPr>
          <a:xfrm>
            <a:off x="0" y="0"/>
            <a:ext cx="4500000" cy="608507"/>
            <a:chOff x="0" y="0"/>
            <a:chExt cx="4500000" cy="6085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4869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POSITIVE VIEWER RESPONSE</a:t>
              </a:r>
            </a:p>
          </p:txBody>
        </p:sp>
        <p:pic>
          <p:nvPicPr>
            <p:cNvPr id="38" name="Picture 2" descr="Target, goal Icon in Marketing (Outline) icon set">
              <a:extLst>
                <a:ext uri="{FF2B5EF4-FFF2-40B4-BE49-F238E27FC236}">
                  <a16:creationId xmlns:a16="http://schemas.microsoft.com/office/drawing/2014/main" id="{B173A0FC-2756-F82E-FF13-121C701A1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B90397-8786-890E-3003-FDDF3193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" y="1615299"/>
            <a:ext cx="8396875" cy="38190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D8582A-3056-7AE6-A653-9FFC0A55C04D}"/>
              </a:ext>
            </a:extLst>
          </p:cNvPr>
          <p:cNvGrpSpPr/>
          <p:nvPr/>
        </p:nvGrpSpPr>
        <p:grpSpPr>
          <a:xfrm>
            <a:off x="8855825" y="2246313"/>
            <a:ext cx="4344785" cy="3277821"/>
            <a:chOff x="2411215" y="4646022"/>
            <a:chExt cx="4344785" cy="32778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53E6BF-6411-C362-6883-262595252981}"/>
                </a:ext>
              </a:extLst>
            </p:cNvPr>
            <p:cNvSpPr txBox="1"/>
            <p:nvPr/>
          </p:nvSpPr>
          <p:spPr>
            <a:xfrm>
              <a:off x="2411215" y="4646023"/>
              <a:ext cx="4344785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1" u="sng" dirty="0"/>
                <a:t>Best Option: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Adventure pairings with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Comedy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Animation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Sci-Fi</a:t>
              </a:r>
              <a:br>
                <a:rPr lang="en-US" dirty="0"/>
              </a:br>
              <a:endParaRPr lang="en-US" dirty="0"/>
            </a:p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7B56C6-5DA6-CC18-1AD7-180510CBE51D}"/>
                </a:ext>
              </a:extLst>
            </p:cNvPr>
            <p:cNvSpPr/>
            <p:nvPr/>
          </p:nvSpPr>
          <p:spPr>
            <a:xfrm>
              <a:off x="2435215" y="4646022"/>
              <a:ext cx="2453585" cy="26064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FDC87-38B3-38B5-9646-38B4915B0A39}"/>
              </a:ext>
            </a:extLst>
          </p:cNvPr>
          <p:cNvGrpSpPr/>
          <p:nvPr/>
        </p:nvGrpSpPr>
        <p:grpSpPr>
          <a:xfrm>
            <a:off x="0" y="0"/>
            <a:ext cx="4557600" cy="608507"/>
            <a:chOff x="0" y="0"/>
            <a:chExt cx="4557600" cy="6085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645F86-58A0-CD0E-36EE-C221224C56CD}"/>
                </a:ext>
              </a:extLst>
            </p:cNvPr>
            <p:cNvSpPr/>
            <p:nvPr/>
          </p:nvSpPr>
          <p:spPr>
            <a:xfrm>
              <a:off x="5445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PROFITABILITY</a:t>
              </a:r>
            </a:p>
          </p:txBody>
        </p:sp>
        <p:pic>
          <p:nvPicPr>
            <p:cNvPr id="25" name="Picture 2" descr="Target, goal Icon in Marketing (Outline) icon set">
              <a:extLst>
                <a:ext uri="{FF2B5EF4-FFF2-40B4-BE49-F238E27FC236}">
                  <a16:creationId xmlns:a16="http://schemas.microsoft.com/office/drawing/2014/main" id="{8AC1F06B-06C6-AF3B-07AC-64CFA51F1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F9F63D6-FA46-0A48-825D-6D297B96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7" y="1456036"/>
            <a:ext cx="10629549" cy="3943219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D0ECE381-07D9-99EF-0161-FA8BE00FA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1250" y="3609280"/>
            <a:ext cx="339356" cy="339356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8100BFD1-AE56-F18A-6AA3-07AB30FE5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2529" y="3609289"/>
            <a:ext cx="339356" cy="339356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17AAA5A-FC72-2725-203E-67319F74B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3720" y="3608844"/>
            <a:ext cx="339356" cy="339356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E84DC13-15D0-89BB-76CE-04BF7F491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5075" y="3142129"/>
            <a:ext cx="573742" cy="573742"/>
          </a:xfrm>
          <a:prstGeom prst="rect">
            <a:avLst/>
          </a:prstGeom>
        </p:spPr>
      </p:pic>
      <p:pic>
        <p:nvPicPr>
          <p:cNvPr id="26" name="Graphic 25" descr="Badge Tick with solid fill">
            <a:extLst>
              <a:ext uri="{FF2B5EF4-FFF2-40B4-BE49-F238E27FC236}">
                <a16:creationId xmlns:a16="http://schemas.microsoft.com/office/drawing/2014/main" id="{8AFB3B17-7093-7B62-A96A-289328E96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6737" y="3148981"/>
            <a:ext cx="573742" cy="5737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1830753" y="5461074"/>
            <a:ext cx="840800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16086E-83BD-9F28-A699-58EE010BE7FC}"/>
              </a:ext>
            </a:extLst>
          </p:cNvPr>
          <p:cNvGrpSpPr/>
          <p:nvPr/>
        </p:nvGrpSpPr>
        <p:grpSpPr>
          <a:xfrm>
            <a:off x="0" y="0"/>
            <a:ext cx="8028000" cy="608507"/>
            <a:chOff x="0" y="0"/>
            <a:chExt cx="8028000" cy="6085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3FE197-B6BB-E803-D741-D0C64C44CE21}"/>
                </a:ext>
              </a:extLst>
            </p:cNvPr>
            <p:cNvSpPr/>
            <p:nvPr/>
          </p:nvSpPr>
          <p:spPr>
            <a:xfrm>
              <a:off x="544536" y="73420"/>
              <a:ext cx="748346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PROFITABILITY WITH DOMESTIC VS FOREIGN LAUNCH</a:t>
              </a:r>
            </a:p>
          </p:txBody>
        </p:sp>
        <p:pic>
          <p:nvPicPr>
            <p:cNvPr id="33" name="Picture 2" descr="Target, goal Icon in Marketing (Outline) icon set">
              <a:extLst>
                <a:ext uri="{FF2B5EF4-FFF2-40B4-BE49-F238E27FC236}">
                  <a16:creationId xmlns:a16="http://schemas.microsoft.com/office/drawing/2014/main" id="{35126BFA-0068-EE22-8B1D-E56BE0089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428</Words>
  <Application>Microsoft Macintosh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106</cp:revision>
  <dcterms:created xsi:type="dcterms:W3CDTF">2022-08-23T20:25:05Z</dcterms:created>
  <dcterms:modified xsi:type="dcterms:W3CDTF">2022-08-25T02:12:00Z</dcterms:modified>
</cp:coreProperties>
</file>