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8" r:id="rId9"/>
    <p:sldId id="269" r:id="rId10"/>
    <p:sldId id="266" r:id="rId11"/>
    <p:sldId id="273" r:id="rId12"/>
    <p:sldId id="270" r:id="rId13"/>
    <p:sldId id="271" r:id="rId14"/>
    <p:sldId id="272" r:id="rId15"/>
    <p:sldId id="260" r:id="rId16"/>
    <p:sldId id="263" r:id="rId17"/>
    <p:sldId id="26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5"/>
    <p:restoredTop sz="94764"/>
  </p:normalViewPr>
  <p:slideViewPr>
    <p:cSldViewPr snapToGrid="0">
      <p:cViewPr>
        <p:scale>
          <a:sx n="177" d="100"/>
          <a:sy n="177" d="100"/>
        </p:scale>
        <p:origin x="1152" y="51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A6A335-B393-3B59-7BEA-36E8848FFF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77B22-59E9-AEC4-29A6-C00FE571ED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CB700-0140-C84B-9B6D-86E050369125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06308-D223-9A1C-2B31-59B542401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77BAB-0245-FE23-3FA5-0E1277B66B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11090-5355-AA45-8BF7-80A76AE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750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C95CF-2EE1-DF45-9B14-18E90ABAA706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AE4F8-44EE-A040-9781-D44CE12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81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AEEE-27C8-45C9-4A2C-96E769E3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BD7E-788E-1E4B-5D41-22C064E9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F661-367A-300A-489D-DFE860FB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6320-3DEA-7F4A-9E01-F203AD154964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81AF-2264-7644-70B2-ECF508CF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B39C-17E6-5140-9436-8DC2222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517-9D53-5A40-D77A-B1F16218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17DD1-F1C6-2D1B-795E-5EC6DAD7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06D8-504F-CF16-A32E-89C9E3DD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71C-C54B-624B-B3DD-D0BB16A4CF7F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EAA2-D511-6F8E-D5C8-4C3280CD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536E-A7B9-36D1-A92C-19A30C7F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49E7-C142-4E85-46C4-82D7052B1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FD59E-8BAC-80A0-8F71-807E4533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2759-66AF-3693-0B1D-4CF62825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8520-B36D-C24C-9B57-51B90EBE7D53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96F2-1329-E2E7-4478-603BBAA1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53B5-0622-9802-8A61-00AA1752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913C-DFAD-4BC1-E628-FE822B99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FF60-C5F5-862F-5CD4-811B174F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E33-3AC5-2FC5-AEBE-F1F2F1B8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6855-1849-6844-A013-156BB2FF33D4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84F9-799D-236E-3E98-8C5AD50E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2526-2607-41C0-8432-9CBA6A1E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B327-B3B6-43A8-CA0D-40329E7B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6229-A21E-1876-AB6C-BD427DB5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2525-9B15-518B-A5EC-4E4B876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38AA-CD36-914E-95E2-E791EEE9155A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13FA-D48B-E45B-3851-C0672A3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7223-1B28-6258-88F5-FBBCF026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9A2F-4A1A-EF66-169D-208CD90C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F4BA-4822-8634-0615-9094B9A16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9F523-8EC6-FB42-4631-5F653AFFD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4B98-78EA-A19B-F70F-94978CB3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0D7-C871-0C44-9907-D9A689E27A6F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97B1A-157E-3570-2D38-EABA6AAB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61F7-F7FF-1482-9A40-83E9B9C2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493-57C6-F241-DD75-6E86B20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B07DA-A235-84DA-2370-3844A1D2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725F0-0E29-DB04-A710-1F40C999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2485F-1C55-AF76-362E-308C4CDB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2A9E0-82C4-173B-DFE5-1CD3B0F3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E5B4E-B482-E1A3-FDFD-FFFF765B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FBBB-BDF8-6847-9464-D408904D2A18}" type="datetime1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2E3A-732E-29E2-8CDE-E4140AF7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E8A0A-1D9F-DC25-31AD-113E84F6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24B7-565B-7D6E-9DEB-1D43AEF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E3900-558C-4E95-AB04-7E7815CE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5E30-548C-E34B-AD9A-53D58D89EFD7}" type="datetime1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139F9-6799-438A-66DD-C08BB7A3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CC0C-199D-D5F9-1A81-35E4FA7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39EBD-4ED1-17FB-16C0-007849C8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F6C-A0DA-F343-8D48-E332005EC0A6}" type="datetime1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E0A24-593D-9911-37CA-DA897685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7165-BCAA-33EF-5379-CBC8267F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D4D9-2938-AD45-6052-0F18EB45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9760-B99A-FE76-BD1D-1F5EB42D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07D26-D4D1-3EA4-62BC-8A4B1677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F3C3-6802-CB1B-95A1-211731F3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57A-A2BD-5A44-9426-36A91F405C99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850EC-8755-4273-27E5-3DBB000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56FFB-5569-565F-8654-F4D4B5E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B6FC-53A1-E79F-BC1F-8B163C83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20308-15E8-014C-B2BE-70A297F0C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3BFCA-3C34-43C5-FACB-A22F4430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60AC8-6976-081D-121D-14DCFCED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AF-F829-124F-BDB3-1782A24A57CE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BDB2C-F67C-BB60-83B4-CD9B6FBE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E41D-69F0-2210-9FBC-E2B0F412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BE703-0E25-A6AE-3707-72B80FD8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2E71-B950-5C81-6285-52FA2C5C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825D-E966-AA6A-ECBA-68CDF7A0F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8EDC-9D37-4647-9ADA-714C12A94A92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1940-289B-3D68-F006-CF3A8309F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5D7A-1D47-7CD8-7743-6D0AF3408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m.wikipedia.org/wiki/File:Yellow_triangle.svg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kasa-solutions.com/status/icon-check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02A1B-2A6C-78EF-88C3-6EEA34C3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409EE7-DD8E-EA44-9C60-C0001C9966CB}"/>
              </a:ext>
            </a:extLst>
          </p:cNvPr>
          <p:cNvGrpSpPr/>
          <p:nvPr/>
        </p:nvGrpSpPr>
        <p:grpSpPr>
          <a:xfrm>
            <a:off x="0" y="0"/>
            <a:ext cx="3496546" cy="765611"/>
            <a:chOff x="61993" y="3446397"/>
            <a:chExt cx="3496546" cy="765611"/>
          </a:xfrm>
        </p:grpSpPr>
        <p:pic>
          <p:nvPicPr>
            <p:cNvPr id="7" name="Picture 2" descr="Recommendation Icons - Free SVG &amp; PNG Recommendation Images - Noun Project">
              <a:extLst>
                <a:ext uri="{FF2B5EF4-FFF2-40B4-BE49-F238E27FC236}">
                  <a16:creationId xmlns:a16="http://schemas.microsoft.com/office/drawing/2014/main" id="{510299E8-F6EE-A468-9D42-3C90FE7DD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3" y="3446397"/>
              <a:ext cx="681923" cy="681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791849-1A44-74D2-2BE5-EB962EE50785}"/>
                </a:ext>
              </a:extLst>
            </p:cNvPr>
            <p:cNvSpPr/>
            <p:nvPr/>
          </p:nvSpPr>
          <p:spPr>
            <a:xfrm>
              <a:off x="567168" y="3750343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RECOMMENDATION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E70245-30E8-AF69-2400-4E211CE80530}"/>
              </a:ext>
            </a:extLst>
          </p:cNvPr>
          <p:cNvGrpSpPr/>
          <p:nvPr/>
        </p:nvGrpSpPr>
        <p:grpSpPr>
          <a:xfrm>
            <a:off x="1561887" y="1588638"/>
            <a:ext cx="8865896" cy="923330"/>
            <a:chOff x="1796937" y="1751308"/>
            <a:chExt cx="8865896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DF7B17-3E81-09C0-3D2D-EE677933108B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DVENTURE, ACTION, COMEDY </a:t>
              </a:r>
              <a:r>
                <a:rPr lang="en-US" dirty="0"/>
                <a:t>– HIGH REVIEWS, HIGH PROFITS CONSISTENT</a:t>
              </a:r>
            </a:p>
            <a:p>
              <a:r>
                <a:rPr lang="en-US" dirty="0"/>
                <a:t>			     – DRAMA COMBINATIONS ARE RARE TO BE HIGHLY 			         PROFITABLE </a:t>
              </a:r>
            </a:p>
          </p:txBody>
        </p:sp>
        <p:pic>
          <p:nvPicPr>
            <p:cNvPr id="11" name="Picture 10" descr="Focus Vector SVG Icon (17) - SVG Repo">
              <a:extLst>
                <a:ext uri="{FF2B5EF4-FFF2-40B4-BE49-F238E27FC236}">
                  <a16:creationId xmlns:a16="http://schemas.microsoft.com/office/drawing/2014/main" id="{C23C100A-A259-2FF3-FB0E-56E437608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05DD0-8279-24F3-F1D8-CD757E2A676F}"/>
              </a:ext>
            </a:extLst>
          </p:cNvPr>
          <p:cNvGrpSpPr/>
          <p:nvPr/>
        </p:nvGrpSpPr>
        <p:grpSpPr>
          <a:xfrm>
            <a:off x="1530134" y="3153102"/>
            <a:ext cx="8928645" cy="861196"/>
            <a:chOff x="1734188" y="2682798"/>
            <a:chExt cx="8928645" cy="861196"/>
          </a:xfrm>
        </p:grpSpPr>
        <p:pic>
          <p:nvPicPr>
            <p:cNvPr id="13" name="Picture 6" descr="global icon vector 3">
              <a:extLst>
                <a:ext uri="{FF2B5EF4-FFF2-40B4-BE49-F238E27FC236}">
                  <a16:creationId xmlns:a16="http://schemas.microsoft.com/office/drawing/2014/main" id="{DE314E3D-E9B9-D5DC-23A6-56C0AE9A9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F49E0-ABE1-960F-F691-A5F9CC39DA1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MOVIE SHOULD BE LAUNCHED INTERNATIONALLY </a:t>
              </a:r>
              <a:r>
                <a:rPr lang="en-US" dirty="0"/>
                <a:t>– ENSURES HIGH PROFITS WITH 					      HIGH EXPOSURE FOR 1</a:t>
              </a:r>
              <a:r>
                <a:rPr lang="en-US" baseline="30000" dirty="0"/>
                <a:t>ST</a:t>
              </a:r>
              <a:r>
                <a:rPr lang="en-US" dirty="0"/>
                <a:t> LAUNCH</a:t>
              </a:r>
              <a:endParaRPr lang="en-US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F4A964-5818-270D-3E62-D9AEB8E5DF36}"/>
              </a:ext>
            </a:extLst>
          </p:cNvPr>
          <p:cNvGrpSpPr/>
          <p:nvPr/>
        </p:nvGrpSpPr>
        <p:grpSpPr>
          <a:xfrm>
            <a:off x="1545632" y="4648486"/>
            <a:ext cx="9324789" cy="923330"/>
            <a:chOff x="1681591" y="3674031"/>
            <a:chExt cx="9324789" cy="92333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ED96708-C95A-0663-58E9-BD35F30A5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BA58B4-2215-EAC7-02D5-348F5B55B8FE}"/>
                </a:ext>
              </a:extLst>
            </p:cNvPr>
            <p:cNvSpPr txBox="1"/>
            <p:nvPr/>
          </p:nvSpPr>
          <p:spPr>
            <a:xfrm>
              <a:off x="2446148" y="3674031"/>
              <a:ext cx="8560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 DOMESTRIC LAUNCH FIRST WILL 					                 ENSURE NET POSITIVE AND CREATE HYPE  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400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4EA78-116F-9DE0-FD04-690ABE80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F6DA7-A128-9ACF-3388-A912BBBB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2DBAD-8EA8-A4A8-0D65-27D0FE0FF16F}"/>
              </a:ext>
            </a:extLst>
          </p:cNvPr>
          <p:cNvSpPr/>
          <p:nvPr/>
        </p:nvSpPr>
        <p:spPr>
          <a:xfrm>
            <a:off x="757175" y="269567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STEPS</a:t>
            </a:r>
          </a:p>
        </p:txBody>
      </p:sp>
      <p:pic>
        <p:nvPicPr>
          <p:cNvPr id="10" name="Graphic 9" descr="Aspiration with solid fill">
            <a:extLst>
              <a:ext uri="{FF2B5EF4-FFF2-40B4-BE49-F238E27FC236}">
                <a16:creationId xmlns:a16="http://schemas.microsoft.com/office/drawing/2014/main" id="{17DA0F17-D771-B2B5-3FCF-2BBA43FD3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6800" y="-59400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5141BC3-A99C-463B-F216-ED324A09BC57}"/>
              </a:ext>
            </a:extLst>
          </p:cNvPr>
          <p:cNvGrpSpPr/>
          <p:nvPr/>
        </p:nvGrpSpPr>
        <p:grpSpPr>
          <a:xfrm>
            <a:off x="1671600" y="1314470"/>
            <a:ext cx="9213169" cy="914400"/>
            <a:chOff x="2434800" y="1632600"/>
            <a:chExt cx="9213169" cy="914400"/>
          </a:xfrm>
        </p:grpSpPr>
        <p:pic>
          <p:nvPicPr>
            <p:cNvPr id="12" name="Graphic 11" descr="Dance steps with solid fill">
              <a:extLst>
                <a:ext uri="{FF2B5EF4-FFF2-40B4-BE49-F238E27FC236}">
                  <a16:creationId xmlns:a16="http://schemas.microsoft.com/office/drawing/2014/main" id="{B3E3CBE7-57A2-0DC7-C24B-B87BC1190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4800" y="1632600"/>
              <a:ext cx="914400" cy="9144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0C9904-3CCE-A9BD-FBB5-10DB455AF59C}"/>
                </a:ext>
              </a:extLst>
            </p:cNvPr>
            <p:cNvSpPr/>
            <p:nvPr/>
          </p:nvSpPr>
          <p:spPr>
            <a:xfrm>
              <a:off x="3376025" y="1803112"/>
              <a:ext cx="827194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EVALUATE WHICH FOREIGN MARKETS ARE BEST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FF6FD5-9E79-4DCF-02A0-AA6ED1D93F75}"/>
              </a:ext>
            </a:extLst>
          </p:cNvPr>
          <p:cNvGrpSpPr/>
          <p:nvPr/>
        </p:nvGrpSpPr>
        <p:grpSpPr>
          <a:xfrm>
            <a:off x="1671600" y="2552700"/>
            <a:ext cx="7729795" cy="914400"/>
            <a:chOff x="2434800" y="2552700"/>
            <a:chExt cx="7729795" cy="914400"/>
          </a:xfrm>
        </p:grpSpPr>
        <p:pic>
          <p:nvPicPr>
            <p:cNvPr id="13" name="Graphic 12" descr="Dance steps with solid fill">
              <a:extLst>
                <a:ext uri="{FF2B5EF4-FFF2-40B4-BE49-F238E27FC236}">
                  <a16:creationId xmlns:a16="http://schemas.microsoft.com/office/drawing/2014/main" id="{CE256195-5050-788D-579A-D7080E8FA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4800" y="2552700"/>
              <a:ext cx="914400" cy="9144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BDD8DB-3057-627C-CF5D-B2A62145A315}"/>
                </a:ext>
              </a:extLst>
            </p:cNvPr>
            <p:cNvSpPr/>
            <p:nvPr/>
          </p:nvSpPr>
          <p:spPr>
            <a:xfrm>
              <a:off x="3353563" y="2729399"/>
              <a:ext cx="681103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EVALUATE TRENDS IN SELECTED GENRE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2D809F-0E8E-1923-CF46-6B8CD0054249}"/>
              </a:ext>
            </a:extLst>
          </p:cNvPr>
          <p:cNvGrpSpPr/>
          <p:nvPr/>
        </p:nvGrpSpPr>
        <p:grpSpPr>
          <a:xfrm>
            <a:off x="1654800" y="3639054"/>
            <a:ext cx="8650044" cy="914400"/>
            <a:chOff x="2418000" y="3429000"/>
            <a:chExt cx="8650044" cy="914400"/>
          </a:xfrm>
        </p:grpSpPr>
        <p:pic>
          <p:nvPicPr>
            <p:cNvPr id="14" name="Graphic 13" descr="Dance steps with solid fill">
              <a:extLst>
                <a:ext uri="{FF2B5EF4-FFF2-40B4-BE49-F238E27FC236}">
                  <a16:creationId xmlns:a16="http://schemas.microsoft.com/office/drawing/2014/main" id="{28F0457C-363A-5D7D-DB5C-D0AB06704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000" y="3429000"/>
              <a:ext cx="914400" cy="9144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A764D3-7E9E-95C2-FA3F-172CA8480F61}"/>
                </a:ext>
              </a:extLst>
            </p:cNvPr>
            <p:cNvSpPr/>
            <p:nvPr/>
          </p:nvSpPr>
          <p:spPr>
            <a:xfrm>
              <a:off x="3332400" y="3605699"/>
              <a:ext cx="773564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IDENTIFY TARGET AUDIENCE DEMOGRAPHIC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999E5F-476D-172B-86D9-B173D5176D84}"/>
              </a:ext>
            </a:extLst>
          </p:cNvPr>
          <p:cNvGrpSpPr/>
          <p:nvPr/>
        </p:nvGrpSpPr>
        <p:grpSpPr>
          <a:xfrm>
            <a:off x="1654800" y="4732200"/>
            <a:ext cx="9479630" cy="914400"/>
            <a:chOff x="2418000" y="4343400"/>
            <a:chExt cx="9479630" cy="914400"/>
          </a:xfrm>
        </p:grpSpPr>
        <p:pic>
          <p:nvPicPr>
            <p:cNvPr id="15" name="Graphic 14" descr="Dance steps with solid fill">
              <a:extLst>
                <a:ext uri="{FF2B5EF4-FFF2-40B4-BE49-F238E27FC236}">
                  <a16:creationId xmlns:a16="http://schemas.microsoft.com/office/drawing/2014/main" id="{2397DD06-22D9-90C5-D6F1-C7AA08EF5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000" y="4343400"/>
              <a:ext cx="914400" cy="9144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E632ED-C6B8-521F-D8C1-AC6131DF80C8}"/>
                </a:ext>
              </a:extLst>
            </p:cNvPr>
            <p:cNvSpPr/>
            <p:nvPr/>
          </p:nvSpPr>
          <p:spPr>
            <a:xfrm>
              <a:off x="3332400" y="4515354"/>
              <a:ext cx="856523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IDENTIFY POST-PRODUCTION REVENUE STREAMS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34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6D8C2-A18C-1667-F396-D90502E3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ED200-8F39-6057-AB80-75AC563C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7310C-A44D-A41C-2AA6-C4B691B1E910}"/>
              </a:ext>
            </a:extLst>
          </p:cNvPr>
          <p:cNvSpPr/>
          <p:nvPr/>
        </p:nvSpPr>
        <p:spPr>
          <a:xfrm>
            <a:off x="4164543" y="2967335"/>
            <a:ext cx="3862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874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7A4C-2130-BF41-1417-AA9D77A2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A7F2-5A3F-E840-5329-8184DB62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CA3A6-3187-9296-9A4E-85C01AAC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E34C4-C5EE-731C-6E41-0B3BD573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7C2613-B9C3-D1C4-65E9-43397F5C32EA}"/>
              </a:ext>
            </a:extLst>
          </p:cNvPr>
          <p:cNvGrpSpPr/>
          <p:nvPr/>
        </p:nvGrpSpPr>
        <p:grpSpPr>
          <a:xfrm>
            <a:off x="1623101" y="537565"/>
            <a:ext cx="8954753" cy="1684080"/>
            <a:chOff x="1623101" y="432635"/>
            <a:chExt cx="8954753" cy="1684080"/>
          </a:xfrm>
        </p:grpSpPr>
        <p:pic>
          <p:nvPicPr>
            <p:cNvPr id="5122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ECB2DFF-E823-8EBE-9CF4-1C558FF5A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479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B2D643A-9985-B5F3-FA21-5756C192A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7497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FE9552-46C5-1692-74D4-900B42151223}"/>
                </a:ext>
              </a:extLst>
            </p:cNvPr>
            <p:cNvSpPr/>
            <p:nvPr/>
          </p:nvSpPr>
          <p:spPr>
            <a:xfrm>
              <a:off x="1623101" y="1593495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REVIEWS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6D80FD-1CFD-4F26-CF9A-6FE277CD0FC3}"/>
                </a:ext>
              </a:extLst>
            </p:cNvPr>
            <p:cNvSpPr/>
            <p:nvPr/>
          </p:nvSpPr>
          <p:spPr>
            <a:xfrm>
              <a:off x="7245037" y="1583042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PROFITS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73D2967B-C42D-55AC-08B1-4BF76D3053E4}"/>
              </a:ext>
            </a:extLst>
          </p:cNvPr>
          <p:cNvSpPr/>
          <p:nvPr/>
        </p:nvSpPr>
        <p:spPr>
          <a:xfrm>
            <a:off x="5661285" y="2817175"/>
            <a:ext cx="869430" cy="989351"/>
          </a:xfrm>
          <a:prstGeom prst="downArrow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6AA539-3C2C-DA84-46B1-2AAAB72440A2}"/>
              </a:ext>
            </a:extLst>
          </p:cNvPr>
          <p:cNvGrpSpPr/>
          <p:nvPr/>
        </p:nvGrpSpPr>
        <p:grpSpPr>
          <a:xfrm>
            <a:off x="426386" y="4523272"/>
            <a:ext cx="3332817" cy="1709587"/>
            <a:chOff x="426386" y="3443990"/>
            <a:chExt cx="3332817" cy="1709587"/>
          </a:xfrm>
        </p:grpSpPr>
        <p:pic>
          <p:nvPicPr>
            <p:cNvPr id="5124" name="Picture 4" descr="Focus Vector SVG Icon (17) - SVG Repo">
              <a:extLst>
                <a:ext uri="{FF2B5EF4-FFF2-40B4-BE49-F238E27FC236}">
                  <a16:creationId xmlns:a16="http://schemas.microsoft.com/office/drawing/2014/main" id="{12673DE3-7AF4-48AB-94EB-8E31FF38B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317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048F9A-1C6C-3460-7E96-4698412E6E46}"/>
                </a:ext>
              </a:extLst>
            </p:cNvPr>
            <p:cNvSpPr/>
            <p:nvPr/>
          </p:nvSpPr>
          <p:spPr>
            <a:xfrm>
              <a:off x="426386" y="432258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13CB72-F359-62AA-8D76-99E287C225A0}"/>
              </a:ext>
            </a:extLst>
          </p:cNvPr>
          <p:cNvGrpSpPr/>
          <p:nvPr/>
        </p:nvGrpSpPr>
        <p:grpSpPr>
          <a:xfrm>
            <a:off x="4429591" y="4568242"/>
            <a:ext cx="3332817" cy="1664616"/>
            <a:chOff x="4429591" y="3488960"/>
            <a:chExt cx="3332817" cy="16646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8D3EDA-975C-DD10-2D48-EDEDBCBA1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650" y="3488960"/>
              <a:ext cx="1028700" cy="8636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9DDA6E-C9ED-DD64-32B4-B1A72E2DA3B0}"/>
                </a:ext>
              </a:extLst>
            </p:cNvPr>
            <p:cNvSpPr/>
            <p:nvPr/>
          </p:nvSpPr>
          <p:spPr>
            <a:xfrm>
              <a:off x="4429591" y="4322579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WOULD BE THE INITIAL INVESTMENT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449856-F311-4CCC-DCA6-533AC8556D1F}"/>
              </a:ext>
            </a:extLst>
          </p:cNvPr>
          <p:cNvGrpSpPr/>
          <p:nvPr/>
        </p:nvGrpSpPr>
        <p:grpSpPr>
          <a:xfrm>
            <a:off x="8565212" y="4523272"/>
            <a:ext cx="3332817" cy="1739567"/>
            <a:chOff x="8565212" y="3443990"/>
            <a:chExt cx="3332817" cy="1739567"/>
          </a:xfrm>
        </p:grpSpPr>
        <p:pic>
          <p:nvPicPr>
            <p:cNvPr id="5126" name="Picture 6" descr="global icon vector 3">
              <a:extLst>
                <a:ext uri="{FF2B5EF4-FFF2-40B4-BE49-F238E27FC236}">
                  <a16:creationId xmlns:a16="http://schemas.microsoft.com/office/drawing/2014/main" id="{225E4886-5AFD-4073-82D9-54D4EBFCA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2560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478C11-4E57-98B4-4900-0A97E20DA1CE}"/>
                </a:ext>
              </a:extLst>
            </p:cNvPr>
            <p:cNvSpPr/>
            <p:nvPr/>
          </p:nvSpPr>
          <p:spPr>
            <a:xfrm>
              <a:off x="8565212" y="435256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SHOULD BE THE GLOBAL FOOTPRINT?</a:t>
              </a: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E80F53-3115-15AD-ADC8-AA55E656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4C33050-90C6-F7E8-ECE2-1B131E3F9AC9}"/>
              </a:ext>
            </a:extLst>
          </p:cNvPr>
          <p:cNvSpPr/>
          <p:nvPr/>
        </p:nvSpPr>
        <p:spPr>
          <a:xfrm>
            <a:off x="1934093" y="891539"/>
            <a:ext cx="5696989" cy="559238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FD16F-3629-A932-DC7D-F0FF3DD7B379}"/>
              </a:ext>
            </a:extLst>
          </p:cNvPr>
          <p:cNvSpPr/>
          <p:nvPr/>
        </p:nvSpPr>
        <p:spPr>
          <a:xfrm>
            <a:off x="4688378" y="891539"/>
            <a:ext cx="5696989" cy="5592387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8524-B105-A8B8-8ABB-7ECCF1AA8364}"/>
              </a:ext>
            </a:extLst>
          </p:cNvPr>
          <p:cNvSpPr txBox="1"/>
          <p:nvPr/>
        </p:nvSpPr>
        <p:spPr>
          <a:xfrm>
            <a:off x="2234849" y="2949068"/>
            <a:ext cx="2426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Documentary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B6638-4BAA-6B24-0755-DC6C1F2745AC}"/>
              </a:ext>
            </a:extLst>
          </p:cNvPr>
          <p:cNvSpPr txBox="1"/>
          <p:nvPr/>
        </p:nvSpPr>
        <p:spPr>
          <a:xfrm>
            <a:off x="7669876" y="2395070"/>
            <a:ext cx="2715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Fantasy: 6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Musical: 2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Thriller: 2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Drama, Mystery, Documentary, History : 1 groupings each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33E35-DB6D-EBC4-5299-AD9577E3EB4E}"/>
              </a:ext>
            </a:extLst>
          </p:cNvPr>
          <p:cNvSpPr txBox="1"/>
          <p:nvPr/>
        </p:nvSpPr>
        <p:spPr>
          <a:xfrm>
            <a:off x="4715788" y="2694293"/>
            <a:ext cx="2926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Adventure: 10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Action: 7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Comedy: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Animation: 4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Sci-fi: 4 groupings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EA7423-6713-D78A-809C-13755D7E81A0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12" name="Picture 11" descr="Focus Vector SVG Icon (17) - SVG Repo">
              <a:extLst>
                <a:ext uri="{FF2B5EF4-FFF2-40B4-BE49-F238E27FC236}">
                  <a16:creationId xmlns:a16="http://schemas.microsoft.com/office/drawing/2014/main" id="{74A409B8-53E1-D5A4-9874-3009174C1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609AC3-B00A-F161-E31A-6DD10CC8AD8B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54B5-3C37-CFB1-18BE-87338CAE36F1}"/>
              </a:ext>
            </a:extLst>
          </p:cNvPr>
          <p:cNvSpPr/>
          <p:nvPr/>
        </p:nvSpPr>
        <p:spPr>
          <a:xfrm>
            <a:off x="3049209" y="1168536"/>
            <a:ext cx="29913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Positive Viewer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F0F01C-539A-E838-3A0D-D6851ECEC769}"/>
              </a:ext>
            </a:extLst>
          </p:cNvPr>
          <p:cNvSpPr/>
          <p:nvPr/>
        </p:nvSpPr>
        <p:spPr>
          <a:xfrm>
            <a:off x="6222944" y="1168536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Highly Profitable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F9ACD-8CD4-0519-4838-F2D16442150C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5" name="Picture 4" descr="Focus Vector SVG Icon (17) - SVG Repo">
              <a:extLst>
                <a:ext uri="{FF2B5EF4-FFF2-40B4-BE49-F238E27FC236}">
                  <a16:creationId xmlns:a16="http://schemas.microsoft.com/office/drawing/2014/main" id="{E6AFC26A-6671-FC58-581F-CBCDF23B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7045377" y="0"/>
            <a:ext cx="514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vs Profits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EE6C0-B4B6-4066-4F4B-4C9E011A31DB}"/>
              </a:ext>
            </a:extLst>
          </p:cNvPr>
          <p:cNvSpPr txBox="1"/>
          <p:nvPr/>
        </p:nvSpPr>
        <p:spPr>
          <a:xfrm>
            <a:off x="7847215" y="1983232"/>
            <a:ext cx="4344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Best Option: </a:t>
            </a:r>
          </a:p>
          <a:p>
            <a:r>
              <a:rPr lang="en-US" dirty="0"/>
              <a:t>Adventure pairings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Sci-Fi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8300741" y="625864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7944200" y="659568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2AEC8-4A5F-3DBC-EC0A-DBB981F0EAF7}"/>
              </a:ext>
            </a:extLst>
          </p:cNvPr>
          <p:cNvGrpSpPr/>
          <p:nvPr/>
        </p:nvGrpSpPr>
        <p:grpSpPr>
          <a:xfrm>
            <a:off x="7944200" y="661885"/>
            <a:ext cx="478266" cy="784173"/>
            <a:chOff x="7944200" y="661885"/>
            <a:chExt cx="478266" cy="7841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10E35E1-B609-A9A3-5B1F-62A0EE784CC4}"/>
                </a:ext>
              </a:extLst>
            </p:cNvPr>
            <p:cNvGrpSpPr/>
            <p:nvPr/>
          </p:nvGrpSpPr>
          <p:grpSpPr>
            <a:xfrm>
              <a:off x="7944200" y="938071"/>
              <a:ext cx="478266" cy="507987"/>
              <a:chOff x="8902710" y="5945084"/>
              <a:chExt cx="478266" cy="507987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567DECBE-381C-1FD6-606D-300895563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8902710" y="5945084"/>
                <a:ext cx="478266" cy="298916"/>
              </a:xfrm>
              <a:prstGeom prst="rect">
                <a:avLst/>
              </a:prstGeom>
            </p:spPr>
          </p:pic>
          <p:pic>
            <p:nvPicPr>
              <p:cNvPr id="11" name="Picture 10" descr="Shape&#10;&#10;Description automatically generated">
                <a:extLst>
                  <a:ext uri="{FF2B5EF4-FFF2-40B4-BE49-F238E27FC236}">
                    <a16:creationId xmlns:a16="http://schemas.microsoft.com/office/drawing/2014/main" id="{0FAC6956-5FDC-A629-39AC-D46C724C0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9041383" y="6262390"/>
                <a:ext cx="217868" cy="190681"/>
              </a:xfrm>
              <a:prstGeom prst="rect">
                <a:avLst/>
              </a:prstGeom>
            </p:spPr>
          </p:pic>
        </p:grp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5DF9370-D56A-8EB3-8EB9-DDFC7646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944200" y="661885"/>
              <a:ext cx="478266" cy="298916"/>
            </a:xfrm>
            <a:prstGeom prst="rect">
              <a:avLst/>
            </a:prstGeom>
          </p:spPr>
        </p:pic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6D3D132-7E79-9CD8-1064-68053710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45436" y="6344622"/>
            <a:ext cx="3236418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C61BAEB-14C6-ABD2-E12C-8E125E25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526" y="6356350"/>
            <a:ext cx="450273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17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3A6E74-20E6-00F1-9505-B347A7D86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441" y="775732"/>
            <a:ext cx="7060323" cy="599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0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504F9F6-A200-5FC8-EA04-32424D4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9873" y="6473558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Adventure Pairings with Action, Comedy, Animation and Sci-Fi 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18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BE7891-E48C-6A27-C34B-3C7BA9E51657}"/>
              </a:ext>
            </a:extLst>
          </p:cNvPr>
          <p:cNvSpPr/>
          <p:nvPr/>
        </p:nvSpPr>
        <p:spPr>
          <a:xfrm>
            <a:off x="2534736" y="5358167"/>
            <a:ext cx="712252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Foreign Profits Dominate Net Profits</a:t>
            </a:r>
          </a:p>
        </p:txBody>
      </p:sp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BC26C9F9-AE50-8E82-5D19-D9064312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20" y="1482040"/>
            <a:ext cx="8850559" cy="34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2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People Watching Movie Monochrome Icon Stock Vector (Royalty Free) 753465151  | Shutterstock">
            <a:extLst>
              <a:ext uri="{FF2B5EF4-FFF2-40B4-BE49-F238E27FC236}">
                <a16:creationId xmlns:a16="http://schemas.microsoft.com/office/drawing/2014/main" id="{A3128CA3-F83D-627D-EE10-C732B40D2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6"/>
          <a:stretch/>
        </p:blipFill>
        <p:spPr bwMode="auto">
          <a:xfrm>
            <a:off x="484632" y="1532094"/>
            <a:ext cx="3517119" cy="34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Movie Icon Which Is Designed For All Application Purpose New, New Icons,  Application Icons, Movie Icons PNG and Vector with Transparent Background  for Free Down… | Instagram logo, Icon design, Instagram highlight">
            <a:extLst>
              <a:ext uri="{FF2B5EF4-FFF2-40B4-BE49-F238E27FC236}">
                <a16:creationId xmlns:a16="http://schemas.microsoft.com/office/drawing/2014/main" id="{6B035CB7-5971-C14C-CAD7-C64531F36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t="7009" r="11903" b="15411"/>
          <a:stretch/>
        </p:blipFill>
        <p:spPr bwMode="auto">
          <a:xfrm>
            <a:off x="4310676" y="1502686"/>
            <a:ext cx="3537345" cy="38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305,259 Dollar Sign Stock Photos, Pictures &amp; Royalty-Free Images - iStock">
            <a:extLst>
              <a:ext uri="{FF2B5EF4-FFF2-40B4-BE49-F238E27FC236}">
                <a16:creationId xmlns:a16="http://schemas.microsoft.com/office/drawing/2014/main" id="{1214F9A9-7FB7-2647-A42E-019402446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1667368"/>
            <a:ext cx="3517120" cy="35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D9ADFE-773C-27BA-1F3E-96F409478B14}"/>
              </a:ext>
            </a:extLst>
          </p:cNvPr>
          <p:cNvSpPr/>
          <p:nvPr/>
        </p:nvSpPr>
        <p:spPr>
          <a:xfrm>
            <a:off x="224947" y="5184488"/>
            <a:ext cx="37927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~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265 Million people in US &amp; Canada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D8C2B-1F35-A2A2-FF79-39FF122C0839}"/>
              </a:ext>
            </a:extLst>
          </p:cNvPr>
          <p:cNvSpPr/>
          <p:nvPr/>
        </p:nvSpPr>
        <p:spPr>
          <a:xfrm>
            <a:off x="8024519" y="5184487"/>
            <a:ext cx="3792754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~ $12 Billion Box Office Revenue in US &amp; Canada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3A1F40-97E1-01F2-8CF2-3DE40CB2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Question Mark Svg Png Icon Free Download (#199922) - OnlineWebFonts.COM">
            <a:extLst>
              <a:ext uri="{FF2B5EF4-FFF2-40B4-BE49-F238E27FC236}">
                <a16:creationId xmlns:a16="http://schemas.microsoft.com/office/drawing/2014/main" id="{344ADDAC-3275-2808-10AC-2ABA115A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4457" y="1365895"/>
            <a:ext cx="2963085" cy="296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3AAC09-A700-BFF7-D289-C42F07C87788}"/>
              </a:ext>
            </a:extLst>
          </p:cNvPr>
          <p:cNvSpPr/>
          <p:nvPr/>
        </p:nvSpPr>
        <p:spPr>
          <a:xfrm>
            <a:off x="3477718" y="4328980"/>
            <a:ext cx="530651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TYPE OF MOVIE TO CREATE?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37B9-3F46-A52E-75FC-E00BA9E8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2AEC-C386-2B5F-02E9-87167547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1414D-D4CB-045C-D494-B51268A6D640}"/>
              </a:ext>
            </a:extLst>
          </p:cNvPr>
          <p:cNvGrpSpPr/>
          <p:nvPr/>
        </p:nvGrpSpPr>
        <p:grpSpPr>
          <a:xfrm>
            <a:off x="255490" y="794479"/>
            <a:ext cx="8154652" cy="5269042"/>
            <a:chOff x="-3" y="794479"/>
            <a:chExt cx="8154652" cy="52690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AD3AF6-BD03-44F4-19AA-AFA23DFA1052}"/>
                </a:ext>
              </a:extLst>
            </p:cNvPr>
            <p:cNvGrpSpPr/>
            <p:nvPr/>
          </p:nvGrpSpPr>
          <p:grpSpPr>
            <a:xfrm>
              <a:off x="0" y="794479"/>
              <a:ext cx="8154648" cy="1588957"/>
              <a:chOff x="0" y="794479"/>
              <a:chExt cx="8154648" cy="1588957"/>
            </a:xfrm>
          </p:grpSpPr>
          <p:pic>
            <p:nvPicPr>
              <p:cNvPr id="4098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4ED9879C-7952-D0DD-3B6D-B5D24C5CAC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94479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0AC4A0-7CD8-6ACB-0B73-A4751A36F84F}"/>
                  </a:ext>
                </a:extLst>
              </p:cNvPr>
              <p:cNvSpPr/>
              <p:nvPr/>
            </p:nvSpPr>
            <p:spPr>
              <a:xfrm>
                <a:off x="1588953" y="1265791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POSITIVE VIEWER RESPONSE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81D015D-AB40-60D8-F2DA-1A1FC6A478D2}"/>
                </a:ext>
              </a:extLst>
            </p:cNvPr>
            <p:cNvGrpSpPr/>
            <p:nvPr/>
          </p:nvGrpSpPr>
          <p:grpSpPr>
            <a:xfrm>
              <a:off x="-3" y="2634521"/>
              <a:ext cx="8154652" cy="1588957"/>
              <a:chOff x="-3" y="2634521"/>
              <a:chExt cx="8154652" cy="1588957"/>
            </a:xfrm>
          </p:grpSpPr>
          <p:pic>
            <p:nvPicPr>
              <p:cNvPr id="4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D4D79EAA-034E-338B-A08D-F320E9A41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" y="2634521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0E8287-8B95-53CC-673C-5BC205DEF642}"/>
                  </a:ext>
                </a:extLst>
              </p:cNvPr>
              <p:cNvSpPr/>
              <p:nvPr/>
            </p:nvSpPr>
            <p:spPr>
              <a:xfrm>
                <a:off x="1588954" y="3105834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PROFITABLE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D1F933-AA99-B17D-E9E2-D0D5B598F77E}"/>
                </a:ext>
              </a:extLst>
            </p:cNvPr>
            <p:cNvGrpSpPr/>
            <p:nvPr/>
          </p:nvGrpSpPr>
          <p:grpSpPr>
            <a:xfrm>
              <a:off x="-2" y="4474564"/>
              <a:ext cx="8154650" cy="1588957"/>
              <a:chOff x="-2" y="4474564"/>
              <a:chExt cx="8154650" cy="1588957"/>
            </a:xfrm>
          </p:grpSpPr>
          <p:pic>
            <p:nvPicPr>
              <p:cNvPr id="5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13CD69B9-74C1-29BD-1BC3-D75E141C50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4474564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A828D9-99CB-FCF7-742A-EB34461C5357}"/>
                  </a:ext>
                </a:extLst>
              </p:cNvPr>
              <p:cNvSpPr/>
              <p:nvPr/>
            </p:nvSpPr>
            <p:spPr>
              <a:xfrm>
                <a:off x="1588953" y="4945876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DOMESTIC VS FOREIGN LAUNCH</a:t>
                </a: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9EF76-F86F-C3F6-831C-128C9AAE7EC2}"/>
              </a:ext>
            </a:extLst>
          </p:cNvPr>
          <p:cNvSpPr/>
          <p:nvPr/>
        </p:nvSpPr>
        <p:spPr>
          <a:xfrm>
            <a:off x="8783782" y="135812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REVIEWS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3B7980-2C94-2FF8-4873-44ADBF45CC80}"/>
              </a:ext>
            </a:extLst>
          </p:cNvPr>
          <p:cNvSpPr/>
          <p:nvPr/>
        </p:nvSpPr>
        <p:spPr>
          <a:xfrm>
            <a:off x="5736462" y="3203106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PROFITS</a:t>
            </a:r>
          </a:p>
        </p:txBody>
      </p: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97B8D91B-9507-8F28-FCAB-E264BE06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9162" y="1131755"/>
            <a:ext cx="1274619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3CCF5E2-6207-A02C-20C4-14869C2E6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377" y="2991276"/>
            <a:ext cx="1274619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3852DB9-C7E2-4A86-2C7A-B50189ABA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5635" y="4811841"/>
            <a:ext cx="1274619" cy="914400"/>
          </a:xfrm>
          <a:prstGeom prst="rect">
            <a:avLst/>
          </a:prstGeom>
        </p:spPr>
      </p:pic>
      <p:pic>
        <p:nvPicPr>
          <p:cNvPr id="27" name="Graphic 26" descr="Rating 3 Star outline">
            <a:extLst>
              <a:ext uri="{FF2B5EF4-FFF2-40B4-BE49-F238E27FC236}">
                <a16:creationId xmlns:a16="http://schemas.microsoft.com/office/drawing/2014/main" id="{1652963C-A44F-2710-4582-AB5BD1AFF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9575" y="1454922"/>
            <a:ext cx="914400" cy="914400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91270E5C-F8E3-01A6-C67E-64CB076E6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3553" y="3472769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E50A6E-3D17-E8EE-EE9C-9E0EE2E52A92}"/>
              </a:ext>
            </a:extLst>
          </p:cNvPr>
          <p:cNvSpPr/>
          <p:nvPr/>
        </p:nvSpPr>
        <p:spPr>
          <a:xfrm>
            <a:off x="9246654" y="500978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PROFITS</a:t>
            </a:r>
          </a:p>
        </p:txBody>
      </p:sp>
      <p:pic>
        <p:nvPicPr>
          <p:cNvPr id="34" name="Graphic 33" descr="Globe with solid fill">
            <a:extLst>
              <a:ext uri="{FF2B5EF4-FFF2-40B4-BE49-F238E27FC236}">
                <a16:creationId xmlns:a16="http://schemas.microsoft.com/office/drawing/2014/main" id="{A8CCBF51-ACBE-F563-48A4-2C3BB2228A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90354" y="5362119"/>
            <a:ext cx="914400" cy="914400"/>
          </a:xfrm>
          <a:prstGeom prst="rect">
            <a:avLst/>
          </a:prstGeom>
        </p:spPr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25DC16B7-8455-D7D8-E6EA-6A5FC35A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A2B8A5A-9C69-BD9C-D020-9C8DC277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5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atabase icon vector">
            <a:extLst>
              <a:ext uri="{FF2B5EF4-FFF2-40B4-BE49-F238E27FC236}">
                <a16:creationId xmlns:a16="http://schemas.microsoft.com/office/drawing/2014/main" id="{C7F02A37-40A2-5147-010E-5F54D04E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2" y="1989945"/>
            <a:ext cx="2502575" cy="25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01196-8244-9CFF-B6F0-9DCADE84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00" y="375975"/>
            <a:ext cx="5343048" cy="1106045"/>
          </a:xfrm>
          <a:prstGeom prst="rect">
            <a:avLst/>
          </a:prstGeom>
          <a:ln w="76200">
            <a:noFill/>
          </a:ln>
        </p:spPr>
      </p:pic>
      <p:pic>
        <p:nvPicPr>
          <p:cNvPr id="6154" name="Picture 10" descr="The Movie Database (TMDB)">
            <a:extLst>
              <a:ext uri="{FF2B5EF4-FFF2-40B4-BE49-F238E27FC236}">
                <a16:creationId xmlns:a16="http://schemas.microsoft.com/office/drawing/2014/main" id="{C41488DB-5B3C-6FCA-0ABC-2F58EA64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46" y="2622162"/>
            <a:ext cx="2250654" cy="1613676"/>
          </a:xfrm>
          <a:prstGeom prst="rect">
            <a:avLst/>
          </a:prstGeom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2504AC8-A9EF-22C2-DBF2-63CAD335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207" y="4150844"/>
            <a:ext cx="2502575" cy="1262041"/>
          </a:xfrm>
          <a:prstGeom prst="rect">
            <a:avLst/>
          </a:prstGeom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941011-5BBB-23CA-0861-E83C5C60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7C1A12-D1A1-17CD-375D-87FDE77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4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4BC06C0-DF7E-0DE0-F7F6-3080ECFEBE44}"/>
              </a:ext>
            </a:extLst>
          </p:cNvPr>
          <p:cNvGrpSpPr/>
          <p:nvPr/>
        </p:nvGrpSpPr>
        <p:grpSpPr>
          <a:xfrm>
            <a:off x="9430128" y="2316341"/>
            <a:ext cx="3215688" cy="2597598"/>
            <a:chOff x="8894020" y="2262564"/>
            <a:chExt cx="3215688" cy="25975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0EE6C0-B4B6-4066-4F4B-4C9E011A31DB}"/>
                </a:ext>
              </a:extLst>
            </p:cNvPr>
            <p:cNvSpPr txBox="1"/>
            <p:nvPr/>
          </p:nvSpPr>
          <p:spPr>
            <a:xfrm>
              <a:off x="8980382" y="2262564"/>
              <a:ext cx="312932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 4: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Drama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Comedy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Action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Adventure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891A3D-848C-D8BD-E7DD-F7543277F53A}"/>
                </a:ext>
              </a:extLst>
            </p:cNvPr>
            <p:cNvSpPr/>
            <p:nvPr/>
          </p:nvSpPr>
          <p:spPr>
            <a:xfrm>
              <a:off x="8894020" y="2274840"/>
              <a:ext cx="1783725" cy="25853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E3101D44-8845-BBF3-6AB6-6CF88DFE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70608" y="6356350"/>
            <a:ext cx="3307137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E30643B-0ED7-8206-DFA6-6FB07917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972" y="6356350"/>
            <a:ext cx="315827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6</a:t>
            </a:fld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11B960F-47CD-CC8B-E99A-01AB579B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95" y="1045480"/>
            <a:ext cx="8402658" cy="513932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9689CA2-4528-A2D6-DA09-B326A5FC0648}"/>
              </a:ext>
            </a:extLst>
          </p:cNvPr>
          <p:cNvGrpSpPr/>
          <p:nvPr/>
        </p:nvGrpSpPr>
        <p:grpSpPr>
          <a:xfrm>
            <a:off x="0" y="0"/>
            <a:ext cx="4500000" cy="608507"/>
            <a:chOff x="0" y="0"/>
            <a:chExt cx="4500000" cy="6085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486937" y="73420"/>
              <a:ext cx="401306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POSITIVE VIEWER RESPONSE</a:t>
              </a:r>
            </a:p>
          </p:txBody>
        </p:sp>
        <p:pic>
          <p:nvPicPr>
            <p:cNvPr id="38" name="Picture 2" descr="Target, goal Icon in Marketing (Outline) icon set">
              <a:extLst>
                <a:ext uri="{FF2B5EF4-FFF2-40B4-BE49-F238E27FC236}">
                  <a16:creationId xmlns:a16="http://schemas.microsoft.com/office/drawing/2014/main" id="{B173A0FC-2756-F82E-FF13-121C701A1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507" cy="60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218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C438E29-D275-8FA0-6E82-D9DC7D66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218" y="6356350"/>
            <a:ext cx="325582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B76EEBE-FC91-C570-E8FA-0FC7BD0C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6613" y="6363503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B90397-8786-890E-3003-FDDF3193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8" y="1615299"/>
            <a:ext cx="8396875" cy="381903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7D8582A-3056-7AE6-A653-9FFC0A55C04D}"/>
              </a:ext>
            </a:extLst>
          </p:cNvPr>
          <p:cNvGrpSpPr/>
          <p:nvPr/>
        </p:nvGrpSpPr>
        <p:grpSpPr>
          <a:xfrm>
            <a:off x="8855825" y="2246313"/>
            <a:ext cx="4344785" cy="3277821"/>
            <a:chOff x="2411215" y="4646022"/>
            <a:chExt cx="4344785" cy="32778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53E6BF-6411-C362-6883-262595252981}"/>
                </a:ext>
              </a:extLst>
            </p:cNvPr>
            <p:cNvSpPr txBox="1"/>
            <p:nvPr/>
          </p:nvSpPr>
          <p:spPr>
            <a:xfrm>
              <a:off x="2411215" y="4646023"/>
              <a:ext cx="4344785" cy="327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i="1" u="sng" dirty="0"/>
                <a:t>Best Option: 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Adventure pairings with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Action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Comedy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Animation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Sci-Fi</a:t>
              </a:r>
              <a:br>
                <a:rPr lang="en-US" dirty="0"/>
              </a:br>
              <a:endParaRPr lang="en-US" dirty="0"/>
            </a:p>
            <a:p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7B56C6-5DA6-CC18-1AD7-180510CBE51D}"/>
                </a:ext>
              </a:extLst>
            </p:cNvPr>
            <p:cNvSpPr/>
            <p:nvPr/>
          </p:nvSpPr>
          <p:spPr>
            <a:xfrm>
              <a:off x="2435215" y="4646022"/>
              <a:ext cx="2453585" cy="26064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1FDC87-38B3-38B5-9646-38B4915B0A39}"/>
              </a:ext>
            </a:extLst>
          </p:cNvPr>
          <p:cNvGrpSpPr/>
          <p:nvPr/>
        </p:nvGrpSpPr>
        <p:grpSpPr>
          <a:xfrm>
            <a:off x="0" y="0"/>
            <a:ext cx="4557600" cy="608507"/>
            <a:chOff x="0" y="0"/>
            <a:chExt cx="4557600" cy="6085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645F86-58A0-CD0E-36EE-C221224C56CD}"/>
                </a:ext>
              </a:extLst>
            </p:cNvPr>
            <p:cNvSpPr/>
            <p:nvPr/>
          </p:nvSpPr>
          <p:spPr>
            <a:xfrm>
              <a:off x="544537" y="73420"/>
              <a:ext cx="401306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PROFITABILITY</a:t>
              </a:r>
            </a:p>
          </p:txBody>
        </p:sp>
        <p:pic>
          <p:nvPicPr>
            <p:cNvPr id="25" name="Picture 2" descr="Target, goal Icon in Marketing (Outline) icon set">
              <a:extLst>
                <a:ext uri="{FF2B5EF4-FFF2-40B4-BE49-F238E27FC236}">
                  <a16:creationId xmlns:a16="http://schemas.microsoft.com/office/drawing/2014/main" id="{8AC1F06B-06C6-AF3B-07AC-64CFA51F1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507" cy="60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463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AF9F63D6-FA46-0A48-825D-6D297B96D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57" y="1456036"/>
            <a:ext cx="10629549" cy="3943219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504F9F6-A200-5FC8-EA04-32424D4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9873" y="6473558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Movie Reviews Filter: Above IMDB Average  7</a:t>
            </a:r>
          </a:p>
          <a:p>
            <a:pPr algn="l"/>
            <a:r>
              <a:rPr lang="en-US" dirty="0"/>
              <a:t>Adventure Pairings with Action, Comedy, Animation and Sci-Fi 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Graphic 10" descr="Badge Cross with solid fill">
            <a:extLst>
              <a:ext uri="{FF2B5EF4-FFF2-40B4-BE49-F238E27FC236}">
                <a16:creationId xmlns:a16="http://schemas.microsoft.com/office/drawing/2014/main" id="{D0ECE381-07D9-99EF-0161-FA8BE00FA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1250" y="3609280"/>
            <a:ext cx="339356" cy="339356"/>
          </a:xfrm>
          <a:prstGeom prst="rect">
            <a:avLst/>
          </a:prstGeom>
        </p:spPr>
      </p:pic>
      <p:pic>
        <p:nvPicPr>
          <p:cNvPr id="17" name="Graphic 16" descr="Badge Cross with solid fill">
            <a:extLst>
              <a:ext uri="{FF2B5EF4-FFF2-40B4-BE49-F238E27FC236}">
                <a16:creationId xmlns:a16="http://schemas.microsoft.com/office/drawing/2014/main" id="{8100BFD1-AE56-F18A-6AA3-07AB30FE5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2529" y="3609289"/>
            <a:ext cx="339356" cy="339356"/>
          </a:xfrm>
          <a:prstGeom prst="rect">
            <a:avLst/>
          </a:prstGeom>
        </p:spPr>
      </p:pic>
      <p:pic>
        <p:nvPicPr>
          <p:cNvPr id="18" name="Graphic 17" descr="Badge Cross with solid fill">
            <a:extLst>
              <a:ext uri="{FF2B5EF4-FFF2-40B4-BE49-F238E27FC236}">
                <a16:creationId xmlns:a16="http://schemas.microsoft.com/office/drawing/2014/main" id="{C17AAA5A-FC72-2725-203E-67319F74B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3720" y="3608844"/>
            <a:ext cx="339356" cy="339356"/>
          </a:xfrm>
          <a:prstGeom prst="rect">
            <a:avLst/>
          </a:prstGeom>
        </p:spPr>
      </p:pic>
      <p:pic>
        <p:nvPicPr>
          <p:cNvPr id="25" name="Graphic 24" descr="Badge Tick with solid fill">
            <a:extLst>
              <a:ext uri="{FF2B5EF4-FFF2-40B4-BE49-F238E27FC236}">
                <a16:creationId xmlns:a16="http://schemas.microsoft.com/office/drawing/2014/main" id="{7E84DC13-15D0-89BB-76CE-04BF7F491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5075" y="3142129"/>
            <a:ext cx="573742" cy="573742"/>
          </a:xfrm>
          <a:prstGeom prst="rect">
            <a:avLst/>
          </a:prstGeom>
        </p:spPr>
      </p:pic>
      <p:pic>
        <p:nvPicPr>
          <p:cNvPr id="26" name="Graphic 25" descr="Badge Tick with solid fill">
            <a:extLst>
              <a:ext uri="{FF2B5EF4-FFF2-40B4-BE49-F238E27FC236}">
                <a16:creationId xmlns:a16="http://schemas.microsoft.com/office/drawing/2014/main" id="{8AFB3B17-7093-7B62-A96A-289328E96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6737" y="3148981"/>
            <a:ext cx="573742" cy="5737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5FD3DD0-4663-11A1-EE09-6E18CCC2DA66}"/>
              </a:ext>
            </a:extLst>
          </p:cNvPr>
          <p:cNvSpPr/>
          <p:nvPr/>
        </p:nvSpPr>
        <p:spPr>
          <a:xfrm>
            <a:off x="1830753" y="5461074"/>
            <a:ext cx="840800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FOREIGN PROFITS DOMINATE NET PROFITS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D16086E-83BD-9F28-A699-58EE010BE7FC}"/>
              </a:ext>
            </a:extLst>
          </p:cNvPr>
          <p:cNvGrpSpPr/>
          <p:nvPr/>
        </p:nvGrpSpPr>
        <p:grpSpPr>
          <a:xfrm>
            <a:off x="0" y="0"/>
            <a:ext cx="8028000" cy="608507"/>
            <a:chOff x="0" y="0"/>
            <a:chExt cx="8028000" cy="6085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73FE197-B6BB-E803-D741-D0C64C44CE21}"/>
                </a:ext>
              </a:extLst>
            </p:cNvPr>
            <p:cNvSpPr/>
            <p:nvPr/>
          </p:nvSpPr>
          <p:spPr>
            <a:xfrm>
              <a:off x="544536" y="73420"/>
              <a:ext cx="748346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DOMESTIC VS FOREIGN LAUNCH</a:t>
              </a:r>
            </a:p>
          </p:txBody>
        </p:sp>
        <p:pic>
          <p:nvPicPr>
            <p:cNvPr id="33" name="Picture 2" descr="Target, goal Icon in Marketing (Outline) icon set">
              <a:extLst>
                <a:ext uri="{FF2B5EF4-FFF2-40B4-BE49-F238E27FC236}">
                  <a16:creationId xmlns:a16="http://schemas.microsoft.com/office/drawing/2014/main" id="{35126BFA-0068-EE22-8B1D-E56BE0089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507" cy="60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142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9AC3-B00A-F161-E31A-6DD10CC8AD8B}"/>
              </a:ext>
            </a:extLst>
          </p:cNvPr>
          <p:cNvSpPr/>
          <p:nvPr/>
        </p:nvSpPr>
        <p:spPr>
          <a:xfrm>
            <a:off x="743917" y="61992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  <p:pic>
        <p:nvPicPr>
          <p:cNvPr id="18" name="Graphic 17" descr="Presentation with pie chart with solid fill">
            <a:extLst>
              <a:ext uri="{FF2B5EF4-FFF2-40B4-BE49-F238E27FC236}">
                <a16:creationId xmlns:a16="http://schemas.microsoft.com/office/drawing/2014/main" id="{C3364562-96F8-05E7-23DC-729441B64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9115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9DFDD06-0345-2BD5-09E0-D55F94010911}"/>
              </a:ext>
            </a:extLst>
          </p:cNvPr>
          <p:cNvGrpSpPr/>
          <p:nvPr/>
        </p:nvGrpSpPr>
        <p:grpSpPr>
          <a:xfrm>
            <a:off x="1583840" y="1615312"/>
            <a:ext cx="8865896" cy="646331"/>
            <a:chOff x="1796937" y="1751308"/>
            <a:chExt cx="8865896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7A1A65-9FA8-E8A8-2130-995BFCF1D9CE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 GENRE COMBINATIONS </a:t>
              </a:r>
              <a:r>
                <a:rPr lang="en-US" dirty="0"/>
                <a:t>– MOST COMMON GENRE WITH HIGH REVIEWS 				&amp; HIGH PROFITS </a:t>
              </a:r>
            </a:p>
          </p:txBody>
        </p:sp>
        <p:pic>
          <p:nvPicPr>
            <p:cNvPr id="25" name="Picture 24" descr="Focus Vector SVG Icon (17) - SVG Repo">
              <a:extLst>
                <a:ext uri="{FF2B5EF4-FFF2-40B4-BE49-F238E27FC236}">
                  <a16:creationId xmlns:a16="http://schemas.microsoft.com/office/drawing/2014/main" id="{8B5700DA-2FC1-FBDD-9572-6BDD855F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49FC95-F64E-FD1D-1B75-73ABA6322DC7}"/>
              </a:ext>
            </a:extLst>
          </p:cNvPr>
          <p:cNvGrpSpPr/>
          <p:nvPr/>
        </p:nvGrpSpPr>
        <p:grpSpPr>
          <a:xfrm>
            <a:off x="1548969" y="3138434"/>
            <a:ext cx="8928645" cy="657332"/>
            <a:chOff x="1734188" y="2682798"/>
            <a:chExt cx="8928645" cy="657332"/>
          </a:xfrm>
        </p:grpSpPr>
        <p:pic>
          <p:nvPicPr>
            <p:cNvPr id="26" name="Picture 6" descr="global icon vector 3">
              <a:extLst>
                <a:ext uri="{FF2B5EF4-FFF2-40B4-BE49-F238E27FC236}">
                  <a16:creationId xmlns:a16="http://schemas.microsoft.com/office/drawing/2014/main" id="{876F8B0A-192D-40F0-F459-B8298EA0D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B0F5E1-AD12-7EA0-E893-886040C56E5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FOREIGN PROFITS DOMINATE TOTAL PROFITS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9ECFDC-665D-629C-0A46-45774CD4FD57}"/>
              </a:ext>
            </a:extLst>
          </p:cNvPr>
          <p:cNvGrpSpPr/>
          <p:nvPr/>
        </p:nvGrpSpPr>
        <p:grpSpPr>
          <a:xfrm>
            <a:off x="1548969" y="4673838"/>
            <a:ext cx="8981242" cy="923330"/>
            <a:chOff x="1681591" y="3674031"/>
            <a:chExt cx="8981242" cy="92333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019CDFF-AD8A-2779-DE48-45B4EB578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8A5372-C6CE-A30E-9372-2F9B2BD053E8}"/>
                </a:ext>
              </a:extLst>
            </p:cNvPr>
            <p:cNvSpPr txBox="1"/>
            <p:nvPr/>
          </p:nvSpPr>
          <p:spPr>
            <a:xfrm>
              <a:off x="2446148" y="3674031"/>
              <a:ext cx="8216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ADVENTURE, DRAMA, SCI-FI</a:t>
              </a:r>
            </a:p>
            <a:p>
              <a:r>
                <a:rPr lang="en-US" b="1" dirty="0"/>
                <a:t>				                </a:t>
              </a:r>
              <a:r>
                <a:rPr lang="en-US" dirty="0"/>
                <a:t>ADVENTURE, ACTION, COMEDY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12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426</Words>
  <Application>Microsoft Macintosh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UP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 Abdul Karim Khan</dc:creator>
  <cp:lastModifiedBy>Shayan Abdul Karim Khan</cp:lastModifiedBy>
  <cp:revision>107</cp:revision>
  <dcterms:created xsi:type="dcterms:W3CDTF">2022-08-23T20:25:05Z</dcterms:created>
  <dcterms:modified xsi:type="dcterms:W3CDTF">2022-08-25T02:24:02Z</dcterms:modified>
</cp:coreProperties>
</file>