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2"/>
    <p:restoredTop sz="94718"/>
  </p:normalViewPr>
  <p:slideViewPr>
    <p:cSldViewPr snapToGrid="0">
      <p:cViewPr>
        <p:scale>
          <a:sx n="83" d="100"/>
          <a:sy n="83" d="100"/>
        </p:scale>
        <p:origin x="296" y="8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A6A335-B393-3B59-7BEA-36E8848FFF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7B22-59E9-AEC4-29A6-C00FE571E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CB700-0140-C84B-9B6D-86E050369125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6308-D223-9A1C-2B31-59B542401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7BAB-0245-FE23-3FA5-0E1277B66B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1090-5355-AA45-8BF7-80A76AE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75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95CF-2EE1-DF45-9B14-18E90ABAA706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E4F8-44EE-A040-9781-D44CE12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81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EEE-27C8-45C9-4A2C-96E769E3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BD7E-788E-1E4B-5D41-22C064E9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F661-367A-300A-489D-DFE860FB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6320-3DEA-7F4A-9E01-F203AD15496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1AF-2264-7644-70B2-ECF508C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B39C-17E6-5140-9436-8DC2222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517-9D53-5A40-D77A-B1F1621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7DD1-F1C6-2D1B-795E-5EC6DAD7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06D8-504F-CF16-A32E-89C9E3D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71C-C54B-624B-B3DD-D0BB16A4CF7F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EAA2-D511-6F8E-D5C8-4C3280C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536E-A7B9-36D1-A92C-19A30C7F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49E7-C142-4E85-46C4-82D7052B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D59E-8BAC-80A0-8F71-807E4533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2759-66AF-3693-0B1D-4CF6282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8520-B36D-C24C-9B57-51B90EBE7D53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96F2-1329-E2E7-4478-603BBAA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53B5-0622-9802-8A61-00AA175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13C-DFAD-4BC1-E628-FE822B9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FF60-C5F5-862F-5CD4-811B174F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E33-3AC5-2FC5-AEBE-F1F2F1B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6855-1849-6844-A013-156BB2FF33D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4F9-799D-236E-3E98-8C5AD50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2526-2607-41C0-8432-9CBA6A1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327-B3B6-43A8-CA0D-40329E7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6229-A21E-1876-AB6C-BD427DB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2525-9B15-518B-A5EC-4E4B876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38AA-CD36-914E-95E2-E791EEE9155A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13FA-D48B-E45B-3851-C0672A3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7223-1B28-6258-88F5-FBBCF02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A2F-4A1A-EF66-169D-208CD90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F4BA-4822-8634-0615-9094B9A1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F523-8EC6-FB42-4631-5F653AFF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B98-78EA-A19B-F70F-94978CB3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0D7-C871-0C44-9907-D9A689E27A6F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7B1A-157E-3570-2D38-EABA6AAB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61F7-F7FF-1482-9A40-83E9B9C2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493-57C6-F241-DD75-6E86B2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07DA-A235-84DA-2370-3844A1D2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25F0-0E29-DB04-A710-1F40C999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485F-1C55-AF76-362E-308C4CDB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A9E0-82C4-173B-DFE5-1CD3B0F3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E5B4E-B482-E1A3-FDFD-FFFF765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FBBB-BDF8-6847-9464-D408904D2A18}" type="datetime1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2E3A-732E-29E2-8CDE-E4140AF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8A0A-1D9F-DC25-31AD-113E84F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4B7-565B-7D6E-9DEB-1D43AEF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3900-558C-4E95-AB04-7E7815C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5E30-548C-E34B-AD9A-53D58D89EFD7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39F9-6799-438A-66DD-C08BB7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CC0C-199D-D5F9-1A81-35E4FA7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39EBD-4ED1-17FB-16C0-007849C8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F6C-A0DA-F343-8D48-E332005EC0A6}" type="datetime1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E0A24-593D-9911-37CA-DA89768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165-BCAA-33EF-5379-CBC8267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4D9-2938-AD45-6052-0F18EB4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9760-B99A-FE76-BD1D-1F5EB42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7D26-D4D1-3EA4-62BC-8A4B1677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F3C3-6802-CB1B-95A1-211731F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57A-A2BD-5A44-9426-36A91F405C99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50EC-8755-4273-27E5-3DBB000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6FFB-5569-565F-8654-F4D4B5E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6FC-53A1-E79F-BC1F-8B163C8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0308-15E8-014C-B2BE-70A297F0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BFCA-3C34-43C5-FACB-A22F4430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0AC8-6976-081D-121D-14DCFCE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AF-F829-124F-BDB3-1782A24A57CE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DB2C-F67C-BB60-83B4-CD9B6FBE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E41D-69F0-2210-9FBC-E2B0F41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BE703-0E25-A6AE-3707-72B80FD8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2E71-B950-5C81-6285-52FA2C5C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825D-E966-AA6A-ECBA-68CDF7A0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8EDC-9D37-4647-9ADA-714C12A94A9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1940-289B-3D68-F006-CF3A8309F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5D7A-1D47-7CD8-7743-6D0AF34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https://en.m.wikipedia.org/wiki/File:Yellow_triangle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kasa-solutions.com/status/icon-check/" TargetMode="Externa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asa-solutions.com/status/icon-check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7.png"/><Relationship Id="rId4" Type="http://schemas.openxmlformats.org/officeDocument/2006/relationships/hyperlink" Target="https://kasa-solutions.com/status/icon-check/" TargetMode="External"/><Relationship Id="rId9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kasa-solutions.com/status/icon-check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en.m.wikipedia.org/wiki/File:Yellow_triangle.svg" TargetMode="Externa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https://kasa-solutions.com/status/icon-check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en.m.wikipedia.org/wiki/File:Yellow_triangle.svg" TargetMode="Externa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Best Option: </a:t>
            </a:r>
          </a:p>
          <a:p>
            <a:r>
              <a:rPr lang="en-US" dirty="0"/>
              <a:t>Adventure pairings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Sci-Fi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2D1D95-86D7-1E60-B4CE-6D356EBB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6" y="789587"/>
            <a:ext cx="7280043" cy="605069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7944200" y="661885"/>
            <a:ext cx="478266" cy="784173"/>
            <a:chOff x="7944200" y="661885"/>
            <a:chExt cx="478266" cy="784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0E35E1-B609-A9A3-5B1F-62A0EE784CC4}"/>
                </a:ext>
              </a:extLst>
            </p:cNvPr>
            <p:cNvGrpSpPr/>
            <p:nvPr/>
          </p:nvGrpSpPr>
          <p:grpSpPr>
            <a:xfrm>
              <a:off x="7944200" y="938071"/>
              <a:ext cx="478266" cy="507987"/>
              <a:chOff x="8902710" y="5945084"/>
              <a:chExt cx="478266" cy="507987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567DECBE-381C-1FD6-606D-30089556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8902710" y="5945084"/>
                <a:ext cx="478266" cy="298916"/>
              </a:xfrm>
              <a:prstGeom prst="rect">
                <a:avLst/>
              </a:prstGeom>
            </p:spPr>
          </p:pic>
          <p:pic>
            <p:nvPicPr>
              <p:cNvPr id="11" name="Picture 10" descr="Shape&#10;&#10;Description automatically generated">
                <a:extLst>
                  <a:ext uri="{FF2B5EF4-FFF2-40B4-BE49-F238E27FC236}">
                    <a16:creationId xmlns:a16="http://schemas.microsoft.com/office/drawing/2014/main" id="{0FAC6956-5FDC-A629-39AC-D46C724C0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9041383" y="6262390"/>
                <a:ext cx="217868" cy="190681"/>
              </a:xfrm>
              <a:prstGeom prst="rect">
                <a:avLst/>
              </a:prstGeom>
            </p:spPr>
          </p:pic>
        </p:grp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6D3D132-7E79-9CD8-1064-6805371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5436" y="6344622"/>
            <a:ext cx="3236418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61BAEB-14C6-ABD2-E12C-8E125E2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526" y="6356350"/>
            <a:ext cx="450273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6096001" y="1510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Domestic and Foreign Profits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9215141" y="415498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8858600" y="449202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8858600" y="451519"/>
            <a:ext cx="478266" cy="575102"/>
            <a:chOff x="7944200" y="661885"/>
            <a:chExt cx="478266" cy="575102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44200" y="938071"/>
              <a:ext cx="478266" cy="298916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B2F430D-CFA6-D683-571A-4C59EB387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57" y="1430696"/>
            <a:ext cx="10148454" cy="3996607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Movie Reviews Filter: Above IMDB Average  7</a:t>
            </a:r>
          </a:p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E7891-E48C-6A27-C34B-3C7BA9E51657}"/>
              </a:ext>
            </a:extLst>
          </p:cNvPr>
          <p:cNvSpPr/>
          <p:nvPr/>
        </p:nvSpPr>
        <p:spPr>
          <a:xfrm>
            <a:off x="2424264" y="5515020"/>
            <a:ext cx="712252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69C0D7D-F7D2-B31C-F6EF-4C3626E1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76185" y="1000517"/>
            <a:ext cx="478266" cy="29891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78CB18A-A0EE-5149-9C17-A954BDD220AE}"/>
              </a:ext>
            </a:extLst>
          </p:cNvPr>
          <p:cNvGrpSpPr/>
          <p:nvPr/>
        </p:nvGrpSpPr>
        <p:grpSpPr>
          <a:xfrm>
            <a:off x="37335" y="15109"/>
            <a:ext cx="3497176" cy="657332"/>
            <a:chOff x="37335" y="15109"/>
            <a:chExt cx="3497176" cy="657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543140" y="138499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GLOBAL FOOTPRINT</a:t>
              </a:r>
            </a:p>
          </p:txBody>
        </p:sp>
        <p:pic>
          <p:nvPicPr>
            <p:cNvPr id="24" name="Picture 6" descr="global icon vector 3">
              <a:extLst>
                <a:ext uri="{FF2B5EF4-FFF2-40B4-BE49-F238E27FC236}">
                  <a16:creationId xmlns:a16="http://schemas.microsoft.com/office/drawing/2014/main" id="{B6066AC1-1740-B7F1-4455-4F82581E5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5" y="15109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094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F4317E0-09DF-7C77-48AF-D7D097ABB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0" y="1432266"/>
            <a:ext cx="10772186" cy="3969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6096001" y="1510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Domestic and Foreign Profits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9215141" y="415498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8858600" y="449202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8858600" y="451519"/>
            <a:ext cx="478266" cy="575102"/>
            <a:chOff x="7944200" y="661885"/>
            <a:chExt cx="478266" cy="575102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938071"/>
              <a:ext cx="478266" cy="298916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E937C-875D-63A1-5D05-59CFCBF7FDF5}"/>
              </a:ext>
            </a:extLst>
          </p:cNvPr>
          <p:cNvGrpSpPr/>
          <p:nvPr/>
        </p:nvGrpSpPr>
        <p:grpSpPr>
          <a:xfrm>
            <a:off x="0" y="73138"/>
            <a:ext cx="3640021" cy="641850"/>
            <a:chOff x="0" y="73138"/>
            <a:chExt cx="3640021" cy="6418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648650" y="138499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INITIAL INVESTMENT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A186640-D268-4508-FBD2-DB96A19A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3138"/>
              <a:ext cx="764557" cy="641850"/>
            </a:xfrm>
            <a:prstGeom prst="rect">
              <a:avLst/>
            </a:prstGeom>
          </p:spPr>
        </p:pic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Movie Reviews Filter: Above IMDB Average  7</a:t>
            </a:r>
          </a:p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12</a:t>
            </a:fld>
            <a:endParaRPr lang="en-US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69C0D7D-F7D2-B31C-F6EF-4C3626E13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76185" y="1000517"/>
            <a:ext cx="478266" cy="298916"/>
          </a:xfrm>
          <a:prstGeom prst="rect">
            <a:avLst/>
          </a:prstGeom>
        </p:spPr>
      </p:pic>
      <p:pic>
        <p:nvPicPr>
          <p:cNvPr id="11" name="Graphic 10" descr="Badge Cross with solid fill">
            <a:extLst>
              <a:ext uri="{FF2B5EF4-FFF2-40B4-BE49-F238E27FC236}">
                <a16:creationId xmlns:a16="http://schemas.microsoft.com/office/drawing/2014/main" id="{D0ECE381-07D9-99EF-0161-FA8BE00FA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1250" y="3609280"/>
            <a:ext cx="339356" cy="339356"/>
          </a:xfrm>
          <a:prstGeom prst="rect">
            <a:avLst/>
          </a:prstGeom>
        </p:spPr>
      </p:pic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8100BFD1-AE56-F18A-6AA3-07AB30FE5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2529" y="3609289"/>
            <a:ext cx="339356" cy="339356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C17AAA5A-FC72-2725-203E-67319F74B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3720" y="3608844"/>
            <a:ext cx="339356" cy="339356"/>
          </a:xfrm>
          <a:prstGeom prst="rect">
            <a:avLst/>
          </a:prstGeom>
        </p:spPr>
      </p:pic>
      <p:pic>
        <p:nvPicPr>
          <p:cNvPr id="25" name="Graphic 24" descr="Badge Tick with solid fill">
            <a:extLst>
              <a:ext uri="{FF2B5EF4-FFF2-40B4-BE49-F238E27FC236}">
                <a16:creationId xmlns:a16="http://schemas.microsoft.com/office/drawing/2014/main" id="{7E84DC13-15D0-89BB-76CE-04BF7F491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5075" y="3142129"/>
            <a:ext cx="573742" cy="573742"/>
          </a:xfrm>
          <a:prstGeom prst="rect">
            <a:avLst/>
          </a:prstGeom>
        </p:spPr>
      </p:pic>
      <p:pic>
        <p:nvPicPr>
          <p:cNvPr id="26" name="Graphic 25" descr="Badge Tick with solid fill">
            <a:extLst>
              <a:ext uri="{FF2B5EF4-FFF2-40B4-BE49-F238E27FC236}">
                <a16:creationId xmlns:a16="http://schemas.microsoft.com/office/drawing/2014/main" id="{8AFB3B17-7093-7B62-A96A-289328E96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6737" y="3148981"/>
            <a:ext cx="573742" cy="5737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FD3DD0-4663-11A1-EE09-6E18CCC2DA66}"/>
              </a:ext>
            </a:extLst>
          </p:cNvPr>
          <p:cNvSpPr/>
          <p:nvPr/>
        </p:nvSpPr>
        <p:spPr>
          <a:xfrm>
            <a:off x="2493170" y="5461074"/>
            <a:ext cx="708315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DOMESTIC &amp; FOREIGN ROI CRITICAL</a:t>
            </a:r>
          </a:p>
        </p:txBody>
      </p:sp>
    </p:spTree>
    <p:extLst>
      <p:ext uri="{BB962C8B-B14F-4D97-AF65-F5344CB8AC3E}">
        <p14:creationId xmlns:p14="http://schemas.microsoft.com/office/powerpoint/2010/main" val="135142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9AC3-B00A-F161-E31A-6DD10CC8AD8B}"/>
              </a:ext>
            </a:extLst>
          </p:cNvPr>
          <p:cNvSpPr/>
          <p:nvPr/>
        </p:nvSpPr>
        <p:spPr>
          <a:xfrm>
            <a:off x="743917" y="61992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C3364562-96F8-05E7-23DC-729441B64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9115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9DFDD06-0345-2BD5-09E0-D55F94010911}"/>
              </a:ext>
            </a:extLst>
          </p:cNvPr>
          <p:cNvGrpSpPr/>
          <p:nvPr/>
        </p:nvGrpSpPr>
        <p:grpSpPr>
          <a:xfrm>
            <a:off x="1583840" y="1615312"/>
            <a:ext cx="8865896" cy="646331"/>
            <a:chOff x="1796937" y="1751308"/>
            <a:chExt cx="8865896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7A1A65-9FA8-E8A8-2130-995BFCF1D9CE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 GENRE COMBINATIONS </a:t>
              </a:r>
              <a:r>
                <a:rPr lang="en-US" dirty="0"/>
                <a:t>– MOST COMMON GENRE WITH HIGH REVIEWS 				&amp; HIGH PROFITS </a:t>
              </a:r>
            </a:p>
          </p:txBody>
        </p:sp>
        <p:pic>
          <p:nvPicPr>
            <p:cNvPr id="25" name="Picture 24" descr="Focus Vector SVG Icon (17) - SVG Repo">
              <a:extLst>
                <a:ext uri="{FF2B5EF4-FFF2-40B4-BE49-F238E27FC236}">
                  <a16:creationId xmlns:a16="http://schemas.microsoft.com/office/drawing/2014/main" id="{8B5700DA-2FC1-FBDD-9572-6BDD855F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49FC95-F64E-FD1D-1B75-73ABA6322DC7}"/>
              </a:ext>
            </a:extLst>
          </p:cNvPr>
          <p:cNvGrpSpPr/>
          <p:nvPr/>
        </p:nvGrpSpPr>
        <p:grpSpPr>
          <a:xfrm>
            <a:off x="1548969" y="3138434"/>
            <a:ext cx="8928645" cy="657332"/>
            <a:chOff x="1734188" y="2682798"/>
            <a:chExt cx="8928645" cy="657332"/>
          </a:xfrm>
        </p:grpSpPr>
        <p:pic>
          <p:nvPicPr>
            <p:cNvPr id="26" name="Picture 6" descr="global icon vector 3">
              <a:extLst>
                <a:ext uri="{FF2B5EF4-FFF2-40B4-BE49-F238E27FC236}">
                  <a16:creationId xmlns:a16="http://schemas.microsoft.com/office/drawing/2014/main" id="{876F8B0A-192D-40F0-F459-B8298EA0D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0F5E1-AD12-7EA0-E893-886040C56E5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FOREIGN PROFITS DOMINATE TOTAL PROFITS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9ECFDC-665D-629C-0A46-45774CD4FD57}"/>
              </a:ext>
            </a:extLst>
          </p:cNvPr>
          <p:cNvGrpSpPr/>
          <p:nvPr/>
        </p:nvGrpSpPr>
        <p:grpSpPr>
          <a:xfrm>
            <a:off x="1548969" y="4673838"/>
            <a:ext cx="8981242" cy="923330"/>
            <a:chOff x="1681591" y="3674031"/>
            <a:chExt cx="8981242" cy="9233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019CDFF-AD8A-2779-DE48-45B4EB57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8A5372-C6CE-A30E-9372-2F9B2BD053E8}"/>
                </a:ext>
              </a:extLst>
            </p:cNvPr>
            <p:cNvSpPr txBox="1"/>
            <p:nvPr/>
          </p:nvSpPr>
          <p:spPr>
            <a:xfrm>
              <a:off x="2446148" y="3674031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ADVENTURE, DRAMA, SCI-FI</a:t>
              </a:r>
            </a:p>
            <a:p>
              <a:r>
                <a:rPr lang="en-US" b="1" dirty="0"/>
                <a:t>				                </a:t>
              </a:r>
              <a:r>
                <a:rPr lang="en-US" dirty="0"/>
                <a:t>ADVENTURE, ACTION, COMEDY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12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02A1B-2A6C-78EF-88C3-6EEA34C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09EE7-DD8E-EA44-9C60-C0001C9966CB}"/>
              </a:ext>
            </a:extLst>
          </p:cNvPr>
          <p:cNvGrpSpPr/>
          <p:nvPr/>
        </p:nvGrpSpPr>
        <p:grpSpPr>
          <a:xfrm>
            <a:off x="0" y="0"/>
            <a:ext cx="3496546" cy="765611"/>
            <a:chOff x="61993" y="3446397"/>
            <a:chExt cx="3496546" cy="765611"/>
          </a:xfrm>
        </p:grpSpPr>
        <p:pic>
          <p:nvPicPr>
            <p:cNvPr id="7" name="Picture 2" descr="Recommendation Icons - Free SVG &amp; PNG Recommendation Images - Noun Project">
              <a:extLst>
                <a:ext uri="{FF2B5EF4-FFF2-40B4-BE49-F238E27FC236}">
                  <a16:creationId xmlns:a16="http://schemas.microsoft.com/office/drawing/2014/main" id="{510299E8-F6EE-A468-9D42-3C90FE7DD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3" y="3446397"/>
              <a:ext cx="681923" cy="68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791849-1A44-74D2-2BE5-EB962EE50785}"/>
                </a:ext>
              </a:extLst>
            </p:cNvPr>
            <p:cNvSpPr/>
            <p:nvPr/>
          </p:nvSpPr>
          <p:spPr>
            <a:xfrm>
              <a:off x="567168" y="3750343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70245-30E8-AF69-2400-4E211CE80530}"/>
              </a:ext>
            </a:extLst>
          </p:cNvPr>
          <p:cNvGrpSpPr/>
          <p:nvPr/>
        </p:nvGrpSpPr>
        <p:grpSpPr>
          <a:xfrm>
            <a:off x="1561887" y="1588638"/>
            <a:ext cx="8865896" cy="923330"/>
            <a:chOff x="1796937" y="1751308"/>
            <a:chExt cx="886589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F7B17-3E81-09C0-3D2D-EE677933108B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DVENTURE, ACTION, COMEDY </a:t>
              </a:r>
              <a:r>
                <a:rPr lang="en-US" dirty="0"/>
                <a:t>– HIGH REVIEWS, HIGH PROFITS CONSISTENT</a:t>
              </a:r>
            </a:p>
            <a:p>
              <a:r>
                <a:rPr lang="en-US" dirty="0"/>
                <a:t>			     – DRAMA COMBINATIONS ARE RARE TO BE HIGHLY 			         PROFITABLE </a:t>
              </a:r>
            </a:p>
          </p:txBody>
        </p:sp>
        <p:pic>
          <p:nvPicPr>
            <p:cNvPr id="11" name="Picture 10" descr="Focus Vector SVG Icon (17) - SVG Repo">
              <a:extLst>
                <a:ext uri="{FF2B5EF4-FFF2-40B4-BE49-F238E27FC236}">
                  <a16:creationId xmlns:a16="http://schemas.microsoft.com/office/drawing/2014/main" id="{C23C100A-A259-2FF3-FB0E-56E437608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05DD0-8279-24F3-F1D8-CD757E2A676F}"/>
              </a:ext>
            </a:extLst>
          </p:cNvPr>
          <p:cNvGrpSpPr/>
          <p:nvPr/>
        </p:nvGrpSpPr>
        <p:grpSpPr>
          <a:xfrm>
            <a:off x="1530134" y="3153102"/>
            <a:ext cx="8928645" cy="861196"/>
            <a:chOff x="1734188" y="2682798"/>
            <a:chExt cx="8928645" cy="861196"/>
          </a:xfrm>
        </p:grpSpPr>
        <p:pic>
          <p:nvPicPr>
            <p:cNvPr id="13" name="Picture 6" descr="global icon vector 3">
              <a:extLst>
                <a:ext uri="{FF2B5EF4-FFF2-40B4-BE49-F238E27FC236}">
                  <a16:creationId xmlns:a16="http://schemas.microsoft.com/office/drawing/2014/main" id="{DE314E3D-E9B9-D5DC-23A6-56C0AE9A9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F49E0-ABE1-960F-F691-A5F9CC39DA1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MOVIE SHOULD BE LAUNCHED INTERNATIONALLY </a:t>
              </a:r>
              <a:r>
                <a:rPr lang="en-US" dirty="0"/>
                <a:t>– ENSURES HIGH PROFITS WITH 					      HIGH EXPOSURE FOR 1</a:t>
              </a:r>
              <a:r>
                <a:rPr lang="en-US" baseline="30000" dirty="0"/>
                <a:t>ST</a:t>
              </a:r>
              <a:r>
                <a:rPr lang="en-US" dirty="0"/>
                <a:t> LAUNCH</a:t>
              </a:r>
              <a:endParaRPr lang="en-US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F4A964-5818-270D-3E62-D9AEB8E5DF36}"/>
              </a:ext>
            </a:extLst>
          </p:cNvPr>
          <p:cNvGrpSpPr/>
          <p:nvPr/>
        </p:nvGrpSpPr>
        <p:grpSpPr>
          <a:xfrm>
            <a:off x="1545632" y="4648486"/>
            <a:ext cx="9324789" cy="923330"/>
            <a:chOff x="1681591" y="3674031"/>
            <a:chExt cx="9324789" cy="9233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D96708-C95A-0663-58E9-BD35F30A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A58B4-2215-EAC7-02D5-348F5B55B8FE}"/>
                </a:ext>
              </a:extLst>
            </p:cNvPr>
            <p:cNvSpPr txBox="1"/>
            <p:nvPr/>
          </p:nvSpPr>
          <p:spPr>
            <a:xfrm>
              <a:off x="2446148" y="3674031"/>
              <a:ext cx="8560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 DOMESTRIC LAUNCH FIRST WILL 					                 ENSURE NET POSITIVE AND CREATE HYPE  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00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D8C2-A18C-1667-F396-D90502E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ED200-8F39-6057-AB80-75AC563C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7310C-A44D-A41C-2AA6-C4B691B1E910}"/>
              </a:ext>
            </a:extLst>
          </p:cNvPr>
          <p:cNvSpPr/>
          <p:nvPr/>
        </p:nvSpPr>
        <p:spPr>
          <a:xfrm>
            <a:off x="4164543" y="2967335"/>
            <a:ext cx="3862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874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People Watching Movie Monochrome Icon Stock Vector (Royalty Free) 753465151  | Shutterstock">
            <a:extLst>
              <a:ext uri="{FF2B5EF4-FFF2-40B4-BE49-F238E27FC236}">
                <a16:creationId xmlns:a16="http://schemas.microsoft.com/office/drawing/2014/main" id="{A3128CA3-F83D-627D-EE10-C732B40D2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6"/>
          <a:stretch/>
        </p:blipFill>
        <p:spPr bwMode="auto">
          <a:xfrm>
            <a:off x="484632" y="1532094"/>
            <a:ext cx="3517119" cy="34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Movie Icon Which Is Designed For All Application Purpose New, New Icons,  Application Icons, Movie Icons PNG and Vector with Transparent Background  for Free Down… | Instagram logo, Icon design, Instagram highlight">
            <a:extLst>
              <a:ext uri="{FF2B5EF4-FFF2-40B4-BE49-F238E27FC236}">
                <a16:creationId xmlns:a16="http://schemas.microsoft.com/office/drawing/2014/main" id="{6B035CB7-5971-C14C-CAD7-C64531F36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7009" r="11903" b="15411"/>
          <a:stretch/>
        </p:blipFill>
        <p:spPr bwMode="auto">
          <a:xfrm>
            <a:off x="4310676" y="1502686"/>
            <a:ext cx="3537345" cy="38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305,259 Dollar Sign Stock Photos, Pictures &amp; Royalty-Free Images - iStock">
            <a:extLst>
              <a:ext uri="{FF2B5EF4-FFF2-40B4-BE49-F238E27FC236}">
                <a16:creationId xmlns:a16="http://schemas.microsoft.com/office/drawing/2014/main" id="{1214F9A9-7FB7-2647-A42E-01940244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67368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9ADFE-773C-27BA-1F3E-96F409478B14}"/>
              </a:ext>
            </a:extLst>
          </p:cNvPr>
          <p:cNvSpPr/>
          <p:nvPr/>
        </p:nvSpPr>
        <p:spPr>
          <a:xfrm>
            <a:off x="224947" y="5184488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 25 Million people in US &amp; Canada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D8C2B-1F35-A2A2-FF79-39FF122C0839}"/>
              </a:ext>
            </a:extLst>
          </p:cNvPr>
          <p:cNvSpPr/>
          <p:nvPr/>
        </p:nvSpPr>
        <p:spPr>
          <a:xfrm>
            <a:off x="8024519" y="5184487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 12 Billion Box Office Revenue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412D70-BBF1-1A5C-6867-B3A973A7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3A1F40-97E1-01F2-8CF2-3DE40CB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Question Mark Svg Png Icon Free Download (#199922) - OnlineWebFonts.COM">
            <a:extLst>
              <a:ext uri="{FF2B5EF4-FFF2-40B4-BE49-F238E27FC236}">
                <a16:creationId xmlns:a16="http://schemas.microsoft.com/office/drawing/2014/main" id="{344ADDAC-3275-2808-10AC-2ABA115A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457" y="1365895"/>
            <a:ext cx="2963085" cy="29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3AAC09-A700-BFF7-D289-C42F07C87788}"/>
              </a:ext>
            </a:extLst>
          </p:cNvPr>
          <p:cNvSpPr/>
          <p:nvPr/>
        </p:nvSpPr>
        <p:spPr>
          <a:xfrm>
            <a:off x="3477718" y="4328980"/>
            <a:ext cx="53065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TYPE OF MOVIE TO CREATE?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37B9-3F46-A52E-75FC-E00BA9E8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2AEC-C386-2B5F-02E9-87167547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1414D-D4CB-045C-D494-B51268A6D640}"/>
              </a:ext>
            </a:extLst>
          </p:cNvPr>
          <p:cNvGrpSpPr/>
          <p:nvPr/>
        </p:nvGrpSpPr>
        <p:grpSpPr>
          <a:xfrm>
            <a:off x="255490" y="794479"/>
            <a:ext cx="8154652" cy="5269042"/>
            <a:chOff x="-3" y="794479"/>
            <a:chExt cx="8154652" cy="52690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AD3AF6-BD03-44F4-19AA-AFA23DFA1052}"/>
                </a:ext>
              </a:extLst>
            </p:cNvPr>
            <p:cNvGrpSpPr/>
            <p:nvPr/>
          </p:nvGrpSpPr>
          <p:grpSpPr>
            <a:xfrm>
              <a:off x="0" y="794479"/>
              <a:ext cx="8154648" cy="1588957"/>
              <a:chOff x="0" y="794479"/>
              <a:chExt cx="8154648" cy="1588957"/>
            </a:xfrm>
          </p:grpSpPr>
          <p:pic>
            <p:nvPicPr>
              <p:cNvPr id="4098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4ED9879C-7952-D0DD-3B6D-B5D24C5CA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94479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0AC4A0-7CD8-6ACB-0B73-A4751A36F84F}"/>
                  </a:ext>
                </a:extLst>
              </p:cNvPr>
              <p:cNvSpPr/>
              <p:nvPr/>
            </p:nvSpPr>
            <p:spPr>
              <a:xfrm>
                <a:off x="1588953" y="1265791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POSITIVE VIEWER RESPONSE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1D015D-AB40-60D8-F2DA-1A1FC6A478D2}"/>
                </a:ext>
              </a:extLst>
            </p:cNvPr>
            <p:cNvGrpSpPr/>
            <p:nvPr/>
          </p:nvGrpSpPr>
          <p:grpSpPr>
            <a:xfrm>
              <a:off x="-3" y="2634521"/>
              <a:ext cx="8154652" cy="1588957"/>
              <a:chOff x="-3" y="2634521"/>
              <a:chExt cx="8154652" cy="1588957"/>
            </a:xfrm>
          </p:grpSpPr>
          <p:pic>
            <p:nvPicPr>
              <p:cNvPr id="4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D4D79EAA-034E-338B-A08D-F320E9A41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" y="2634521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E8287-8B95-53CC-673C-5BC205DEF642}"/>
                  </a:ext>
                </a:extLst>
              </p:cNvPr>
              <p:cNvSpPr/>
              <p:nvPr/>
            </p:nvSpPr>
            <p:spPr>
              <a:xfrm>
                <a:off x="1588954" y="3105834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PROFITABLE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D1F933-AA99-B17D-E9E2-D0D5B598F77E}"/>
                </a:ext>
              </a:extLst>
            </p:cNvPr>
            <p:cNvGrpSpPr/>
            <p:nvPr/>
          </p:nvGrpSpPr>
          <p:grpSpPr>
            <a:xfrm>
              <a:off x="-2" y="4474564"/>
              <a:ext cx="8154650" cy="1588957"/>
              <a:chOff x="-2" y="4474564"/>
              <a:chExt cx="8154650" cy="1588957"/>
            </a:xfrm>
          </p:grpSpPr>
          <p:pic>
            <p:nvPicPr>
              <p:cNvPr id="5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13CD69B9-74C1-29BD-1BC3-D75E141C5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4474564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A828D9-99CB-FCF7-742A-EB34461C5357}"/>
                  </a:ext>
                </a:extLst>
              </p:cNvPr>
              <p:cNvSpPr/>
              <p:nvPr/>
            </p:nvSpPr>
            <p:spPr>
              <a:xfrm>
                <a:off x="1588953" y="4945876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IMPACTFUL MARKET ENTRY</a:t>
                </a: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9EF76-F86F-C3F6-831C-128C9AAE7EC2}"/>
              </a:ext>
            </a:extLst>
          </p:cNvPr>
          <p:cNvSpPr/>
          <p:nvPr/>
        </p:nvSpPr>
        <p:spPr>
          <a:xfrm>
            <a:off x="8783782" y="135812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B7980-2C94-2FF8-4873-44ADBF45CC80}"/>
              </a:ext>
            </a:extLst>
          </p:cNvPr>
          <p:cNvSpPr/>
          <p:nvPr/>
        </p:nvSpPr>
        <p:spPr>
          <a:xfrm>
            <a:off x="5736462" y="3203106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PROFITS</a:t>
            </a:r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97B8D91B-9507-8F28-FCAB-E264BE06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9162" y="1131755"/>
            <a:ext cx="1274619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3CCF5E2-6207-A02C-20C4-14869C2E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377" y="2991276"/>
            <a:ext cx="1274619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3852DB9-C7E2-4A86-2C7A-B50189AB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635" y="4811841"/>
            <a:ext cx="1274619" cy="914400"/>
          </a:xfrm>
          <a:prstGeom prst="rect">
            <a:avLst/>
          </a:prstGeom>
        </p:spPr>
      </p:pic>
      <p:pic>
        <p:nvPicPr>
          <p:cNvPr id="27" name="Graphic 26" descr="Rating 3 Star outline">
            <a:extLst>
              <a:ext uri="{FF2B5EF4-FFF2-40B4-BE49-F238E27FC236}">
                <a16:creationId xmlns:a16="http://schemas.microsoft.com/office/drawing/2014/main" id="{1652963C-A44F-2710-4582-AB5BD1AFF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9575" y="1454922"/>
            <a:ext cx="914400" cy="914400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91270E5C-F8E3-01A6-C67E-64CB076E6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3553" y="3472769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50A6E-3D17-E8EE-EE9C-9E0EE2E52A92}"/>
              </a:ext>
            </a:extLst>
          </p:cNvPr>
          <p:cNvSpPr/>
          <p:nvPr/>
        </p:nvSpPr>
        <p:spPr>
          <a:xfrm>
            <a:off x="8548254" y="500978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FOOTPRINT</a:t>
            </a:r>
          </a:p>
        </p:txBody>
      </p:sp>
      <p:pic>
        <p:nvPicPr>
          <p:cNvPr id="34" name="Graphic 33" descr="Globe with solid fill">
            <a:extLst>
              <a:ext uri="{FF2B5EF4-FFF2-40B4-BE49-F238E27FC236}">
                <a16:creationId xmlns:a16="http://schemas.microsoft.com/office/drawing/2014/main" id="{A8CCBF51-ACBE-F563-48A4-2C3BB2228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06555" y="5403078"/>
            <a:ext cx="914400" cy="914400"/>
          </a:xfrm>
          <a:prstGeom prst="rect">
            <a:avLst/>
          </a:prstGeo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5DC16B7-8455-D7D8-E6EA-6A5FC35A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A2B8A5A-9C69-BD9C-D020-9C8DC277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7C2613-B9C3-D1C4-65E9-43397F5C32EA}"/>
              </a:ext>
            </a:extLst>
          </p:cNvPr>
          <p:cNvGrpSpPr/>
          <p:nvPr/>
        </p:nvGrpSpPr>
        <p:grpSpPr>
          <a:xfrm>
            <a:off x="1623101" y="537565"/>
            <a:ext cx="8954753" cy="1684080"/>
            <a:chOff x="1623101" y="432635"/>
            <a:chExt cx="8954753" cy="1684080"/>
          </a:xfrm>
        </p:grpSpPr>
        <p:pic>
          <p:nvPicPr>
            <p:cNvPr id="5122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ECB2DFF-E823-8EBE-9CF4-1C558FF5A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79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B2D643A-9985-B5F3-FA21-5756C192A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497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FE9552-46C5-1692-74D4-900B42151223}"/>
                </a:ext>
              </a:extLst>
            </p:cNvPr>
            <p:cNvSpPr/>
            <p:nvPr/>
          </p:nvSpPr>
          <p:spPr>
            <a:xfrm>
              <a:off x="1623101" y="1593495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REVIEWS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D80FD-1CFD-4F26-CF9A-6FE277CD0FC3}"/>
                </a:ext>
              </a:extLst>
            </p:cNvPr>
            <p:cNvSpPr/>
            <p:nvPr/>
          </p:nvSpPr>
          <p:spPr>
            <a:xfrm>
              <a:off x="7245037" y="1583042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PROFITS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73D2967B-C42D-55AC-08B1-4BF76D3053E4}"/>
              </a:ext>
            </a:extLst>
          </p:cNvPr>
          <p:cNvSpPr/>
          <p:nvPr/>
        </p:nvSpPr>
        <p:spPr>
          <a:xfrm>
            <a:off x="5661285" y="2817175"/>
            <a:ext cx="869430" cy="989351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AA539-3C2C-DA84-46B1-2AAAB72440A2}"/>
              </a:ext>
            </a:extLst>
          </p:cNvPr>
          <p:cNvGrpSpPr/>
          <p:nvPr/>
        </p:nvGrpSpPr>
        <p:grpSpPr>
          <a:xfrm>
            <a:off x="426386" y="4523272"/>
            <a:ext cx="3332817" cy="1709587"/>
            <a:chOff x="426386" y="3443990"/>
            <a:chExt cx="3332817" cy="1709587"/>
          </a:xfrm>
        </p:grpSpPr>
        <p:pic>
          <p:nvPicPr>
            <p:cNvPr id="5124" name="Picture 4" descr="Focus Vector SVG Icon (17) - SVG Repo">
              <a:extLst>
                <a:ext uri="{FF2B5EF4-FFF2-40B4-BE49-F238E27FC236}">
                  <a16:creationId xmlns:a16="http://schemas.microsoft.com/office/drawing/2014/main" id="{12673DE3-7AF4-48AB-94EB-8E31FF38B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317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48F9A-1C6C-3460-7E96-4698412E6E46}"/>
                </a:ext>
              </a:extLst>
            </p:cNvPr>
            <p:cNvSpPr/>
            <p:nvPr/>
          </p:nvSpPr>
          <p:spPr>
            <a:xfrm>
              <a:off x="426386" y="432258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13CB72-F359-62AA-8D76-99E287C225A0}"/>
              </a:ext>
            </a:extLst>
          </p:cNvPr>
          <p:cNvGrpSpPr/>
          <p:nvPr/>
        </p:nvGrpSpPr>
        <p:grpSpPr>
          <a:xfrm>
            <a:off x="4429591" y="4568242"/>
            <a:ext cx="3332817" cy="1664616"/>
            <a:chOff x="4429591" y="3488960"/>
            <a:chExt cx="3332817" cy="16646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8D3EDA-975C-DD10-2D48-EDEDBCBA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650" y="3488960"/>
              <a:ext cx="1028700" cy="863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9DDA6E-C9ED-DD64-32B4-B1A72E2DA3B0}"/>
                </a:ext>
              </a:extLst>
            </p:cNvPr>
            <p:cNvSpPr/>
            <p:nvPr/>
          </p:nvSpPr>
          <p:spPr>
            <a:xfrm>
              <a:off x="4429591" y="4322579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WOULD BE THE INITIAL INVESTMENT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49856-F311-4CCC-DCA6-533AC8556D1F}"/>
              </a:ext>
            </a:extLst>
          </p:cNvPr>
          <p:cNvGrpSpPr/>
          <p:nvPr/>
        </p:nvGrpSpPr>
        <p:grpSpPr>
          <a:xfrm>
            <a:off x="8565212" y="4523272"/>
            <a:ext cx="3332817" cy="1739567"/>
            <a:chOff x="8565212" y="3443990"/>
            <a:chExt cx="3332817" cy="1739567"/>
          </a:xfrm>
        </p:grpSpPr>
        <p:pic>
          <p:nvPicPr>
            <p:cNvPr id="5126" name="Picture 6" descr="global icon vector 3">
              <a:extLst>
                <a:ext uri="{FF2B5EF4-FFF2-40B4-BE49-F238E27FC236}">
                  <a16:creationId xmlns:a16="http://schemas.microsoft.com/office/drawing/2014/main" id="{225E4886-5AFD-4073-82D9-54D4EBFCA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2560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478C11-4E57-98B4-4900-0A97E20DA1CE}"/>
                </a:ext>
              </a:extLst>
            </p:cNvPr>
            <p:cNvSpPr/>
            <p:nvPr/>
          </p:nvSpPr>
          <p:spPr>
            <a:xfrm>
              <a:off x="8565212" y="435256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SHOULD BE THE GLOBAL FOOTPRINT?</a:t>
              </a: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E80F53-3115-15AD-ADC8-AA55E6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atabase icon vector">
            <a:extLst>
              <a:ext uri="{FF2B5EF4-FFF2-40B4-BE49-F238E27FC236}">
                <a16:creationId xmlns:a16="http://schemas.microsoft.com/office/drawing/2014/main" id="{C7F02A37-40A2-5147-010E-5F54D04E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2" y="1989945"/>
            <a:ext cx="2502575" cy="25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ullet Train' Right On Track With 30.1 Million, 'Easter Sunday' Needing  Prayers At 5.25 Million - IMDb">
            <a:extLst>
              <a:ext uri="{FF2B5EF4-FFF2-40B4-BE49-F238E27FC236}">
                <a16:creationId xmlns:a16="http://schemas.microsoft.com/office/drawing/2014/main" id="{45205972-E72B-1186-B0FF-3D9E79F0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5" y="804834"/>
            <a:ext cx="4610686" cy="9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01196-8244-9CFF-B6F0-9DCADE840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22" y="718590"/>
            <a:ext cx="5343048" cy="1106045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  <p:pic>
        <p:nvPicPr>
          <p:cNvPr id="6152" name="Picture 8" descr="Rotten Tomatoes: Licensing - Rotten Tomatoes">
            <a:extLst>
              <a:ext uri="{FF2B5EF4-FFF2-40B4-BE49-F238E27FC236}">
                <a16:creationId xmlns:a16="http://schemas.microsoft.com/office/drawing/2014/main" id="{23B70B7B-6C89-DB96-9404-AC39A277C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5" y="2792739"/>
            <a:ext cx="4392343" cy="12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The Movie Database (TMDB)">
            <a:extLst>
              <a:ext uri="{FF2B5EF4-FFF2-40B4-BE49-F238E27FC236}">
                <a16:creationId xmlns:a16="http://schemas.microsoft.com/office/drawing/2014/main" id="{C41488DB-5B3C-6FCA-0ABC-2F58EA64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65" y="2792739"/>
            <a:ext cx="2250654" cy="1613676"/>
          </a:xfrm>
          <a:prstGeom prst="rect">
            <a:avLst/>
          </a:prstGeom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2504AC8-A9EF-22C2-DBF2-63CAD335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1" y="5000444"/>
            <a:ext cx="2502575" cy="1262041"/>
          </a:xfrm>
          <a:prstGeom prst="rect">
            <a:avLst/>
          </a:prstGeom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941011-5BBB-23CA-0861-E83C5C6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7C1A12-D1A1-17CD-375D-87FDE77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Ratings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0D0E1D-B45D-5002-8CD4-66ABEA00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2" y="1441380"/>
            <a:ext cx="9535597" cy="54166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9683589" y="2656648"/>
            <a:ext cx="2426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Average: &gt; 6.4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Adventure, Animation, Comedy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Comedy, Drama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Documentary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Action, Adventure, Sci-fi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9B3347-87BF-D6EE-F1F7-AEFF5BB87380}"/>
              </a:ext>
            </a:extLst>
          </p:cNvPr>
          <p:cNvSpPr txBox="1"/>
          <p:nvPr/>
        </p:nvSpPr>
        <p:spPr>
          <a:xfrm>
            <a:off x="9279216" y="593747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9A2C8-30A1-3A35-D9AB-3E7BF0B26718}"/>
              </a:ext>
            </a:extLst>
          </p:cNvPr>
          <p:cNvGrpSpPr/>
          <p:nvPr/>
        </p:nvGrpSpPr>
        <p:grpSpPr>
          <a:xfrm>
            <a:off x="8922675" y="627451"/>
            <a:ext cx="478266" cy="786490"/>
            <a:chOff x="8902710" y="5666581"/>
            <a:chExt cx="478266" cy="786490"/>
          </a:xfrm>
        </p:grpSpPr>
        <p:pic>
          <p:nvPicPr>
            <p:cNvPr id="29" name="Picture 28" descr="Shape&#10;&#10;Description automatically generated">
              <a:extLst>
                <a:ext uri="{FF2B5EF4-FFF2-40B4-BE49-F238E27FC236}">
                  <a16:creationId xmlns:a16="http://schemas.microsoft.com/office/drawing/2014/main" id="{1492F6AB-B39B-6AA1-ACBF-D5346F3E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41383" y="5999201"/>
              <a:ext cx="217868" cy="190681"/>
            </a:xfrm>
            <a:prstGeom prst="rect">
              <a:avLst/>
            </a:prstGeom>
          </p:spPr>
        </p:pic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94D13E1B-2B7F-C6E5-D376-8496879E5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902710" y="5666581"/>
              <a:ext cx="478266" cy="298916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">
              <a:extLst>
                <a:ext uri="{FF2B5EF4-FFF2-40B4-BE49-F238E27FC236}">
                  <a16:creationId xmlns:a16="http://schemas.microsoft.com/office/drawing/2014/main" id="{675289D4-469A-62AC-D238-86B0C24F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41383" y="6262390"/>
              <a:ext cx="217868" cy="190681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E891A3D-848C-D8BD-E7DD-F7543277F53A}"/>
              </a:ext>
            </a:extLst>
          </p:cNvPr>
          <p:cNvSpPr/>
          <p:nvPr/>
        </p:nvSpPr>
        <p:spPr>
          <a:xfrm>
            <a:off x="8922675" y="627451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E3101D44-8845-BBF3-6AB6-6CF88DF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0608" y="6356350"/>
            <a:ext cx="3307137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E30643B-0ED7-8206-DFA6-6FB0791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972" y="6356350"/>
            <a:ext cx="315827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8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Average: &gt; 6.4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Adventure: 10 groupings </a:t>
            </a:r>
          </a:p>
          <a:p>
            <a:pPr marL="342900" indent="-342900">
              <a:buAutoNum type="arabicPeriod"/>
            </a:pPr>
            <a:r>
              <a:rPr lang="en-US" dirty="0"/>
              <a:t>Action: 7 groupings </a:t>
            </a:r>
          </a:p>
          <a:p>
            <a:pPr marL="342900" indent="-342900">
              <a:buAutoNum type="arabicPeriod"/>
            </a:pPr>
            <a:r>
              <a:rPr lang="en-US" dirty="0"/>
              <a:t>Fantasy: 6 groupings </a:t>
            </a:r>
          </a:p>
          <a:p>
            <a:pPr marL="342900" indent="-342900">
              <a:buAutoNum type="arabicPeriod"/>
            </a:pPr>
            <a:r>
              <a:rPr lang="en-US" dirty="0"/>
              <a:t>Family: 5 groupings</a:t>
            </a:r>
          </a:p>
          <a:p>
            <a:pPr marL="342900" indent="-342900">
              <a:buAutoNum type="arabicPeriod"/>
            </a:pPr>
            <a:r>
              <a:rPr lang="en-US" dirty="0"/>
              <a:t>Comedy : 5 groupings </a:t>
            </a:r>
          </a:p>
          <a:p>
            <a:pPr marL="342900" indent="-342900">
              <a:buAutoNum type="arabicPeriod"/>
            </a:pPr>
            <a:r>
              <a:rPr lang="en-US" dirty="0"/>
              <a:t>Animation: 4 grouping</a:t>
            </a:r>
          </a:p>
          <a:p>
            <a:pPr marL="342900" indent="-342900">
              <a:buAutoNum type="arabicPeriod"/>
            </a:pPr>
            <a:r>
              <a:rPr lang="en-US" dirty="0"/>
              <a:t>Sci-fi: 4 groupings </a:t>
            </a:r>
          </a:p>
          <a:p>
            <a:pPr marL="342900" indent="-342900">
              <a:buAutoNum type="arabicPeriod"/>
            </a:pPr>
            <a:r>
              <a:rPr lang="en-US" dirty="0"/>
              <a:t>Musical: 2 groupings</a:t>
            </a:r>
          </a:p>
          <a:p>
            <a:pPr marL="342900" indent="-342900">
              <a:buAutoNum type="arabicPeriod"/>
            </a:pPr>
            <a:r>
              <a:rPr lang="en-US" dirty="0"/>
              <a:t>Thriller: 2 groupings </a:t>
            </a:r>
          </a:p>
          <a:p>
            <a:pPr marL="342900" indent="-342900">
              <a:buAutoNum type="arabicPeriod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A5578-7D38-BCEE-60BF-5F8E83A9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" y="850827"/>
            <a:ext cx="7421205" cy="60071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0E35E1-B609-A9A3-5B1F-62A0EE784CC4}"/>
              </a:ext>
            </a:extLst>
          </p:cNvPr>
          <p:cNvGrpSpPr/>
          <p:nvPr/>
        </p:nvGrpSpPr>
        <p:grpSpPr>
          <a:xfrm>
            <a:off x="7944200" y="718804"/>
            <a:ext cx="478266" cy="727254"/>
            <a:chOff x="8902710" y="5725817"/>
            <a:chExt cx="478266" cy="727254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17E19314-8310-A744-4B9F-648BABE7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31299" y="5725817"/>
              <a:ext cx="217868" cy="190681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902710" y="5945084"/>
              <a:ext cx="478266" cy="298916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0FAC6956-5FDC-A629-39AC-D46C724C0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41383" y="6262390"/>
              <a:ext cx="217868" cy="19068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76EEBE-FC91-C570-E8FA-0FC7BD0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6613" y="6363503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438E29-D275-8FA0-6E82-D9DC7D6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218" y="6356350"/>
            <a:ext cx="325582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3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C33050-90C6-F7E8-ECE2-1B131E3F9AC9}"/>
              </a:ext>
            </a:extLst>
          </p:cNvPr>
          <p:cNvSpPr/>
          <p:nvPr/>
        </p:nvSpPr>
        <p:spPr>
          <a:xfrm>
            <a:off x="1934093" y="891539"/>
            <a:ext cx="5696989" cy="559238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FD16F-3629-A932-DC7D-F0FF3DD7B379}"/>
              </a:ext>
            </a:extLst>
          </p:cNvPr>
          <p:cNvSpPr/>
          <p:nvPr/>
        </p:nvSpPr>
        <p:spPr>
          <a:xfrm>
            <a:off x="4688378" y="891539"/>
            <a:ext cx="5696989" cy="5592387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8524-B105-A8B8-8ABB-7ECCF1AA8364}"/>
              </a:ext>
            </a:extLst>
          </p:cNvPr>
          <p:cNvSpPr txBox="1"/>
          <p:nvPr/>
        </p:nvSpPr>
        <p:spPr>
          <a:xfrm>
            <a:off x="2234849" y="2949068"/>
            <a:ext cx="242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Documentary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B6638-4BAA-6B24-0755-DC6C1F2745AC}"/>
              </a:ext>
            </a:extLst>
          </p:cNvPr>
          <p:cNvSpPr txBox="1"/>
          <p:nvPr/>
        </p:nvSpPr>
        <p:spPr>
          <a:xfrm>
            <a:off x="7669876" y="2395070"/>
            <a:ext cx="271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Fantasy: 6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Musical: 2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Thriller: 2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33E35-DB6D-EBC4-5299-AD9577E3EB4E}"/>
              </a:ext>
            </a:extLst>
          </p:cNvPr>
          <p:cNvSpPr txBox="1"/>
          <p:nvPr/>
        </p:nvSpPr>
        <p:spPr>
          <a:xfrm>
            <a:off x="4715788" y="2694293"/>
            <a:ext cx="2926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Adventure: 10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Action: 7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Comedy: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Animation: 4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Sci-fi: 4 groupings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A7423-6713-D78A-809C-13755D7E81A0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12" name="Picture 11" descr="Focus Vector SVG Icon (17) - SVG Repo">
              <a:extLst>
                <a:ext uri="{FF2B5EF4-FFF2-40B4-BE49-F238E27FC236}">
                  <a16:creationId xmlns:a16="http://schemas.microsoft.com/office/drawing/2014/main" id="{74A409B8-53E1-D5A4-9874-3009174C1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09AC3-B00A-F161-E31A-6DD10CC8AD8B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54B5-3C37-CFB1-18BE-87338CAE36F1}"/>
              </a:ext>
            </a:extLst>
          </p:cNvPr>
          <p:cNvSpPr/>
          <p:nvPr/>
        </p:nvSpPr>
        <p:spPr>
          <a:xfrm>
            <a:off x="3049209" y="1168536"/>
            <a:ext cx="29913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 Viewer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0F01C-539A-E838-3A0D-D6851ECEC769}"/>
              </a:ext>
            </a:extLst>
          </p:cNvPr>
          <p:cNvSpPr/>
          <p:nvPr/>
        </p:nvSpPr>
        <p:spPr>
          <a:xfrm>
            <a:off x="6222944" y="1168536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Highly Profitable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516</Words>
  <Application>Microsoft Macintosh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Abdul Karim Khan</dc:creator>
  <cp:lastModifiedBy>Shayan Abdul Karim Khan</cp:lastModifiedBy>
  <cp:revision>67</cp:revision>
  <dcterms:created xsi:type="dcterms:W3CDTF">2022-08-23T20:25:05Z</dcterms:created>
  <dcterms:modified xsi:type="dcterms:W3CDTF">2022-08-24T02:15:31Z</dcterms:modified>
</cp:coreProperties>
</file>