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7" r:id="rId4"/>
    <p:sldId id="276" r:id="rId5"/>
    <p:sldId id="275" r:id="rId6"/>
    <p:sldId id="277" r:id="rId7"/>
    <p:sldId id="278" r:id="rId8"/>
    <p:sldId id="262" r:id="rId9"/>
    <p:sldId id="279" r:id="rId10"/>
    <p:sldId id="266" r:id="rId11"/>
    <p:sldId id="273" r:id="rId12"/>
    <p:sldId id="270" r:id="rId13"/>
    <p:sldId id="28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836"/>
  </p:normalViewPr>
  <p:slideViewPr>
    <p:cSldViewPr snapToGrid="0">
      <p:cViewPr>
        <p:scale>
          <a:sx n="81" d="100"/>
          <a:sy n="81" d="100"/>
        </p:scale>
        <p:origin x="1560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A6A335-B393-3B59-7BEA-36E8848FFF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77B22-59E9-AEC4-29A6-C00FE571E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CB700-0140-C84B-9B6D-86E050369125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06308-D223-9A1C-2B31-59B542401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7BAB-0245-FE23-3FA5-0E1277B66B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11090-5355-AA45-8BF7-80A76AEC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675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C95CF-2EE1-DF45-9B14-18E90ABAA70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E4F8-44EE-A040-9781-D44CE12FA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818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Correlatiion</a:t>
            </a:r>
            <a:r>
              <a:rPr lang="en-US" dirty="0"/>
              <a:t> </a:t>
            </a:r>
            <a:r>
              <a:rPr lang="en-US" dirty="0" err="1"/>
              <a:t>sllide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AE4F8-44EE-A040-9781-D44CE12FA1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results:</a:t>
            </a:r>
          </a:p>
          <a:p>
            <a:pPr marL="228600" indent="-228600">
              <a:buAutoNum type="arabicPeriod"/>
            </a:pPr>
            <a:r>
              <a:rPr lang="en-US" dirty="0"/>
              <a:t>What kind of </a:t>
            </a:r>
            <a:r>
              <a:rPr lang="en-US" dirty="0" err="1"/>
              <a:t>reenovations</a:t>
            </a:r>
            <a:r>
              <a:rPr lang="en-US" dirty="0"/>
              <a:t> increase home value</a:t>
            </a:r>
          </a:p>
          <a:p>
            <a:pPr marL="228600" indent="-228600">
              <a:buAutoNum type="arabicPeriod"/>
            </a:pPr>
            <a:r>
              <a:rPr lang="en-US" dirty="0" err="1"/>
              <a:t>Wwhat</a:t>
            </a:r>
            <a:r>
              <a:rPr lang="en-US" dirty="0"/>
              <a:t> kind of an impact do these renovations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AE4F8-44EE-A040-9781-D44CE12FA1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7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EEE-27C8-45C9-4A2C-96E769E3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BD7E-788E-1E4B-5D41-22C064E9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F661-367A-300A-489D-DFE860FB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6320-3DEA-7F4A-9E01-F203AD154964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1AF-2264-7644-70B2-ECF508C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B39C-17E6-5140-9436-8DC2222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517-9D53-5A40-D77A-B1F1621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17DD1-F1C6-2D1B-795E-5EC6DAD7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06D8-504F-CF16-A32E-89C9E3DD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71C-C54B-624B-B3DD-D0BB16A4CF7F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EAA2-D511-6F8E-D5C8-4C3280C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536E-A7B9-36D1-A92C-19A30C7F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C49E7-C142-4E85-46C4-82D7052B1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FD59E-8BAC-80A0-8F71-807E4533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2759-66AF-3693-0B1D-4CF6282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8520-B36D-C24C-9B57-51B90EBE7D53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96F2-1329-E2E7-4478-603BBAA1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53B5-0622-9802-8A61-00AA175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13C-DFAD-4BC1-E628-FE822B99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FF60-C5F5-862F-5CD4-811B174F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E33-3AC5-2FC5-AEBE-F1F2F1B8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6855-1849-6844-A013-156BB2FF33D4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4F9-799D-236E-3E98-8C5AD50E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2526-2607-41C0-8432-9CBA6A1E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327-B3B6-43A8-CA0D-40329E7B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6229-A21E-1876-AB6C-BD427DB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2525-9B15-518B-A5EC-4E4B876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38AA-CD36-914E-95E2-E791EEE9155A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13FA-D48B-E45B-3851-C0672A3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7223-1B28-6258-88F5-FBBCF026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A2F-4A1A-EF66-169D-208CD90C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F4BA-4822-8634-0615-9094B9A1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F523-8EC6-FB42-4631-5F653AFF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4B98-78EA-A19B-F70F-94978CB3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80D7-C871-0C44-9907-D9A689E27A6F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97B1A-157E-3570-2D38-EABA6AAB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61F7-F7FF-1482-9A40-83E9B9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493-57C6-F241-DD75-6E86B2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07DA-A235-84DA-2370-3844A1D2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725F0-0E29-DB04-A710-1F40C999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2485F-1C55-AF76-362E-308C4CDBA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2A9E0-82C4-173B-DFE5-1CD3B0F3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E5B4E-B482-E1A3-FDFD-FFFF765B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FBBB-BDF8-6847-9464-D408904D2A18}" type="datetime1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2E3A-732E-29E2-8CDE-E4140AF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E8A0A-1D9F-DC25-31AD-113E84F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24B7-565B-7D6E-9DEB-1D43AEF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3900-558C-4E95-AB04-7E7815C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5E30-548C-E34B-AD9A-53D58D89EFD7}" type="datetime1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39F9-6799-438A-66DD-C08BB7A3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DCC0C-199D-D5F9-1A81-35E4FA7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39EBD-4ED1-17FB-16C0-007849C8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F6C-A0DA-F343-8D48-E332005EC0A6}" type="datetime1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E0A24-593D-9911-37CA-DA89768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7165-BCAA-33EF-5379-CBC8267F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D4D9-2938-AD45-6052-0F18EB4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9760-B99A-FE76-BD1D-1F5EB42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07D26-D4D1-3EA4-62BC-8A4B1677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F3C3-6802-CB1B-95A1-211731F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D57A-A2BD-5A44-9426-36A91F405C99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50EC-8755-4273-27E5-3DBB000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6FFB-5569-565F-8654-F4D4B5E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B6FC-53A1-E79F-BC1F-8B163C83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0308-15E8-014C-B2BE-70A297F0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BFCA-3C34-43C5-FACB-A22F4430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0AC8-6976-081D-121D-14DCFCED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4DAF-F829-124F-BDB3-1782A24A57CE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BDB2C-F67C-BB60-83B4-CD9B6FB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E41D-69F0-2210-9FBC-E2B0F41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E703-0E25-A6AE-3707-72B80FD8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2E71-B950-5C81-6285-52FA2C5C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825D-E966-AA6A-ECBA-68CDF7A0F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8EDC-9D37-4647-9ADA-714C12A94A92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1940-289B-3D68-F006-CF3A8309F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5D7A-1D47-7CD8-7743-6D0AF3408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7D9B-CDE6-6440-8F5F-ADF9B540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5420841" y="19095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 RENOVATION VALUE INFERENCE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11/18/2022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ome — The Paragon Group">
            <a:extLst>
              <a:ext uri="{FF2B5EF4-FFF2-40B4-BE49-F238E27FC236}">
                <a16:creationId xmlns:a16="http://schemas.microsoft.com/office/drawing/2014/main" id="{1F018BAD-C11F-C8F6-8672-E74229C9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139"/>
            <a:ext cx="6757525" cy="53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9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02A1B-2A6C-78EF-88C3-6EEA34C3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409EE7-DD8E-EA44-9C60-C0001C9966CB}"/>
              </a:ext>
            </a:extLst>
          </p:cNvPr>
          <p:cNvGrpSpPr/>
          <p:nvPr/>
        </p:nvGrpSpPr>
        <p:grpSpPr>
          <a:xfrm>
            <a:off x="0" y="0"/>
            <a:ext cx="3496546" cy="765611"/>
            <a:chOff x="61993" y="3446397"/>
            <a:chExt cx="3496546" cy="765611"/>
          </a:xfrm>
        </p:grpSpPr>
        <p:pic>
          <p:nvPicPr>
            <p:cNvPr id="7" name="Picture 2" descr="Recommendation Icons - Free SVG &amp; PNG Recommendation Images - Noun Project">
              <a:extLst>
                <a:ext uri="{FF2B5EF4-FFF2-40B4-BE49-F238E27FC236}">
                  <a16:creationId xmlns:a16="http://schemas.microsoft.com/office/drawing/2014/main" id="{510299E8-F6EE-A468-9D42-3C90FE7DD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3" y="3446397"/>
              <a:ext cx="681923" cy="681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791849-1A44-74D2-2BE5-EB962EE50785}"/>
                </a:ext>
              </a:extLst>
            </p:cNvPr>
            <p:cNvSpPr/>
            <p:nvPr/>
          </p:nvSpPr>
          <p:spPr>
            <a:xfrm>
              <a:off x="567168" y="3750343"/>
              <a:ext cx="29913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70245-30E8-AF69-2400-4E211CE80530}"/>
              </a:ext>
            </a:extLst>
          </p:cNvPr>
          <p:cNvGrpSpPr/>
          <p:nvPr/>
        </p:nvGrpSpPr>
        <p:grpSpPr>
          <a:xfrm>
            <a:off x="1592883" y="1254940"/>
            <a:ext cx="8865896" cy="646331"/>
            <a:chOff x="1796937" y="1751308"/>
            <a:chExt cx="886589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DF7B17-3E81-09C0-3D2D-EE677933108B}"/>
                </a:ext>
              </a:extLst>
            </p:cNvPr>
            <p:cNvSpPr txBox="1"/>
            <p:nvPr/>
          </p:nvSpPr>
          <p:spPr>
            <a:xfrm>
              <a:off x="2446148" y="1751308"/>
              <a:ext cx="8216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INCREASING FLOORS, BEDROOMS, AND EXPANDING LIVING QUARTERS</a:t>
              </a:r>
            </a:p>
            <a:p>
              <a:r>
                <a:rPr lang="en-US" dirty="0"/>
                <a:t>			</a:t>
              </a:r>
            </a:p>
          </p:txBody>
        </p:sp>
        <p:pic>
          <p:nvPicPr>
            <p:cNvPr id="11" name="Picture 10" descr="Focus Vector SVG Icon (17) - SVG Repo">
              <a:extLst>
                <a:ext uri="{FF2B5EF4-FFF2-40B4-BE49-F238E27FC236}">
                  <a16:creationId xmlns:a16="http://schemas.microsoft.com/office/drawing/2014/main" id="{C23C100A-A259-2FF3-FB0E-56E437608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6937" y="1802771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FD1BBB-6043-8406-458D-2971363010B9}"/>
              </a:ext>
            </a:extLst>
          </p:cNvPr>
          <p:cNvGrpSpPr/>
          <p:nvPr/>
        </p:nvGrpSpPr>
        <p:grpSpPr>
          <a:xfrm>
            <a:off x="1611804" y="2548596"/>
            <a:ext cx="8802571" cy="543404"/>
            <a:chOff x="1656208" y="3091740"/>
            <a:chExt cx="8802571" cy="5434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4F49E0-ABE1-960F-F691-A5F9CC39DA1D}"/>
                </a:ext>
              </a:extLst>
            </p:cNvPr>
            <p:cNvSpPr txBox="1"/>
            <p:nvPr/>
          </p:nvSpPr>
          <p:spPr>
            <a:xfrm>
              <a:off x="2242094" y="3178776"/>
              <a:ext cx="821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PROPERLY FUNCTIONAL DEVICES WITH NO OBVIOUS MAINTENANCE REQUIRED </a:t>
              </a:r>
            </a:p>
          </p:txBody>
        </p:sp>
        <p:pic>
          <p:nvPicPr>
            <p:cNvPr id="2" name="Picture 1" descr="Focus Vector SVG Icon (17) - SVG Repo">
              <a:extLst>
                <a:ext uri="{FF2B5EF4-FFF2-40B4-BE49-F238E27FC236}">
                  <a16:creationId xmlns:a16="http://schemas.microsoft.com/office/drawing/2014/main" id="{D3332234-B982-6792-933A-54D695F43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208" y="3091740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0FB769-17A5-C2A8-CC5F-9CAB4DCB06F7}"/>
              </a:ext>
            </a:extLst>
          </p:cNvPr>
          <p:cNvGrpSpPr/>
          <p:nvPr/>
        </p:nvGrpSpPr>
        <p:grpSpPr>
          <a:xfrm>
            <a:off x="1611804" y="3801137"/>
            <a:ext cx="9141263" cy="696222"/>
            <a:chOff x="1729158" y="4598595"/>
            <a:chExt cx="9141263" cy="6962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BA58B4-2215-EAC7-02D5-348F5B55B8FE}"/>
                </a:ext>
              </a:extLst>
            </p:cNvPr>
            <p:cNvSpPr txBox="1"/>
            <p:nvPr/>
          </p:nvSpPr>
          <p:spPr>
            <a:xfrm>
              <a:off x="2310189" y="4648486"/>
              <a:ext cx="8560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 BIG CHANGES, COMPLEETE REMODELLING PROJECTS</a:t>
              </a:r>
            </a:p>
            <a:p>
              <a:endParaRPr lang="en-US" dirty="0"/>
            </a:p>
          </p:txBody>
        </p:sp>
        <p:pic>
          <p:nvPicPr>
            <p:cNvPr id="3" name="Picture 2" descr="Focus Vector SVG Icon (17) - SVG Repo">
              <a:extLst>
                <a:ext uri="{FF2B5EF4-FFF2-40B4-BE49-F238E27FC236}">
                  <a16:creationId xmlns:a16="http://schemas.microsoft.com/office/drawing/2014/main" id="{2B93E6BE-AF84-903D-C9A4-0D7D4CC26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58" y="4598595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6D228E-D739-7457-3AF4-83BCB47041A3}"/>
              </a:ext>
            </a:extLst>
          </p:cNvPr>
          <p:cNvGrpSpPr/>
          <p:nvPr/>
        </p:nvGrpSpPr>
        <p:grpSpPr>
          <a:xfrm>
            <a:off x="1611804" y="5078743"/>
            <a:ext cx="9141263" cy="696222"/>
            <a:chOff x="1729158" y="5819429"/>
            <a:chExt cx="9141263" cy="6962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D8FF0A-EA26-C4B0-CAC6-14C86D3DCB8A}"/>
                </a:ext>
              </a:extLst>
            </p:cNvPr>
            <p:cNvSpPr txBox="1"/>
            <p:nvPr/>
          </p:nvSpPr>
          <p:spPr>
            <a:xfrm>
              <a:off x="2310189" y="5869320"/>
              <a:ext cx="8560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RENOVATIONS TOWARDS EXTRA AMENITIES OR LUXURIOOUS CHANGES </a:t>
              </a:r>
            </a:p>
            <a:p>
              <a:endParaRPr lang="en-US" dirty="0"/>
            </a:p>
          </p:txBody>
        </p:sp>
        <p:pic>
          <p:nvPicPr>
            <p:cNvPr id="18" name="Picture 17" descr="Focus Vector SVG Icon (17) - SVG Repo">
              <a:extLst>
                <a:ext uri="{FF2B5EF4-FFF2-40B4-BE49-F238E27FC236}">
                  <a16:creationId xmlns:a16="http://schemas.microsoft.com/office/drawing/2014/main" id="{39F67D2A-FCF8-C8FB-AD50-5C7357C5A0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58" y="5819429"/>
              <a:ext cx="543404" cy="543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400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4EA78-116F-9DE0-FD04-690ABE8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F6DA7-A128-9ACF-3388-A912BBBB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2DBAD-8EA8-A4A8-0D65-27D0FE0FF16F}"/>
              </a:ext>
            </a:extLst>
          </p:cNvPr>
          <p:cNvSpPr/>
          <p:nvPr/>
        </p:nvSpPr>
        <p:spPr>
          <a:xfrm>
            <a:off x="757175" y="269567"/>
            <a:ext cx="29913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STEPS</a:t>
            </a:r>
          </a:p>
        </p:txBody>
      </p: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17DA0F17-D771-B2B5-3FCF-2BBA43FD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800" y="-594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141BC3-A99C-463B-F216-ED324A09BC57}"/>
              </a:ext>
            </a:extLst>
          </p:cNvPr>
          <p:cNvGrpSpPr/>
          <p:nvPr/>
        </p:nvGrpSpPr>
        <p:grpSpPr>
          <a:xfrm>
            <a:off x="1671600" y="1314470"/>
            <a:ext cx="7095067" cy="914400"/>
            <a:chOff x="2434800" y="1632600"/>
            <a:chExt cx="7095067" cy="914400"/>
          </a:xfrm>
        </p:grpSpPr>
        <p:pic>
          <p:nvPicPr>
            <p:cNvPr id="12" name="Graphic 11" descr="Dance steps with solid fill">
              <a:extLst>
                <a:ext uri="{FF2B5EF4-FFF2-40B4-BE49-F238E27FC236}">
                  <a16:creationId xmlns:a16="http://schemas.microsoft.com/office/drawing/2014/main" id="{B3E3CBE7-57A2-0DC7-C24B-B87BC1190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16326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0C9904-3CCE-A9BD-FBB5-10DB455AF59C}"/>
                </a:ext>
              </a:extLst>
            </p:cNvPr>
            <p:cNvSpPr/>
            <p:nvPr/>
          </p:nvSpPr>
          <p:spPr>
            <a:xfrm>
              <a:off x="3349200" y="1803605"/>
              <a:ext cx="618066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ZIPCODE SPECIFIC DATA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FF6FD5-9E79-4DCF-02A0-AA6ED1D93F75}"/>
              </a:ext>
            </a:extLst>
          </p:cNvPr>
          <p:cNvGrpSpPr/>
          <p:nvPr/>
        </p:nvGrpSpPr>
        <p:grpSpPr>
          <a:xfrm>
            <a:off x="1671600" y="2552700"/>
            <a:ext cx="7322886" cy="914400"/>
            <a:chOff x="2434800" y="2552700"/>
            <a:chExt cx="7322886" cy="914400"/>
          </a:xfrm>
        </p:grpSpPr>
        <p:pic>
          <p:nvPicPr>
            <p:cNvPr id="13" name="Graphic 12" descr="Dance steps with solid fill">
              <a:extLst>
                <a:ext uri="{FF2B5EF4-FFF2-40B4-BE49-F238E27FC236}">
                  <a16:creationId xmlns:a16="http://schemas.microsoft.com/office/drawing/2014/main" id="{CE256195-5050-788D-579A-D7080E8F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34800" y="2552700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BDD8DB-3057-627C-CF5D-B2A62145A315}"/>
                </a:ext>
              </a:extLst>
            </p:cNvPr>
            <p:cNvSpPr/>
            <p:nvPr/>
          </p:nvSpPr>
          <p:spPr>
            <a:xfrm>
              <a:off x="3349200" y="2746473"/>
              <a:ext cx="640848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</a:t>
              </a:r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YEARLY MARKET TRENDS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2D809F-0E8E-1923-CF46-6B8CD0054249}"/>
              </a:ext>
            </a:extLst>
          </p:cNvPr>
          <p:cNvGrpSpPr/>
          <p:nvPr/>
        </p:nvGrpSpPr>
        <p:grpSpPr>
          <a:xfrm>
            <a:off x="1654800" y="3639054"/>
            <a:ext cx="9158902" cy="914400"/>
            <a:chOff x="2418000" y="3429000"/>
            <a:chExt cx="9158902" cy="914400"/>
          </a:xfrm>
        </p:grpSpPr>
        <p:pic>
          <p:nvPicPr>
            <p:cNvPr id="14" name="Graphic 13" descr="Dance steps with solid fill">
              <a:extLst>
                <a:ext uri="{FF2B5EF4-FFF2-40B4-BE49-F238E27FC236}">
                  <a16:creationId xmlns:a16="http://schemas.microsoft.com/office/drawing/2014/main" id="{28F0457C-363A-5D7D-DB5C-D0AB06704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3429000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A764D3-7E9E-95C2-FA3F-172CA8480F61}"/>
                </a:ext>
              </a:extLst>
            </p:cNvPr>
            <p:cNvSpPr/>
            <p:nvPr/>
          </p:nvSpPr>
          <p:spPr>
            <a:xfrm>
              <a:off x="3349200" y="3621607"/>
              <a:ext cx="822770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HOME-TYPE SPECIFIC RENOVATIONS 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99E5F-476D-172B-86D9-B173D5176D84}"/>
              </a:ext>
            </a:extLst>
          </p:cNvPr>
          <p:cNvGrpSpPr/>
          <p:nvPr/>
        </p:nvGrpSpPr>
        <p:grpSpPr>
          <a:xfrm>
            <a:off x="1654800" y="4732200"/>
            <a:ext cx="7302176" cy="914400"/>
            <a:chOff x="2418000" y="4343400"/>
            <a:chExt cx="7302176" cy="914400"/>
          </a:xfrm>
        </p:grpSpPr>
        <p:pic>
          <p:nvPicPr>
            <p:cNvPr id="15" name="Graphic 14" descr="Dance steps with solid fill">
              <a:extLst>
                <a:ext uri="{FF2B5EF4-FFF2-40B4-BE49-F238E27FC236}">
                  <a16:creationId xmlns:a16="http://schemas.microsoft.com/office/drawing/2014/main" id="{2397DD06-22D9-90C5-D6F1-C7AA08EF5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8000" y="4343400"/>
              <a:ext cx="914400" cy="9144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E632ED-C6B8-521F-D8C1-AC6131DF80C8}"/>
                </a:ext>
              </a:extLst>
            </p:cNvPr>
            <p:cNvSpPr/>
            <p:nvPr/>
          </p:nvSpPr>
          <p:spPr>
            <a:xfrm>
              <a:off x="3349200" y="4508212"/>
              <a:ext cx="637097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EVALUATE RETURN ON INVESTMENT</a:t>
              </a:r>
              <a:endPara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3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6D8C2-A18C-1667-F396-D90502E3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D200-8F39-6057-AB80-75AC563C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7310C-A44D-A41C-2AA6-C4B691B1E910}"/>
              </a:ext>
            </a:extLst>
          </p:cNvPr>
          <p:cNvSpPr/>
          <p:nvPr/>
        </p:nvSpPr>
        <p:spPr>
          <a:xfrm>
            <a:off x="4164543" y="2967335"/>
            <a:ext cx="3862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3874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F372C-C3A7-B405-E45F-7DDC1E3CDD25}"/>
              </a:ext>
            </a:extLst>
          </p:cNvPr>
          <p:cNvSpPr txBox="1"/>
          <p:nvPr/>
        </p:nvSpPr>
        <p:spPr>
          <a:xfrm>
            <a:off x="5420841" y="1909546"/>
            <a:ext cx="79330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HOME RENOVATION VALUE INFERENCE</a:t>
            </a:r>
          </a:p>
          <a:p>
            <a:endParaRPr lang="en-US" dirty="0"/>
          </a:p>
          <a:p>
            <a:pPr algn="ctr"/>
            <a:r>
              <a:rPr lang="en-US" dirty="0"/>
              <a:t>SHAYAN ABDUL KARIM KHAN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11/18/2022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E4A7-C395-B06E-5FCD-44AEC9F1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00C4-A02A-38EF-9739-A236A96A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home — The Paragon Group">
            <a:extLst>
              <a:ext uri="{FF2B5EF4-FFF2-40B4-BE49-F238E27FC236}">
                <a16:creationId xmlns:a16="http://schemas.microsoft.com/office/drawing/2014/main" id="{1F018BAD-C11F-C8F6-8672-E74229C9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8139"/>
            <a:ext cx="6757525" cy="53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66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7A4C-2130-BF41-1417-AA9D77A2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A7F2-5A3F-E840-5329-8184DB62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3A6-3187-9296-9A4E-85C01AAC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E34C4-C5EE-731C-6E41-0B3BD573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941011-5BBB-23CA-0861-E83C5C6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7C1A12-D1A1-17CD-375D-87FDE77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Map of King County, Washington.">
            <a:extLst>
              <a:ext uri="{FF2B5EF4-FFF2-40B4-BE49-F238E27FC236}">
                <a16:creationId xmlns:a16="http://schemas.microsoft.com/office/drawing/2014/main" id="{0401EFE7-D643-9BC4-6E64-5438308EE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40" y="327487"/>
            <a:ext cx="8887919" cy="620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04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D9ADFE-773C-27BA-1F3E-96F409478B14}"/>
              </a:ext>
            </a:extLst>
          </p:cNvPr>
          <p:cNvSpPr/>
          <p:nvPr/>
        </p:nvSpPr>
        <p:spPr>
          <a:xfrm>
            <a:off x="86406" y="4156859"/>
            <a:ext cx="37927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kind of renovations increase house value?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D8C2B-1F35-A2A2-FF79-39FF122C0839}"/>
              </a:ext>
            </a:extLst>
          </p:cNvPr>
          <p:cNvSpPr/>
          <p:nvPr/>
        </p:nvSpPr>
        <p:spPr>
          <a:xfrm>
            <a:off x="8026401" y="4156858"/>
            <a:ext cx="3792754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Magnitude of Impact of the renovations oh house value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3A1F40-97E1-01F2-8CF2-3DE40CB2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3</a:t>
            </a:fld>
            <a:endParaRPr lang="en-US"/>
          </a:p>
        </p:txBody>
      </p:sp>
      <p:pic>
        <p:nvPicPr>
          <p:cNvPr id="12" name="Graphic 11" descr="Hammer with solid fill">
            <a:extLst>
              <a:ext uri="{FF2B5EF4-FFF2-40B4-BE49-F238E27FC236}">
                <a16:creationId xmlns:a16="http://schemas.microsoft.com/office/drawing/2014/main" id="{F01909D2-E108-249E-7F34-B637A954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885" y="625734"/>
            <a:ext cx="1964697" cy="1964697"/>
          </a:xfrm>
          <a:prstGeom prst="rect">
            <a:avLst/>
          </a:prstGeom>
        </p:spPr>
      </p:pic>
      <p:pic>
        <p:nvPicPr>
          <p:cNvPr id="14" name="Graphic 13" descr="Tools with solid fill">
            <a:extLst>
              <a:ext uri="{FF2B5EF4-FFF2-40B4-BE49-F238E27FC236}">
                <a16:creationId xmlns:a16="http://schemas.microsoft.com/office/drawing/2014/main" id="{026B4073-F57E-BAA1-E8CC-462BAB92B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3285" y="625734"/>
            <a:ext cx="1751349" cy="1751349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5E5AAC46-A55B-BDF5-BFB5-F6C87DBC4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793" y="1363443"/>
            <a:ext cx="2809980" cy="2809980"/>
          </a:xfrm>
          <a:prstGeom prst="rect">
            <a:avLst/>
          </a:prstGeom>
        </p:spPr>
      </p:pic>
      <p:pic>
        <p:nvPicPr>
          <p:cNvPr id="18" name="Graphic 17" descr="Supply And Demand with solid fill">
            <a:extLst>
              <a:ext uri="{FF2B5EF4-FFF2-40B4-BE49-F238E27FC236}">
                <a16:creationId xmlns:a16="http://schemas.microsoft.com/office/drawing/2014/main" id="{A96F9750-3497-F633-814B-EBE7CFB728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84379" y="1144094"/>
            <a:ext cx="3108671" cy="3108671"/>
          </a:xfrm>
          <a:prstGeom prst="rect">
            <a:avLst/>
          </a:prstGeom>
        </p:spPr>
      </p:pic>
      <p:pic>
        <p:nvPicPr>
          <p:cNvPr id="34" name="Graphic 33" descr="Chevron arrows with solid fill">
            <a:extLst>
              <a:ext uri="{FF2B5EF4-FFF2-40B4-BE49-F238E27FC236}">
                <a16:creationId xmlns:a16="http://schemas.microsoft.com/office/drawing/2014/main" id="{435F72A0-B77F-8284-1E69-C763521DAB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2185" y="2516380"/>
            <a:ext cx="914400" cy="914400"/>
          </a:xfrm>
          <a:prstGeom prst="rect">
            <a:avLst/>
          </a:prstGeom>
        </p:spPr>
      </p:pic>
      <p:pic>
        <p:nvPicPr>
          <p:cNvPr id="36" name="Graphic 35" descr="Chevron arrows with solid fill">
            <a:extLst>
              <a:ext uri="{FF2B5EF4-FFF2-40B4-BE49-F238E27FC236}">
                <a16:creationId xmlns:a16="http://schemas.microsoft.com/office/drawing/2014/main" id="{47083B02-5CF4-5879-18B8-5455B3F68D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1628" y="2516085"/>
            <a:ext cx="914400" cy="914400"/>
          </a:xfrm>
          <a:prstGeom prst="rect">
            <a:avLst/>
          </a:prstGeom>
        </p:spPr>
      </p:pic>
      <p:pic>
        <p:nvPicPr>
          <p:cNvPr id="38" name="Graphic 37" descr="Chevron arrows with solid fill">
            <a:extLst>
              <a:ext uri="{FF2B5EF4-FFF2-40B4-BE49-F238E27FC236}">
                <a16:creationId xmlns:a16="http://schemas.microsoft.com/office/drawing/2014/main" id="{9D3CF3BC-BCAF-8386-2A8A-067E2F916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4412" y="2516085"/>
            <a:ext cx="914400" cy="914400"/>
          </a:xfrm>
          <a:prstGeom prst="rect">
            <a:avLst/>
          </a:prstGeom>
        </p:spPr>
      </p:pic>
      <p:pic>
        <p:nvPicPr>
          <p:cNvPr id="40" name="Graphic 39" descr="Chevron arrows with solid fill">
            <a:extLst>
              <a:ext uri="{FF2B5EF4-FFF2-40B4-BE49-F238E27FC236}">
                <a16:creationId xmlns:a16="http://schemas.microsoft.com/office/drawing/2014/main" id="{CF4A8877-1237-9522-A236-4E56EFE57C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9112" y="25123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63DC28-F1FF-8739-2A46-7EBBDCE8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2" y="486623"/>
            <a:ext cx="2924423" cy="2748958"/>
          </a:xfrm>
          <a:prstGeom prst="rect">
            <a:avLst/>
          </a:prstGeom>
        </p:spPr>
      </p:pic>
      <p:sp>
        <p:nvSpPr>
          <p:cNvPr id="3097" name="Rectangle 308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pplicant Prescreening Questions - Hiring Tips | iHire">
            <a:extLst>
              <a:ext uri="{FF2B5EF4-FFF2-40B4-BE49-F238E27FC236}">
                <a16:creationId xmlns:a16="http://schemas.microsoft.com/office/drawing/2014/main" id="{A76F77AC-8F25-26E2-6AAF-042FC32C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216" y="339838"/>
            <a:ext cx="3401568" cy="27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308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thtub with solid fill">
            <a:extLst>
              <a:ext uri="{FF2B5EF4-FFF2-40B4-BE49-F238E27FC236}">
                <a16:creationId xmlns:a16="http://schemas.microsoft.com/office/drawing/2014/main" id="{9CA6A68A-E787-F737-3D31-05C738F1F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6652" y="321733"/>
            <a:ext cx="2752344" cy="2752344"/>
          </a:xfrm>
          <a:prstGeom prst="rect">
            <a:avLst/>
          </a:prstGeom>
        </p:spPr>
      </p:pic>
      <p:sp>
        <p:nvSpPr>
          <p:cNvPr id="3099" name="Rectangle 308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ed with solid fill">
            <a:extLst>
              <a:ext uri="{FF2B5EF4-FFF2-40B4-BE49-F238E27FC236}">
                <a16:creationId xmlns:a16="http://schemas.microsoft.com/office/drawing/2014/main" id="{A77AA1A8-8D43-B1AD-AB30-9D4A37BB54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678" y="3783923"/>
            <a:ext cx="2752344" cy="2752344"/>
          </a:xfrm>
          <a:prstGeom prst="rect">
            <a:avLst/>
          </a:prstGeom>
        </p:spPr>
      </p:pic>
      <p:pic>
        <p:nvPicPr>
          <p:cNvPr id="3" name="Graphic 2" descr="Tag with solid fill">
            <a:extLst>
              <a:ext uri="{FF2B5EF4-FFF2-40B4-BE49-F238E27FC236}">
                <a16:creationId xmlns:a16="http://schemas.microsoft.com/office/drawing/2014/main" id="{660DCC34-0DEE-37E7-B010-280200B21F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2707" y="3783923"/>
            <a:ext cx="2752344" cy="2752344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1D7D9B-CDE6-6440-8F5F-ADF9B5401534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64DC2-84C8-9A9B-7D2B-741FE397D3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8895" y="3783923"/>
            <a:ext cx="2928025" cy="27523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2B67BD-A281-E721-914B-9CC962F09774}"/>
              </a:ext>
            </a:extLst>
          </p:cNvPr>
          <p:cNvSpPr/>
          <p:nvPr/>
        </p:nvSpPr>
        <p:spPr>
          <a:xfrm>
            <a:off x="124299" y="-29501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 FOOTAGE LIVING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5F5C2-367C-9437-2652-8B9F5163E9A6}"/>
              </a:ext>
            </a:extLst>
          </p:cNvPr>
          <p:cNvSpPr/>
          <p:nvPr/>
        </p:nvSpPr>
        <p:spPr>
          <a:xfrm>
            <a:off x="4252638" y="321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GRADE AND CONDITION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600E6-9024-3D63-07FA-DCA1CC2BEDF6}"/>
              </a:ext>
            </a:extLst>
          </p:cNvPr>
          <p:cNvSpPr/>
          <p:nvPr/>
        </p:nvSpPr>
        <p:spPr>
          <a:xfrm>
            <a:off x="8274947" y="-30612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BATHROOMS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E9AB8-FFFD-53FA-F7D4-F730DFA30B58}"/>
              </a:ext>
            </a:extLst>
          </p:cNvPr>
          <p:cNvSpPr/>
          <p:nvPr/>
        </p:nvSpPr>
        <p:spPr>
          <a:xfrm>
            <a:off x="168473" y="3463854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BEDROOMS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59C72F-2702-B51B-FEE6-E3AD3DB17A52}"/>
              </a:ext>
            </a:extLst>
          </p:cNvPr>
          <p:cNvSpPr/>
          <p:nvPr/>
        </p:nvSpPr>
        <p:spPr>
          <a:xfrm>
            <a:off x="4159267" y="3463854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HOUSE PRICE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86EE06-E1C2-7C14-FD55-9AE74EEC9F28}"/>
              </a:ext>
            </a:extLst>
          </p:cNvPr>
          <p:cNvSpPr/>
          <p:nvPr/>
        </p:nvSpPr>
        <p:spPr>
          <a:xfrm>
            <a:off x="8269344" y="3429000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FLOORS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4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C87D3-F2A6-4CF4-AA3C-8ACF7A44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A34F8-E46F-5C32-44BC-17893A16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90155-8A57-5303-D91F-587D5E05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9" y="1317015"/>
            <a:ext cx="10858701" cy="3959525"/>
          </a:xfrm>
          <a:prstGeom prst="rect">
            <a:avLst/>
          </a:prstGeom>
        </p:spPr>
      </p:pic>
      <p:pic>
        <p:nvPicPr>
          <p:cNvPr id="7" name="Graphic 6" descr="Tag with solid fill">
            <a:extLst>
              <a:ext uri="{FF2B5EF4-FFF2-40B4-BE49-F238E27FC236}">
                <a16:creationId xmlns:a16="http://schemas.microsoft.com/office/drawing/2014/main" id="{0C84A1E1-2F58-4DC2-00B5-806D679F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376172" cy="13761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05FE3C-1C7C-B642-205B-60574FF3E551}"/>
              </a:ext>
            </a:extLst>
          </p:cNvPr>
          <p:cNvSpPr/>
          <p:nvPr/>
        </p:nvSpPr>
        <p:spPr>
          <a:xfrm>
            <a:off x="864190" y="358842"/>
            <a:ext cx="379275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HOUSE PRICE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F9AA5-6334-D9B2-8C3F-858AAFA23004}"/>
              </a:ext>
            </a:extLst>
          </p:cNvPr>
          <p:cNvSpPr/>
          <p:nvPr/>
        </p:nvSpPr>
        <p:spPr>
          <a:xfrm>
            <a:off x="1597812" y="5540985"/>
            <a:ext cx="8996374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Houses over $1 million were not included</a:t>
            </a:r>
          </a:p>
        </p:txBody>
      </p:sp>
    </p:spTree>
    <p:extLst>
      <p:ext uri="{BB962C8B-B14F-4D97-AF65-F5344CB8AC3E}">
        <p14:creationId xmlns:p14="http://schemas.microsoft.com/office/powerpoint/2010/main" val="114544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3BE2C-A6A4-0CE3-DA31-F2D7F537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90552-22A9-8AA2-264E-B3D7566C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73BF5-41D8-2978-3C63-91D6A46F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83" y="136525"/>
            <a:ext cx="11253817" cy="60115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68CFE7-96BB-7138-EC04-6D4F3CBBEEE8}"/>
              </a:ext>
            </a:extLst>
          </p:cNvPr>
          <p:cNvSpPr/>
          <p:nvPr/>
        </p:nvSpPr>
        <p:spPr>
          <a:xfrm>
            <a:off x="2136109" y="4484696"/>
            <a:ext cx="7919797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SQFT LIVING HIGHEST CORRELATION</a:t>
            </a:r>
          </a:p>
        </p:txBody>
      </p:sp>
    </p:spTree>
    <p:extLst>
      <p:ext uri="{BB962C8B-B14F-4D97-AF65-F5344CB8AC3E}">
        <p14:creationId xmlns:p14="http://schemas.microsoft.com/office/powerpoint/2010/main" val="38207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C87D3-F2A6-4CF4-AA3C-8ACF7A44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A34F8-E46F-5C32-44BC-17893A16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5FE3C-1C7C-B642-205B-60574FF3E551}"/>
              </a:ext>
            </a:extLst>
          </p:cNvPr>
          <p:cNvSpPr/>
          <p:nvPr/>
        </p:nvSpPr>
        <p:spPr>
          <a:xfrm>
            <a:off x="1151055" y="358842"/>
            <a:ext cx="47835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 FOOTAGE LIVING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F9AA5-6334-D9B2-8C3F-858AAFA23004}"/>
              </a:ext>
            </a:extLst>
          </p:cNvPr>
          <p:cNvSpPr/>
          <p:nvPr/>
        </p:nvSpPr>
        <p:spPr>
          <a:xfrm>
            <a:off x="1607433" y="5540985"/>
            <a:ext cx="8977138" cy="70788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Houses over 6000 sq ft were not included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A803D9-3F72-7887-4C2A-CE289172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34" y="1735014"/>
            <a:ext cx="10433866" cy="3414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6754AD-5CFD-B11F-7B07-19516060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35" y="55488"/>
            <a:ext cx="1398503" cy="13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6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63DC28-F1FF-8739-2A46-7EBBDCE8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62" y="486623"/>
            <a:ext cx="2924423" cy="2748958"/>
          </a:xfrm>
          <a:prstGeom prst="rect">
            <a:avLst/>
          </a:prstGeom>
        </p:spPr>
      </p:pic>
      <p:sp>
        <p:nvSpPr>
          <p:cNvPr id="3097" name="Rectangle 308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Applicant Prescreening Questions - Hiring Tips | iHire">
            <a:extLst>
              <a:ext uri="{FF2B5EF4-FFF2-40B4-BE49-F238E27FC236}">
                <a16:creationId xmlns:a16="http://schemas.microsoft.com/office/drawing/2014/main" id="{A76F77AC-8F25-26E2-6AAF-042FC32C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216" y="339838"/>
            <a:ext cx="3401568" cy="27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308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Rectangle 308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Tag with solid fill">
            <a:extLst>
              <a:ext uri="{FF2B5EF4-FFF2-40B4-BE49-F238E27FC236}">
                <a16:creationId xmlns:a16="http://schemas.microsoft.com/office/drawing/2014/main" id="{660DCC34-0DEE-37E7-B010-280200B21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2707" y="3783923"/>
            <a:ext cx="2752344" cy="2752344"/>
          </a:xfrm>
          <a:prstGeom prst="rect">
            <a:avLst/>
          </a:prstGeom>
        </p:spPr>
      </p:pic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E30643B-0ED7-8206-DFA6-6FB07917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87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1D7D9B-CDE6-6440-8F5F-ADF9B5401534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B67BD-A281-E721-914B-9CC962F09774}"/>
              </a:ext>
            </a:extLst>
          </p:cNvPr>
          <p:cNvSpPr/>
          <p:nvPr/>
        </p:nvSpPr>
        <p:spPr>
          <a:xfrm>
            <a:off x="124299" y="-29501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SQ FOOTAGE LIVING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5F5C2-367C-9437-2652-8B9F5163E9A6}"/>
              </a:ext>
            </a:extLst>
          </p:cNvPr>
          <p:cNvSpPr/>
          <p:nvPr/>
        </p:nvSpPr>
        <p:spPr>
          <a:xfrm>
            <a:off x="4252638" y="321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GRADE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59C72F-2702-B51B-FEE6-E3AD3DB17A52}"/>
              </a:ext>
            </a:extLst>
          </p:cNvPr>
          <p:cNvSpPr/>
          <p:nvPr/>
        </p:nvSpPr>
        <p:spPr>
          <a:xfrm>
            <a:off x="4159267" y="3463854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HOUSE PRICE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2" name="Picture 6" descr="Applicant Prescreening Questions - Hiring Tips | iHire">
            <a:extLst>
              <a:ext uri="{FF2B5EF4-FFF2-40B4-BE49-F238E27FC236}">
                <a16:creationId xmlns:a16="http://schemas.microsoft.com/office/drawing/2014/main" id="{B61E883D-A6AA-DDCB-C2C6-86BB6880B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9381" y="361328"/>
            <a:ext cx="3401568" cy="27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3E7E37-FCD8-4BA6-76AE-F1BD39C050AE}"/>
              </a:ext>
            </a:extLst>
          </p:cNvPr>
          <p:cNvSpPr/>
          <p:nvPr/>
        </p:nvSpPr>
        <p:spPr>
          <a:xfrm>
            <a:off x="8336803" y="21811"/>
            <a:ext cx="37927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CONDITION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18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11F2A-AF3B-BC13-0050-41AB7B94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C00C3-3A32-3635-97CF-67B9266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7D9B-CDE6-6440-8F5F-ADF9B54015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9B91C-2B1E-F6E5-5DFB-1167A73E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3" y="199752"/>
            <a:ext cx="2324319" cy="2184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6D37A-6422-46B2-E180-F9FEDF72ADBF}"/>
              </a:ext>
            </a:extLst>
          </p:cNvPr>
          <p:cNvSpPr txBox="1"/>
          <p:nvPr/>
        </p:nvSpPr>
        <p:spPr>
          <a:xfrm>
            <a:off x="2653749" y="645851"/>
            <a:ext cx="31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1%  increase results in 1.5% increase in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03F8C-E573-8F49-63FA-EFDC67F36B93}"/>
              </a:ext>
            </a:extLst>
          </p:cNvPr>
          <p:cNvSpPr txBox="1"/>
          <p:nvPr/>
        </p:nvSpPr>
        <p:spPr>
          <a:xfrm>
            <a:off x="2653749" y="1415115"/>
            <a:ext cx="315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floors, bedrooms, expanding decks</a:t>
            </a:r>
          </a:p>
        </p:txBody>
      </p:sp>
      <p:pic>
        <p:nvPicPr>
          <p:cNvPr id="12" name="Picture 6" descr="Applicant Prescreening Questions - Hiring Tips | iHire">
            <a:extLst>
              <a:ext uri="{FF2B5EF4-FFF2-40B4-BE49-F238E27FC236}">
                <a16:creationId xmlns:a16="http://schemas.microsoft.com/office/drawing/2014/main" id="{6BE97FF0-0547-7168-DE94-811FA682C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86" y="2874751"/>
            <a:ext cx="2239411" cy="178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1A0478-BE1A-0D51-0302-23E5B279A9C3}"/>
              </a:ext>
            </a:extLst>
          </p:cNvPr>
          <p:cNvSpPr txBox="1"/>
          <p:nvPr/>
        </p:nvSpPr>
        <p:spPr>
          <a:xfrm>
            <a:off x="2674510" y="2923922"/>
            <a:ext cx="3156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condition increases the price by a multiple of 0.35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good condition increased the price by a multiple of 0.94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0E97DC-BA67-B495-7078-43B15C1419E3}"/>
              </a:ext>
            </a:extLst>
          </p:cNvPr>
          <p:cNvSpPr/>
          <p:nvPr/>
        </p:nvSpPr>
        <p:spPr>
          <a:xfrm>
            <a:off x="681743" y="5540985"/>
            <a:ext cx="10828541" cy="58477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ERROR OF $1.4K IN MODEL PREDICTIONS, UNDER-PREDICTION</a:t>
            </a:r>
          </a:p>
        </p:txBody>
      </p:sp>
      <p:pic>
        <p:nvPicPr>
          <p:cNvPr id="20" name="Picture 6" descr="Applicant Prescreening Questions - Hiring Tips | iHire">
            <a:extLst>
              <a:ext uri="{FF2B5EF4-FFF2-40B4-BE49-F238E27FC236}">
                <a16:creationId xmlns:a16="http://schemas.microsoft.com/office/drawing/2014/main" id="{79F255A1-D79E-1AE0-55DA-9DEC3107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7789" y="1766374"/>
            <a:ext cx="2239411" cy="178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F24567-473E-4F31-6810-A74802177E68}"/>
              </a:ext>
            </a:extLst>
          </p:cNvPr>
          <p:cNvSpPr txBox="1"/>
          <p:nvPr/>
        </p:nvSpPr>
        <p:spPr>
          <a:xfrm>
            <a:off x="8494013" y="1606179"/>
            <a:ext cx="3156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Fair and Low Average have negative impacts on the house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Grade has a multiple of 0.86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Good multiplier 2.87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Excellent multiplier 3.64</a:t>
            </a:r>
          </a:p>
        </p:txBody>
      </p:sp>
    </p:spTree>
    <p:extLst>
      <p:ext uri="{BB962C8B-B14F-4D97-AF65-F5344CB8AC3E}">
        <p14:creationId xmlns:p14="http://schemas.microsoft.com/office/powerpoint/2010/main" val="16973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245</Words>
  <Application>Microsoft Macintosh PowerPoint</Application>
  <PresentationFormat>Widescreen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Abdul Karim Khan</dc:creator>
  <cp:lastModifiedBy>Shayan Abdul Karim Khan</cp:lastModifiedBy>
  <cp:revision>164</cp:revision>
  <dcterms:created xsi:type="dcterms:W3CDTF">2022-08-23T20:25:05Z</dcterms:created>
  <dcterms:modified xsi:type="dcterms:W3CDTF">2022-11-18T21:12:43Z</dcterms:modified>
</cp:coreProperties>
</file>