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66" r:id="rId8"/>
    <p:sldId id="267" r:id="rId9"/>
    <p:sldId id="268" r:id="rId10"/>
    <p:sldId id="263" r:id="rId11"/>
    <p:sldId id="264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5884"/>
  </p:normalViewPr>
  <p:slideViewPr>
    <p:cSldViewPr snapToGrid="0" snapToObjects="1">
      <p:cViewPr varScale="1">
        <p:scale>
          <a:sx n="135" d="100"/>
          <a:sy n="135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B699-B5A6-804F-9ED5-5D0A963C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56C7C-8F81-A047-8E39-FB855EBD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2119-C997-DE4E-8440-F4E491B7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C8FFD-FEA9-914D-9F71-A967FCFE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5C77-942F-8D4C-8B44-DA8D5429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111A-EC98-D647-9779-EA057788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39EA-93C6-4E4D-B162-BE3B59480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DC1B-6D1E-C34C-9A70-F798434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4706-FEBE-6547-9B78-79B85A7D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E92A2-0961-7E4F-8CDA-B4FD70ED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06771-4606-C84D-8E20-8821DD9B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CABF9-D44A-C343-82C2-6365F3DD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E7AF-9694-104D-B1D8-3DC6164D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1D62-0D93-944D-A491-E4EF7B46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E628-48D7-BC47-AED0-756D015D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E213-F75D-B04F-BBA8-B49B13FD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40B5-0A94-C649-8A47-41BBF7F8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1586-3BBB-2248-8C1D-3F954B98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FB89-9579-1D44-AF5B-15B022D0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9892-489C-8D4E-807B-43585B82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0BB-9BD3-1D4A-8DD1-D62BA084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E150-B916-1E4C-AE3D-1C46995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FF50-B81F-0E4C-B36A-FE89C96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1BE5-E31E-5A47-BABF-1F3E1261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6705-020E-CC4A-A3DF-8AC1C89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5A18-D8C3-6341-AE2D-3F92A0AD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B025-69C5-AF44-8F97-02525B115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FFDD-0020-D741-B7FF-993E6AB9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3019B-80E4-8B45-9187-77A90E77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C70F-D557-9D4D-A413-7BEDC23E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E3D43-D71B-6042-949D-7D5C3EF0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6A1A-4B49-CA4F-A7F7-C3D1BAC0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8E879-46BD-C441-B8F0-6223C908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6B01B-4074-8842-859F-9010FD416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7687E-D9DA-3542-B86E-DA319C29D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BEC86-F28E-BB48-8E4C-A55E4239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ADDB8-18E0-714D-A124-3F7C2C23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676F2-19CA-A647-82FE-CAA59667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1856E-FC0E-E346-A796-6B5AFDFD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D72-EC59-474C-BEE5-F497EB41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8005A-736E-4547-B427-DC6514A5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5D6B-812C-6243-8007-DEC399E1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9A325-2791-6E46-A5DC-E36FD1B7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FD116-D09A-E04D-B0BA-59229D53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F940-7F0D-E94B-944C-46CEDF9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6C69E-D7D3-134E-A672-99486B0B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7724-9448-1044-8C4A-30937C4C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6B4A-4E8F-1A49-8A98-A0F409BD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62E2-4E47-C44C-8EC1-C22862811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DC48-F65C-F445-B2E0-94785509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938CB-B7DB-4442-BD3C-68B69E90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7F0E-F7AB-8C47-B909-3F91E638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092E-5F47-214A-9C70-83A06060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DB6D-15C9-1641-904F-1E5270D9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9052F-0489-9249-BC0E-19B78482F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57CC1-6EE4-5341-A940-73F9642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ECA3-E690-8440-8FAF-7B5C524A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8321-96C3-964E-B329-8DFBCF5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FFE44-C5F6-704F-AE1B-59588C6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435C-9272-EA42-9D6B-219703603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ED62-79E7-4A4E-B0EA-3EDAFD177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8587-7E2A-9642-B123-2DB63BE18F7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2AFD-847A-0A49-9A61-00F1FE081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B40C-FD11-E549-808F-BA34F7855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5EF14-1D0F-CD47-9BAE-10B63AD3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C37-68DA-0743-80A4-58995E17C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 Baltimore City Crime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91552-901D-F24A-9D3D-5BE62AB94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Shayan Darian, Jake Watson, Yamato </a:t>
            </a:r>
            <a:r>
              <a:rPr lang="en-US" dirty="0" err="1"/>
              <a:t>Eguchi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0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E1D-516E-1346-9A58-61C50479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8445-CC43-8C4C-A4B2-41D37211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calculate_min_distance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MAX_THREADS_PER_BLOCK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(index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x_sqr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y_sqr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distance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x_sqr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y_sqr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(distance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distance;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57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E1D-516E-1346-9A58-61C50479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8445-CC43-8C4C-A4B2-41D37211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compute_cluster_sums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xsums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ysums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threadIdx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blockIdx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MAX_THREADS_PER_BLOCK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(index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xsums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ysums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reset min distance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datapoints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[index].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DBL_MAX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71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D716-255D-B040-9C72-78A2C61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8DC3-30CF-2349-B25E-32ED7A5B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Courier New" panose="02070309020205020404" pitchFamily="49" charset="0"/>
              </a:rPr>
              <a:t>Race condition and hardware limitations: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Courier New" panose="02070309020205020404" pitchFamily="49" charset="0"/>
              </a:rPr>
              <a:t>When computing sums of cluster points in parallel, we came across a race condition where the sum would be overwritten by threads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cs typeface="Courier New" panose="02070309020205020404" pitchFamily="49" charset="0"/>
              </a:rPr>
              <a:t>To solve this issue, we used </a:t>
            </a:r>
            <a:r>
              <a:rPr lang="en-US" dirty="0" err="1">
                <a:cs typeface="Courier New" panose="02070309020205020404" pitchFamily="49" charset="0"/>
              </a:rPr>
              <a:t>atomicAdd</a:t>
            </a:r>
            <a:r>
              <a:rPr lang="en-US" dirty="0">
                <a:cs typeface="Courier New" panose="02070309020205020404" pitchFamily="49" charset="0"/>
              </a:rPr>
              <a:t>(double *, double).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cs typeface="Courier New" panose="02070309020205020404" pitchFamily="49" charset="0"/>
              </a:rPr>
              <a:t>Note: It was necessary for us to overload the function because the NVIDIA GPU did not natively support atomic `double` additions</a:t>
            </a:r>
          </a:p>
        </p:txBody>
      </p:sp>
    </p:spTree>
    <p:extLst>
      <p:ext uri="{BB962C8B-B14F-4D97-AF65-F5344CB8AC3E}">
        <p14:creationId xmlns:p14="http://schemas.microsoft.com/office/powerpoint/2010/main" val="15437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B46-7CF2-F044-B2B4-E792783B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We Were Unable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80BD-ADAF-2D4E-B2F2-97D74F39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data affected our clustering</a:t>
            </a:r>
          </a:p>
          <a:p>
            <a:pPr lvl="1"/>
            <a:r>
              <a:rPr lang="en-US" dirty="0"/>
              <a:t>We ultimately decided to omit these datapoints to achieve higher quality clustering, as these points were about 50x farther away from the majority of the data</a:t>
            </a:r>
          </a:p>
          <a:p>
            <a:pPr lvl="1"/>
            <a:r>
              <a:rPr lang="en-US" dirty="0"/>
              <a:t>Only 5 out of 1986 data points were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86FC-AB0F-3144-9BA9-BE67ECD9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34BD-D1BD-3046-949D-CD21D3FD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centroid assignment:</a:t>
            </a:r>
          </a:p>
          <a:p>
            <a:pPr lvl="1"/>
            <a:r>
              <a:rPr lang="en-US" dirty="0"/>
              <a:t>For simplicity, we naively assigned the initial centroid state as a randomly selected coordinate from our data</a:t>
            </a:r>
          </a:p>
          <a:p>
            <a:pPr lvl="1"/>
            <a:r>
              <a:rPr lang="en-US" dirty="0"/>
              <a:t>To achieve higher quality of clustering, we would like to implement better initial centroid assignment using the methods discussed in class.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E57B-95A7-9448-9604-26AD381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&amp; 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D6F9-E84E-744F-853D-D57FF76D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coordinates of crimes in the city of Baltimore from 2011-2016,  analyze where crimes are concentrated using K-Means Clustering.</a:t>
            </a:r>
          </a:p>
          <a:p>
            <a:r>
              <a:rPr lang="en-US" dirty="0"/>
              <a:t>If the crimes are centralized in certain areas, it may help the police identify areas needing more support in order to improve response times</a:t>
            </a:r>
          </a:p>
          <a:p>
            <a:r>
              <a:rPr lang="en-US" dirty="0"/>
              <a:t>The data we used was publicly available via the Baltimore Police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</a:t>
            </a:r>
            <a:r>
              <a:rPr lang="en-US" sz="1800" dirty="0" err="1"/>
              <a:t>data.world</a:t>
            </a:r>
            <a:r>
              <a:rPr lang="en-US" sz="1800" dirty="0"/>
              <a:t>/data-society/city-of-</a:t>
            </a:r>
            <a:r>
              <a:rPr lang="en-US" sz="1800" dirty="0" err="1"/>
              <a:t>baltimore</a:t>
            </a:r>
            <a:r>
              <a:rPr lang="en-US" sz="1800" dirty="0"/>
              <a:t>-crime-data</a:t>
            </a:r>
          </a:p>
        </p:txBody>
      </p:sp>
    </p:spTree>
    <p:extLst>
      <p:ext uri="{BB962C8B-B14F-4D97-AF65-F5344CB8AC3E}">
        <p14:creationId xmlns:p14="http://schemas.microsoft.com/office/powerpoint/2010/main" val="326166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0D98-F9D9-F646-A61D-B58142D3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– Python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B458-1AFF-0247-B1B6-62CEFD75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Pandas and Matplotlib to find the optimal number of clusters using the elbow method and to derive a graphical representation of the output cluster results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CUDA to parallelize computation of finding the minimum distance from point to centroid and to calculate sum of cluster points</a:t>
            </a:r>
          </a:p>
        </p:txBody>
      </p:sp>
    </p:spTree>
    <p:extLst>
      <p:ext uri="{BB962C8B-B14F-4D97-AF65-F5344CB8AC3E}">
        <p14:creationId xmlns:p14="http://schemas.microsoft.com/office/powerpoint/2010/main" val="11262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9DE-65D9-FB4D-B1BE-0683F0D4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– Elbow Method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32DDD7-D1F8-694B-8016-0CB27600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95" y="1468359"/>
            <a:ext cx="600537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9DE-65D9-FB4D-B1BE-0683F0D4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– </a:t>
            </a:r>
            <a:r>
              <a:rPr lang="en-US" dirty="0" err="1"/>
              <a:t>Kmeans</a:t>
            </a:r>
            <a:r>
              <a:rPr lang="en-US" dirty="0"/>
              <a:t>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44A67-A4C6-8845-9CB1-B1A3BC74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19" y="1347546"/>
            <a:ext cx="3673488" cy="27551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2C58E-C7F4-3545-ADF9-44A8463B7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36" y="1347546"/>
            <a:ext cx="3673487" cy="2755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BAD3E-3C74-8442-ACEB-43515F03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117" y="1347546"/>
            <a:ext cx="3679830" cy="2759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42C1E9-2D22-594C-B4BE-8516D44BF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009260"/>
            <a:ext cx="3673488" cy="2755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88E64-1C45-BD46-A092-863CCA90B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936" y="4011059"/>
            <a:ext cx="3669807" cy="27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1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E9DE-65D9-FB4D-B1BE-0683F0D4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– </a:t>
            </a:r>
            <a:r>
              <a:rPr lang="en-US" dirty="0" err="1"/>
              <a:t>Kmeans</a:t>
            </a:r>
            <a:r>
              <a:rPr lang="en-US" dirty="0"/>
              <a:t>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BAD3E-3C74-8442-ACEB-43515F03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2"/>
          <a:stretch/>
        </p:blipFill>
        <p:spPr>
          <a:xfrm>
            <a:off x="3777192" y="1502021"/>
            <a:ext cx="4850901" cy="4990854"/>
          </a:xfrm>
          <a:prstGeom prst="rect">
            <a:avLst/>
          </a:prstGeom>
        </p:spPr>
      </p:pic>
      <p:pic>
        <p:nvPicPr>
          <p:cNvPr id="8" name="Picture 7" descr="A map of a city&#10;&#10;Description automatically generated">
            <a:extLst>
              <a:ext uri="{FF2B5EF4-FFF2-40B4-BE49-F238E27FC236}">
                <a16:creationId xmlns:a16="http://schemas.microsoft.com/office/drawing/2014/main" id="{7E2484D5-7F60-60B6-0B76-595FF6BCE5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4325762" y="1834097"/>
            <a:ext cx="3811773" cy="44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FB0E-5B8E-8090-06D4-6732D674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428-454E-04E4-902A-6D4C0AD0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memory for the data, list of centroids, and sums of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centroids by randomly selecting an </a:t>
            </a:r>
            <a:r>
              <a:rPr lang="en-US" dirty="0" err="1"/>
              <a:t>x,y</a:t>
            </a:r>
            <a:r>
              <a:rPr lang="en-US" dirty="0"/>
              <a:t> coordinate pair from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coordinate in the data, calculate the minimum distance to centroids and assign the coordinate to the cluster with the minimum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cluster sums in parallel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new centroids using the cluster sums and number of coordinates in the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convergence ? break loop : continue with next iteration;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E1D-516E-1346-9A58-61C50479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8445-CC43-8C4C-A4B2-41D37211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MEMBER VARIABLES: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x: latitude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y: longitude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minimum distance from point to cluster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400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cluster ID that this point belongs to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CONSTRUCTORS</a:t>
            </a:r>
            <a:endParaRPr lang="en-US" sz="1400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Point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DBL_MAX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Point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minDist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DBL_MAX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094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E1D-516E-1346-9A58-61C50479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8445-CC43-8C4C-A4B2-41D37211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4EC9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Centroid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MEMBER VARIABLES: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x: latitude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y: longitude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id: cluster's ID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b="1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number of datapoints in cluster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CONSTRUCTORS</a:t>
            </a:r>
            <a:endParaRPr lang="en-US" b="1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Centroid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Centroid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1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38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899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K-Means Clustering Baltimore City Crime Data</vt:lpstr>
      <vt:lpstr>The Problem &amp; Our Motivation</vt:lpstr>
      <vt:lpstr>Programming Languages – Python and C++</vt:lpstr>
      <vt:lpstr>Plots – Elbow Method</vt:lpstr>
      <vt:lpstr>Plots – Kmeans Clusters</vt:lpstr>
      <vt:lpstr>Plots – Kmeans Clusters</vt:lpstr>
      <vt:lpstr>Algorithm</vt:lpstr>
      <vt:lpstr>Demo / Code</vt:lpstr>
      <vt:lpstr>Demo / Code</vt:lpstr>
      <vt:lpstr>Demo / Code</vt:lpstr>
      <vt:lpstr>Demo / Code</vt:lpstr>
      <vt:lpstr>Technical Difficulties</vt:lpstr>
      <vt:lpstr>Difficulties We Were Unable to Solve</vt:lpstr>
      <vt:lpstr>Shortcomings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Darian</dc:creator>
  <cp:lastModifiedBy>Watson, Jake</cp:lastModifiedBy>
  <cp:revision>12</cp:revision>
  <dcterms:created xsi:type="dcterms:W3CDTF">2023-12-07T00:04:53Z</dcterms:created>
  <dcterms:modified xsi:type="dcterms:W3CDTF">2023-12-07T18:00:44Z</dcterms:modified>
</cp:coreProperties>
</file>