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73"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0" d="100"/>
          <a:sy n="70" d="100"/>
        </p:scale>
        <p:origin x="1075"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C9BC39-22BB-4148-944D-F6BA1DDA5BC6}"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93644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9BC39-22BB-4148-944D-F6BA1DDA5BC6}"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284611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9BC39-22BB-4148-944D-F6BA1DDA5BC6}"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378753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9BC39-22BB-4148-944D-F6BA1DDA5BC6}"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132498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9BC39-22BB-4148-944D-F6BA1DDA5BC6}"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410464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C9BC39-22BB-4148-944D-F6BA1DDA5BC6}"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195414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C9BC39-22BB-4148-944D-F6BA1DDA5BC6}" type="datetimeFigureOut">
              <a:rPr lang="en-US" smtClean="0"/>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254871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C9BC39-22BB-4148-944D-F6BA1DDA5BC6}" type="datetimeFigureOut">
              <a:rPr lang="en-US" smtClean="0"/>
              <a:t>5/21/2016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91737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9BC39-22BB-4148-944D-F6BA1DDA5BC6}" type="datetimeFigureOut">
              <a:rPr lang="en-US" smtClean="0"/>
              <a:t>5/21/2016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988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9BC39-22BB-4148-944D-F6BA1DDA5BC6}"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21265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9BC39-22BB-4148-944D-F6BA1DDA5BC6}"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EA1749-2299-471B-A445-83131D4093F5}" type="slidenum">
              <a:rPr lang="en-US" smtClean="0"/>
              <a:t>‹#›</a:t>
            </a:fld>
            <a:endParaRPr lang="en-US"/>
          </a:p>
        </p:txBody>
      </p:sp>
    </p:spTree>
    <p:extLst>
      <p:ext uri="{BB962C8B-B14F-4D97-AF65-F5344CB8AC3E}">
        <p14:creationId xmlns:p14="http://schemas.microsoft.com/office/powerpoint/2010/main" val="143541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9BC39-22BB-4148-944D-F6BA1DDA5BC6}" type="datetimeFigureOut">
              <a:rPr lang="en-US" smtClean="0"/>
              <a:t>5/21/2016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A1749-2299-471B-A445-83131D4093F5}" type="slidenum">
              <a:rPr lang="en-US" smtClean="0"/>
              <a:t>‹#›</a:t>
            </a:fld>
            <a:endParaRPr lang="en-US"/>
          </a:p>
        </p:txBody>
      </p:sp>
    </p:spTree>
    <p:extLst>
      <p:ext uri="{BB962C8B-B14F-4D97-AF65-F5344CB8AC3E}">
        <p14:creationId xmlns:p14="http://schemas.microsoft.com/office/powerpoint/2010/main" val="281684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zetcode.com/db/postgresqljavatutorial/" TargetMode="External"/><Relationship Id="rId2" Type="http://schemas.openxmlformats.org/officeDocument/2006/relationships/hyperlink" Target="http://zetcode.com/lang/java/" TargetMode="External"/><Relationship Id="rId1" Type="http://schemas.openxmlformats.org/officeDocument/2006/relationships/slideLayout" Target="../slideLayouts/slideLayout1.xml"/><Relationship Id="rId5" Type="http://schemas.openxmlformats.org/officeDocument/2006/relationships/hyperlink" Target="http://zetcode.com/databases/mysqltutorial/" TargetMode="External"/><Relationship Id="rId4" Type="http://schemas.openxmlformats.org/officeDocument/2006/relationships/hyperlink" Target="http://zetcode.com/db/apachederby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932" y="89240"/>
            <a:ext cx="6563067" cy="6544153"/>
          </a:xfrm>
        </p:spPr>
      </p:pic>
    </p:spTree>
    <p:extLst>
      <p:ext uri="{BB962C8B-B14F-4D97-AF65-F5344CB8AC3E}">
        <p14:creationId xmlns:p14="http://schemas.microsoft.com/office/powerpoint/2010/main" val="18376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3913" y="2536371"/>
            <a:ext cx="11767457" cy="3581400"/>
          </a:xfrm>
        </p:spPr>
        <p:txBody>
          <a:bodyPr>
            <a:normAutofit/>
          </a:bodyPr>
          <a:lstStyle/>
          <a:p>
            <a:pPr algn="l"/>
            <a:r>
              <a:rPr kumimoji="0" lang="en-US" altLang="en-US" sz="3600" b="0" i="0" u="none" strike="noStrike" cap="none" normalizeH="0" baseline="0" dirty="0" smtClean="0">
                <a:ln>
                  <a:noFill/>
                </a:ln>
                <a:effectLst/>
                <a:latin typeface="Georgia" panose="02040502050405020303" pitchFamily="18" charset="0"/>
              </a:rPr>
              <a:t>The </a:t>
            </a:r>
            <a:r>
              <a:rPr kumimoji="0" lang="en-US" altLang="en-US" b="0" i="0" u="none" strike="noStrike" cap="none" normalizeH="0" baseline="0" dirty="0" err="1" smtClean="0">
                <a:ln>
                  <a:noFill/>
                </a:ln>
                <a:solidFill>
                  <a:srgbClr val="0070C0"/>
                </a:solidFill>
                <a:effectLst/>
                <a:latin typeface="Arial Unicode MS" panose="020B0604020202020204" pitchFamily="34" charset="-128"/>
              </a:rPr>
              <a:t>createStatement</a:t>
            </a:r>
            <a:r>
              <a:rPr kumimoji="0" lang="en-US" altLang="en-US" b="0" i="0" u="none" strike="noStrike" cap="none" normalizeH="0" baseline="0" dirty="0" smtClean="0">
                <a:ln>
                  <a:noFill/>
                </a:ln>
                <a:solidFill>
                  <a:srgbClr val="0070C0"/>
                </a:solidFill>
                <a:effectLst/>
                <a:latin typeface="Arial Unicode MS" panose="020B0604020202020204" pitchFamily="34" charset="-128"/>
              </a:rPr>
              <a:t>()</a:t>
            </a:r>
            <a:r>
              <a:rPr kumimoji="0" lang="en-US" altLang="en-US" sz="3600" b="0" i="0" u="none" strike="noStrike" cap="none" normalizeH="0" baseline="0" dirty="0" smtClean="0">
                <a:ln>
                  <a:noFill/>
                </a:ln>
                <a:effectLst/>
                <a:latin typeface="Georgia" panose="02040502050405020303" pitchFamily="18" charset="0"/>
              </a:rPr>
              <a:t> method of the connection object creates a </a:t>
            </a:r>
            <a:r>
              <a:rPr kumimoji="0" lang="en-US" altLang="en-US" b="0" i="0" u="none" strike="noStrike" cap="none" normalizeH="0" baseline="0" dirty="0" smtClean="0">
                <a:ln>
                  <a:noFill/>
                </a:ln>
                <a:solidFill>
                  <a:srgbClr val="C00000"/>
                </a:solidFill>
                <a:effectLst/>
                <a:latin typeface="Arial Unicode MS" panose="020B0604020202020204" pitchFamily="34" charset="-128"/>
              </a:rPr>
              <a:t>Statement</a:t>
            </a:r>
            <a:r>
              <a:rPr kumimoji="0" lang="en-US" altLang="en-US" sz="3600" b="0" i="0" u="none" strike="noStrike" cap="none" normalizeH="0" baseline="0" dirty="0" smtClean="0">
                <a:ln>
                  <a:noFill/>
                </a:ln>
                <a:effectLst/>
                <a:latin typeface="Georgia" panose="02040502050405020303" pitchFamily="18" charset="0"/>
              </a:rPr>
              <a:t> object for sending SQL statements to the database.</a:t>
            </a:r>
            <a:endParaRPr lang="en-US" sz="3600" dirty="0"/>
          </a:p>
        </p:txBody>
      </p:sp>
      <p:sp>
        <p:nvSpPr>
          <p:cNvPr id="4" name="Rectangle 1"/>
          <p:cNvSpPr>
            <a:spLocks noGrp="1" noChangeArrowheads="1"/>
          </p:cNvSpPr>
          <p:nvPr>
            <p:ph type="ctrTitle"/>
          </p:nvPr>
        </p:nvSpPr>
        <p:spPr bwMode="auto">
          <a:xfrm>
            <a:off x="2286000" y="695718"/>
            <a:ext cx="7096815" cy="584775"/>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st</a:t>
            </a:r>
            <a:r>
              <a:rPr kumimoji="0" lang="en-US" altLang="en-US" sz="32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 </a:t>
            </a:r>
            <a:r>
              <a:rPr kumimoji="0" lang="en-US" altLang="en-US" sz="32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con.createStatement</a:t>
            </a:r>
            <a:r>
              <a:rPr kumimoji="0" lang="en-US" altLang="en-US" sz="32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endParaRPr kumimoji="0" lang="en-US" altLang="en-US" sz="3200" b="1" i="0" u="none" strike="noStrike" cap="none" normalizeH="0" baseline="0" dirty="0" smtClean="0">
              <a:ln>
                <a:noFill/>
              </a:ln>
              <a:solidFill>
                <a:srgbClr val="0070C0"/>
              </a:solidFill>
              <a:effectLst/>
            </a:endParaRPr>
          </a:p>
        </p:txBody>
      </p:sp>
    </p:spTree>
    <p:extLst>
      <p:ext uri="{BB962C8B-B14F-4D97-AF65-F5344CB8AC3E}">
        <p14:creationId xmlns:p14="http://schemas.microsoft.com/office/powerpoint/2010/main" val="339017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0998"/>
            <a:ext cx="12192000" cy="701449"/>
          </a:xfrm>
        </p:spPr>
        <p:style>
          <a:lnRef idx="2">
            <a:schemeClr val="accent6"/>
          </a:lnRef>
          <a:fillRef idx="1">
            <a:schemeClr val="lt1"/>
          </a:fillRef>
          <a:effectRef idx="0">
            <a:schemeClr val="accent6"/>
          </a:effectRef>
          <a:fontRef idx="minor">
            <a:schemeClr val="dk1"/>
          </a:fontRef>
        </p:style>
        <p:txBody>
          <a:bodyPr>
            <a:normAutofit/>
          </a:bodyPr>
          <a:lstStyle/>
          <a:p>
            <a:r>
              <a:rPr kumimoji="0" lang="en-US" altLang="en-US" sz="36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rs</a:t>
            </a:r>
            <a:r>
              <a:rPr kumimoji="0" lang="en-US" altLang="en-US" sz="36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 </a:t>
            </a:r>
            <a:r>
              <a:rPr kumimoji="0" lang="en-US" altLang="en-US" sz="36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st.executeQuery</a:t>
            </a:r>
            <a:r>
              <a:rPr kumimoji="0" lang="en-US" altLang="en-US" sz="36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("SELECT VERSION()");</a:t>
            </a:r>
            <a:endParaRPr lang="en-US" sz="3600" dirty="0"/>
          </a:p>
        </p:txBody>
      </p:sp>
      <p:sp>
        <p:nvSpPr>
          <p:cNvPr id="4" name="Rectangle 1"/>
          <p:cNvSpPr>
            <a:spLocks noGrp="1" noChangeArrowheads="1"/>
          </p:cNvSpPr>
          <p:nvPr>
            <p:ph type="subTitle" idx="1"/>
          </p:nvPr>
        </p:nvSpPr>
        <p:spPr bwMode="auto">
          <a:xfrm>
            <a:off x="413655" y="2300625"/>
            <a:ext cx="1119899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Georgia" panose="02040502050405020303" pitchFamily="18" charset="0"/>
              </a:rPr>
              <a:t>The </a:t>
            </a:r>
            <a:r>
              <a:rPr kumimoji="0" lang="en-US" altLang="en-US" sz="1800" b="0" i="0" u="none" strike="noStrike" cap="none" normalizeH="0" baseline="0" dirty="0" err="1" smtClean="0">
                <a:ln>
                  <a:noFill/>
                </a:ln>
                <a:solidFill>
                  <a:schemeClr val="accent2">
                    <a:lumMod val="75000"/>
                  </a:schemeClr>
                </a:solidFill>
                <a:effectLst/>
                <a:latin typeface="Arial Unicode MS" panose="020B0604020202020204" pitchFamily="34" charset="-128"/>
              </a:rPr>
              <a:t>createStatement</a:t>
            </a:r>
            <a:r>
              <a:rPr kumimoji="0" lang="en-US" altLang="en-US" sz="1800" b="0" i="0" u="none" strike="noStrike" cap="none" normalizeH="0" baseline="0" dirty="0" smtClean="0">
                <a:ln>
                  <a:noFill/>
                </a:ln>
                <a:solidFill>
                  <a:schemeClr val="accent2">
                    <a:lumMod val="75000"/>
                  </a:schemeClr>
                </a:solidFill>
                <a:effectLst/>
                <a:latin typeface="Arial Unicode MS" panose="020B0604020202020204" pitchFamily="34" charset="-128"/>
              </a:rPr>
              <a:t>()</a:t>
            </a:r>
            <a:r>
              <a:rPr kumimoji="0" lang="en-US" altLang="en-US" sz="2800" b="0" i="0" u="none" strike="noStrike" cap="none" normalizeH="0" baseline="0" dirty="0" smtClean="0">
                <a:ln>
                  <a:noFill/>
                </a:ln>
                <a:solidFill>
                  <a:srgbClr val="000000"/>
                </a:solidFill>
                <a:effectLst/>
                <a:latin typeface="Georgia" panose="02040502050405020303" pitchFamily="18" charset="0"/>
              </a:rPr>
              <a:t> method of the connection object executes the given </a:t>
            </a:r>
            <a:r>
              <a:rPr kumimoji="0" lang="en-US" altLang="en-US" sz="2800" b="0" i="0" u="none" strike="noStrike" cap="none" normalizeH="0" baseline="0" dirty="0" smtClean="0">
                <a:ln>
                  <a:noFill/>
                </a:ln>
                <a:solidFill>
                  <a:srgbClr val="92D050"/>
                </a:solidFill>
                <a:effectLst/>
                <a:latin typeface="Georgia" panose="02040502050405020303" pitchFamily="18" charset="0"/>
              </a:rPr>
              <a:t>SQL statement</a:t>
            </a:r>
            <a:r>
              <a:rPr kumimoji="0" lang="en-US" altLang="en-US" sz="2800" b="0" i="0" u="none" strike="noStrike" cap="none" normalizeH="0" baseline="0" dirty="0" smtClean="0">
                <a:ln>
                  <a:noFill/>
                </a:ln>
                <a:solidFill>
                  <a:srgbClr val="000000"/>
                </a:solidFill>
                <a:effectLst/>
                <a:latin typeface="Georgia" panose="02040502050405020303" pitchFamily="18" charset="0"/>
              </a:rPr>
              <a:t>,</a:t>
            </a:r>
            <a:r>
              <a:rPr kumimoji="0" lang="en-US" altLang="en-US" sz="2800" b="0" i="0" u="none" strike="noStrike" cap="none" normalizeH="0" dirty="0" smtClean="0">
                <a:ln>
                  <a:noFill/>
                </a:ln>
                <a:solidFill>
                  <a:srgbClr val="000000"/>
                </a:solidFill>
                <a:effectLst/>
                <a:latin typeface="Georgia" panose="02040502050405020303" pitchFamily="18" charset="0"/>
              </a:rPr>
              <a:t> </a:t>
            </a:r>
            <a:r>
              <a:rPr kumimoji="0" lang="en-US" altLang="en-US" sz="2800" b="0" i="0" u="none" strike="noStrike" cap="none" normalizeH="0" baseline="0" dirty="0" smtClean="0">
                <a:ln>
                  <a:noFill/>
                </a:ln>
                <a:solidFill>
                  <a:srgbClr val="000000"/>
                </a:solidFill>
                <a:effectLst/>
                <a:latin typeface="Georgia" panose="02040502050405020303" pitchFamily="18" charset="0"/>
              </a:rPr>
              <a:t>which returns a single </a:t>
            </a:r>
            <a:r>
              <a:rPr kumimoji="0" lang="en-US" altLang="en-US" sz="1800" b="0" i="0" u="none" strike="noStrike" cap="none" normalizeH="0" baseline="0" dirty="0" err="1" smtClean="0">
                <a:ln>
                  <a:noFill/>
                </a:ln>
                <a:solidFill>
                  <a:schemeClr val="accent6">
                    <a:lumMod val="75000"/>
                  </a:schemeClr>
                </a:solidFill>
                <a:effectLst/>
                <a:latin typeface="Arial Unicode MS" panose="020B0604020202020204" pitchFamily="34" charset="-128"/>
              </a:rPr>
              <a:t>ResultSet</a:t>
            </a:r>
            <a:r>
              <a:rPr kumimoji="0" lang="en-US" altLang="en-US" sz="2800" b="0" i="0" u="none" strike="noStrike" cap="none" normalizeH="0" baseline="0" dirty="0" smtClean="0">
                <a:ln>
                  <a:noFill/>
                </a:ln>
                <a:solidFill>
                  <a:srgbClr val="000000"/>
                </a:solidFill>
                <a:effectLst/>
                <a:latin typeface="Georgia" panose="02040502050405020303" pitchFamily="18" charset="0"/>
              </a:rPr>
              <a:t> object. The </a:t>
            </a:r>
            <a:r>
              <a:rPr kumimoji="0" lang="en-US" altLang="en-US" sz="1800" b="0" i="0" u="none" strike="noStrike" cap="none" normalizeH="0" baseline="0" dirty="0" err="1" smtClean="0">
                <a:ln>
                  <a:noFill/>
                </a:ln>
                <a:solidFill>
                  <a:srgbClr val="000000"/>
                </a:solidFill>
                <a:effectLst/>
                <a:latin typeface="Arial Unicode MS" panose="020B0604020202020204" pitchFamily="34" charset="-128"/>
              </a:rPr>
              <a:t>ResultSet</a:t>
            </a:r>
            <a:r>
              <a:rPr kumimoji="0" lang="en-US" altLang="en-US" sz="2800" b="0" i="0" u="none" strike="noStrike" cap="none" normalizeH="0" baseline="0" dirty="0" smtClean="0">
                <a:ln>
                  <a:noFill/>
                </a:ln>
                <a:solidFill>
                  <a:srgbClr val="000000"/>
                </a:solidFill>
                <a:effectLst/>
                <a:latin typeface="Georgia" panose="02040502050405020303" pitchFamily="18" charset="0"/>
              </a:rPr>
              <a:t> is a table of data returned by a specific SQL statement.</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084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additive="base">
                                        <p:cTn id="12"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936171" y="278081"/>
            <a:ext cx="10159189" cy="101566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if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result.next</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System.out.println</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result.getString</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(1));</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70C0"/>
                </a:solidFill>
                <a:effectLst/>
              </a:rPr>
              <a:t> </a:t>
            </a:r>
            <a:endParaRPr kumimoji="0" lang="en-US" altLang="en-US" sz="4400" b="1" i="0" u="none" strike="noStrike" cap="none" normalizeH="0" baseline="0" dirty="0" smtClean="0">
              <a:ln>
                <a:noFill/>
              </a:ln>
              <a:solidFill>
                <a:srgbClr val="0070C0"/>
              </a:solidFill>
              <a:effectLst/>
              <a:latin typeface="Arial" panose="020B0604020202020204" pitchFamily="34" charset="0"/>
            </a:endParaRPr>
          </a:p>
        </p:txBody>
      </p:sp>
      <p:sp>
        <p:nvSpPr>
          <p:cNvPr id="5" name="Rectangle 2"/>
          <p:cNvSpPr>
            <a:spLocks noGrp="1" noChangeArrowheads="1"/>
          </p:cNvSpPr>
          <p:nvPr>
            <p:ph type="subTitle" idx="1"/>
          </p:nvPr>
        </p:nvSpPr>
        <p:spPr bwMode="auto">
          <a:xfrm>
            <a:off x="936171" y="2043591"/>
            <a:ext cx="1015918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mn-lt"/>
              </a:rPr>
              <a:t>A </a:t>
            </a:r>
            <a:r>
              <a:rPr kumimoji="0" lang="en-US" altLang="en-US" sz="2800" b="0" i="0" u="none" strike="noStrike" cap="none" normalizeH="0" baseline="0" dirty="0" err="1" smtClean="0">
                <a:ln>
                  <a:noFill/>
                </a:ln>
                <a:solidFill>
                  <a:srgbClr val="0070C0"/>
                </a:solidFill>
                <a:effectLst/>
                <a:latin typeface="+mn-lt"/>
              </a:rPr>
              <a:t>ResultSet</a:t>
            </a:r>
            <a:r>
              <a:rPr kumimoji="0" lang="en-US" altLang="en-US" sz="3200" b="0" i="0" u="none" strike="noStrike" cap="none" normalizeH="0" baseline="0" dirty="0" smtClean="0">
                <a:ln>
                  <a:noFill/>
                </a:ln>
                <a:solidFill>
                  <a:srgbClr val="000000"/>
                </a:solidFill>
                <a:effectLst/>
                <a:latin typeface="+mn-lt"/>
              </a:rPr>
              <a:t> object maintains a cursor pointing to its current row of data. Initially the</a:t>
            </a:r>
            <a:r>
              <a:rPr kumimoji="0" lang="en-US" altLang="en-US" sz="3200" b="0" i="0" u="none" strike="noStrike" cap="none" normalizeH="0" dirty="0" smtClean="0">
                <a:ln>
                  <a:noFill/>
                </a:ln>
                <a:solidFill>
                  <a:srgbClr val="000000"/>
                </a:solidFill>
                <a:effectLst/>
                <a:latin typeface="+mn-lt"/>
              </a:rPr>
              <a:t> </a:t>
            </a:r>
            <a:r>
              <a:rPr kumimoji="0" lang="en-US" altLang="en-US" sz="3200" b="0" i="0" u="none" strike="noStrike" cap="none" normalizeH="0" baseline="0" dirty="0" smtClean="0">
                <a:ln>
                  <a:noFill/>
                </a:ln>
                <a:solidFill>
                  <a:srgbClr val="000000"/>
                </a:solidFill>
                <a:effectLst/>
                <a:latin typeface="+mn-lt"/>
              </a:rPr>
              <a:t>cursor is positioned before the first row.</a:t>
            </a:r>
            <a:r>
              <a:rPr kumimoji="0" lang="en-US" altLang="en-US" sz="3200" b="0" i="0" u="none" strike="noStrike" cap="none" normalizeH="0" dirty="0" smtClean="0">
                <a:ln>
                  <a:noFill/>
                </a:ln>
                <a:solidFill>
                  <a:srgbClr val="000000"/>
                </a:solidFill>
                <a:effectLst/>
                <a:latin typeface="+mn-lt"/>
              </a:rPr>
              <a:t> </a:t>
            </a:r>
            <a:r>
              <a:rPr kumimoji="0" lang="en-US" altLang="en-US" sz="3200" b="0" i="0" u="none" strike="noStrike" cap="none" normalizeH="0" baseline="0" dirty="0" smtClean="0">
                <a:ln>
                  <a:noFill/>
                </a:ln>
                <a:solidFill>
                  <a:srgbClr val="000000"/>
                </a:solidFill>
                <a:effectLst/>
                <a:latin typeface="+mn-lt"/>
              </a:rPr>
              <a:t>The </a:t>
            </a:r>
            <a:r>
              <a:rPr kumimoji="0" lang="en-US" altLang="en-US" sz="3200" b="0" i="0" u="none" strike="noStrike" cap="none" normalizeH="0" baseline="0" dirty="0" smtClean="0">
                <a:ln>
                  <a:noFill/>
                </a:ln>
                <a:solidFill>
                  <a:srgbClr val="0070C0"/>
                </a:solidFill>
                <a:effectLst/>
                <a:latin typeface="+mn-lt"/>
              </a:rPr>
              <a:t>next()</a:t>
            </a:r>
            <a:r>
              <a:rPr kumimoji="0" lang="en-US" altLang="en-US" sz="3200" b="0" i="0" u="none" strike="noStrike" cap="none" normalizeH="0" baseline="0" dirty="0" smtClean="0">
                <a:ln>
                  <a:noFill/>
                </a:ln>
                <a:solidFill>
                  <a:srgbClr val="000000"/>
                </a:solidFill>
                <a:effectLst/>
                <a:latin typeface="+mn-lt"/>
              </a:rPr>
              <a:t> method moves the cursor to the next row. If there are no rows left, the method returns false. The </a:t>
            </a:r>
            <a:r>
              <a:rPr kumimoji="0" lang="en-US" altLang="en-US" sz="2000" b="0" i="0" u="none" strike="noStrike" cap="none" normalizeH="0" baseline="0" dirty="0" err="1" smtClean="0">
                <a:ln>
                  <a:noFill/>
                </a:ln>
                <a:solidFill>
                  <a:schemeClr val="accent2">
                    <a:lumMod val="50000"/>
                  </a:schemeClr>
                </a:solidFill>
                <a:effectLst/>
                <a:latin typeface="+mn-lt"/>
              </a:rPr>
              <a:t>getString</a:t>
            </a:r>
            <a:r>
              <a:rPr kumimoji="0" lang="en-US" altLang="en-US" sz="2000" b="0" i="0" u="none" strike="noStrike" cap="none" normalizeH="0" baseline="0" dirty="0" smtClean="0">
                <a:ln>
                  <a:noFill/>
                </a:ln>
                <a:solidFill>
                  <a:schemeClr val="accent2">
                    <a:lumMod val="50000"/>
                  </a:schemeClr>
                </a:solidFill>
                <a:effectLst/>
                <a:latin typeface="+mn-lt"/>
              </a:rPr>
              <a:t>()</a:t>
            </a:r>
            <a:r>
              <a:rPr kumimoji="0" lang="en-US" altLang="en-US" sz="3200" b="0" i="0" u="none" strike="noStrike" cap="none" normalizeH="0" baseline="0" dirty="0" smtClean="0">
                <a:ln>
                  <a:noFill/>
                </a:ln>
                <a:solidFill>
                  <a:srgbClr val="000000"/>
                </a:solidFill>
                <a:effectLst/>
                <a:latin typeface="+mn-lt"/>
              </a:rPr>
              <a:t> method retrieves the value of a specified column. The first column has index 1.</a:t>
            </a:r>
            <a:r>
              <a:rPr kumimoji="0" lang="en-US" altLang="en-US" sz="1600" b="0" i="0" u="none" strike="noStrike" cap="none" normalizeH="0" baseline="0" dirty="0" smtClean="0">
                <a:ln>
                  <a:noFill/>
                </a:ln>
                <a:solidFill>
                  <a:schemeClr val="tx1"/>
                </a:solidFill>
                <a:effectLst/>
                <a:latin typeface="+mn-lt"/>
              </a:rPr>
              <a:t> </a:t>
            </a:r>
            <a:endParaRPr kumimoji="0" lang="en-US" altLang="en-US" sz="4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5800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3130" y="2677886"/>
            <a:ext cx="9434870" cy="2579914"/>
          </a:xfrm>
        </p:spPr>
        <p:txBody>
          <a:bodyPr/>
          <a:lstStyle/>
          <a:p>
            <a:pPr algn="l"/>
            <a:r>
              <a:rPr lang="en-US" dirty="0">
                <a:solidFill>
                  <a:schemeClr val="accent2">
                    <a:lumMod val="50000"/>
                  </a:schemeClr>
                </a:solidFill>
              </a:rPr>
              <a:t>In case of an exception, we log the error message. For this console example, the message is displayed in the terminal.</a:t>
            </a:r>
          </a:p>
        </p:txBody>
      </p:sp>
      <p:sp>
        <p:nvSpPr>
          <p:cNvPr id="4" name="Rectangle 1"/>
          <p:cNvSpPr>
            <a:spLocks noGrp="1" noChangeArrowheads="1"/>
          </p:cNvSpPr>
          <p:nvPr>
            <p:ph type="ctrTitle"/>
          </p:nvPr>
        </p:nvSpPr>
        <p:spPr bwMode="auto">
          <a:xfrm>
            <a:off x="1233130" y="304617"/>
            <a:ext cx="9725739" cy="1323439"/>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catch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SQLException</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ex) {</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Logger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lgr</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Logger.getLogger</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Version.class.getName</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lgr.log(</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Level.SEVERE</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ex.getMessage</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ex);</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70C0"/>
                </a:solidFill>
                <a:effectLst/>
              </a:rPr>
              <a:t> </a:t>
            </a:r>
            <a:endParaRPr kumimoji="0" lang="en-US" altLang="en-US" sz="4400" b="1" i="0" u="none" strike="noStrike" cap="none" normalizeH="0" baseline="0" dirty="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413903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4" y="207963"/>
            <a:ext cx="10842172" cy="3046865"/>
          </a:xfrm>
        </p:spPr>
        <p:style>
          <a:lnRef idx="2">
            <a:schemeClr val="accent6"/>
          </a:lnRef>
          <a:fillRef idx="1">
            <a:schemeClr val="lt1"/>
          </a:fillRef>
          <a:effectRef idx="0">
            <a:schemeClr val="accent6"/>
          </a:effectRef>
          <a:fontRef idx="minor">
            <a:schemeClr val="dk1"/>
          </a:fontRef>
        </p:style>
        <p:txBody>
          <a:bodyPr anchor="t">
            <a:normAutofit fontScale="90000"/>
          </a:bodyPr>
          <a:lstStyle/>
          <a:p>
            <a:pPr algn="l"/>
            <a:r>
              <a:rPr lang="en-US" dirty="0">
                <a:solidFill>
                  <a:srgbClr val="0070C0"/>
                </a:solidFill>
              </a:rPr>
              <a:t>t</a:t>
            </a:r>
            <a:r>
              <a:rPr lang="en-US" dirty="0" smtClean="0">
                <a:solidFill>
                  <a:srgbClr val="0070C0"/>
                </a:solidFill>
              </a:rPr>
              <a:t>ry{</a:t>
            </a:r>
            <a:br>
              <a:rPr lang="en-US" dirty="0" smtClean="0">
                <a:solidFill>
                  <a:srgbClr val="0070C0"/>
                </a:solidFill>
              </a:rPr>
            </a:br>
            <a:r>
              <a:rPr lang="en-US" dirty="0" smtClean="0">
                <a:solidFill>
                  <a:srgbClr val="0070C0"/>
                </a:solidFill>
              </a:rPr>
              <a:t>…</a:t>
            </a:r>
            <a:br>
              <a:rPr lang="en-US" dirty="0" smtClean="0">
                <a:solidFill>
                  <a:srgbClr val="0070C0"/>
                </a:solidFill>
              </a:rPr>
            </a:br>
            <a:r>
              <a:rPr lang="en-US" dirty="0" smtClean="0">
                <a:solidFill>
                  <a:srgbClr val="0070C0"/>
                </a:solidFill>
              </a:rPr>
              <a:t>…</a:t>
            </a:r>
            <a:br>
              <a:rPr lang="en-US" dirty="0" smtClean="0">
                <a:solidFill>
                  <a:srgbClr val="0070C0"/>
                </a:solidFill>
              </a:rPr>
            </a:br>
            <a:r>
              <a:rPr lang="en-US" dirty="0">
                <a:solidFill>
                  <a:srgbClr val="0070C0"/>
                </a:solidFill>
              </a:rPr>
              <a:t>}</a:t>
            </a:r>
          </a:p>
        </p:txBody>
      </p:sp>
      <p:sp>
        <p:nvSpPr>
          <p:cNvPr id="4" name="Rectangle 1"/>
          <p:cNvSpPr>
            <a:spLocks noGrp="1" noChangeArrowheads="1"/>
          </p:cNvSpPr>
          <p:nvPr>
            <p:ph type="subTitle" idx="1"/>
          </p:nvPr>
        </p:nvSpPr>
        <p:spPr bwMode="auto">
          <a:xfrm>
            <a:off x="522514" y="4362341"/>
            <a:ext cx="11234057"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Georgia" panose="02040502050405020303" pitchFamily="18" charset="0"/>
              </a:rPr>
              <a:t>Inside the finally block, we close the database resources. We also check if the objects are not equal to null. This is to prevent null pointer exceptions. Otherwise we might get a </a:t>
            </a:r>
            <a:r>
              <a:rPr kumimoji="0" lang="en-US" altLang="en-US" sz="1800" b="0" i="0" u="none" strike="noStrike" cap="none" normalizeH="0" baseline="0" dirty="0" err="1" smtClean="0">
                <a:ln>
                  <a:noFill/>
                </a:ln>
                <a:solidFill>
                  <a:srgbClr val="92D050"/>
                </a:solidFill>
                <a:effectLst/>
                <a:latin typeface="Arial Unicode MS" panose="020B0604020202020204" pitchFamily="34" charset="-128"/>
              </a:rPr>
              <a:t>NullPointerException</a:t>
            </a:r>
            <a:r>
              <a:rPr kumimoji="0" lang="en-US" altLang="en-US" sz="1800" b="0" i="0" u="none" strike="noStrike" cap="none" normalizeH="0" baseline="0" dirty="0" smtClean="0">
                <a:ln>
                  <a:noFill/>
                </a:ln>
                <a:solidFill>
                  <a:srgbClr val="000000"/>
                </a:solidFill>
                <a:effectLst/>
                <a:latin typeface="Georgia" panose="02040502050405020303" pitchFamily="18" charset="0"/>
              </a:rPr>
              <a:t>, which would terminate the application and leave the resources not cleaned up.</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3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086" y="2796495"/>
            <a:ext cx="10983686" cy="1655762"/>
          </a:xfrm>
        </p:spPr>
        <p:txBody>
          <a:bodyPr anchor="ctr">
            <a:normAutofit/>
          </a:bodyPr>
          <a:lstStyle/>
          <a:p>
            <a:pPr algn="l"/>
            <a:r>
              <a:rPr lang="en-US" sz="3200" dirty="0"/>
              <a:t>We log an error message, when the resources could not be closed.</a:t>
            </a:r>
          </a:p>
        </p:txBody>
      </p:sp>
      <p:sp>
        <p:nvSpPr>
          <p:cNvPr id="4" name="Rectangle 1"/>
          <p:cNvSpPr>
            <a:spLocks noGrp="1" noChangeArrowheads="1"/>
          </p:cNvSpPr>
          <p:nvPr>
            <p:ph type="ctrTitle"/>
          </p:nvPr>
        </p:nvSpPr>
        <p:spPr bwMode="auto">
          <a:xfrm>
            <a:off x="468086" y="458335"/>
            <a:ext cx="10983686" cy="1323439"/>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catch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SQLException</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ex) {</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Logger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lgr</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Logger.getLogger</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Version.class.getName</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lgr.log(</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Level.WARNING</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ex.getMessage</a:t>
            </a: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ex);</a:t>
            </a:r>
            <a:b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70C0"/>
                </a:solidFill>
                <a:effectLst/>
              </a:rPr>
              <a:t> </a:t>
            </a:r>
            <a:endParaRPr kumimoji="0" lang="en-US" altLang="en-US" sz="4400" b="1" i="0" u="none" strike="noStrike" cap="none" normalizeH="0" baseline="0" dirty="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78042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Any question?</a:t>
            </a:r>
            <a:endPar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2879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2"/>
            <a:ext cx="9753600" cy="2774723"/>
          </a:xfrm>
        </p:spPr>
        <p:txBody>
          <a:bodyPr>
            <a:normAutofit/>
          </a:bodyPr>
          <a:lstStyle/>
          <a:p>
            <a:r>
              <a:rPr lang="en-US" sz="16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endParaRPr lang="en-US" sz="1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701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6371"/>
            <a:ext cx="9144000" cy="1051494"/>
          </a:xfrm>
        </p:spPr>
        <p:style>
          <a:lnRef idx="2">
            <a:schemeClr val="accent5"/>
          </a:lnRef>
          <a:fillRef idx="1">
            <a:schemeClr val="lt1"/>
          </a:fillRef>
          <a:effectRef idx="0">
            <a:schemeClr val="accent5"/>
          </a:effectRef>
          <a:fontRef idx="minor">
            <a:schemeClr val="dk1"/>
          </a:fontRef>
        </p:style>
        <p:txBody>
          <a:bodyPr anchor="t"/>
          <a:lstStyle/>
          <a:p>
            <a:r>
              <a:rPr lang="en-US" b="1" dirty="0" smtClean="0">
                <a:solidFill>
                  <a:schemeClr val="accent1">
                    <a:lumMod val="50000"/>
                  </a:schemeClr>
                </a:solidFill>
              </a:rPr>
              <a:t>MySQL java tutorial</a:t>
            </a:r>
            <a:endParaRPr lang="en-US" b="1" dirty="0">
              <a:solidFill>
                <a:schemeClr val="accent1">
                  <a:lumMod val="50000"/>
                </a:schemeClr>
              </a:solidFill>
            </a:endParaRPr>
          </a:p>
        </p:txBody>
      </p:sp>
      <p:sp>
        <p:nvSpPr>
          <p:cNvPr id="3" name="Subtitle 2"/>
          <p:cNvSpPr>
            <a:spLocks noGrp="1"/>
          </p:cNvSpPr>
          <p:nvPr>
            <p:ph type="subTitle" idx="1"/>
          </p:nvPr>
        </p:nvSpPr>
        <p:spPr>
          <a:xfrm>
            <a:off x="1524000" y="2424023"/>
            <a:ext cx="9144000" cy="2833777"/>
          </a:xfrm>
        </p:spPr>
        <p:txBody>
          <a:bodyPr>
            <a:normAutofit/>
          </a:bodyPr>
          <a:lstStyle/>
          <a:p>
            <a:pPr algn="l"/>
            <a:r>
              <a:rPr lang="en-US" sz="2800" dirty="0"/>
              <a:t>This is a Java tutorial for the MySQL database. It covers the basics of MySQL programming with Java. In this tutorial, we use the </a:t>
            </a:r>
            <a:r>
              <a:rPr lang="en-US" sz="2800" i="1" dirty="0"/>
              <a:t>MySQL Connector/J</a:t>
            </a:r>
            <a:r>
              <a:rPr lang="en-US" sz="2800" dirty="0"/>
              <a:t> driver. It is the official JDBC driver for MySQL. The examples were created and tested on Ubuntu Linux. You might also want to check </a:t>
            </a:r>
            <a:r>
              <a:rPr lang="en-US" sz="2800" dirty="0">
                <a:hlinkClick r:id="rId2"/>
              </a:rPr>
              <a:t>Java tutorial</a:t>
            </a:r>
            <a:r>
              <a:rPr lang="en-US" sz="2800" dirty="0"/>
              <a:t>, </a:t>
            </a:r>
            <a:r>
              <a:rPr lang="en-US" sz="2800" dirty="0">
                <a:hlinkClick r:id="rId3"/>
              </a:rPr>
              <a:t>PostgreSQL Java tutorial</a:t>
            </a:r>
            <a:r>
              <a:rPr lang="en-US" sz="2800" dirty="0"/>
              <a:t>, </a:t>
            </a:r>
            <a:r>
              <a:rPr lang="en-US" sz="2800" dirty="0">
                <a:hlinkClick r:id="rId4"/>
              </a:rPr>
              <a:t>Apache Derby tutorial</a:t>
            </a:r>
            <a:r>
              <a:rPr lang="en-US" sz="2800" dirty="0"/>
              <a:t> or </a:t>
            </a:r>
            <a:r>
              <a:rPr lang="en-US" sz="2800" dirty="0">
                <a:hlinkClick r:id="rId5"/>
              </a:rPr>
              <a:t>MySQL tutorial</a:t>
            </a:r>
            <a:r>
              <a:rPr lang="en-US" sz="2800" dirty="0"/>
              <a:t> on </a:t>
            </a:r>
            <a:r>
              <a:rPr lang="en-US" sz="2800" dirty="0" err="1"/>
              <a:t>ZetCode</a:t>
            </a:r>
            <a:r>
              <a:rPr lang="en-US" sz="2800" dirty="0"/>
              <a:t>.</a:t>
            </a:r>
          </a:p>
        </p:txBody>
      </p:sp>
    </p:spTree>
    <p:extLst>
      <p:ext uri="{BB962C8B-B14F-4D97-AF65-F5344CB8AC3E}">
        <p14:creationId xmlns:p14="http://schemas.microsoft.com/office/powerpoint/2010/main" val="290077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8592"/>
            <a:ext cx="9144000" cy="1087437"/>
          </a:xfrm>
        </p:spPr>
        <p:style>
          <a:lnRef idx="2">
            <a:schemeClr val="accent5"/>
          </a:lnRef>
          <a:fillRef idx="1">
            <a:schemeClr val="lt1"/>
          </a:fillRef>
          <a:effectRef idx="0">
            <a:schemeClr val="accent5"/>
          </a:effectRef>
          <a:fontRef idx="minor">
            <a:schemeClr val="dk1"/>
          </a:fontRef>
        </p:style>
        <p:txBody>
          <a:bodyPr anchor="t">
            <a:normAutofit/>
          </a:bodyPr>
          <a:lstStyle/>
          <a:p>
            <a:r>
              <a:rPr lang="en-US" sz="6600" b="1" u="sng" dirty="0" smtClean="0">
                <a:solidFill>
                  <a:srgbClr val="0070C0"/>
                </a:solidFill>
              </a:rPr>
              <a:t>JDBC</a:t>
            </a:r>
            <a:endParaRPr lang="en-US" sz="6600" b="1" u="sng" dirty="0">
              <a:solidFill>
                <a:srgbClr val="0070C0"/>
              </a:solidFill>
            </a:endParaRPr>
          </a:p>
        </p:txBody>
      </p:sp>
      <p:sp>
        <p:nvSpPr>
          <p:cNvPr id="3" name="Subtitle 2"/>
          <p:cNvSpPr>
            <a:spLocks noGrp="1"/>
          </p:cNvSpPr>
          <p:nvPr>
            <p:ph type="subTitle" idx="1"/>
          </p:nvPr>
        </p:nvSpPr>
        <p:spPr>
          <a:xfrm>
            <a:off x="1524000" y="2155371"/>
            <a:ext cx="9144000" cy="3102429"/>
          </a:xfrm>
        </p:spPr>
        <p:txBody>
          <a:bodyPr>
            <a:normAutofit/>
          </a:bodyPr>
          <a:lstStyle/>
          <a:p>
            <a:pPr algn="just"/>
            <a:r>
              <a:rPr lang="en-US" i="1" dirty="0"/>
              <a:t>JDBC</a:t>
            </a:r>
            <a:r>
              <a:rPr lang="en-US" dirty="0"/>
              <a:t> is an API for the Java programming language that defines how a client may access a database. It provides methods for querying and updating data in a database. JDBC is oriented towards relational databases. From a technical point of view, the API is as a set of classes in the </a:t>
            </a:r>
            <a:r>
              <a:rPr lang="en-US" dirty="0" err="1"/>
              <a:t>java.sql</a:t>
            </a:r>
            <a:r>
              <a:rPr lang="en-US" dirty="0"/>
              <a:t> package. To use JDBC with a particular database, we need a JDBC driver for that database.</a:t>
            </a:r>
          </a:p>
        </p:txBody>
      </p:sp>
    </p:spTree>
    <p:extLst>
      <p:ext uri="{BB962C8B-B14F-4D97-AF65-F5344CB8AC3E}">
        <p14:creationId xmlns:p14="http://schemas.microsoft.com/office/powerpoint/2010/main" val="256654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5400" b="1" dirty="0">
                <a:solidFill>
                  <a:schemeClr val="accent1">
                    <a:lumMod val="75000"/>
                  </a:schemeClr>
                </a:solidFill>
              </a:rPr>
              <a:t>About MySQL </a:t>
            </a:r>
            <a:r>
              <a:rPr lang="en-US" sz="5400" b="1" dirty="0" smtClean="0">
                <a:solidFill>
                  <a:schemeClr val="accent1">
                    <a:lumMod val="75000"/>
                  </a:schemeClr>
                </a:solidFill>
              </a:rPr>
              <a:t>database</a:t>
            </a:r>
            <a:endParaRPr lang="en-US" sz="5400" dirty="0">
              <a:solidFill>
                <a:schemeClr val="accent1">
                  <a:lumMod val="75000"/>
                </a:schemeClr>
              </a:solidFill>
            </a:endParaRPr>
          </a:p>
        </p:txBody>
      </p:sp>
      <p:sp>
        <p:nvSpPr>
          <p:cNvPr id="3" name="Text Placeholder 2"/>
          <p:cNvSpPr>
            <a:spLocks noGrp="1"/>
          </p:cNvSpPr>
          <p:nvPr>
            <p:ph type="body" idx="1"/>
          </p:nvPr>
        </p:nvSpPr>
        <p:spPr>
          <a:xfrm>
            <a:off x="839788" y="2323421"/>
            <a:ext cx="10515600" cy="3641950"/>
          </a:xfrm>
        </p:spPr>
        <p:txBody>
          <a:bodyPr anchor="t">
            <a:noAutofit/>
          </a:bodyPr>
          <a:lstStyle/>
          <a:p>
            <a:pPr algn="just"/>
            <a:r>
              <a:rPr lang="en-US" sz="2800" b="0" dirty="0"/>
              <a:t>MySQL is a leading open source database management system. It is a multi user, multithreaded database management system. MySQL is especially popular on the web. It is one part of the very popular </a:t>
            </a:r>
            <a:r>
              <a:rPr lang="en-US" sz="2800" b="0" i="1" dirty="0"/>
              <a:t>LAMP</a:t>
            </a:r>
            <a:r>
              <a:rPr lang="en-US" sz="2800" b="0" dirty="0"/>
              <a:t> platform consisting of Linux, Apache, MySQL, and PHP. Currently MySQL is owned by Oracle. MySQL database is available on most important OS platforms. It runs on BSD Unix, Linux, Windows, or Mac OS. Wikipedia and YouTube use MySQL. These sites manage millions of queries each day. MySQL comes in two versions: MySQL server system and MySQL embedded system.</a:t>
            </a:r>
            <a:endParaRPr lang="en-US" sz="2800" dirty="0"/>
          </a:p>
        </p:txBody>
      </p:sp>
    </p:spTree>
    <p:extLst>
      <p:ext uri="{BB962C8B-B14F-4D97-AF65-F5344CB8AC3E}">
        <p14:creationId xmlns:p14="http://schemas.microsoft.com/office/powerpoint/2010/main" val="43054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172" y="480106"/>
            <a:ext cx="9144000" cy="1076551"/>
          </a:xfrm>
        </p:spPr>
        <p:style>
          <a:lnRef idx="2">
            <a:schemeClr val="dk1"/>
          </a:lnRef>
          <a:fillRef idx="1">
            <a:schemeClr val="lt1"/>
          </a:fillRef>
          <a:effectRef idx="0">
            <a:schemeClr val="dk1"/>
          </a:effectRef>
          <a:fontRef idx="minor">
            <a:schemeClr val="dk1"/>
          </a:fontRef>
        </p:style>
        <p:txBody>
          <a:bodyPr anchor="t"/>
          <a:lstStyle/>
          <a:p>
            <a:r>
              <a:rPr lang="en-US" b="1" dirty="0" smtClean="0">
                <a:solidFill>
                  <a:srgbClr val="FF0000"/>
                </a:solidFill>
              </a:rPr>
              <a:t>Before we start</a:t>
            </a:r>
            <a:endParaRPr lang="en-US" b="1" dirty="0">
              <a:solidFill>
                <a:srgbClr val="FF0000"/>
              </a:solidFill>
            </a:endParaRPr>
          </a:p>
        </p:txBody>
      </p:sp>
      <p:sp>
        <p:nvSpPr>
          <p:cNvPr id="3" name="Subtitle 2"/>
          <p:cNvSpPr>
            <a:spLocks noGrp="1"/>
          </p:cNvSpPr>
          <p:nvPr>
            <p:ph type="subTitle" idx="1"/>
          </p:nvPr>
        </p:nvSpPr>
        <p:spPr>
          <a:xfrm>
            <a:off x="1524000" y="2906485"/>
            <a:ext cx="9144000" cy="3211285"/>
          </a:xfrm>
        </p:spPr>
        <p:txBody>
          <a:bodyPr>
            <a:noAutofit/>
          </a:bodyPr>
          <a:lstStyle/>
          <a:p>
            <a:pPr algn="just"/>
            <a:r>
              <a:rPr lang="en-US" dirty="0"/>
              <a:t>For this tutorial, we need to have several libraries installed. We need to install </a:t>
            </a:r>
            <a:r>
              <a:rPr lang="en-US" dirty="0" err="1">
                <a:solidFill>
                  <a:srgbClr val="FF0000"/>
                </a:solidFill>
              </a:rPr>
              <a:t>mysql</a:t>
            </a:r>
            <a:r>
              <a:rPr lang="en-US" dirty="0">
                <a:solidFill>
                  <a:srgbClr val="FF0000"/>
                </a:solidFill>
              </a:rPr>
              <a:t>-server</a:t>
            </a:r>
            <a:r>
              <a:rPr lang="en-US" dirty="0"/>
              <a:t> and </a:t>
            </a:r>
            <a:r>
              <a:rPr lang="en-US" dirty="0" err="1">
                <a:solidFill>
                  <a:srgbClr val="FF0000"/>
                </a:solidFill>
              </a:rPr>
              <a:t>mysql</a:t>
            </a:r>
            <a:r>
              <a:rPr lang="en-US" dirty="0">
                <a:solidFill>
                  <a:srgbClr val="FF0000"/>
                </a:solidFill>
              </a:rPr>
              <a:t>-client</a:t>
            </a:r>
            <a:r>
              <a:rPr lang="en-US" dirty="0"/>
              <a:t> packages. The first package has the MySQL server and the second one contains, among others, the </a:t>
            </a:r>
            <a:r>
              <a:rPr lang="en-US" dirty="0" err="1"/>
              <a:t>mysql</a:t>
            </a:r>
            <a:r>
              <a:rPr lang="en-US" dirty="0"/>
              <a:t> monitor tool. We need to install the </a:t>
            </a:r>
            <a:r>
              <a:rPr lang="en-US" i="1" dirty="0">
                <a:solidFill>
                  <a:srgbClr val="FF0000"/>
                </a:solidFill>
              </a:rPr>
              <a:t>JDK</a:t>
            </a:r>
            <a:r>
              <a:rPr lang="en-US" dirty="0"/>
              <a:t>, Java Development Kit, for compiling and running Java programs. Finally, we need the </a:t>
            </a:r>
            <a:r>
              <a:rPr lang="en-US" i="1" dirty="0"/>
              <a:t>MySQL Connector/J</a:t>
            </a:r>
            <a:r>
              <a:rPr lang="en-US" dirty="0"/>
              <a:t> driver. If you are using NetBeans IDE, than you have already the driver at hand. Inside the Projects tab, right click on the Libraries node and select Add Library option. From the list of options, select MySQL JDBC Driver.</a:t>
            </a:r>
          </a:p>
        </p:txBody>
      </p:sp>
    </p:spTree>
    <p:extLst>
      <p:ext uri="{BB962C8B-B14F-4D97-AF65-F5344CB8AC3E}">
        <p14:creationId xmlns:p14="http://schemas.microsoft.com/office/powerpoint/2010/main" val="256077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4514" y="545421"/>
            <a:ext cx="9274629" cy="956808"/>
          </a:xfrm>
        </p:spPr>
        <p:style>
          <a:lnRef idx="2">
            <a:schemeClr val="accent5"/>
          </a:lnRef>
          <a:fillRef idx="1">
            <a:schemeClr val="lt1"/>
          </a:fillRef>
          <a:effectRef idx="0">
            <a:schemeClr val="accent5"/>
          </a:effectRef>
          <a:fontRef idx="minor">
            <a:schemeClr val="dk1"/>
          </a:fontRef>
        </p:style>
        <p:txBody>
          <a:bodyPr anchor="t">
            <a:noAutofit/>
          </a:bodyPr>
          <a:lstStyle/>
          <a:p>
            <a:r>
              <a:rPr lang="en-US" sz="6600" b="1" dirty="0" smtClean="0">
                <a:solidFill>
                  <a:srgbClr val="002060"/>
                </a:solidFill>
              </a:rPr>
              <a:t>Command in Linux</a:t>
            </a:r>
            <a:endParaRPr lang="en-US" sz="6600" b="1" dirty="0">
              <a:solidFill>
                <a:srgbClr val="002060"/>
              </a:solidFill>
            </a:endParaRPr>
          </a:p>
        </p:txBody>
      </p:sp>
      <p:sp>
        <p:nvSpPr>
          <p:cNvPr id="3" name="Subtitle 2"/>
          <p:cNvSpPr>
            <a:spLocks noGrp="1"/>
          </p:cNvSpPr>
          <p:nvPr>
            <p:ph type="subTitle" idx="1"/>
          </p:nvPr>
        </p:nvSpPr>
        <p:spPr>
          <a:xfrm>
            <a:off x="1284514" y="1883228"/>
            <a:ext cx="9144000" cy="3929743"/>
          </a:xfrm>
        </p:spPr>
        <p:txBody>
          <a:bodyPr>
            <a:noAutofit/>
          </a:bodyPr>
          <a:lstStyle/>
          <a:p>
            <a:pPr marL="342900" indent="-342900" algn="l">
              <a:buFont typeface="Arial" panose="020B0604020202020204" pitchFamily="34" charset="0"/>
              <a:buChar char="•"/>
            </a:pPr>
            <a:r>
              <a:rPr lang="en-US" sz="2800" dirty="0" err="1"/>
              <a:t>s</a:t>
            </a:r>
            <a:r>
              <a:rPr lang="en-US" sz="2800" dirty="0" err="1" smtClean="0"/>
              <a:t>udo</a:t>
            </a:r>
            <a:r>
              <a:rPr lang="en-US" sz="2800" dirty="0" smtClean="0"/>
              <a:t> apt-get install </a:t>
            </a:r>
            <a:r>
              <a:rPr lang="en-US" sz="2800" dirty="0" err="1" smtClean="0"/>
              <a:t>mysql</a:t>
            </a:r>
            <a:r>
              <a:rPr lang="en-US" sz="2800" dirty="0" smtClean="0"/>
              <a:t>-server //for install </a:t>
            </a:r>
            <a:r>
              <a:rPr lang="en-US" sz="2800" dirty="0" err="1" smtClean="0"/>
              <a:t>mysql</a:t>
            </a:r>
            <a:endParaRPr lang="en-US" sz="2800" dirty="0" smtClean="0"/>
          </a:p>
          <a:p>
            <a:pPr marL="342900" indent="-342900" algn="l">
              <a:buFont typeface="Arial" panose="020B0604020202020204" pitchFamily="34" charset="0"/>
              <a:buChar char="•"/>
            </a:pPr>
            <a:r>
              <a:rPr lang="en-US" sz="2800" dirty="0" err="1"/>
              <a:t>m</a:t>
            </a:r>
            <a:r>
              <a:rPr lang="en-US" sz="2800" dirty="0" err="1" smtClean="0"/>
              <a:t>ysql</a:t>
            </a:r>
            <a:r>
              <a:rPr lang="en-US" sz="2800" dirty="0" smtClean="0"/>
              <a:t> –u root –p </a:t>
            </a:r>
            <a:r>
              <a:rPr lang="en-US" sz="2800" dirty="0"/>
              <a:t> </a:t>
            </a:r>
            <a:r>
              <a:rPr lang="en-US" sz="2800" dirty="0" smtClean="0"/>
              <a:t>//after that </a:t>
            </a:r>
            <a:r>
              <a:rPr lang="en-US" sz="2800" dirty="0" err="1" smtClean="0"/>
              <a:t>whrn</a:t>
            </a:r>
            <a:r>
              <a:rPr lang="en-US" sz="2800" dirty="0" smtClean="0"/>
              <a:t> you enter password you will have access to </a:t>
            </a:r>
            <a:r>
              <a:rPr lang="en-US" sz="2800" dirty="0" err="1" smtClean="0"/>
              <a:t>sql</a:t>
            </a:r>
            <a:endParaRPr lang="en-US" sz="2800" dirty="0" smtClean="0"/>
          </a:p>
          <a:p>
            <a:pPr algn="l"/>
            <a:r>
              <a:rPr lang="en-US" sz="2800" dirty="0" smtClean="0"/>
              <a:t>Now in </a:t>
            </a:r>
            <a:r>
              <a:rPr lang="en-US" sz="2800" dirty="0" err="1" smtClean="0"/>
              <a:t>sql</a:t>
            </a:r>
            <a:r>
              <a:rPr lang="en-US" sz="2800" dirty="0" smtClean="0"/>
              <a:t> you must create database</a:t>
            </a:r>
          </a:p>
          <a:p>
            <a:pPr marL="457200" indent="-457200" algn="l">
              <a:buFont typeface="+mj-lt"/>
              <a:buAutoNum type="arabicPeriod"/>
            </a:pPr>
            <a:r>
              <a:rPr lang="en-US" sz="2800" dirty="0" err="1"/>
              <a:t>m</a:t>
            </a:r>
            <a:r>
              <a:rPr lang="en-US" sz="2800" dirty="0" err="1" smtClean="0"/>
              <a:t>ysql</a:t>
            </a:r>
            <a:r>
              <a:rPr lang="en-US" sz="2800" dirty="0" smtClean="0"/>
              <a:t>&gt;  CREATE DATABASE TEST;</a:t>
            </a:r>
          </a:p>
          <a:p>
            <a:pPr marL="457200" indent="-457200" algn="l">
              <a:buFont typeface="+mj-lt"/>
              <a:buAutoNum type="arabicPeriod"/>
            </a:pPr>
            <a:r>
              <a:rPr lang="en-US" sz="2800" dirty="0" err="1"/>
              <a:t>m</a:t>
            </a:r>
            <a:r>
              <a:rPr lang="en-US" sz="2800" dirty="0" err="1" smtClean="0"/>
              <a:t>ysql</a:t>
            </a:r>
            <a:r>
              <a:rPr lang="en-US" sz="2800" dirty="0" smtClean="0"/>
              <a:t>&gt;  CREATE USER ‘</a:t>
            </a:r>
            <a:r>
              <a:rPr lang="en-US" sz="2800" dirty="0" err="1" smtClean="0"/>
              <a:t>testuser</a:t>
            </a:r>
            <a:r>
              <a:rPr lang="en-US" sz="2800" dirty="0" smtClean="0"/>
              <a:t>’@’localhost’ IDENTIFIED BY ‘test2’;</a:t>
            </a:r>
          </a:p>
          <a:p>
            <a:pPr marL="457200" indent="-457200" algn="l">
              <a:buFont typeface="+mj-lt"/>
              <a:buAutoNum type="arabicPeriod"/>
            </a:pPr>
            <a:r>
              <a:rPr lang="en-US" sz="2800" dirty="0" smtClean="0"/>
              <a:t>USE TEST;</a:t>
            </a:r>
          </a:p>
          <a:p>
            <a:pPr marL="457200" indent="-457200" algn="l">
              <a:buFont typeface="+mj-lt"/>
              <a:buAutoNum type="arabicPeriod"/>
            </a:pPr>
            <a:r>
              <a:rPr lang="en-US" sz="2800" dirty="0" smtClean="0"/>
              <a:t>GRANT ALL ON TEST.* TO ‘</a:t>
            </a:r>
            <a:r>
              <a:rPr lang="en-US" sz="2800" dirty="0" err="1" smtClean="0"/>
              <a:t>testuser</a:t>
            </a:r>
            <a:r>
              <a:rPr lang="en-US" sz="2800" dirty="0" smtClean="0"/>
              <a:t>’@’localhost’;</a:t>
            </a:r>
          </a:p>
          <a:p>
            <a:pPr marL="457200" indent="-457200" algn="l">
              <a:buFont typeface="+mj-lt"/>
              <a:buAutoNum type="arabicPeriod"/>
            </a:pPr>
            <a:r>
              <a:rPr lang="en-US" sz="2800" dirty="0" smtClean="0"/>
              <a:t>…..</a:t>
            </a:r>
          </a:p>
          <a:p>
            <a:pPr algn="l"/>
            <a:endParaRPr lang="en-US" sz="2800" dirty="0" smtClean="0"/>
          </a:p>
        </p:txBody>
      </p:sp>
    </p:spTree>
    <p:extLst>
      <p:ext uri="{BB962C8B-B14F-4D97-AF65-F5344CB8AC3E}">
        <p14:creationId xmlns:p14="http://schemas.microsoft.com/office/powerpoint/2010/main" val="13310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 calcmode="lin" valueType="num">
                                      <p:cBhvr>
                                        <p:cTn id="6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457" y="-157389"/>
            <a:ext cx="10515600" cy="1325563"/>
          </a:xfrm>
        </p:spPr>
        <p:txBody>
          <a:bodyPr>
            <a:normAutofit/>
          </a:bodyPr>
          <a:lstStyle/>
          <a:p>
            <a:pPr algn="ctr"/>
            <a:r>
              <a:rPr lang="en-US" sz="5400" b="1" dirty="0" smtClean="0">
                <a:solidFill>
                  <a:srgbClr val="002060"/>
                </a:solidFill>
              </a:rPr>
              <a:t>MySQL in java</a:t>
            </a:r>
            <a:endParaRPr lang="en-US" sz="5400" b="1" dirty="0">
              <a:solidFill>
                <a:srgbClr val="00206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6058" y="936852"/>
            <a:ext cx="10526486" cy="5921148"/>
          </a:xfrm>
        </p:spPr>
      </p:pic>
    </p:spTree>
    <p:extLst>
      <p:ext uri="{BB962C8B-B14F-4D97-AF65-F5344CB8AC3E}">
        <p14:creationId xmlns:p14="http://schemas.microsoft.com/office/powerpoint/2010/main" val="2914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085" y="3374572"/>
            <a:ext cx="11005457" cy="4528457"/>
          </a:xfrm>
        </p:spPr>
        <p:txBody>
          <a:bodyPr>
            <a:normAutofit/>
          </a:bodyPr>
          <a:lstStyle/>
          <a:p>
            <a:pPr algn="just"/>
            <a:r>
              <a:rPr lang="en-US" sz="3600" dirty="0"/>
              <a:t>This is the connection URL for the MySQL database. Each driver has a different syntax for the URL. In our case, we provide a host, a port and a database name.</a:t>
            </a:r>
          </a:p>
          <a:p>
            <a:pPr algn="just"/>
            <a:r>
              <a:rPr lang="en-US" sz="3600" dirty="0" smtClean="0"/>
              <a:t/>
            </a:r>
            <a:br>
              <a:rPr lang="en-US" sz="3600" dirty="0" smtClean="0"/>
            </a:br>
            <a:endParaRPr lang="en-US" sz="3600" dirty="0"/>
          </a:p>
        </p:txBody>
      </p:sp>
      <p:sp>
        <p:nvSpPr>
          <p:cNvPr id="4" name="Rectangle 1"/>
          <p:cNvSpPr>
            <a:spLocks noGrp="1" noChangeArrowheads="1"/>
          </p:cNvSpPr>
          <p:nvPr>
            <p:ph type="ctrTitle"/>
          </p:nvPr>
        </p:nvSpPr>
        <p:spPr bwMode="auto">
          <a:xfrm>
            <a:off x="564975" y="301952"/>
            <a:ext cx="11006539" cy="523220"/>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String </a:t>
            </a:r>
            <a:r>
              <a:rPr kumimoji="0" lang="en-US" altLang="en-US" sz="28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url</a:t>
            </a: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 "</a:t>
            </a:r>
            <a:r>
              <a:rPr kumimoji="0" lang="en-US" altLang="en-US" sz="28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jdbc:mysql</a:t>
            </a: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://localhost:3306/</a:t>
            </a:r>
            <a:r>
              <a:rPr kumimoji="0" lang="en-US" altLang="en-US" sz="28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testdb</a:t>
            </a: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smtClean="0">
                <a:ln>
                  <a:noFill/>
                </a:ln>
                <a:solidFill>
                  <a:srgbClr val="0070C0"/>
                </a:solidFill>
                <a:effectLst/>
              </a:rPr>
              <a:t> </a:t>
            </a:r>
            <a:endParaRPr kumimoji="0" lang="en-US" altLang="en-US" sz="2800" b="1" i="0" u="none" strike="noStrike" cap="none" normalizeH="0" baseline="0" dirty="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9406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449" y="2416629"/>
            <a:ext cx="11993465" cy="2895600"/>
          </a:xfrm>
        </p:spPr>
        <p:txBody>
          <a:bodyPr>
            <a:normAutofit/>
          </a:bodyPr>
          <a:lstStyle/>
          <a:p>
            <a:pPr algn="l"/>
            <a:r>
              <a:rPr lang="en-US" sz="2800" dirty="0"/>
              <a:t>We establish a connection to the database, using the connection URL, user name, and password.</a:t>
            </a:r>
          </a:p>
        </p:txBody>
      </p:sp>
      <p:sp>
        <p:nvSpPr>
          <p:cNvPr id="4" name="Rectangle 1"/>
          <p:cNvSpPr>
            <a:spLocks noGrp="1" noChangeArrowheads="1"/>
          </p:cNvSpPr>
          <p:nvPr>
            <p:ph type="ctrTitle"/>
          </p:nvPr>
        </p:nvSpPr>
        <p:spPr bwMode="auto">
          <a:xfrm>
            <a:off x="111449" y="780925"/>
            <a:ext cx="12080551" cy="523220"/>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con = </a:t>
            </a:r>
            <a:r>
              <a:rPr kumimoji="0" lang="en-US" altLang="en-US" sz="28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DriverManager.getConnection</a:t>
            </a: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err="1" smtClean="0">
                <a:ln>
                  <a:noFill/>
                </a:ln>
                <a:solidFill>
                  <a:srgbClr val="0070C0"/>
                </a:solidFill>
                <a:effectLst/>
                <a:latin typeface="Courier New" panose="02070309020205020404" pitchFamily="49" charset="0"/>
                <a:cs typeface="Courier New" panose="02070309020205020404" pitchFamily="49" charset="0"/>
              </a:rPr>
              <a:t>url</a:t>
            </a:r>
            <a:r>
              <a:rPr kumimoji="0" lang="en-US" altLang="en-US" sz="2800"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 user, password);</a:t>
            </a:r>
            <a:r>
              <a:rPr kumimoji="0" lang="en-US" altLang="en-US" sz="2800" b="1" i="0" u="none" strike="noStrike" cap="none" normalizeH="0" baseline="0" dirty="0" smtClean="0">
                <a:ln>
                  <a:noFill/>
                </a:ln>
                <a:solidFill>
                  <a:srgbClr val="0070C0"/>
                </a:solidFill>
                <a:effectLst/>
              </a:rPr>
              <a:t> </a:t>
            </a:r>
            <a:endParaRPr kumimoji="0" lang="en-US" altLang="en-US" sz="2800" b="1" i="0" u="none" strike="noStrike" cap="none" normalizeH="0" baseline="0" dirty="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28906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398</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Calibri</vt:lpstr>
      <vt:lpstr>Calibri Light</vt:lpstr>
      <vt:lpstr>Courier New</vt:lpstr>
      <vt:lpstr>Georgia</vt:lpstr>
      <vt:lpstr>Office Theme</vt:lpstr>
      <vt:lpstr>PowerPoint Presentation</vt:lpstr>
      <vt:lpstr>MySQL java tutorial</vt:lpstr>
      <vt:lpstr>JDBC</vt:lpstr>
      <vt:lpstr>About MySQL database</vt:lpstr>
      <vt:lpstr>Before we start</vt:lpstr>
      <vt:lpstr>Command in Linux</vt:lpstr>
      <vt:lpstr>MySQL in java</vt:lpstr>
      <vt:lpstr>String url = "jdbc:mysql://localhost:3306/testdb"; </vt:lpstr>
      <vt:lpstr>con = DriverManager.getConnection(url, user, password); </vt:lpstr>
      <vt:lpstr>st = con.createStatement(); </vt:lpstr>
      <vt:lpstr>rs = st.executeQuery("SELECT VERSION()");</vt:lpstr>
      <vt:lpstr>if (result.next()) {   System.out.println(result.getString(1));  } </vt:lpstr>
      <vt:lpstr>} catch (SQLException ex) {   Logger lgr = Logger.getLogger(Version.class.getName());   lgr.log(Level.SEVERE, ex.getMessage(), ex);  } </vt:lpstr>
      <vt:lpstr>try{ … … }</vt:lpstr>
      <vt:lpstr>} catch (SQLException ex) {   Logger lgr = Logger.getLogger(Version.class.getName());   lgr.log(Level.WARNING, ex.getMessage(), ex); } </vt:lpstr>
      <vt:lpstr>Any question?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java tutorial</dc:title>
  <dc:creator>foad jafari</dc:creator>
  <cp:lastModifiedBy>foad jafari</cp:lastModifiedBy>
  <cp:revision>8</cp:revision>
  <dcterms:created xsi:type="dcterms:W3CDTF">2016-05-21T04:38:24Z</dcterms:created>
  <dcterms:modified xsi:type="dcterms:W3CDTF">2016-05-21T09:40:04Z</dcterms:modified>
</cp:coreProperties>
</file>