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topic is ‘Rain forecast in Australia’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4479242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04479242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47a538ec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47a538ec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43ee264f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043ee264f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43ee264f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43ee264f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47a538ec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47a538ec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047a538e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047a538e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43ee264f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43ee264f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aims of using this data set is predict the weather of Australia</a:t>
            </a:r>
            <a:endParaRPr sz="1200"/>
          </a:p>
          <a:p>
            <a:pPr indent="-304800" lvl="0" marL="457200" rtl="0" algn="l">
              <a:spcBef>
                <a:spcPts val="0"/>
              </a:spcBef>
              <a:spcAft>
                <a:spcPts val="0"/>
              </a:spcAft>
              <a:buSzPts val="1200"/>
              <a:buChar char="●"/>
            </a:pPr>
            <a:r>
              <a:rPr lang="en" sz="1200"/>
              <a:t>There are 142193 data with 23 columns</a:t>
            </a:r>
            <a:endParaRPr sz="1200"/>
          </a:p>
          <a:p>
            <a:pPr indent="-304800" lvl="0" marL="457200" rtl="0" algn="l">
              <a:spcBef>
                <a:spcPts val="0"/>
              </a:spcBef>
              <a:spcAft>
                <a:spcPts val="0"/>
              </a:spcAft>
              <a:buSzPts val="1200"/>
              <a:buChar char="●"/>
            </a:pPr>
            <a:r>
              <a:rPr lang="en" sz="1200"/>
              <a:t>It contains both categorical and numerical variables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We use these independent variables to forecast whether it will rain tomorrow.</a:t>
            </a:r>
            <a:endParaRPr sz="1200"/>
          </a:p>
          <a:p>
            <a:pPr indent="-304800" lvl="0" marL="457200" rtl="0" algn="l">
              <a:spcBef>
                <a:spcPts val="0"/>
              </a:spcBef>
              <a:spcAft>
                <a:spcPts val="0"/>
              </a:spcAft>
              <a:buSzPts val="1200"/>
              <a:buChar char="●"/>
            </a:pPr>
            <a:r>
              <a:rPr lang="en" sz="1200"/>
              <a:t>For the column ‘Date’, we change the datatype from object to datetime and extract the month to ‘Month’ column, it convenient for us to do the analysis later</a:t>
            </a:r>
            <a:endParaRPr sz="1200"/>
          </a:p>
          <a:p>
            <a:pPr indent="-304800" lvl="0" marL="457200" rtl="0" algn="l">
              <a:spcBef>
                <a:spcPts val="0"/>
              </a:spcBef>
              <a:spcAft>
                <a:spcPts val="0"/>
              </a:spcAft>
              <a:buSzPts val="1200"/>
              <a:buChar char="●"/>
            </a:pPr>
            <a:r>
              <a:rPr lang="en" sz="1200"/>
              <a:t>The target variable ‘RainTomorrow’  contains YES and NO</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43ee264f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43ee264f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This graph shows the percentage of missing data for each column</a:t>
            </a:r>
            <a:endParaRPr sz="1200"/>
          </a:p>
          <a:p>
            <a:pPr indent="-304800" lvl="0" marL="457200" rtl="0" algn="l">
              <a:spcBef>
                <a:spcPts val="0"/>
              </a:spcBef>
              <a:spcAft>
                <a:spcPts val="0"/>
              </a:spcAft>
              <a:buSzPts val="1200"/>
              <a:buChar char="●"/>
            </a:pPr>
            <a:r>
              <a:rPr lang="en" sz="1200"/>
              <a:t>We found that there are many columns have missing values, some of them have a high percentage</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These four columns have more than 30% of missing values</a:t>
            </a:r>
            <a:endParaRPr sz="1200"/>
          </a:p>
          <a:p>
            <a:pPr indent="-304800" lvl="0" marL="457200" rtl="0" algn="l">
              <a:spcBef>
                <a:spcPts val="0"/>
              </a:spcBef>
              <a:spcAft>
                <a:spcPts val="0"/>
              </a:spcAft>
              <a:buSzPts val="1200"/>
              <a:buChar char="●"/>
            </a:pPr>
            <a:r>
              <a:rPr lang="en" sz="1200"/>
              <a:t>We will talk about how to clean the missing values later</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447923bb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447923bb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This graph shows the distribution for each feature</a:t>
            </a:r>
            <a:endParaRPr sz="1200"/>
          </a:p>
          <a:p>
            <a:pPr indent="-304800" lvl="0" marL="457200" rtl="0" algn="l">
              <a:spcBef>
                <a:spcPts val="0"/>
              </a:spcBef>
              <a:spcAft>
                <a:spcPts val="0"/>
              </a:spcAft>
              <a:buSzPts val="1200"/>
              <a:buChar char="●"/>
            </a:pPr>
            <a:r>
              <a:rPr lang="en" sz="1200"/>
              <a:t>We can see the value count of target ‘RainTomorrow’</a:t>
            </a:r>
            <a:endParaRPr sz="1200"/>
          </a:p>
          <a:p>
            <a:pPr indent="-304800" lvl="0" marL="457200" rtl="0" algn="l">
              <a:spcBef>
                <a:spcPts val="0"/>
              </a:spcBef>
              <a:spcAft>
                <a:spcPts val="0"/>
              </a:spcAft>
              <a:buSzPts val="1200"/>
              <a:buChar char="●"/>
            </a:pPr>
            <a:r>
              <a:rPr lang="en" sz="1200"/>
              <a:t>Most of them are normal distribution</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447923bb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447923bb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a heatmap shows the correlation between the variables</a:t>
            </a:r>
            <a:endParaRPr/>
          </a:p>
          <a:p>
            <a:pPr indent="-298450" lvl="0" marL="457200" rtl="0" algn="l">
              <a:spcBef>
                <a:spcPts val="0"/>
              </a:spcBef>
              <a:spcAft>
                <a:spcPts val="0"/>
              </a:spcAft>
              <a:buSzPts val="1100"/>
              <a:buChar char="●"/>
            </a:pPr>
            <a:r>
              <a:rPr lang="en"/>
              <a:t>The green one and the red one mean there is a high correlation between two variables</a:t>
            </a:r>
            <a:endParaRPr/>
          </a:p>
          <a:p>
            <a:pPr indent="-298450" lvl="0" marL="457200" rtl="0" algn="l">
              <a:spcBef>
                <a:spcPts val="0"/>
              </a:spcBef>
              <a:spcAft>
                <a:spcPts val="0"/>
              </a:spcAft>
              <a:buSzPts val="1100"/>
              <a:buChar char="●"/>
            </a:pPr>
            <a:r>
              <a:rPr lang="en"/>
              <a:t>We chose three of them which have correlation larger than 0.9 and deal with them in the data cleaning part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43ee264f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43ee264f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the part data cleaning, we tried two different methods, to compare which cleaned dataset has a higher accuracy rate in machine learning model</a:t>
            </a:r>
            <a:endParaRPr/>
          </a:p>
          <a:p>
            <a:pPr indent="-298450" lvl="0" marL="457200" rtl="0" algn="l">
              <a:spcBef>
                <a:spcPts val="0"/>
              </a:spcBef>
              <a:spcAft>
                <a:spcPts val="0"/>
              </a:spcAft>
              <a:buSzPts val="1100"/>
              <a:buChar char="●"/>
            </a:pPr>
            <a:r>
              <a:rPr lang="en"/>
              <a:t>The same things we did in the both dataset are ‘convert categorical variables to numerical using one hot encoding’ and remove columns with more 30% missing values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After that we did different things in both dataset. The first method we did in dataset is fill na with mode by month on categorical data and for the numerical data, we fill with mean</a:t>
            </a:r>
            <a:endParaRPr/>
          </a:p>
          <a:p>
            <a:pPr indent="-298450" lvl="0" marL="457200" rtl="0" algn="l">
              <a:spcBef>
                <a:spcPts val="0"/>
              </a:spcBef>
              <a:spcAft>
                <a:spcPts val="0"/>
              </a:spcAft>
              <a:buSzPts val="1100"/>
              <a:buChar char="●"/>
            </a:pPr>
            <a:r>
              <a:rPr lang="en"/>
              <a:t>t</a:t>
            </a:r>
            <a:r>
              <a:rPr lang="en"/>
              <a:t>hen , we removed the features I mentioned in the previous slide ,which have high correlation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For the second method, we just delete rows where value is missing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43ee264f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43ee264f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feature scaling we did in dataset A is Standard Scaler and MinMax Scaler for dataset B</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43ee264f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43ee264f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is </a:t>
            </a:r>
            <a:r>
              <a:rPr lang="en"/>
              <a:t>imbalance</a:t>
            </a:r>
            <a:r>
              <a:rPr lang="en"/>
              <a:t> which can be seen from the value count distribution plot.</a:t>
            </a:r>
            <a:endParaRPr/>
          </a:p>
          <a:p>
            <a:pPr indent="0" lvl="0" marL="0" rtl="0" algn="l">
              <a:spcBef>
                <a:spcPts val="0"/>
              </a:spcBef>
              <a:spcAft>
                <a:spcPts val="0"/>
              </a:spcAft>
              <a:buNone/>
            </a:pPr>
            <a:r>
              <a:rPr lang="en"/>
              <a:t>We tried various techniques to balance our dataset using SMOTENN, Upsampling and Downsampling. Each of the techniques offered different accuracies and performance levels for </a:t>
            </a:r>
            <a:r>
              <a:rPr lang="en"/>
              <a:t>various</a:t>
            </a:r>
            <a:r>
              <a:rPr lang="en"/>
              <a:t> machine learning models that we tried as will be discussed in our presentation later.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43ee264f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43ee264f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tried various Machine Learning models on our dataset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Rain Forecast in Australia</a:t>
            </a:r>
            <a:endParaRPr/>
          </a:p>
        </p:txBody>
      </p:sp>
      <p:sp>
        <p:nvSpPr>
          <p:cNvPr id="278" name="Google Shape;278;p13"/>
          <p:cNvSpPr txBox="1"/>
          <p:nvPr>
            <p:ph idx="1" type="subTitle"/>
          </p:nvPr>
        </p:nvSpPr>
        <p:spPr>
          <a:xfrm>
            <a:off x="608650" y="3192475"/>
            <a:ext cx="4470900" cy="1099200"/>
          </a:xfrm>
          <a:prstGeom prst="rect">
            <a:avLst/>
          </a:prstGeom>
        </p:spPr>
        <p:txBody>
          <a:bodyPr anchorCtr="0" anchor="t" bIns="91425" lIns="91425" spcFirstLastPara="1" rIns="91425" wrap="square" tIns="91425">
            <a:normAutofit lnSpcReduction="10000"/>
          </a:bodyPr>
          <a:lstStyle/>
          <a:p>
            <a:pPr indent="0" lvl="0" marL="0" rtl="0" algn="r">
              <a:spcBef>
                <a:spcPts val="0"/>
              </a:spcBef>
              <a:spcAft>
                <a:spcPts val="0"/>
              </a:spcAft>
              <a:buNone/>
            </a:pPr>
            <a:r>
              <a:rPr b="1" lang="en" u="sng"/>
              <a:t>Group Members:</a:t>
            </a:r>
            <a:endParaRPr b="1" u="sng"/>
          </a:p>
          <a:p>
            <a:pPr indent="0" lvl="0" marL="0" rtl="0" algn="r">
              <a:spcBef>
                <a:spcPts val="0"/>
              </a:spcBef>
              <a:spcAft>
                <a:spcPts val="0"/>
              </a:spcAft>
              <a:buNone/>
            </a:pPr>
            <a:r>
              <a:rPr lang="en"/>
              <a:t>Eva Chui</a:t>
            </a:r>
            <a:endParaRPr/>
          </a:p>
          <a:p>
            <a:pPr indent="0" lvl="0" marL="0" rtl="0" algn="r">
              <a:spcBef>
                <a:spcPts val="0"/>
              </a:spcBef>
              <a:spcAft>
                <a:spcPts val="0"/>
              </a:spcAft>
              <a:buNone/>
            </a:pPr>
            <a:r>
              <a:rPr lang="en"/>
              <a:t>Jacky Lee</a:t>
            </a:r>
            <a:endParaRPr/>
          </a:p>
          <a:p>
            <a:pPr indent="0" lvl="0" marL="0" rtl="0" algn="r">
              <a:spcBef>
                <a:spcPts val="0"/>
              </a:spcBef>
              <a:spcAft>
                <a:spcPts val="0"/>
              </a:spcAft>
              <a:buNone/>
            </a:pPr>
            <a:r>
              <a:rPr lang="en"/>
              <a:t>Shayan Hassan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results</a:t>
            </a:r>
            <a:endParaRPr/>
          </a:p>
        </p:txBody>
      </p:sp>
      <p:sp>
        <p:nvSpPr>
          <p:cNvPr id="347" name="Google Shape;347;p22"/>
          <p:cNvSpPr txBox="1"/>
          <p:nvPr>
            <p:ph idx="1" type="body"/>
          </p:nvPr>
        </p:nvSpPr>
        <p:spPr>
          <a:xfrm>
            <a:off x="438525" y="2090300"/>
            <a:ext cx="4295700" cy="2441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a:t>Dataset A:</a:t>
            </a:r>
            <a:endParaRPr/>
          </a:p>
          <a:p>
            <a:pPr indent="0" lvl="0" marL="0" rtl="0" algn="l">
              <a:spcBef>
                <a:spcPts val="1200"/>
              </a:spcBef>
              <a:spcAft>
                <a:spcPts val="0"/>
              </a:spcAft>
              <a:buNone/>
            </a:pPr>
            <a:r>
              <a:rPr b="1" lang="en"/>
              <a:t>96</a:t>
            </a:r>
            <a:r>
              <a:rPr b="1" lang="en"/>
              <a:t>% accuracy achieved on Randomforest</a:t>
            </a:r>
            <a:endParaRPr b="1"/>
          </a:p>
          <a:p>
            <a:pPr indent="0" lvl="0" marL="0" rtl="0" algn="l">
              <a:spcBef>
                <a:spcPts val="1200"/>
              </a:spcBef>
              <a:spcAft>
                <a:spcPts val="1200"/>
              </a:spcAft>
              <a:buNone/>
            </a:pPr>
            <a:r>
              <a:t/>
            </a:r>
            <a:endParaRPr/>
          </a:p>
        </p:txBody>
      </p:sp>
      <p:sp>
        <p:nvSpPr>
          <p:cNvPr id="348" name="Google Shape;348;p22"/>
          <p:cNvSpPr txBox="1"/>
          <p:nvPr>
            <p:ph idx="2" type="body"/>
          </p:nvPr>
        </p:nvSpPr>
        <p:spPr>
          <a:xfrm>
            <a:off x="4903650" y="2090250"/>
            <a:ext cx="4126500" cy="2441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a:t>Dataset B:</a:t>
            </a:r>
            <a:endParaRPr/>
          </a:p>
          <a:p>
            <a:pPr indent="0" lvl="0" marL="0" rtl="0" algn="l">
              <a:spcBef>
                <a:spcPts val="1200"/>
              </a:spcBef>
              <a:spcAft>
                <a:spcPts val="0"/>
              </a:spcAft>
              <a:buNone/>
            </a:pPr>
            <a:r>
              <a:rPr b="1" lang="en"/>
              <a:t>85</a:t>
            </a:r>
            <a:r>
              <a:rPr b="1" lang="en"/>
              <a:t>% accuracy on XGBoost</a:t>
            </a:r>
            <a:endParaRPr b="1"/>
          </a:p>
          <a:p>
            <a:pPr indent="0" lvl="0" marL="0" rtl="0" algn="l">
              <a:spcBef>
                <a:spcPts val="1200"/>
              </a:spcBef>
              <a:spcAft>
                <a:spcPts val="1200"/>
              </a:spcAft>
              <a:buNone/>
            </a:pPr>
            <a:r>
              <a:t/>
            </a:r>
            <a:endParaRPr/>
          </a:p>
        </p:txBody>
      </p:sp>
      <p:pic>
        <p:nvPicPr>
          <p:cNvPr id="349" name="Google Shape;349;p22"/>
          <p:cNvPicPr preferRelativeResize="0"/>
          <p:nvPr/>
        </p:nvPicPr>
        <p:blipFill>
          <a:blip r:embed="rId3">
            <a:alphaModFix/>
          </a:blip>
          <a:stretch>
            <a:fillRect/>
          </a:stretch>
        </p:blipFill>
        <p:spPr>
          <a:xfrm>
            <a:off x="517225" y="2954225"/>
            <a:ext cx="4054775" cy="1504150"/>
          </a:xfrm>
          <a:prstGeom prst="rect">
            <a:avLst/>
          </a:prstGeom>
          <a:noFill/>
          <a:ln>
            <a:noFill/>
          </a:ln>
        </p:spPr>
      </p:pic>
      <p:pic>
        <p:nvPicPr>
          <p:cNvPr id="350" name="Google Shape;350;p22"/>
          <p:cNvPicPr preferRelativeResize="0"/>
          <p:nvPr/>
        </p:nvPicPr>
        <p:blipFill>
          <a:blip r:embed="rId4">
            <a:alphaModFix/>
          </a:blip>
          <a:stretch>
            <a:fillRect/>
          </a:stretch>
        </p:blipFill>
        <p:spPr>
          <a:xfrm>
            <a:off x="5094750" y="3080538"/>
            <a:ext cx="3744300" cy="13078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1303800" y="1047625"/>
            <a:ext cx="2982600" cy="125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fine tuning on dataset A</a:t>
            </a:r>
            <a:endParaRPr/>
          </a:p>
        </p:txBody>
      </p:sp>
      <p:sp>
        <p:nvSpPr>
          <p:cNvPr id="356" name="Google Shape;356;p23"/>
          <p:cNvSpPr txBox="1"/>
          <p:nvPr>
            <p:ph idx="1" type="body"/>
          </p:nvPr>
        </p:nvSpPr>
        <p:spPr>
          <a:xfrm>
            <a:off x="952650" y="2300425"/>
            <a:ext cx="3333600" cy="2082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408"/>
              <a:t>GridSearchCV for HPO on RandomForest</a:t>
            </a:r>
            <a:endParaRPr sz="1408"/>
          </a:p>
          <a:p>
            <a:pPr indent="0" lvl="0" marL="0" rtl="0" algn="l">
              <a:spcBef>
                <a:spcPts val="1200"/>
              </a:spcBef>
              <a:spcAft>
                <a:spcPts val="0"/>
              </a:spcAft>
              <a:buNone/>
            </a:pPr>
            <a:r>
              <a:t/>
            </a:r>
            <a:endParaRPr sz="1408"/>
          </a:p>
          <a:p>
            <a:pPr indent="0" lvl="0" marL="0" rtl="0" algn="l">
              <a:spcBef>
                <a:spcPts val="1200"/>
              </a:spcBef>
              <a:spcAft>
                <a:spcPts val="0"/>
              </a:spcAft>
              <a:buNone/>
            </a:pPr>
            <a:r>
              <a:rPr lang="en" sz="1408"/>
              <a:t>PCA for dimensionality reduction with 0.95 variance provide decent results. </a:t>
            </a:r>
            <a:endParaRPr sz="1408"/>
          </a:p>
          <a:p>
            <a:pPr indent="0" lvl="0" marL="0" rtl="0" algn="l">
              <a:spcBef>
                <a:spcPts val="1200"/>
              </a:spcBef>
              <a:spcAft>
                <a:spcPts val="0"/>
              </a:spcAft>
              <a:buNone/>
            </a:pPr>
            <a:r>
              <a:rPr b="1" lang="en" sz="1358">
                <a:solidFill>
                  <a:srgbClr val="212121"/>
                </a:solidFill>
                <a:highlight>
                  <a:srgbClr val="FFFFFF"/>
                </a:highlight>
                <a:latin typeface="Courier New"/>
                <a:ea typeface="Courier New"/>
                <a:cs typeface="Courier New"/>
                <a:sym typeface="Courier New"/>
              </a:rPr>
              <a:t>Accuracy: 0.9361810161530894</a:t>
            </a:r>
            <a:endParaRPr b="1" sz="1608"/>
          </a:p>
          <a:p>
            <a:pPr indent="0" lvl="0" marL="0" rtl="0" algn="l">
              <a:spcBef>
                <a:spcPts val="1200"/>
              </a:spcBef>
              <a:spcAft>
                <a:spcPts val="1200"/>
              </a:spcAft>
              <a:buNone/>
            </a:pPr>
            <a:r>
              <a:t/>
            </a:r>
            <a:endParaRPr/>
          </a:p>
        </p:txBody>
      </p:sp>
      <p:sp>
        <p:nvSpPr>
          <p:cNvPr id="357" name="Google Shape;357;p23"/>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8" name="Google Shape;358;p23"/>
          <p:cNvPicPr preferRelativeResize="0"/>
          <p:nvPr/>
        </p:nvPicPr>
        <p:blipFill>
          <a:blip r:embed="rId3">
            <a:alphaModFix/>
          </a:blip>
          <a:stretch>
            <a:fillRect/>
          </a:stretch>
        </p:blipFill>
        <p:spPr>
          <a:xfrm>
            <a:off x="4350888" y="385750"/>
            <a:ext cx="4143375" cy="437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a:t>
            </a:r>
            <a:r>
              <a:rPr lang="en"/>
              <a:t>fine tuning</a:t>
            </a:r>
            <a:r>
              <a:rPr lang="en"/>
              <a:t> on dataset B</a:t>
            </a:r>
            <a:endParaRPr/>
          </a:p>
        </p:txBody>
      </p:sp>
      <p:sp>
        <p:nvSpPr>
          <p:cNvPr id="364" name="Google Shape;364;p24"/>
          <p:cNvSpPr txBox="1"/>
          <p:nvPr>
            <p:ph idx="1" type="body"/>
          </p:nvPr>
        </p:nvSpPr>
        <p:spPr>
          <a:xfrm>
            <a:off x="982350" y="1990050"/>
            <a:ext cx="3218100" cy="2541600"/>
          </a:xfrm>
          <a:prstGeom prst="rect">
            <a:avLst/>
          </a:prstGeom>
        </p:spPr>
        <p:txBody>
          <a:bodyPr anchorCtr="0" anchor="t" bIns="91425" lIns="91425" spcFirstLastPara="1" rIns="91425" wrap="square" tIns="91425">
            <a:normAutofit fontScale="25000" lnSpcReduction="10000"/>
          </a:bodyPr>
          <a:lstStyle/>
          <a:p>
            <a:pPr indent="-310478" lvl="0" marL="457200" rtl="0" algn="l">
              <a:lnSpc>
                <a:spcPct val="150000"/>
              </a:lnSpc>
              <a:spcBef>
                <a:spcPts val="0"/>
              </a:spcBef>
              <a:spcAft>
                <a:spcPts val="0"/>
              </a:spcAft>
              <a:buSzPct val="100000"/>
              <a:buChar char="●"/>
            </a:pPr>
            <a:r>
              <a:rPr lang="en" sz="5157"/>
              <a:t>RandomizedSearchCV</a:t>
            </a:r>
            <a:endParaRPr sz="5157"/>
          </a:p>
          <a:p>
            <a:pPr indent="0" lvl="0" marL="0" rtl="0" algn="l">
              <a:lnSpc>
                <a:spcPct val="150000"/>
              </a:lnSpc>
              <a:spcBef>
                <a:spcPts val="1200"/>
              </a:spcBef>
              <a:spcAft>
                <a:spcPts val="0"/>
              </a:spcAft>
              <a:buNone/>
            </a:pPr>
            <a:r>
              <a:t/>
            </a:r>
            <a:endParaRPr sz="5157"/>
          </a:p>
          <a:p>
            <a:pPr indent="0" lvl="0" marL="457200" rtl="0" algn="l">
              <a:lnSpc>
                <a:spcPct val="150000"/>
              </a:lnSpc>
              <a:spcBef>
                <a:spcPts val="1200"/>
              </a:spcBef>
              <a:spcAft>
                <a:spcPts val="0"/>
              </a:spcAft>
              <a:buNone/>
            </a:pPr>
            <a:r>
              <a:t/>
            </a:r>
            <a:endParaRPr sz="5157"/>
          </a:p>
          <a:p>
            <a:pPr indent="-310478" lvl="0" marL="457200" rtl="0" algn="l">
              <a:lnSpc>
                <a:spcPct val="150000"/>
              </a:lnSpc>
              <a:spcBef>
                <a:spcPts val="1200"/>
              </a:spcBef>
              <a:spcAft>
                <a:spcPts val="0"/>
              </a:spcAft>
              <a:buSzPct val="100000"/>
              <a:buChar char="●"/>
            </a:pPr>
            <a:r>
              <a:rPr lang="en" sz="5157"/>
              <a:t>pca = PCA(0.95)</a:t>
            </a:r>
            <a:endParaRPr sz="5157"/>
          </a:p>
          <a:p>
            <a:pPr indent="-310478" lvl="0" marL="457200" rtl="0" algn="l">
              <a:lnSpc>
                <a:spcPct val="150000"/>
              </a:lnSpc>
              <a:spcBef>
                <a:spcPts val="0"/>
              </a:spcBef>
              <a:spcAft>
                <a:spcPts val="0"/>
              </a:spcAft>
              <a:buSzPct val="100000"/>
              <a:buChar char="●"/>
            </a:pPr>
            <a:r>
              <a:rPr lang="en" sz="5157"/>
              <a:t>Accuracy: 0.91142857</a:t>
            </a:r>
            <a:endParaRPr sz="5157"/>
          </a:p>
          <a:p>
            <a:pPr indent="0" lvl="0" marL="0" rtl="0" algn="l">
              <a:lnSpc>
                <a:spcPct val="150000"/>
              </a:lnSpc>
              <a:spcBef>
                <a:spcPts val="1200"/>
              </a:spcBef>
              <a:spcAft>
                <a:spcPts val="0"/>
              </a:spcAft>
              <a:buNone/>
            </a:pPr>
            <a:r>
              <a:t/>
            </a:r>
            <a:endParaRPr/>
          </a:p>
          <a:p>
            <a:pPr indent="0" lvl="0" marL="457200" rtl="0" algn="l">
              <a:lnSpc>
                <a:spcPct val="150000"/>
              </a:lnSpc>
              <a:spcBef>
                <a:spcPts val="1200"/>
              </a:spcBef>
              <a:spcAft>
                <a:spcPts val="1200"/>
              </a:spcAft>
              <a:buNone/>
            </a:pPr>
            <a:r>
              <a:t/>
            </a:r>
            <a:endParaRPr/>
          </a:p>
        </p:txBody>
      </p:sp>
      <p:pic>
        <p:nvPicPr>
          <p:cNvPr id="365" name="Google Shape;365;p24"/>
          <p:cNvPicPr preferRelativeResize="0"/>
          <p:nvPr/>
        </p:nvPicPr>
        <p:blipFill>
          <a:blip r:embed="rId3">
            <a:alphaModFix/>
          </a:blip>
          <a:stretch>
            <a:fillRect/>
          </a:stretch>
        </p:blipFill>
        <p:spPr>
          <a:xfrm>
            <a:off x="4425550" y="1990050"/>
            <a:ext cx="4121575" cy="177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Model</a:t>
            </a:r>
            <a:endParaRPr/>
          </a:p>
        </p:txBody>
      </p:sp>
      <p:pic>
        <p:nvPicPr>
          <p:cNvPr id="371" name="Google Shape;371;p25"/>
          <p:cNvPicPr preferRelativeResize="0"/>
          <p:nvPr/>
        </p:nvPicPr>
        <p:blipFill>
          <a:blip r:embed="rId3">
            <a:alphaModFix/>
          </a:blip>
          <a:stretch>
            <a:fillRect/>
          </a:stretch>
        </p:blipFill>
        <p:spPr>
          <a:xfrm>
            <a:off x="5202175" y="2529925"/>
            <a:ext cx="3355475" cy="1770950"/>
          </a:xfrm>
          <a:prstGeom prst="rect">
            <a:avLst/>
          </a:prstGeom>
          <a:noFill/>
          <a:ln>
            <a:noFill/>
          </a:ln>
        </p:spPr>
      </p:pic>
      <p:sp>
        <p:nvSpPr>
          <p:cNvPr id="372" name="Google Shape;372;p25"/>
          <p:cNvSpPr txBox="1"/>
          <p:nvPr>
            <p:ph idx="2" type="body"/>
          </p:nvPr>
        </p:nvSpPr>
        <p:spPr>
          <a:xfrm>
            <a:off x="4871500" y="1329750"/>
            <a:ext cx="3891600" cy="3515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a:t>Dataset B (</a:t>
            </a:r>
            <a:r>
              <a:rPr b="1" lang="en"/>
              <a:t>XGBoost</a:t>
            </a:r>
            <a:r>
              <a:rPr lang="en"/>
              <a:t>)</a:t>
            </a:r>
            <a:endParaRPr/>
          </a:p>
          <a:p>
            <a:pPr indent="-311150" lvl="0" marL="457200" rtl="0" algn="l">
              <a:spcBef>
                <a:spcPts val="1200"/>
              </a:spcBef>
              <a:spcAft>
                <a:spcPts val="0"/>
              </a:spcAft>
              <a:buSzPts val="1300"/>
              <a:buChar char="●"/>
            </a:pPr>
            <a:r>
              <a:rPr lang="en"/>
              <a:t>Applied RandomSearchCV for HPO</a:t>
            </a:r>
            <a:endParaRPr/>
          </a:p>
          <a:p>
            <a:pPr indent="-311150" lvl="0" marL="457200" rtl="0" algn="l">
              <a:spcBef>
                <a:spcPts val="0"/>
              </a:spcBef>
              <a:spcAft>
                <a:spcPts val="0"/>
              </a:spcAft>
              <a:buSzPts val="1300"/>
              <a:buChar char="●"/>
            </a:pPr>
            <a:r>
              <a:rPr lang="en"/>
              <a:t>Accuracy is improved.</a:t>
            </a:r>
            <a:endParaRPr/>
          </a:p>
        </p:txBody>
      </p:sp>
      <p:sp>
        <p:nvSpPr>
          <p:cNvPr id="373" name="Google Shape;373;p25"/>
          <p:cNvSpPr txBox="1"/>
          <p:nvPr>
            <p:ph idx="1" type="body"/>
          </p:nvPr>
        </p:nvSpPr>
        <p:spPr>
          <a:xfrm>
            <a:off x="547925" y="1329750"/>
            <a:ext cx="4082100" cy="3515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a:t>DataSet A (</a:t>
            </a:r>
            <a:r>
              <a:rPr b="1" lang="en"/>
              <a:t>Random Forest</a:t>
            </a:r>
            <a:r>
              <a:rPr lang="en"/>
              <a:t>)</a:t>
            </a:r>
            <a:endParaRPr/>
          </a:p>
          <a:p>
            <a:pPr indent="-311150" lvl="0" marL="457200" rtl="0" algn="l">
              <a:spcBef>
                <a:spcPts val="1200"/>
              </a:spcBef>
              <a:spcAft>
                <a:spcPts val="0"/>
              </a:spcAft>
              <a:buSzPts val="1300"/>
              <a:buChar char="●"/>
            </a:pPr>
            <a:r>
              <a:rPr lang="en"/>
              <a:t>Applied GridSearchCV for HPO</a:t>
            </a:r>
            <a:endParaRPr/>
          </a:p>
          <a:p>
            <a:pPr indent="-311150" lvl="0" marL="457200" rtl="0" algn="l">
              <a:spcBef>
                <a:spcPts val="0"/>
              </a:spcBef>
              <a:spcAft>
                <a:spcPts val="0"/>
              </a:spcAft>
              <a:buSzPts val="1300"/>
              <a:buChar char="●"/>
            </a:pPr>
            <a:r>
              <a:rPr lang="en"/>
              <a:t>Accuracy is not much i</a:t>
            </a:r>
            <a:r>
              <a:rPr lang="en"/>
              <a:t>mproved.</a:t>
            </a:r>
            <a:endParaRPr/>
          </a:p>
          <a:p>
            <a:pPr indent="0" lvl="0" marL="0" rtl="0" algn="l">
              <a:spcBef>
                <a:spcPts val="1200"/>
              </a:spcBef>
              <a:spcAft>
                <a:spcPts val="1200"/>
              </a:spcAft>
              <a:buNone/>
            </a:pPr>
            <a:r>
              <a:t/>
            </a:r>
            <a:endParaRPr/>
          </a:p>
        </p:txBody>
      </p:sp>
      <p:pic>
        <p:nvPicPr>
          <p:cNvPr id="374" name="Google Shape;374;p25"/>
          <p:cNvPicPr preferRelativeResize="0"/>
          <p:nvPr/>
        </p:nvPicPr>
        <p:blipFill rotWithShape="1">
          <a:blip r:embed="rId4">
            <a:alphaModFix/>
          </a:blip>
          <a:srcRect b="18280" l="0" r="0" t="0"/>
          <a:stretch/>
        </p:blipFill>
        <p:spPr>
          <a:xfrm>
            <a:off x="598250" y="2662575"/>
            <a:ext cx="3973750" cy="163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26"/>
          <p:cNvPicPr preferRelativeResize="0"/>
          <p:nvPr/>
        </p:nvPicPr>
        <p:blipFill>
          <a:blip r:embed="rId3">
            <a:alphaModFix/>
          </a:blip>
          <a:stretch>
            <a:fillRect/>
          </a:stretch>
        </p:blipFill>
        <p:spPr>
          <a:xfrm>
            <a:off x="109975" y="170875"/>
            <a:ext cx="6272299" cy="2524950"/>
          </a:xfrm>
          <a:prstGeom prst="rect">
            <a:avLst/>
          </a:prstGeom>
          <a:noFill/>
          <a:ln>
            <a:noFill/>
          </a:ln>
        </p:spPr>
      </p:pic>
      <p:sp>
        <p:nvSpPr>
          <p:cNvPr id="380" name="Google Shape;380;p26"/>
          <p:cNvSpPr txBox="1"/>
          <p:nvPr/>
        </p:nvSpPr>
        <p:spPr>
          <a:xfrm>
            <a:off x="6808400" y="965175"/>
            <a:ext cx="1527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Nunito"/>
                <a:ea typeface="Nunito"/>
                <a:cs typeface="Nunito"/>
                <a:sym typeface="Nunito"/>
              </a:rPr>
              <a:t>Accuracies on SMOTENN dataset A</a:t>
            </a:r>
            <a:endParaRPr sz="1600">
              <a:latin typeface="Nunito"/>
              <a:ea typeface="Nunito"/>
              <a:cs typeface="Nunito"/>
              <a:sym typeface="Nunito"/>
            </a:endParaRPr>
          </a:p>
        </p:txBody>
      </p:sp>
      <p:pic>
        <p:nvPicPr>
          <p:cNvPr id="381" name="Google Shape;381;p26"/>
          <p:cNvPicPr preferRelativeResize="0"/>
          <p:nvPr/>
        </p:nvPicPr>
        <p:blipFill>
          <a:blip r:embed="rId4">
            <a:alphaModFix/>
          </a:blip>
          <a:stretch>
            <a:fillRect/>
          </a:stretch>
        </p:blipFill>
        <p:spPr>
          <a:xfrm>
            <a:off x="2902650" y="2695826"/>
            <a:ext cx="6023499" cy="2299175"/>
          </a:xfrm>
          <a:prstGeom prst="rect">
            <a:avLst/>
          </a:prstGeom>
          <a:noFill/>
          <a:ln>
            <a:noFill/>
          </a:ln>
        </p:spPr>
      </p:pic>
      <p:sp>
        <p:nvSpPr>
          <p:cNvPr id="382" name="Google Shape;382;p26"/>
          <p:cNvSpPr txBox="1"/>
          <p:nvPr/>
        </p:nvSpPr>
        <p:spPr>
          <a:xfrm>
            <a:off x="606475" y="3378088"/>
            <a:ext cx="16209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Nunito"/>
                <a:ea typeface="Nunito"/>
                <a:cs typeface="Nunito"/>
                <a:sym typeface="Nunito"/>
              </a:rPr>
              <a:t>Accuracies on Upsampled dataset A</a:t>
            </a:r>
            <a:endParaRPr sz="1700">
              <a:latin typeface="Nunito"/>
              <a:ea typeface="Nunito"/>
              <a:cs typeface="Nunito"/>
              <a:sym typeface="Nunito"/>
            </a:endParaRPr>
          </a:p>
        </p:txBody>
      </p:sp>
      <p:cxnSp>
        <p:nvCxnSpPr>
          <p:cNvPr id="383" name="Google Shape;383;p26"/>
          <p:cNvCxnSpPr/>
          <p:nvPr/>
        </p:nvCxnSpPr>
        <p:spPr>
          <a:xfrm flipH="1" rot="10800000">
            <a:off x="160725" y="2614650"/>
            <a:ext cx="8754600" cy="32100"/>
          </a:xfrm>
          <a:prstGeom prst="straightConnector1">
            <a:avLst/>
          </a:prstGeom>
          <a:noFill/>
          <a:ln cap="flat" cmpd="sng" w="9525">
            <a:solidFill>
              <a:schemeClr val="dk2"/>
            </a:solidFill>
            <a:prstDash val="solid"/>
            <a:round/>
            <a:headEnd len="med" w="med" type="none"/>
            <a:tailEnd len="med" w="med" type="none"/>
          </a:ln>
        </p:spPr>
      </p:cxnSp>
      <p:sp>
        <p:nvSpPr>
          <p:cNvPr id="384" name="Google Shape;384;p26"/>
          <p:cNvSpPr/>
          <p:nvPr/>
        </p:nvSpPr>
        <p:spPr>
          <a:xfrm>
            <a:off x="3664750" y="1028725"/>
            <a:ext cx="728700" cy="396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p:nvPr/>
        </p:nvSpPr>
        <p:spPr>
          <a:xfrm>
            <a:off x="6382275" y="3647100"/>
            <a:ext cx="728700" cy="396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6" name="Google Shape;386;p26"/>
          <p:cNvCxnSpPr/>
          <p:nvPr/>
        </p:nvCxnSpPr>
        <p:spPr>
          <a:xfrm flipH="1" rot="10800000">
            <a:off x="932250" y="1435800"/>
            <a:ext cx="1253700" cy="10800"/>
          </a:xfrm>
          <a:prstGeom prst="straightConnector1">
            <a:avLst/>
          </a:prstGeom>
          <a:noFill/>
          <a:ln cap="flat" cmpd="sng" w="38100">
            <a:solidFill>
              <a:schemeClr val="lt2"/>
            </a:solidFill>
            <a:prstDash val="solid"/>
            <a:round/>
            <a:headEnd len="med" w="med" type="none"/>
            <a:tailEnd len="med" w="med" type="none"/>
          </a:ln>
        </p:spPr>
      </p:cxnSp>
      <p:cxnSp>
        <p:nvCxnSpPr>
          <p:cNvPr id="387" name="Google Shape;387;p26"/>
          <p:cNvCxnSpPr/>
          <p:nvPr/>
        </p:nvCxnSpPr>
        <p:spPr>
          <a:xfrm flipH="1" rot="10800000">
            <a:off x="3752850" y="3967075"/>
            <a:ext cx="1253700" cy="10800"/>
          </a:xfrm>
          <a:prstGeom prst="straightConnector1">
            <a:avLst/>
          </a:prstGeom>
          <a:noFill/>
          <a:ln cap="flat" cmpd="sng" w="38100">
            <a:solidFill>
              <a:schemeClr val="lt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and Future Improvements</a:t>
            </a:r>
            <a:endParaRPr/>
          </a:p>
        </p:txBody>
      </p:sp>
      <p:sp>
        <p:nvSpPr>
          <p:cNvPr id="393" name="Google Shape;393;p27"/>
          <p:cNvSpPr txBox="1"/>
          <p:nvPr>
            <p:ph idx="1" type="body"/>
          </p:nvPr>
        </p:nvSpPr>
        <p:spPr>
          <a:xfrm>
            <a:off x="1303800" y="1764225"/>
            <a:ext cx="7030500" cy="29652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sz="1800"/>
              <a:t>Data cleaning method affects final model accuracy</a:t>
            </a:r>
            <a:endParaRPr sz="1800"/>
          </a:p>
          <a:p>
            <a:pPr indent="-330200" lvl="1" marL="914400" rtl="0" algn="l">
              <a:lnSpc>
                <a:spcPct val="200000"/>
              </a:lnSpc>
              <a:spcBef>
                <a:spcPts val="0"/>
              </a:spcBef>
              <a:spcAft>
                <a:spcPts val="0"/>
              </a:spcAft>
              <a:buSzPts val="1600"/>
              <a:buChar char="○"/>
            </a:pPr>
            <a:r>
              <a:rPr lang="en" sz="1600"/>
              <a:t>Filling missing values </a:t>
            </a:r>
            <a:endParaRPr sz="1600"/>
          </a:p>
          <a:p>
            <a:pPr indent="-330200" lvl="1" marL="914400" rtl="0" algn="l">
              <a:lnSpc>
                <a:spcPct val="200000"/>
              </a:lnSpc>
              <a:spcBef>
                <a:spcPts val="0"/>
              </a:spcBef>
              <a:spcAft>
                <a:spcPts val="0"/>
              </a:spcAft>
              <a:buSzPts val="1600"/>
              <a:buChar char="○"/>
            </a:pPr>
            <a:r>
              <a:rPr lang="en" sz="1600"/>
              <a:t>Balancing techniques</a:t>
            </a:r>
            <a:endParaRPr sz="1600"/>
          </a:p>
          <a:p>
            <a:pPr indent="-342900" lvl="0" marL="457200" rtl="0" algn="l">
              <a:lnSpc>
                <a:spcPct val="200000"/>
              </a:lnSpc>
              <a:spcBef>
                <a:spcPts val="0"/>
              </a:spcBef>
              <a:spcAft>
                <a:spcPts val="0"/>
              </a:spcAft>
              <a:buSzPts val="1800"/>
              <a:buChar char="●"/>
            </a:pPr>
            <a:r>
              <a:rPr lang="en" sz="1800"/>
              <a:t>Processing time</a:t>
            </a:r>
            <a:endParaRPr sz="1800"/>
          </a:p>
          <a:p>
            <a:pPr indent="-342900" lvl="0" marL="457200" rtl="0" algn="l">
              <a:lnSpc>
                <a:spcPct val="200000"/>
              </a:lnSpc>
              <a:spcBef>
                <a:spcPts val="0"/>
              </a:spcBef>
              <a:spcAft>
                <a:spcPts val="0"/>
              </a:spcAft>
              <a:buSzPts val="1800"/>
              <a:buChar char="●"/>
            </a:pPr>
            <a:r>
              <a:rPr lang="en" sz="1800"/>
              <a:t>Build a better pipeline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set </a:t>
            </a:r>
            <a:endParaRPr/>
          </a:p>
        </p:txBody>
      </p:sp>
      <p:sp>
        <p:nvSpPr>
          <p:cNvPr id="284" name="Google Shape;284;p14"/>
          <p:cNvSpPr txBox="1"/>
          <p:nvPr>
            <p:ph idx="1" type="body"/>
          </p:nvPr>
        </p:nvSpPr>
        <p:spPr>
          <a:xfrm>
            <a:off x="1056750" y="1503900"/>
            <a:ext cx="7030500" cy="3205800"/>
          </a:xfrm>
          <a:prstGeom prst="rect">
            <a:avLst/>
          </a:prstGeom>
        </p:spPr>
        <p:txBody>
          <a:bodyPr anchorCtr="0" anchor="t" bIns="91425" lIns="91425" spcFirstLastPara="1" rIns="91425" wrap="square" tIns="91425">
            <a:normAutofit lnSpcReduction="10000"/>
          </a:bodyPr>
          <a:lstStyle/>
          <a:p>
            <a:pPr indent="-323850" lvl="0" marL="457200" rtl="0" algn="l">
              <a:lnSpc>
                <a:spcPct val="150000"/>
              </a:lnSpc>
              <a:spcBef>
                <a:spcPts val="0"/>
              </a:spcBef>
              <a:spcAft>
                <a:spcPts val="0"/>
              </a:spcAft>
              <a:buSzPts val="1500"/>
              <a:buChar char="●"/>
            </a:pPr>
            <a:r>
              <a:rPr lang="en" sz="1500"/>
              <a:t>142193 records with 23 columns</a:t>
            </a:r>
            <a:endParaRPr sz="1500"/>
          </a:p>
          <a:p>
            <a:pPr indent="-323850" lvl="0" marL="457200" rtl="0" algn="l">
              <a:lnSpc>
                <a:spcPct val="150000"/>
              </a:lnSpc>
              <a:spcBef>
                <a:spcPts val="0"/>
              </a:spcBef>
              <a:spcAft>
                <a:spcPts val="0"/>
              </a:spcAft>
              <a:buSzPts val="1500"/>
              <a:buChar char="●"/>
            </a:pPr>
            <a:r>
              <a:rPr lang="en" sz="1500"/>
              <a:t>Contains both categorical and numerical variables</a:t>
            </a:r>
            <a:endParaRPr sz="1500"/>
          </a:p>
          <a:p>
            <a:pPr indent="-323850" lvl="0" marL="457200" rtl="0" algn="l">
              <a:lnSpc>
                <a:spcPct val="150000"/>
              </a:lnSpc>
              <a:spcBef>
                <a:spcPts val="0"/>
              </a:spcBef>
              <a:spcAft>
                <a:spcPts val="0"/>
              </a:spcAft>
              <a:buSzPts val="1500"/>
              <a:buChar char="●"/>
            </a:pPr>
            <a:r>
              <a:rPr lang="en" sz="1500"/>
              <a:t>Independent variables are:</a:t>
            </a:r>
            <a:endParaRPr sz="1500"/>
          </a:p>
          <a:p>
            <a:pPr indent="-311150" lvl="1" marL="914400" rtl="0" algn="l">
              <a:lnSpc>
                <a:spcPct val="150000"/>
              </a:lnSpc>
              <a:spcBef>
                <a:spcPts val="0"/>
              </a:spcBef>
              <a:spcAft>
                <a:spcPts val="0"/>
              </a:spcAft>
              <a:buSzPts val="1300"/>
              <a:buChar char="○"/>
            </a:pPr>
            <a:r>
              <a:rPr lang="en" sz="1300"/>
              <a:t>['Date', 'Location', 'MinTemp', 'MaxTemp', 'Rainfall', 'Evaporation', 'Sunshine', 'WindGustDir', 'WindGustSpeed', 'WindDir9am', 'WindDir3pm', 'WindSpeed9am', 'WindSpeed3pm', 'Humidity9am', 'Humidity3pm', 'Pressure9am', 'Pressure3pm', 'Cloud9am', 'Cloud3pm', 'Temp9am', 'Temp3pm', 'RainToday']</a:t>
            </a:r>
            <a:endParaRPr sz="1300"/>
          </a:p>
          <a:p>
            <a:pPr indent="-311150" lvl="0" marL="457200" rtl="0" algn="l">
              <a:lnSpc>
                <a:spcPct val="150000"/>
              </a:lnSpc>
              <a:spcBef>
                <a:spcPts val="0"/>
              </a:spcBef>
              <a:spcAft>
                <a:spcPts val="0"/>
              </a:spcAft>
              <a:buSzPts val="1300"/>
              <a:buChar char="●"/>
            </a:pPr>
            <a:r>
              <a:rPr lang="en" sz="1500"/>
              <a:t>Target </a:t>
            </a:r>
            <a:r>
              <a:rPr lang="en" sz="1500"/>
              <a:t>variable is </a:t>
            </a:r>
            <a:r>
              <a:rPr lang="en"/>
              <a:t>'RainTomorrow'</a:t>
            </a:r>
            <a:endParaRPr sz="1500"/>
          </a:p>
          <a:p>
            <a:pPr indent="0" lvl="0" marL="0" rtl="0" algn="l">
              <a:spcBef>
                <a:spcPts val="120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7062897" y="3842497"/>
            <a:ext cx="1955075" cy="130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a:t>
            </a:r>
            <a:endParaRPr/>
          </a:p>
        </p:txBody>
      </p:sp>
      <p:sp>
        <p:nvSpPr>
          <p:cNvPr id="291" name="Google Shape;291;p15"/>
          <p:cNvSpPr txBox="1"/>
          <p:nvPr>
            <p:ph idx="1" type="body"/>
          </p:nvPr>
        </p:nvSpPr>
        <p:spPr>
          <a:xfrm>
            <a:off x="976050" y="1230450"/>
            <a:ext cx="2099700" cy="3443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Many columns have missing values.</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&gt;30% missing:</a:t>
            </a:r>
            <a:endParaRPr sz="1500"/>
          </a:p>
          <a:p>
            <a:pPr indent="-311150" lvl="1" marL="914400" rtl="0" algn="l">
              <a:spcBef>
                <a:spcPts val="0"/>
              </a:spcBef>
              <a:spcAft>
                <a:spcPts val="0"/>
              </a:spcAft>
              <a:buSzPts val="1300"/>
              <a:buFont typeface="Arial"/>
              <a:buChar char="○"/>
            </a:pPr>
            <a:r>
              <a:rPr lang="en" sz="1250">
                <a:solidFill>
                  <a:srgbClr val="212121"/>
                </a:solidFill>
                <a:highlight>
                  <a:srgbClr val="FFFFFF"/>
                </a:highlight>
                <a:latin typeface="Arial"/>
                <a:ea typeface="Arial"/>
                <a:cs typeface="Arial"/>
                <a:sym typeface="Arial"/>
              </a:rPr>
              <a:t>Evaporation</a:t>
            </a:r>
            <a:endParaRPr sz="1250">
              <a:solidFill>
                <a:srgbClr val="212121"/>
              </a:solidFill>
              <a:highlight>
                <a:srgbClr val="FFFFFF"/>
              </a:highlight>
              <a:latin typeface="Arial"/>
              <a:ea typeface="Arial"/>
              <a:cs typeface="Arial"/>
              <a:sym typeface="Arial"/>
            </a:endParaRPr>
          </a:p>
          <a:p>
            <a:pPr indent="-311150" lvl="1" marL="914400" rtl="0" algn="l">
              <a:spcBef>
                <a:spcPts val="0"/>
              </a:spcBef>
              <a:spcAft>
                <a:spcPts val="0"/>
              </a:spcAft>
              <a:buSzPts val="1300"/>
              <a:buFont typeface="Arial"/>
              <a:buChar char="○"/>
            </a:pPr>
            <a:r>
              <a:rPr lang="en" sz="1250">
                <a:solidFill>
                  <a:srgbClr val="212121"/>
                </a:solidFill>
                <a:highlight>
                  <a:srgbClr val="FFFFFF"/>
                </a:highlight>
                <a:latin typeface="Arial"/>
                <a:ea typeface="Arial"/>
                <a:cs typeface="Arial"/>
                <a:sym typeface="Arial"/>
              </a:rPr>
              <a:t>Sunshine</a:t>
            </a:r>
            <a:endParaRPr sz="1250">
              <a:solidFill>
                <a:srgbClr val="212121"/>
              </a:solidFill>
              <a:highlight>
                <a:srgbClr val="FFFFFF"/>
              </a:highlight>
              <a:latin typeface="Arial"/>
              <a:ea typeface="Arial"/>
              <a:cs typeface="Arial"/>
              <a:sym typeface="Arial"/>
            </a:endParaRPr>
          </a:p>
          <a:p>
            <a:pPr indent="-311150" lvl="1" marL="914400" rtl="0" algn="l">
              <a:spcBef>
                <a:spcPts val="0"/>
              </a:spcBef>
              <a:spcAft>
                <a:spcPts val="0"/>
              </a:spcAft>
              <a:buSzPts val="1300"/>
              <a:buFont typeface="Arial"/>
              <a:buChar char="○"/>
            </a:pPr>
            <a:r>
              <a:rPr lang="en" sz="1250">
                <a:solidFill>
                  <a:srgbClr val="212121"/>
                </a:solidFill>
                <a:highlight>
                  <a:srgbClr val="FFFFFF"/>
                </a:highlight>
                <a:latin typeface="Arial"/>
                <a:ea typeface="Arial"/>
                <a:cs typeface="Arial"/>
                <a:sym typeface="Arial"/>
              </a:rPr>
              <a:t>Cloud9am</a:t>
            </a:r>
            <a:endParaRPr sz="1250">
              <a:solidFill>
                <a:srgbClr val="212121"/>
              </a:solidFill>
              <a:highlight>
                <a:srgbClr val="FFFFFF"/>
              </a:highlight>
              <a:latin typeface="Arial"/>
              <a:ea typeface="Arial"/>
              <a:cs typeface="Arial"/>
              <a:sym typeface="Arial"/>
            </a:endParaRPr>
          </a:p>
          <a:p>
            <a:pPr indent="-311150" lvl="1" marL="914400" rtl="0" algn="l">
              <a:spcBef>
                <a:spcPts val="0"/>
              </a:spcBef>
              <a:spcAft>
                <a:spcPts val="0"/>
              </a:spcAft>
              <a:buSzPts val="1300"/>
              <a:buFont typeface="Arial"/>
              <a:buChar char="○"/>
            </a:pPr>
            <a:r>
              <a:rPr lang="en" sz="1250">
                <a:solidFill>
                  <a:srgbClr val="212121"/>
                </a:solidFill>
                <a:highlight>
                  <a:srgbClr val="FFFFFF"/>
                </a:highlight>
                <a:latin typeface="Arial"/>
                <a:ea typeface="Arial"/>
                <a:cs typeface="Arial"/>
                <a:sym typeface="Arial"/>
              </a:rPr>
              <a:t>Cloud3pm</a:t>
            </a:r>
            <a:endParaRPr sz="1300">
              <a:latin typeface="Arial"/>
              <a:ea typeface="Arial"/>
              <a:cs typeface="Arial"/>
              <a:sym typeface="Arial"/>
            </a:endParaRPr>
          </a:p>
        </p:txBody>
      </p:sp>
      <p:pic>
        <p:nvPicPr>
          <p:cNvPr id="292" name="Google Shape;292;p15"/>
          <p:cNvPicPr preferRelativeResize="0"/>
          <p:nvPr/>
        </p:nvPicPr>
        <p:blipFill>
          <a:blip r:embed="rId3">
            <a:alphaModFix/>
          </a:blip>
          <a:stretch>
            <a:fillRect/>
          </a:stretch>
        </p:blipFill>
        <p:spPr>
          <a:xfrm>
            <a:off x="3075650" y="186850"/>
            <a:ext cx="5763550" cy="4693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16"/>
          <p:cNvPicPr preferRelativeResize="0"/>
          <p:nvPr/>
        </p:nvPicPr>
        <p:blipFill>
          <a:blip r:embed="rId3">
            <a:alphaModFix/>
          </a:blip>
          <a:stretch>
            <a:fillRect/>
          </a:stretch>
        </p:blipFill>
        <p:spPr>
          <a:xfrm>
            <a:off x="650725" y="243875"/>
            <a:ext cx="7898225"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7"/>
          <p:cNvPicPr preferRelativeResize="0"/>
          <p:nvPr/>
        </p:nvPicPr>
        <p:blipFill>
          <a:blip r:embed="rId3">
            <a:alphaModFix/>
          </a:blip>
          <a:stretch>
            <a:fillRect/>
          </a:stretch>
        </p:blipFill>
        <p:spPr>
          <a:xfrm>
            <a:off x="955675" y="213400"/>
            <a:ext cx="7359475" cy="4838701"/>
          </a:xfrm>
          <a:prstGeom prst="rect">
            <a:avLst/>
          </a:prstGeom>
          <a:noFill/>
          <a:ln>
            <a:noFill/>
          </a:ln>
        </p:spPr>
      </p:pic>
      <p:sp>
        <p:nvSpPr>
          <p:cNvPr id="303" name="Google Shape;303;p17"/>
          <p:cNvSpPr/>
          <p:nvPr/>
        </p:nvSpPr>
        <p:spPr>
          <a:xfrm>
            <a:off x="5287500" y="257150"/>
            <a:ext cx="370200" cy="34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5657700" y="522700"/>
            <a:ext cx="370200" cy="34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2279900" y="2979400"/>
            <a:ext cx="370200" cy="34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1992000" y="2740900"/>
            <a:ext cx="370200" cy="34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4971275" y="2265775"/>
            <a:ext cx="370200" cy="34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4601075" y="2457850"/>
            <a:ext cx="370200" cy="34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1359900" y="2774350"/>
            <a:ext cx="632100" cy="282900"/>
          </a:xfrm>
          <a:prstGeom prst="ellipse">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1359900" y="3057250"/>
            <a:ext cx="632100" cy="282900"/>
          </a:xfrm>
          <a:prstGeom prst="ellipse">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1186750" y="2491300"/>
            <a:ext cx="764100" cy="282900"/>
          </a:xfrm>
          <a:prstGeom prst="ellipse">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317" name="Google Shape;317;p18"/>
          <p:cNvSpPr txBox="1"/>
          <p:nvPr>
            <p:ph idx="1" type="body"/>
          </p:nvPr>
        </p:nvSpPr>
        <p:spPr>
          <a:xfrm>
            <a:off x="1240125" y="2147700"/>
            <a:ext cx="3630600" cy="2250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40000" lnSpcReduction="20000"/>
          </a:bodyPr>
          <a:lstStyle/>
          <a:p>
            <a:pPr indent="0" lvl="0" marL="457200" rtl="0" algn="l">
              <a:spcBef>
                <a:spcPts val="0"/>
              </a:spcBef>
              <a:spcAft>
                <a:spcPts val="0"/>
              </a:spcAft>
              <a:buNone/>
            </a:pPr>
            <a:r>
              <a:rPr b="1" lang="en" sz="3189"/>
              <a:t>Dataset  A</a:t>
            </a:r>
            <a:endParaRPr b="1" sz="3189"/>
          </a:p>
          <a:p>
            <a:pPr indent="-309601" lvl="0" marL="457200" rtl="0" algn="l">
              <a:spcBef>
                <a:spcPts val="1200"/>
              </a:spcBef>
              <a:spcAft>
                <a:spcPts val="0"/>
              </a:spcAft>
              <a:buSzPct val="100000"/>
              <a:buChar char="●"/>
            </a:pPr>
            <a:r>
              <a:rPr lang="en" sz="3189"/>
              <a:t>Handling Missing values:</a:t>
            </a:r>
            <a:endParaRPr sz="3189"/>
          </a:p>
          <a:p>
            <a:pPr indent="-309601" lvl="1" marL="914400" rtl="0" algn="l">
              <a:spcBef>
                <a:spcPts val="0"/>
              </a:spcBef>
              <a:spcAft>
                <a:spcPts val="0"/>
              </a:spcAft>
              <a:buSzPct val="100000"/>
              <a:buChar char="○"/>
            </a:pPr>
            <a:r>
              <a:rPr lang="en" sz="3189"/>
              <a:t>Categorical data: </a:t>
            </a:r>
            <a:r>
              <a:rPr lang="en" sz="3189"/>
              <a:t>Fill na </a:t>
            </a:r>
            <a:r>
              <a:rPr lang="en" sz="3189"/>
              <a:t>with mode by month</a:t>
            </a:r>
            <a:endParaRPr sz="3189"/>
          </a:p>
          <a:p>
            <a:pPr indent="-309601" lvl="1" marL="914400" rtl="0" algn="l">
              <a:spcBef>
                <a:spcPts val="0"/>
              </a:spcBef>
              <a:spcAft>
                <a:spcPts val="0"/>
              </a:spcAft>
              <a:buSzPct val="100000"/>
              <a:buChar char="○"/>
            </a:pPr>
            <a:r>
              <a:rPr lang="en" sz="3189"/>
              <a:t>N</a:t>
            </a:r>
            <a:r>
              <a:rPr lang="en" sz="3189"/>
              <a:t>umerical data: </a:t>
            </a:r>
            <a:r>
              <a:rPr lang="en" sz="3189"/>
              <a:t>Fill na with median by month</a:t>
            </a:r>
            <a:endParaRPr sz="3189"/>
          </a:p>
          <a:p>
            <a:pPr indent="-309601" lvl="0" marL="457200" rtl="0" algn="l">
              <a:spcBef>
                <a:spcPts val="0"/>
              </a:spcBef>
              <a:spcAft>
                <a:spcPts val="0"/>
              </a:spcAft>
              <a:buSzPct val="100000"/>
              <a:buChar char="●"/>
            </a:pPr>
            <a:r>
              <a:rPr lang="en" sz="3189"/>
              <a:t>Removing correlated features:</a:t>
            </a:r>
            <a:endParaRPr sz="3189"/>
          </a:p>
          <a:p>
            <a:pPr indent="-309601" lvl="1" marL="914400" rtl="0" algn="l">
              <a:spcBef>
                <a:spcPts val="0"/>
              </a:spcBef>
              <a:spcAft>
                <a:spcPts val="0"/>
              </a:spcAft>
              <a:buSzPct val="100000"/>
              <a:buChar char="○"/>
            </a:pPr>
            <a:r>
              <a:rPr lang="en" sz="3189"/>
              <a:t>Temp9am</a:t>
            </a:r>
            <a:endParaRPr sz="3189"/>
          </a:p>
          <a:p>
            <a:pPr indent="-309601" lvl="1" marL="914400" rtl="0" algn="l">
              <a:spcBef>
                <a:spcPts val="0"/>
              </a:spcBef>
              <a:spcAft>
                <a:spcPts val="0"/>
              </a:spcAft>
              <a:buSzPct val="100000"/>
              <a:buChar char="○"/>
            </a:pPr>
            <a:r>
              <a:rPr lang="en" sz="3189"/>
              <a:t>Temp3pm</a:t>
            </a:r>
            <a:endParaRPr sz="3189"/>
          </a:p>
          <a:p>
            <a:pPr indent="-309601" lvl="1" marL="914400" rtl="0" algn="l">
              <a:spcBef>
                <a:spcPts val="0"/>
              </a:spcBef>
              <a:spcAft>
                <a:spcPts val="0"/>
              </a:spcAft>
              <a:buSzPct val="100000"/>
              <a:buChar char="○"/>
            </a:pPr>
            <a:r>
              <a:rPr lang="en" sz="3189"/>
              <a:t>Pressure3pm</a:t>
            </a:r>
            <a:endParaRPr/>
          </a:p>
        </p:txBody>
      </p:sp>
      <p:sp>
        <p:nvSpPr>
          <p:cNvPr id="318" name="Google Shape;318;p18"/>
          <p:cNvSpPr txBox="1"/>
          <p:nvPr>
            <p:ph idx="2" type="body"/>
          </p:nvPr>
        </p:nvSpPr>
        <p:spPr>
          <a:xfrm>
            <a:off x="5006925" y="2147700"/>
            <a:ext cx="3431700" cy="2250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n"/>
              <a:t>Dataset B</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Delete rows where value is missing</a:t>
            </a:r>
            <a:endParaRPr/>
          </a:p>
        </p:txBody>
      </p:sp>
      <p:sp>
        <p:nvSpPr>
          <p:cNvPr id="319" name="Google Shape;319;p18"/>
          <p:cNvSpPr txBox="1"/>
          <p:nvPr/>
        </p:nvSpPr>
        <p:spPr>
          <a:xfrm>
            <a:off x="1219800" y="1201950"/>
            <a:ext cx="7198500" cy="64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Convert categorical variables to numerical using one-hot encoding in both dataset</a:t>
            </a:r>
            <a:endParaRPr>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Remove columns with more than 30% missing values </a:t>
            </a:r>
            <a:endParaRPr>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Scaling</a:t>
            </a:r>
            <a:endParaRPr/>
          </a:p>
        </p:txBody>
      </p:sp>
      <p:sp>
        <p:nvSpPr>
          <p:cNvPr id="325" name="Google Shape;325;p19"/>
          <p:cNvSpPr txBox="1"/>
          <p:nvPr/>
        </p:nvSpPr>
        <p:spPr>
          <a:xfrm>
            <a:off x="1446175" y="1997750"/>
            <a:ext cx="2109000" cy="801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a:solidFill>
                  <a:schemeClr val="dk2"/>
                </a:solidFill>
                <a:latin typeface="Nunito"/>
                <a:ea typeface="Nunito"/>
                <a:cs typeface="Nunito"/>
                <a:sym typeface="Nunito"/>
              </a:rPr>
              <a:t>DataSet - A</a:t>
            </a:r>
            <a:endParaRPr>
              <a:solidFill>
                <a:schemeClr val="dk2"/>
              </a:solidFill>
              <a:latin typeface="Nunito"/>
              <a:ea typeface="Nunito"/>
              <a:cs typeface="Nunito"/>
              <a:sym typeface="Nunito"/>
            </a:endParaRPr>
          </a:p>
          <a:p>
            <a:pPr indent="-317500" lvl="0" marL="457200" rtl="0" algn="l">
              <a:lnSpc>
                <a:spcPct val="115000"/>
              </a:lnSpc>
              <a:spcBef>
                <a:spcPts val="1200"/>
              </a:spcBef>
              <a:spcAft>
                <a:spcPts val="0"/>
              </a:spcAft>
              <a:buClr>
                <a:schemeClr val="dk2"/>
              </a:buClr>
              <a:buSzPts val="1400"/>
              <a:buFont typeface="Nunito"/>
              <a:buChar char="●"/>
            </a:pPr>
            <a:r>
              <a:rPr lang="en">
                <a:solidFill>
                  <a:schemeClr val="dk2"/>
                </a:solidFill>
                <a:latin typeface="Nunito"/>
                <a:ea typeface="Nunito"/>
                <a:cs typeface="Nunito"/>
                <a:sym typeface="Nunito"/>
              </a:rPr>
              <a:t>Standard Scaler</a:t>
            </a:r>
            <a:endParaRPr>
              <a:solidFill>
                <a:schemeClr val="dk2"/>
              </a:solidFill>
              <a:latin typeface="Nunito"/>
              <a:ea typeface="Nunito"/>
              <a:cs typeface="Nunito"/>
              <a:sym typeface="Nunito"/>
            </a:endParaRPr>
          </a:p>
        </p:txBody>
      </p:sp>
      <p:sp>
        <p:nvSpPr>
          <p:cNvPr id="326" name="Google Shape;326;p19"/>
          <p:cNvSpPr txBox="1"/>
          <p:nvPr/>
        </p:nvSpPr>
        <p:spPr>
          <a:xfrm>
            <a:off x="4832050" y="1983050"/>
            <a:ext cx="18153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Nunito"/>
                <a:ea typeface="Nunito"/>
                <a:cs typeface="Nunito"/>
                <a:sym typeface="Nunito"/>
              </a:rPr>
              <a:t>DataSet - B</a:t>
            </a:r>
            <a:endParaRPr>
              <a:latin typeface="Nunito"/>
              <a:ea typeface="Nunito"/>
              <a:cs typeface="Nunito"/>
              <a:sym typeface="Nunito"/>
            </a:endParaRPr>
          </a:p>
          <a:p>
            <a:pPr indent="0" lvl="0" marL="914400" rtl="0" algn="l">
              <a:spcBef>
                <a:spcPts val="0"/>
              </a:spcBef>
              <a:spcAft>
                <a:spcPts val="0"/>
              </a:spcAft>
              <a:buNone/>
            </a:pPr>
            <a:r>
              <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sz="1300">
                <a:solidFill>
                  <a:schemeClr val="dk2"/>
                </a:solidFill>
                <a:latin typeface="Nunito"/>
                <a:ea typeface="Nunito"/>
                <a:cs typeface="Nunito"/>
                <a:sym typeface="Nunito"/>
              </a:rPr>
              <a:t>MinMax Scaler </a:t>
            </a:r>
            <a:endParaRPr>
              <a:latin typeface="Nunito"/>
              <a:ea typeface="Nunito"/>
              <a:cs typeface="Nunito"/>
              <a:sym typeface="Nunito"/>
            </a:endParaRPr>
          </a:p>
        </p:txBody>
      </p:sp>
      <p:pic>
        <p:nvPicPr>
          <p:cNvPr id="327" name="Google Shape;327;p19"/>
          <p:cNvPicPr preferRelativeResize="0"/>
          <p:nvPr/>
        </p:nvPicPr>
        <p:blipFill rotWithShape="1">
          <a:blip r:embed="rId3">
            <a:alphaModFix/>
          </a:blip>
          <a:srcRect b="11408" l="6150" r="3261" t="5132"/>
          <a:stretch/>
        </p:blipFill>
        <p:spPr>
          <a:xfrm>
            <a:off x="5661072" y="2814350"/>
            <a:ext cx="3292353" cy="194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Balancing the data</a:t>
            </a:r>
            <a:endParaRPr/>
          </a:p>
        </p:txBody>
      </p:sp>
      <p:sp>
        <p:nvSpPr>
          <p:cNvPr id="333" name="Google Shape;333;p20"/>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SMOTEENN</a:t>
            </a:r>
            <a:endParaRPr sz="1700"/>
          </a:p>
          <a:p>
            <a:pPr indent="-336550" lvl="0" marL="457200" rtl="0" algn="l">
              <a:spcBef>
                <a:spcPts val="0"/>
              </a:spcBef>
              <a:spcAft>
                <a:spcPts val="0"/>
              </a:spcAft>
              <a:buSzPts val="1700"/>
              <a:buAutoNum type="arabicPeriod"/>
            </a:pPr>
            <a:r>
              <a:rPr lang="en" sz="1700"/>
              <a:t>Upsampling</a:t>
            </a:r>
            <a:endParaRPr sz="1700"/>
          </a:p>
          <a:p>
            <a:pPr indent="-336550" lvl="0" marL="457200" rtl="0" algn="l">
              <a:spcBef>
                <a:spcPts val="0"/>
              </a:spcBef>
              <a:spcAft>
                <a:spcPts val="0"/>
              </a:spcAft>
              <a:buSzPts val="1700"/>
              <a:buAutoNum type="arabicPeriod"/>
            </a:pPr>
            <a:r>
              <a:rPr lang="en" sz="1700"/>
              <a:t>Downsampling</a:t>
            </a:r>
            <a:endParaRPr sz="1700"/>
          </a:p>
          <a:p>
            <a:pPr indent="0" lvl="0" marL="0" rtl="0" algn="l">
              <a:spcBef>
                <a:spcPts val="1200"/>
              </a:spcBef>
              <a:spcAft>
                <a:spcPts val="0"/>
              </a:spcAft>
              <a:buNone/>
            </a:pPr>
            <a:r>
              <a:rPr lang="en" sz="1700"/>
              <a:t>Dataset A → Upsampling</a:t>
            </a:r>
            <a:endParaRPr sz="1700"/>
          </a:p>
          <a:p>
            <a:pPr indent="0" lvl="0" marL="0" rtl="0" algn="l">
              <a:spcBef>
                <a:spcPts val="1200"/>
              </a:spcBef>
              <a:spcAft>
                <a:spcPts val="1200"/>
              </a:spcAft>
              <a:buNone/>
            </a:pPr>
            <a:r>
              <a:rPr lang="en" sz="1700"/>
              <a:t>DataFrame B → SMOTENN</a:t>
            </a:r>
            <a:endParaRPr sz="1700"/>
          </a:p>
        </p:txBody>
      </p:sp>
      <p:pic>
        <p:nvPicPr>
          <p:cNvPr id="334" name="Google Shape;334;p20"/>
          <p:cNvPicPr preferRelativeResize="0"/>
          <p:nvPr/>
        </p:nvPicPr>
        <p:blipFill>
          <a:blip r:embed="rId3">
            <a:alphaModFix/>
          </a:blip>
          <a:stretch>
            <a:fillRect/>
          </a:stretch>
        </p:blipFill>
        <p:spPr>
          <a:xfrm>
            <a:off x="4572000" y="255725"/>
            <a:ext cx="4223400" cy="45359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used</a:t>
            </a:r>
            <a:endParaRPr/>
          </a:p>
        </p:txBody>
      </p:sp>
      <p:sp>
        <p:nvSpPr>
          <p:cNvPr id="340" name="Google Shape;340;p21"/>
          <p:cNvSpPr txBox="1"/>
          <p:nvPr>
            <p:ph idx="1" type="body"/>
          </p:nvPr>
        </p:nvSpPr>
        <p:spPr>
          <a:xfrm>
            <a:off x="1259300" y="1785375"/>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Logistic regression</a:t>
            </a:r>
            <a:endParaRPr sz="2000"/>
          </a:p>
          <a:p>
            <a:pPr indent="-355600" lvl="0" marL="457200" rtl="0" algn="l">
              <a:spcBef>
                <a:spcPts val="0"/>
              </a:spcBef>
              <a:spcAft>
                <a:spcPts val="0"/>
              </a:spcAft>
              <a:buSzPts val="2000"/>
              <a:buAutoNum type="arabicPeriod"/>
            </a:pPr>
            <a:r>
              <a:rPr lang="en" sz="2000"/>
              <a:t>KNN</a:t>
            </a:r>
            <a:endParaRPr sz="2000"/>
          </a:p>
          <a:p>
            <a:pPr indent="-355600" lvl="0" marL="457200" rtl="0" algn="l">
              <a:spcBef>
                <a:spcPts val="0"/>
              </a:spcBef>
              <a:spcAft>
                <a:spcPts val="0"/>
              </a:spcAft>
              <a:buSzPts val="2000"/>
              <a:buAutoNum type="arabicPeriod"/>
            </a:pPr>
            <a:r>
              <a:rPr lang="en" sz="2000"/>
              <a:t>SVM</a:t>
            </a:r>
            <a:endParaRPr sz="2000"/>
          </a:p>
          <a:p>
            <a:pPr indent="-355600" lvl="0" marL="457200" rtl="0" algn="l">
              <a:spcBef>
                <a:spcPts val="0"/>
              </a:spcBef>
              <a:spcAft>
                <a:spcPts val="0"/>
              </a:spcAft>
              <a:buSzPts val="2000"/>
              <a:buAutoNum type="arabicPeriod"/>
            </a:pPr>
            <a:r>
              <a:rPr lang="en" sz="2000"/>
              <a:t>Decision Tree</a:t>
            </a:r>
            <a:endParaRPr sz="2000"/>
          </a:p>
          <a:p>
            <a:pPr indent="-355600" lvl="0" marL="457200" rtl="0" algn="l">
              <a:spcBef>
                <a:spcPts val="0"/>
              </a:spcBef>
              <a:spcAft>
                <a:spcPts val="0"/>
              </a:spcAft>
              <a:buSzPts val="2000"/>
              <a:buAutoNum type="arabicPeriod"/>
            </a:pPr>
            <a:r>
              <a:rPr lang="en" sz="2000"/>
              <a:t>Random Forest</a:t>
            </a:r>
            <a:endParaRPr sz="2000"/>
          </a:p>
          <a:p>
            <a:pPr indent="-355600" lvl="0" marL="457200" rtl="0" algn="l">
              <a:spcBef>
                <a:spcPts val="0"/>
              </a:spcBef>
              <a:spcAft>
                <a:spcPts val="0"/>
              </a:spcAft>
              <a:buSzPts val="2000"/>
              <a:buAutoNum type="arabicPeriod"/>
            </a:pPr>
            <a:r>
              <a:rPr lang="en" sz="2000"/>
              <a:t>AdaBoost</a:t>
            </a:r>
            <a:endParaRPr sz="2000"/>
          </a:p>
          <a:p>
            <a:pPr indent="-355600" lvl="0" marL="457200" rtl="0" algn="l">
              <a:spcBef>
                <a:spcPts val="0"/>
              </a:spcBef>
              <a:spcAft>
                <a:spcPts val="0"/>
              </a:spcAft>
              <a:buSzPts val="2000"/>
              <a:buAutoNum type="arabicPeriod"/>
            </a:pPr>
            <a:r>
              <a:rPr lang="en" sz="2000"/>
              <a:t>XGBoost</a:t>
            </a:r>
            <a:endParaRPr sz="2000"/>
          </a:p>
        </p:txBody>
      </p:sp>
      <p:pic>
        <p:nvPicPr>
          <p:cNvPr id="341" name="Google Shape;341;p21"/>
          <p:cNvPicPr preferRelativeResize="0"/>
          <p:nvPr/>
        </p:nvPicPr>
        <p:blipFill>
          <a:blip r:embed="rId3">
            <a:alphaModFix/>
          </a:blip>
          <a:stretch>
            <a:fillRect/>
          </a:stretch>
        </p:blipFill>
        <p:spPr>
          <a:xfrm>
            <a:off x="5984613" y="3042538"/>
            <a:ext cx="2619375" cy="174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