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</p:sldIdLst>
  <p:sldSz cy="5143500" cx="9144000"/>
  <p:notesSz cx="6858000" cy="9144000"/>
  <p:embeddedFontLst>
    <p:embeddedFont>
      <p:font typeface="Economica"/>
      <p:regular r:id="rId41"/>
      <p:bold r:id="rId42"/>
      <p:italic r:id="rId43"/>
      <p:boldItalic r:id="rId44"/>
    </p:embeddedFon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Economica-bold.fntdata"/><Relationship Id="rId41" Type="http://schemas.openxmlformats.org/officeDocument/2006/relationships/font" Target="fonts/Economica-regular.fntdata"/><Relationship Id="rId22" Type="http://schemas.openxmlformats.org/officeDocument/2006/relationships/slide" Target="slides/slide17.xml"/><Relationship Id="rId44" Type="http://schemas.openxmlformats.org/officeDocument/2006/relationships/font" Target="fonts/Economica-boldItalic.fntdata"/><Relationship Id="rId21" Type="http://schemas.openxmlformats.org/officeDocument/2006/relationships/slide" Target="slides/slide16.xml"/><Relationship Id="rId43" Type="http://schemas.openxmlformats.org/officeDocument/2006/relationships/font" Target="fonts/Economica-italic.fntdata"/><Relationship Id="rId24" Type="http://schemas.openxmlformats.org/officeDocument/2006/relationships/slide" Target="slides/slide19.xml"/><Relationship Id="rId46" Type="http://schemas.openxmlformats.org/officeDocument/2006/relationships/font" Target="fonts/OpenSans-bold.fntdata"/><Relationship Id="rId23" Type="http://schemas.openxmlformats.org/officeDocument/2006/relationships/slide" Target="slides/slide18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20.xml"/><Relationship Id="rId47" Type="http://schemas.openxmlformats.org/officeDocument/2006/relationships/font" Target="fonts/OpenSans-italic.fnt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005dd8901f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005dd8901f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005dd8901f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005dd8901f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05dd8901f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005dd8901f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005dd8901f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005dd8901f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05dd8901f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05dd8901f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05dd8901f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005dd8901f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fc1b6f48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fc1b6f48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fc1b6f487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fc1b6f487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fc1b6f487c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fc1b6f487c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fc1b6f487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fc1b6f487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005dd8901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005dd8901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fc1b6f487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fc1b6f487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c1b6f487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c1b6f487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fc1b6f487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fc1b6f487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fc1b6f487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fc1b6f487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fc1b6f487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fc1b6f487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c1b6f487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c1b6f487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fc1b6f487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fc1b6f487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00a7b7827d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00a7b7827d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00a7b782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00a7b782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00a7b7827d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100a7b7827d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005dd8901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005dd8901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00a7b7827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00a7b7827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100a7b7827d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100a7b7827d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00a7b7827d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100a7b7827d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005dd8901f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005dd8901f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005dd8901f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005dd8901f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005dd8901f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005dd8901f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005dd8901f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005dd8901f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005dd8901f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005dd8901f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005dd8901f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005dd890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05dd8901f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05dd8901f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05dd8901f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005dd890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005dd8901f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005dd8901f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en.dayuse.com.hk/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3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230100" y="428025"/>
            <a:ext cx="5397900" cy="177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DAY-USE HOTEL WEBSITE SCRAPING PROJECT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1310725" y="2571750"/>
            <a:ext cx="3982800" cy="18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Group Members: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Nicholas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Hector</a:t>
            </a:r>
            <a:endParaRPr sz="23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Shayan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-223625"/>
            <a:ext cx="8358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1350" y="-322775"/>
            <a:ext cx="7525749" cy="578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23"/>
          <p:cNvSpPr txBox="1"/>
          <p:nvPr>
            <p:ph idx="1" type="body"/>
          </p:nvPr>
        </p:nvSpPr>
        <p:spPr>
          <a:xfrm flipH="1">
            <a:off x="6578675" y="512400"/>
            <a:ext cx="2049900" cy="41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have to be careful in our analysis as noted here that the highest rated also </a:t>
            </a:r>
            <a:r>
              <a:rPr lang="en"/>
              <a:t>have</a:t>
            </a:r>
            <a:r>
              <a:rPr lang="en"/>
              <a:t> low number of reviews. In order to select our </a:t>
            </a:r>
            <a:r>
              <a:rPr lang="en"/>
              <a:t>relevant</a:t>
            </a:r>
            <a:r>
              <a:rPr lang="en"/>
              <a:t> </a:t>
            </a:r>
            <a:r>
              <a:rPr lang="en"/>
              <a:t>competitors</a:t>
            </a:r>
            <a:r>
              <a:rPr lang="en"/>
              <a:t> we </a:t>
            </a:r>
            <a:r>
              <a:rPr lang="en"/>
              <a:t>have</a:t>
            </a:r>
            <a:r>
              <a:rPr lang="en"/>
              <a:t> to check the hotels which are highest rated as well as offer  high number of reviews indicating good feedback.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48925" y="-153200"/>
            <a:ext cx="8856100" cy="544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8626"/>
            <a:ext cx="8628575" cy="530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300" y="76200"/>
            <a:ext cx="8110524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906" y="150300"/>
            <a:ext cx="8358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6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2975" y="152400"/>
            <a:ext cx="785804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5275" y="152400"/>
            <a:ext cx="7513450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100" y="152400"/>
            <a:ext cx="7925791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Aim - What are we doing?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are scraping a website for day-use bookings for various hotels in Hong Kong (</a:t>
            </a:r>
            <a:r>
              <a:rPr lang="en" sz="2000" u="sng">
                <a:solidFill>
                  <a:schemeClr val="hlink"/>
                </a:solidFill>
                <a:hlinkClick r:id="rId3"/>
              </a:rPr>
              <a:t>https://en.dayuse.com.hk/</a:t>
            </a:r>
            <a:r>
              <a:rPr lang="en" sz="2000"/>
              <a:t>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scraped </a:t>
            </a:r>
            <a:r>
              <a:rPr lang="en" sz="2000"/>
              <a:t>information includes the hotel name, address, description, prices, district, discount offered, amenities, star information, review counts, ratings, etc.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 want to look at the quality and pricing of the various hotel deals offered.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0825" y="152400"/>
            <a:ext cx="76223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53936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" name="Google Shape;17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610475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402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5561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Google Shape;18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6" cy="46245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1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521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050" y="616300"/>
            <a:ext cx="8839202" cy="4527209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9"/>
          <p:cNvSpPr txBox="1"/>
          <p:nvPr/>
        </p:nvSpPr>
        <p:spPr>
          <a:xfrm>
            <a:off x="1650075" y="17095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Rating vs. Current Price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Google Shape;20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174" y="457125"/>
            <a:ext cx="7870049" cy="468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0"/>
          <p:cNvSpPr txBox="1"/>
          <p:nvPr/>
        </p:nvSpPr>
        <p:spPr>
          <a:xfrm>
            <a:off x="1345325" y="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Expense vs Sub-reviews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0" y="304800"/>
            <a:ext cx="812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41"/>
          <p:cNvSpPr txBox="1"/>
          <p:nvPr/>
        </p:nvSpPr>
        <p:spPr>
          <a:xfrm>
            <a:off x="1308175" y="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Expense vs Amenities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Business Value - Why are we doing this?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customer: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Value for money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our hotel stay enjoyment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the most attractive deals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 a hotel owner: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Observe competitors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what is most important in terms of bringing in customers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Maximize profits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0" y="304800"/>
            <a:ext cx="812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42"/>
          <p:cNvSpPr txBox="1"/>
          <p:nvPr/>
        </p:nvSpPr>
        <p:spPr>
          <a:xfrm>
            <a:off x="1419675" y="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Expense vs Amenities pt. 2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22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0" y="304800"/>
            <a:ext cx="812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43"/>
          <p:cNvSpPr txBox="1"/>
          <p:nvPr/>
        </p:nvSpPr>
        <p:spPr>
          <a:xfrm>
            <a:off x="1166975" y="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Expense vs Amenities pt. 3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050" y="304800"/>
            <a:ext cx="812589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44"/>
          <p:cNvSpPr txBox="1"/>
          <p:nvPr/>
        </p:nvSpPr>
        <p:spPr>
          <a:xfrm>
            <a:off x="1092625" y="0"/>
            <a:ext cx="4281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Open Sans"/>
                <a:ea typeface="Open Sans"/>
                <a:cs typeface="Open Sans"/>
                <a:sym typeface="Open Sans"/>
              </a:rPr>
              <a:t>Expense vs Amenities pt. 4</a:t>
            </a: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Next Steps</a:t>
            </a:r>
            <a:endParaRPr/>
          </a:p>
        </p:txBody>
      </p:sp>
      <p:sp>
        <p:nvSpPr>
          <p:cNvPr id="236" name="Google Shape;236;p45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Scrape Reviews to get deeper sentiment analysis for individual </a:t>
            </a:r>
            <a:r>
              <a:rPr lang="en" sz="2000"/>
              <a:t>hotels</a:t>
            </a:r>
            <a:r>
              <a:rPr lang="en" sz="2000"/>
              <a:t> to get market </a:t>
            </a:r>
            <a:r>
              <a:rPr lang="en" sz="2000"/>
              <a:t>competitive advantage.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Scrape data for multiple dates.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Also access staycation offers to increase the data frame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Analyse and review prices based on month, seasonal changes, etc.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Adjust prices based on demand and competition.</a:t>
            </a:r>
            <a:endParaRPr sz="20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242" name="Google Shape;242;p4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Beneficial for </a:t>
            </a:r>
            <a:r>
              <a:rPr lang="en"/>
              <a:t>Hospitality</a:t>
            </a:r>
            <a:r>
              <a:rPr lang="en"/>
              <a:t> and Tourism industry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you are planning to open a hotel in a particular district, it is good to </a:t>
            </a:r>
            <a:r>
              <a:rPr lang="en"/>
              <a:t>gauge</a:t>
            </a:r>
            <a:r>
              <a:rPr lang="en"/>
              <a:t> the market share/price value/ratings, etc.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7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QUESTIONS?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Collection - Website, How (Web-scraping/API, libraries used)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Beautiful Soup with Selenium Chrome Driver for Web-scraping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Other libraries used:</a:t>
            </a:r>
            <a:endParaRPr sz="22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Pandas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Numpy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Datetime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Regex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Matplotlib, Seaborn for data visualization.</a:t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Exploratory Analysis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Market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Price Trend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Location importance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075" y="0"/>
            <a:ext cx="8665850" cy="377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3770100"/>
            <a:ext cx="8839199" cy="10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5624" y="0"/>
            <a:ext cx="72727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8613" y="77362"/>
            <a:ext cx="8106776" cy="498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856" y="-149075"/>
            <a:ext cx="8358188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