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72" r:id="rId7"/>
    <p:sldId id="260" r:id="rId8"/>
    <p:sldId id="261" r:id="rId9"/>
    <p:sldId id="264" r:id="rId10"/>
    <p:sldId id="265" r:id="rId11"/>
    <p:sldId id="266" r:id="rId12"/>
    <p:sldId id="274" r:id="rId13"/>
    <p:sldId id="28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8" d="100"/>
          <a:sy n="68" d="100"/>
        </p:scale>
        <p:origin x="144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C03680-B727-43C7-988E-9B57C4B994E4}" type="datetimeFigureOut">
              <a:rPr lang="en-US" smtClean="0"/>
              <a:t>8/27/2024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E9EE2B7-5C50-4125-A61D-0F6ED415EBA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03680-B727-43C7-988E-9B57C4B994E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C03680-B727-43C7-988E-9B57C4B994E4}"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C03680-B727-43C7-988E-9B57C4B994E4}"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03680-B727-43C7-988E-9B57C4B994E4}"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03680-B727-43C7-988E-9B57C4B994E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C03680-B727-43C7-988E-9B57C4B994E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E9EE2B7-5C50-4125-A61D-0F6ED415EBA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C03680-B727-43C7-988E-9B57C4B994E4}" type="datetimeFigureOut">
              <a:rPr lang="en-US" smtClean="0"/>
              <a:t>8/27/2024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E9EE2B7-5C50-4125-A61D-0F6ED415EBA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atMod val="400000"/>
              </a:schemeClr>
            </a:gs>
            <a:gs pos="12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219200"/>
            <a:ext cx="8382000" cy="4648200"/>
          </a:xfrm>
        </p:spPr>
        <p:txBody>
          <a:bodyPr>
            <a:normAutofit lnSpcReduction="10000"/>
          </a:bodyPr>
          <a:lstStyle/>
          <a:p>
            <a:pPr algn="l"/>
            <a:endParaRPr lang="en-US" dirty="0" smtClean="0"/>
          </a:p>
          <a:p>
            <a:pPr algn="l"/>
            <a:endParaRPr lang="en-US" dirty="0" smtClean="0">
              <a:latin typeface="+mj-lt"/>
            </a:endParaRPr>
          </a:p>
          <a:p>
            <a:pPr algn="l"/>
            <a:r>
              <a:rPr lang="en-US" sz="4000" dirty="0"/>
              <a:t>Database System </a:t>
            </a:r>
            <a:r>
              <a:rPr lang="en-US" sz="4000" dirty="0" smtClean="0"/>
              <a:t>(CS-406)</a:t>
            </a:r>
            <a:endParaRPr lang="en-US" sz="4000" dirty="0">
              <a:latin typeface="+mj-lt"/>
            </a:endParaRPr>
          </a:p>
          <a:p>
            <a:pPr algn="l"/>
            <a:endParaRPr lang="en-US" dirty="0" smtClean="0">
              <a:latin typeface="+mj-lt"/>
            </a:endParaRPr>
          </a:p>
          <a:p>
            <a:pPr algn="l"/>
            <a:r>
              <a:rPr lang="en-US" dirty="0" smtClean="0">
                <a:latin typeface="+mj-lt"/>
              </a:rPr>
              <a:t>Lecture 01</a:t>
            </a:r>
          </a:p>
          <a:p>
            <a:pPr algn="l"/>
            <a:r>
              <a:rPr lang="en-US" dirty="0" smtClean="0">
                <a:latin typeface="+mj-lt"/>
              </a:rPr>
              <a:t>Introduction to Database System</a:t>
            </a:r>
            <a:br>
              <a:rPr lang="en-US" dirty="0" smtClean="0">
                <a:latin typeface="+mj-lt"/>
              </a:rPr>
            </a:br>
            <a:endParaRPr lang="en-US" dirty="0">
              <a:latin typeface="+mj-lt"/>
            </a:endParaRPr>
          </a:p>
          <a:p>
            <a:pPr algn="l"/>
            <a:endParaRPr lang="en-US" dirty="0" smtClean="0">
              <a:latin typeface="+mj-lt"/>
            </a:endParaRPr>
          </a:p>
          <a:p>
            <a:pPr algn="l"/>
            <a:r>
              <a:rPr lang="en-US" sz="2400" b="1" dirty="0" smtClean="0">
                <a:latin typeface="+mj-lt"/>
              </a:rPr>
              <a:t>Ms. </a:t>
            </a:r>
            <a:r>
              <a:rPr lang="en-US" sz="2400" b="1" dirty="0" err="1" smtClean="0">
                <a:latin typeface="+mj-lt"/>
              </a:rPr>
              <a:t>Rabia</a:t>
            </a:r>
            <a:r>
              <a:rPr lang="en-US" sz="2400" b="1" dirty="0" smtClean="0">
                <a:latin typeface="+mj-lt"/>
              </a:rPr>
              <a:t> Gul </a:t>
            </a:r>
          </a:p>
          <a:p>
            <a:pPr algn="l"/>
            <a:r>
              <a:rPr lang="en-US" sz="1600" dirty="0" smtClean="0">
                <a:latin typeface="+mj-lt"/>
              </a:rPr>
              <a:t>Lecture</a:t>
            </a:r>
            <a:r>
              <a:rPr lang="en-US" sz="1600" dirty="0" smtClean="0">
                <a:latin typeface="+mj-lt"/>
              </a:rPr>
              <a:t>r</a:t>
            </a:r>
            <a:r>
              <a:rPr lang="en-US" sz="1600" dirty="0" smtClean="0">
                <a:latin typeface="+mj-lt"/>
              </a:rPr>
              <a:t>, </a:t>
            </a:r>
            <a:r>
              <a:rPr lang="en-US" sz="1600" dirty="0" smtClean="0">
                <a:latin typeface="+mj-lt"/>
              </a:rPr>
              <a:t>ITC</a:t>
            </a:r>
            <a:endParaRPr lang="en-US" sz="1600" dirty="0" smtClean="0">
              <a:latin typeface="+mj-lt"/>
            </a:endParaRPr>
          </a:p>
          <a:p>
            <a:pPr algn="l"/>
            <a:endParaRPr lang="en-US" dirty="0"/>
          </a:p>
        </p:txBody>
      </p:sp>
    </p:spTree>
    <p:extLst>
      <p:ext uri="{BB962C8B-B14F-4D97-AF65-F5344CB8AC3E}">
        <p14:creationId xmlns:p14="http://schemas.microsoft.com/office/powerpoint/2010/main" val="27284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fontScale="90000"/>
          </a:bodyPr>
          <a:lstStyle/>
          <a:p>
            <a:pPr algn="ctr"/>
            <a:r>
              <a:rPr lang="en-US" dirty="0" smtClean="0"/>
              <a:t>Database Management System (DBMS)</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marL="0" indent="0">
              <a:buNone/>
            </a:pPr>
            <a:r>
              <a:rPr lang="en-US" dirty="0"/>
              <a:t>The database management system (DBMS</a:t>
            </a:r>
            <a:r>
              <a:rPr lang="en-US" dirty="0" smtClean="0"/>
              <a:t>) </a:t>
            </a:r>
            <a:r>
              <a:rPr lang="en-US" dirty="0"/>
              <a:t>is the software or tool that is used to manage the database and its users</a:t>
            </a:r>
            <a:r>
              <a:rPr lang="en-US" dirty="0" smtClean="0"/>
              <a:t>.</a:t>
            </a:r>
          </a:p>
          <a:p>
            <a:pPr marL="0" indent="0">
              <a:buNone/>
            </a:pPr>
            <a:endParaRPr lang="en-US" dirty="0"/>
          </a:p>
          <a:p>
            <a:pPr marL="0" indent="0">
              <a:buNone/>
            </a:pPr>
            <a:r>
              <a:rPr lang="en-US" dirty="0"/>
              <a:t>A DBMS is a software that allows creation, definition and manipulation of database, allowing users to store, process and analyze data easily. </a:t>
            </a:r>
            <a:endParaRPr lang="en-US" dirty="0" smtClean="0"/>
          </a:p>
          <a:p>
            <a:pPr marL="0" indent="0">
              <a:buNone/>
            </a:pPr>
            <a:endParaRPr lang="en-US" dirty="0"/>
          </a:p>
          <a:p>
            <a:pPr marL="0" indent="0">
              <a:buNone/>
            </a:pPr>
            <a:r>
              <a:rPr lang="en-US" dirty="0" smtClean="0"/>
              <a:t>DBMS </a:t>
            </a:r>
            <a:r>
              <a:rPr lang="en-US" dirty="0"/>
              <a:t>provides </a:t>
            </a:r>
            <a:r>
              <a:rPr lang="en-US" dirty="0" smtClean="0"/>
              <a:t>an </a:t>
            </a:r>
            <a:r>
              <a:rPr lang="en-US" dirty="0"/>
              <a:t>interface or a tool, to perform various operations like creating database, storing data in it, updating data, creating tables in the database and a lot more.</a:t>
            </a:r>
          </a:p>
        </p:txBody>
      </p:sp>
    </p:spTree>
    <p:extLst>
      <p:ext uri="{BB962C8B-B14F-4D97-AF65-F5344CB8AC3E}">
        <p14:creationId xmlns:p14="http://schemas.microsoft.com/office/powerpoint/2010/main" val="1096803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pPr algn="ctr"/>
            <a:r>
              <a:rPr lang="en-US" dirty="0" smtClean="0"/>
              <a:t>Database System</a:t>
            </a:r>
            <a:endParaRPr lang="en-US" dirty="0"/>
          </a:p>
        </p:txBody>
      </p:sp>
      <p:sp>
        <p:nvSpPr>
          <p:cNvPr id="3" name="Content Placeholder 2"/>
          <p:cNvSpPr>
            <a:spLocks noGrp="1"/>
          </p:cNvSpPr>
          <p:nvPr>
            <p:ph idx="1"/>
          </p:nvPr>
        </p:nvSpPr>
        <p:spPr>
          <a:xfrm>
            <a:off x="228600" y="1447800"/>
            <a:ext cx="8610600" cy="4876800"/>
          </a:xfrm>
        </p:spPr>
        <p:txBody>
          <a:bodyPr>
            <a:normAutofit fontScale="92500"/>
          </a:bodyPr>
          <a:lstStyle/>
          <a:p>
            <a:pPr algn="just">
              <a:lnSpc>
                <a:spcPct val="150000"/>
              </a:lnSpc>
            </a:pPr>
            <a:r>
              <a:rPr lang="en-US" sz="3600" dirty="0" smtClean="0"/>
              <a:t>It is the </a:t>
            </a:r>
            <a:r>
              <a:rPr lang="en-US" sz="3600" dirty="0"/>
              <a:t>collection of </a:t>
            </a:r>
            <a:r>
              <a:rPr lang="en-US" sz="3600" dirty="0" smtClean="0"/>
              <a:t>database (to store the data) and  </a:t>
            </a:r>
            <a:r>
              <a:rPr lang="en-US" sz="3600" dirty="0"/>
              <a:t>DBMS </a:t>
            </a:r>
            <a:r>
              <a:rPr lang="en-US" sz="3600" dirty="0" smtClean="0"/>
              <a:t>(tool </a:t>
            </a:r>
            <a:r>
              <a:rPr lang="en-US" sz="3600" dirty="0"/>
              <a:t>to manage this </a:t>
            </a:r>
            <a:r>
              <a:rPr lang="en-US" sz="3600" dirty="0" smtClean="0"/>
              <a:t>data).</a:t>
            </a:r>
          </a:p>
          <a:p>
            <a:pPr algn="just">
              <a:lnSpc>
                <a:spcPct val="150000"/>
              </a:lnSpc>
            </a:pPr>
            <a:r>
              <a:rPr lang="en-US" sz="3600" dirty="0" smtClean="0"/>
              <a:t>Database and DBMS both </a:t>
            </a:r>
            <a:r>
              <a:rPr lang="en-US" sz="3600" dirty="0"/>
              <a:t>jointly are called database system. </a:t>
            </a:r>
            <a:endParaRPr lang="en-US" sz="3600" dirty="0" smtClean="0"/>
          </a:p>
          <a:p>
            <a:pPr algn="just">
              <a:lnSpc>
                <a:spcPct val="150000"/>
              </a:lnSpc>
            </a:pPr>
            <a:r>
              <a:rPr lang="en-US" sz="3600" dirty="0" smtClean="0"/>
              <a:t>Example </a:t>
            </a:r>
            <a:r>
              <a:rPr lang="en-US" sz="3600" dirty="0"/>
              <a:t>: </a:t>
            </a:r>
            <a:r>
              <a:rPr lang="en-US" sz="3600" dirty="0" smtClean="0"/>
              <a:t>MySQL, Oracle</a:t>
            </a:r>
            <a:r>
              <a:rPr lang="en-US" sz="3600" dirty="0"/>
              <a:t>, Microsoft SQL </a:t>
            </a:r>
            <a:r>
              <a:rPr lang="en-US" sz="3600" dirty="0" smtClean="0"/>
              <a:t>Server….</a:t>
            </a:r>
            <a:endParaRPr lang="en-US" sz="3600" dirty="0"/>
          </a:p>
        </p:txBody>
      </p:sp>
    </p:spTree>
    <p:extLst>
      <p:ext uri="{BB962C8B-B14F-4D97-AF65-F5344CB8AC3E}">
        <p14:creationId xmlns:p14="http://schemas.microsoft.com/office/powerpoint/2010/main" val="109680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algn="ctr"/>
            <a:r>
              <a:rPr lang="en-US" dirty="0"/>
              <a:t>Database System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43000"/>
            <a:ext cx="8763000" cy="5410201"/>
          </a:xfrm>
        </p:spPr>
      </p:pic>
    </p:spTree>
    <p:extLst>
      <p:ext uri="{BB962C8B-B14F-4D97-AF65-F5344CB8AC3E}">
        <p14:creationId xmlns:p14="http://schemas.microsoft.com/office/powerpoint/2010/main" val="1051957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0" y="0"/>
            <a:ext cx="89154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7384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Course Outline</a:t>
            </a:r>
            <a:endParaRPr lang="en-US" dirty="0"/>
          </a:p>
        </p:txBody>
      </p:sp>
      <p:sp>
        <p:nvSpPr>
          <p:cNvPr id="3" name="Content Placeholder 2"/>
          <p:cNvSpPr>
            <a:spLocks noGrp="1"/>
          </p:cNvSpPr>
          <p:nvPr>
            <p:ph idx="1"/>
          </p:nvPr>
        </p:nvSpPr>
        <p:spPr>
          <a:xfrm>
            <a:off x="457200" y="1600200"/>
            <a:ext cx="8229600" cy="4724400"/>
          </a:xfrm>
        </p:spPr>
        <p:txBody>
          <a:bodyPr/>
          <a:lstStyle/>
          <a:p>
            <a:pPr>
              <a:lnSpc>
                <a:spcPct val="150000"/>
              </a:lnSpc>
            </a:pPr>
            <a:r>
              <a:rPr lang="en-US" dirty="0" smtClean="0"/>
              <a:t> Introduction </a:t>
            </a:r>
            <a:r>
              <a:rPr lang="en-US" dirty="0"/>
              <a:t>to Databases</a:t>
            </a:r>
          </a:p>
          <a:p>
            <a:pPr>
              <a:lnSpc>
                <a:spcPct val="150000"/>
              </a:lnSpc>
            </a:pPr>
            <a:r>
              <a:rPr lang="en-US" dirty="0" smtClean="0"/>
              <a:t> </a:t>
            </a:r>
            <a:r>
              <a:rPr lang="en-US" dirty="0"/>
              <a:t>Database Environment</a:t>
            </a:r>
          </a:p>
          <a:p>
            <a:pPr>
              <a:lnSpc>
                <a:spcPct val="150000"/>
              </a:lnSpc>
            </a:pPr>
            <a:r>
              <a:rPr lang="en-US" dirty="0" smtClean="0"/>
              <a:t>The </a:t>
            </a:r>
            <a:r>
              <a:rPr lang="en-US" dirty="0"/>
              <a:t>Relational Model</a:t>
            </a:r>
          </a:p>
          <a:p>
            <a:pPr>
              <a:lnSpc>
                <a:spcPct val="150000"/>
              </a:lnSpc>
            </a:pPr>
            <a:r>
              <a:rPr lang="en-US" dirty="0" smtClean="0"/>
              <a:t> </a:t>
            </a:r>
            <a:r>
              <a:rPr lang="en-US" dirty="0"/>
              <a:t>Relational Algebra and Relational Calculus</a:t>
            </a:r>
          </a:p>
          <a:p>
            <a:pPr>
              <a:lnSpc>
                <a:spcPct val="150000"/>
              </a:lnSpc>
            </a:pPr>
            <a:r>
              <a:rPr lang="en-US" dirty="0" smtClean="0"/>
              <a:t> </a:t>
            </a:r>
            <a:r>
              <a:rPr lang="en-US" dirty="0"/>
              <a:t>SQL: Data Manipulation</a:t>
            </a:r>
          </a:p>
          <a:p>
            <a:pPr>
              <a:lnSpc>
                <a:spcPct val="150000"/>
              </a:lnSpc>
            </a:pPr>
            <a:r>
              <a:rPr lang="en-US" dirty="0" smtClean="0"/>
              <a:t> </a:t>
            </a:r>
            <a:r>
              <a:rPr lang="en-US" dirty="0"/>
              <a:t>SQL: Data Definition</a:t>
            </a:r>
          </a:p>
        </p:txBody>
      </p:sp>
    </p:spTree>
    <p:extLst>
      <p:ext uri="{BB962C8B-B14F-4D97-AF65-F5344CB8AC3E}">
        <p14:creationId xmlns:p14="http://schemas.microsoft.com/office/powerpoint/2010/main" val="291560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Content Placeholder 2"/>
          <p:cNvSpPr>
            <a:spLocks noGrp="1"/>
          </p:cNvSpPr>
          <p:nvPr>
            <p:ph idx="1"/>
          </p:nvPr>
        </p:nvSpPr>
        <p:spPr/>
        <p:txBody>
          <a:bodyPr>
            <a:normAutofit/>
          </a:bodyPr>
          <a:lstStyle/>
          <a:p>
            <a:pPr>
              <a:lnSpc>
                <a:spcPct val="150000"/>
              </a:lnSpc>
            </a:pPr>
            <a:r>
              <a:rPr lang="en-US" dirty="0" smtClean="0"/>
              <a:t> </a:t>
            </a:r>
            <a:r>
              <a:rPr lang="en-US" dirty="0"/>
              <a:t>Database Planning, Design, and Administration</a:t>
            </a:r>
          </a:p>
          <a:p>
            <a:pPr>
              <a:lnSpc>
                <a:spcPct val="150000"/>
              </a:lnSpc>
            </a:pPr>
            <a:r>
              <a:rPr lang="en-US" dirty="0" smtClean="0"/>
              <a:t> Entity-Relationship </a:t>
            </a:r>
            <a:r>
              <a:rPr lang="en-US" dirty="0"/>
              <a:t>Modeling</a:t>
            </a:r>
          </a:p>
          <a:p>
            <a:pPr>
              <a:lnSpc>
                <a:spcPct val="150000"/>
              </a:lnSpc>
            </a:pPr>
            <a:r>
              <a:rPr lang="en-US" dirty="0" smtClean="0"/>
              <a:t> </a:t>
            </a:r>
            <a:r>
              <a:rPr lang="en-US" dirty="0"/>
              <a:t>Enhanced Entity-Relationship Modeling</a:t>
            </a:r>
          </a:p>
          <a:p>
            <a:pPr>
              <a:lnSpc>
                <a:spcPct val="150000"/>
              </a:lnSpc>
            </a:pPr>
            <a:r>
              <a:rPr lang="en-US" dirty="0" smtClean="0"/>
              <a:t> </a:t>
            </a:r>
            <a:r>
              <a:rPr lang="en-US" dirty="0"/>
              <a:t>Normalization</a:t>
            </a:r>
          </a:p>
          <a:p>
            <a:pPr>
              <a:lnSpc>
                <a:spcPct val="150000"/>
              </a:lnSpc>
            </a:pPr>
            <a:r>
              <a:rPr lang="en-US" dirty="0" smtClean="0"/>
              <a:t> </a:t>
            </a:r>
            <a:r>
              <a:rPr lang="en-US" dirty="0"/>
              <a:t>Advanced Normalization</a:t>
            </a:r>
          </a:p>
          <a:p>
            <a:pPr>
              <a:lnSpc>
                <a:spcPct val="150000"/>
              </a:lnSpc>
            </a:pPr>
            <a:r>
              <a:rPr lang="en-US" dirty="0" smtClean="0"/>
              <a:t> </a:t>
            </a:r>
            <a:r>
              <a:rPr lang="en-US" dirty="0"/>
              <a:t>Design Methodologies</a:t>
            </a:r>
          </a:p>
        </p:txBody>
      </p:sp>
    </p:spTree>
    <p:extLst>
      <p:ext uri="{BB962C8B-B14F-4D97-AF65-F5344CB8AC3E}">
        <p14:creationId xmlns:p14="http://schemas.microsoft.com/office/powerpoint/2010/main" val="1852062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to follow	</a:t>
            </a:r>
            <a:endParaRPr lang="en-US" dirty="0"/>
          </a:p>
        </p:txBody>
      </p:sp>
      <p:sp>
        <p:nvSpPr>
          <p:cNvPr id="3" name="Content Placeholder 2"/>
          <p:cNvSpPr>
            <a:spLocks noGrp="1"/>
          </p:cNvSpPr>
          <p:nvPr>
            <p:ph idx="1"/>
          </p:nvPr>
        </p:nvSpPr>
        <p:spPr/>
        <p:txBody>
          <a:bodyPr/>
          <a:lstStyle/>
          <a:p>
            <a:endParaRPr lang="en-US" dirty="0" smtClean="0"/>
          </a:p>
          <a:p>
            <a:r>
              <a:rPr lang="en-US" b="1" i="1" dirty="0" smtClean="0"/>
              <a:t>An </a:t>
            </a:r>
            <a:r>
              <a:rPr lang="en-US" b="1" i="1" dirty="0"/>
              <a:t>Introduction to Database Systems</a:t>
            </a:r>
            <a:r>
              <a:rPr lang="en-US" b="1" dirty="0"/>
              <a:t>, Date, C. J. 8th Edition, Addison </a:t>
            </a:r>
            <a:r>
              <a:rPr lang="en-US" b="1" dirty="0" smtClean="0"/>
              <a:t>Wesley, 2003.</a:t>
            </a:r>
          </a:p>
          <a:p>
            <a:endParaRPr lang="en-US" dirty="0"/>
          </a:p>
          <a:p>
            <a:r>
              <a:rPr lang="en-US" i="1" dirty="0"/>
              <a:t>Database Systems: A Practical Approach to Design, Implementation, </a:t>
            </a:r>
            <a:r>
              <a:rPr lang="en-US" i="1" dirty="0" smtClean="0"/>
              <a:t>and Management</a:t>
            </a:r>
            <a:r>
              <a:rPr lang="en-US" i="1" dirty="0"/>
              <a:t>, </a:t>
            </a:r>
            <a:r>
              <a:rPr lang="en-US" dirty="0"/>
              <a:t>Connolly, T. M., and </a:t>
            </a:r>
            <a:r>
              <a:rPr lang="en-US" dirty="0" err="1"/>
              <a:t>Begg</a:t>
            </a:r>
            <a:r>
              <a:rPr lang="en-US" dirty="0"/>
              <a:t>, C. E. 6th Edition, Addison Wesley, 2015.</a:t>
            </a:r>
          </a:p>
        </p:txBody>
      </p:sp>
    </p:spTree>
    <p:extLst>
      <p:ext uri="{BB962C8B-B14F-4D97-AF65-F5344CB8AC3E}">
        <p14:creationId xmlns:p14="http://schemas.microsoft.com/office/powerpoint/2010/main" val="3301650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pPr algn="ctr"/>
            <a:r>
              <a:rPr lang="en-US" dirty="0" smtClean="0"/>
              <a:t>Introduction</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marL="0" indent="0" algn="just">
              <a:lnSpc>
                <a:spcPct val="150000"/>
              </a:lnSpc>
              <a:buNone/>
            </a:pPr>
            <a:r>
              <a:rPr lang="en-US" dirty="0" smtClean="0">
                <a:solidFill>
                  <a:schemeClr val="accent1"/>
                </a:solidFill>
              </a:rPr>
              <a:t>Data :  </a:t>
            </a:r>
          </a:p>
          <a:p>
            <a:pPr marL="0" indent="0" algn="just">
              <a:lnSpc>
                <a:spcPct val="150000"/>
              </a:lnSpc>
              <a:buNone/>
            </a:pPr>
            <a:r>
              <a:rPr lang="en-US" sz="2000" dirty="0"/>
              <a:t>Data is raw, unorganized facts that need to be processed. Data can be something simple and seemingly random and useless until it is organized</a:t>
            </a:r>
            <a:r>
              <a:rPr lang="en-US" sz="2000" dirty="0" smtClean="0"/>
              <a:t>. </a:t>
            </a:r>
            <a:r>
              <a:rPr lang="en-US" sz="2000" b="1" dirty="0"/>
              <a:t>Data</a:t>
            </a:r>
            <a:r>
              <a:rPr lang="en-US" sz="2000" dirty="0"/>
              <a:t> are simply facts or </a:t>
            </a:r>
            <a:r>
              <a:rPr lang="en-US" sz="2000" dirty="0" smtClean="0"/>
              <a:t>figures. The term "Data</a:t>
            </a:r>
            <a:r>
              <a:rPr lang="en-US" sz="2000" dirty="0"/>
              <a:t>" comes from a singular Latin word, </a:t>
            </a:r>
            <a:r>
              <a:rPr lang="en-US" sz="2000" b="1" dirty="0" smtClean="0"/>
              <a:t>datum</a:t>
            </a:r>
            <a:r>
              <a:rPr lang="en-US" sz="2000" dirty="0" smtClean="0"/>
              <a:t>.</a:t>
            </a:r>
          </a:p>
          <a:p>
            <a:pPr marL="0" indent="0" algn="just">
              <a:lnSpc>
                <a:spcPct val="150000"/>
              </a:lnSpc>
              <a:buNone/>
            </a:pPr>
            <a:endParaRPr lang="en-US" dirty="0" smtClean="0">
              <a:solidFill>
                <a:schemeClr val="accent1"/>
              </a:solidFill>
            </a:endParaRPr>
          </a:p>
          <a:p>
            <a:pPr marL="0" indent="0" algn="just">
              <a:lnSpc>
                <a:spcPct val="150000"/>
              </a:lnSpc>
              <a:buNone/>
            </a:pPr>
            <a:r>
              <a:rPr lang="en-US" dirty="0" smtClean="0">
                <a:solidFill>
                  <a:schemeClr val="accent1"/>
                </a:solidFill>
              </a:rPr>
              <a:t>Information :</a:t>
            </a:r>
          </a:p>
          <a:p>
            <a:pPr marL="0" indent="0" algn="just">
              <a:lnSpc>
                <a:spcPct val="150000"/>
              </a:lnSpc>
              <a:buNone/>
            </a:pPr>
            <a:r>
              <a:rPr lang="en-US" sz="2000" dirty="0"/>
              <a:t>When data is processed, organized, structured or presented in a given context so as to make it useful, it is called information.</a:t>
            </a:r>
            <a:r>
              <a:rPr lang="en-US" sz="2000" dirty="0" smtClean="0"/>
              <a:t> </a:t>
            </a:r>
            <a:endParaRPr lang="en-US" sz="2000" dirty="0"/>
          </a:p>
        </p:txBody>
      </p:sp>
    </p:spTree>
    <p:extLst>
      <p:ext uri="{BB962C8B-B14F-4D97-AF65-F5344CB8AC3E}">
        <p14:creationId xmlns:p14="http://schemas.microsoft.com/office/powerpoint/2010/main" val="761803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a:t>Examples of Data and Information</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history of temperature readings all over the world for the past 100 years is data. If this data is organized and analyzed to find that global temperature is rising, then that is information</a:t>
            </a:r>
            <a:r>
              <a:rPr lang="en-US" dirty="0" smtClean="0"/>
              <a:t>.</a:t>
            </a:r>
          </a:p>
          <a:p>
            <a:pPr marL="0" indent="0">
              <a:buNone/>
            </a:pPr>
            <a:endParaRPr lang="en-US" dirty="0"/>
          </a:p>
          <a:p>
            <a:r>
              <a:rPr lang="en-US" dirty="0"/>
              <a:t>The number of visitors to a website by country is an example of data. Finding out that traffic from the U.S. is increasing while that from Australia is decreasing is meaningful information.</a:t>
            </a:r>
          </a:p>
        </p:txBody>
      </p:sp>
    </p:spTree>
    <p:extLst>
      <p:ext uri="{BB962C8B-B14F-4D97-AF65-F5344CB8AC3E}">
        <p14:creationId xmlns:p14="http://schemas.microsoft.com/office/powerpoint/2010/main" val="2457123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pPr algn="ctr"/>
            <a:r>
              <a:rPr lang="en-US" dirty="0"/>
              <a:t>Introduction to </a:t>
            </a:r>
            <a:r>
              <a:rPr lang="en-US" dirty="0" smtClean="0"/>
              <a:t>Database</a:t>
            </a: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pPr marL="0" indent="0">
              <a:buNone/>
            </a:pPr>
            <a:r>
              <a:rPr lang="en-US" dirty="0" smtClean="0"/>
              <a:t> </a:t>
            </a:r>
            <a:r>
              <a:rPr lang="en-US" dirty="0" smtClean="0">
                <a:solidFill>
                  <a:schemeClr val="accent1"/>
                </a:solidFill>
              </a:rPr>
              <a:t>Definition 01:</a:t>
            </a:r>
          </a:p>
          <a:p>
            <a:pPr marL="0" indent="0" algn="just">
              <a:lnSpc>
                <a:spcPct val="150000"/>
              </a:lnSpc>
              <a:buNone/>
            </a:pPr>
            <a:r>
              <a:rPr lang="en-US" dirty="0" smtClean="0"/>
              <a:t> </a:t>
            </a:r>
          </a:p>
          <a:p>
            <a:r>
              <a:rPr lang="en-US" dirty="0"/>
              <a:t>A collection of logically related data is called a database.</a:t>
            </a:r>
          </a:p>
          <a:p>
            <a:endParaRPr lang="en-US" dirty="0"/>
          </a:p>
          <a:p>
            <a:r>
              <a:rPr lang="en-US" dirty="0"/>
              <a:t>Example: </a:t>
            </a:r>
            <a:r>
              <a:rPr lang="en-US" dirty="0" smtClean="0"/>
              <a:t>A </a:t>
            </a:r>
            <a:r>
              <a:rPr lang="en-US" dirty="0"/>
              <a:t>database may contains part numbers, product codes, customer information, etc. </a:t>
            </a:r>
          </a:p>
          <a:p>
            <a:endParaRPr lang="en-US" dirty="0"/>
          </a:p>
          <a:p>
            <a:r>
              <a:rPr lang="en-US" dirty="0"/>
              <a:t>It usually refers to data organized and stored on a computer that can be searched and retrieved by a computer program.</a:t>
            </a:r>
          </a:p>
          <a:p>
            <a:pPr marL="0" indent="0" algn="just">
              <a:lnSpc>
                <a:spcPct val="150000"/>
              </a:lnSpc>
              <a:buNone/>
            </a:pPr>
            <a:r>
              <a:rPr lang="en-US" dirty="0" smtClean="0"/>
              <a:t> </a:t>
            </a:r>
            <a:endParaRPr lang="en-US" dirty="0"/>
          </a:p>
        </p:txBody>
      </p:sp>
    </p:spTree>
    <p:extLst>
      <p:ext uri="{BB962C8B-B14F-4D97-AF65-F5344CB8AC3E}">
        <p14:creationId xmlns:p14="http://schemas.microsoft.com/office/powerpoint/2010/main" val="3941211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pPr algn="ctr"/>
            <a:r>
              <a:rPr lang="en-US" dirty="0"/>
              <a:t>Introduction to </a:t>
            </a:r>
            <a:r>
              <a:rPr lang="en-US" dirty="0" smtClean="0"/>
              <a:t>Database</a:t>
            </a: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marL="0" indent="0">
              <a:buNone/>
            </a:pPr>
            <a:r>
              <a:rPr lang="en-US" dirty="0" smtClean="0"/>
              <a:t> </a:t>
            </a:r>
            <a:r>
              <a:rPr lang="en-US" dirty="0" smtClean="0">
                <a:solidFill>
                  <a:schemeClr val="accent1"/>
                </a:solidFill>
              </a:rPr>
              <a:t>Definition 02:</a:t>
            </a:r>
          </a:p>
          <a:p>
            <a:pPr marL="0" indent="0">
              <a:buNone/>
            </a:pPr>
            <a:endParaRPr lang="en-US" dirty="0" smtClean="0"/>
          </a:p>
          <a:p>
            <a:pPr marL="0" indent="0" algn="just">
              <a:lnSpc>
                <a:spcPct val="150000"/>
              </a:lnSpc>
              <a:buNone/>
            </a:pPr>
            <a:r>
              <a:rPr lang="en-US" dirty="0" smtClean="0"/>
              <a:t> </a:t>
            </a:r>
            <a:r>
              <a:rPr lang="en-US" dirty="0"/>
              <a:t>A collection of information organized and presented to serve a specific purpose. (A telephone book is a common database.) A computerized database is an updated, organized file of machine readable information that is rapidly searched and retrieved by computer. </a:t>
            </a:r>
            <a:endParaRPr lang="en-US" dirty="0" smtClean="0"/>
          </a:p>
          <a:p>
            <a:pPr marL="0" indent="0" algn="just">
              <a:lnSpc>
                <a:spcPct val="150000"/>
              </a:lnSpc>
              <a:buNone/>
            </a:pPr>
            <a:endParaRPr lang="en-US" dirty="0"/>
          </a:p>
          <a:p>
            <a:r>
              <a:rPr lang="en-US" sz="2800" dirty="0" smtClean="0">
                <a:latin typeface="Calibri"/>
              </a:rPr>
              <a:t>Salesperson </a:t>
            </a:r>
            <a:r>
              <a:rPr lang="en-US" sz="2800" dirty="0">
                <a:latin typeface="Calibri"/>
              </a:rPr>
              <a:t>may contain a small database of customer </a:t>
            </a:r>
            <a:r>
              <a:rPr lang="en-US" sz="2800" dirty="0" smtClean="0">
                <a:latin typeface="Calibri"/>
              </a:rPr>
              <a:t>contacts in an </a:t>
            </a:r>
            <a:r>
              <a:rPr lang="en-US" sz="2800" dirty="0">
                <a:latin typeface="Calibri"/>
              </a:rPr>
              <a:t>Microsoft </a:t>
            </a:r>
            <a:r>
              <a:rPr lang="en-US" sz="2800" dirty="0" smtClean="0">
                <a:latin typeface="Calibri"/>
              </a:rPr>
              <a:t>Excel file.</a:t>
            </a:r>
          </a:p>
          <a:p>
            <a:pPr marL="0" indent="0">
              <a:buNone/>
            </a:pPr>
            <a:endParaRPr lang="en-US" sz="2800" dirty="0">
              <a:latin typeface="Calibri"/>
            </a:endParaRPr>
          </a:p>
          <a:p>
            <a:r>
              <a:rPr lang="en-US" sz="2800" dirty="0" smtClean="0">
                <a:latin typeface="Calibri"/>
              </a:rPr>
              <a:t>A </a:t>
            </a:r>
            <a:r>
              <a:rPr lang="en-US" sz="2800" dirty="0">
                <a:latin typeface="Calibri"/>
              </a:rPr>
              <a:t>large corporation may build a large </a:t>
            </a:r>
            <a:r>
              <a:rPr lang="en-US" sz="2800" dirty="0" smtClean="0">
                <a:latin typeface="Calibri"/>
              </a:rPr>
              <a:t>database in Oracle Database.</a:t>
            </a:r>
            <a:endParaRPr lang="en-US" dirty="0" smtClean="0"/>
          </a:p>
          <a:p>
            <a:pPr marL="0" indent="0" algn="just">
              <a:lnSpc>
                <a:spcPct val="150000"/>
              </a:lnSpc>
              <a:buNone/>
            </a:pPr>
            <a:r>
              <a:rPr lang="en-US" dirty="0" smtClean="0"/>
              <a:t> </a:t>
            </a:r>
            <a:endParaRPr lang="en-US" dirty="0"/>
          </a:p>
        </p:txBody>
      </p:sp>
    </p:spTree>
    <p:extLst>
      <p:ext uri="{BB962C8B-B14F-4D97-AF65-F5344CB8AC3E}">
        <p14:creationId xmlns:p14="http://schemas.microsoft.com/office/powerpoint/2010/main" val="290041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785"/>
            <a:ext cx="8229600" cy="1143000"/>
          </a:xfrm>
        </p:spPr>
        <p:txBody>
          <a:bodyPr/>
          <a:lstStyle/>
          <a:p>
            <a:pPr algn="ctr"/>
            <a:r>
              <a:rPr lang="en-US" dirty="0"/>
              <a:t>Introduction to </a:t>
            </a:r>
            <a:r>
              <a:rPr lang="en-US" dirty="0" smtClean="0"/>
              <a:t>Database</a:t>
            </a:r>
            <a:endParaRPr lang="en-US" dirty="0"/>
          </a:p>
        </p:txBody>
      </p:sp>
      <p:sp>
        <p:nvSpPr>
          <p:cNvPr id="5" name="Rectangle 4"/>
          <p:cNvSpPr/>
          <p:nvPr/>
        </p:nvSpPr>
        <p:spPr>
          <a:xfrm>
            <a:off x="609600" y="1295400"/>
            <a:ext cx="8153400" cy="5262979"/>
          </a:xfrm>
          <a:prstGeom prst="rect">
            <a:avLst/>
          </a:prstGeom>
        </p:spPr>
        <p:txBody>
          <a:bodyPr wrap="square">
            <a:spAutoFit/>
          </a:bodyPr>
          <a:lstStyle/>
          <a:p>
            <a:pPr algn="just"/>
            <a:r>
              <a:rPr lang="en-US" sz="2400" dirty="0" smtClean="0">
                <a:solidFill>
                  <a:schemeClr val="accent1"/>
                </a:solidFill>
              </a:rPr>
              <a:t>Definition 03:</a:t>
            </a:r>
          </a:p>
          <a:p>
            <a:pPr algn="just"/>
            <a:endParaRPr lang="en-US" sz="2400" dirty="0" smtClean="0"/>
          </a:p>
          <a:p>
            <a:pPr algn="just"/>
            <a:r>
              <a:rPr lang="en-US" sz="2400" dirty="0" smtClean="0"/>
              <a:t>A </a:t>
            </a:r>
            <a:r>
              <a:rPr lang="en-US" sz="2400" dirty="0"/>
              <a:t>database is the collection of data about </a:t>
            </a:r>
            <a:r>
              <a:rPr lang="en-US" sz="2400" dirty="0" smtClean="0"/>
              <a:t>anything. </a:t>
            </a:r>
            <a:r>
              <a:rPr lang="en-US" sz="2400" dirty="0"/>
              <a:t>Like cricket teams, students, busses, movies, personalities, stars, seas, buildings, furniture, lab equipment, hobbies, hotels, pets, countries, and many more anything about which you want to store data. What we mean by data; simply the facts or figures. </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495800"/>
            <a:ext cx="81534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8039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1107</TotalTime>
  <Words>633</Words>
  <Application>Microsoft Office PowerPoint</Application>
  <PresentationFormat>On-screen Show (4:3)</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Constantia</vt:lpstr>
      <vt:lpstr>Wingdings 2</vt:lpstr>
      <vt:lpstr>Flow</vt:lpstr>
      <vt:lpstr>PowerPoint Presentation</vt:lpstr>
      <vt:lpstr>Course Outline</vt:lpstr>
      <vt:lpstr>Course Outline</vt:lpstr>
      <vt:lpstr>Books to follow </vt:lpstr>
      <vt:lpstr>Introduction</vt:lpstr>
      <vt:lpstr>Examples of Data and Information </vt:lpstr>
      <vt:lpstr>Introduction to Database</vt:lpstr>
      <vt:lpstr>Introduction to Database</vt:lpstr>
      <vt:lpstr>Introduction to Database</vt:lpstr>
      <vt:lpstr>Database Management System (DBMS)</vt:lpstr>
      <vt:lpstr>Database System</vt:lpstr>
      <vt:lpstr>Database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 (ITC-408)</dc:title>
  <dc:creator>ZAM</dc:creator>
  <cp:lastModifiedBy>iqbal hingorjo</cp:lastModifiedBy>
  <cp:revision>62</cp:revision>
  <dcterms:created xsi:type="dcterms:W3CDTF">2019-08-25T18:37:50Z</dcterms:created>
  <dcterms:modified xsi:type="dcterms:W3CDTF">2024-08-28T04:03:22Z</dcterms:modified>
</cp:coreProperties>
</file>