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91" r:id="rId4"/>
    <p:sldId id="292" r:id="rId5"/>
    <p:sldId id="293" r:id="rId6"/>
    <p:sldId id="294" r:id="rId7"/>
    <p:sldId id="28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8" d="100"/>
          <a:sy n="68" d="100"/>
        </p:scale>
        <p:origin x="144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3C03680-B727-43C7-988E-9B57C4B994E4}" type="datetimeFigureOut">
              <a:rPr lang="en-US" smtClean="0"/>
              <a:t>8/27/2024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E9EE2B7-5C50-4125-A61D-0F6ED415EBA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C03680-B727-43C7-988E-9B57C4B994E4}"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EE2B7-5C50-4125-A61D-0F6ED415EBA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C03680-B727-43C7-988E-9B57C4B994E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C03680-B727-43C7-988E-9B57C4B994E4}"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C03680-B727-43C7-988E-9B57C4B994E4}"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03680-B727-43C7-988E-9B57C4B994E4}"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C03680-B727-43C7-988E-9B57C4B994E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EE2B7-5C50-4125-A61D-0F6ED415EBA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C03680-B727-43C7-988E-9B57C4B994E4}"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E9EE2B7-5C50-4125-A61D-0F6ED415EBA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3C03680-B727-43C7-988E-9B57C4B994E4}" type="datetimeFigureOut">
              <a:rPr lang="en-US" smtClean="0"/>
              <a:t>8/27/2024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E9EE2B7-5C50-4125-A61D-0F6ED415EBA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0000"/>
                <a:satMod val="400000"/>
              </a:schemeClr>
            </a:gs>
            <a:gs pos="12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219200"/>
            <a:ext cx="8382000" cy="4648200"/>
          </a:xfrm>
        </p:spPr>
        <p:txBody>
          <a:bodyPr>
            <a:normAutofit/>
          </a:bodyPr>
          <a:lstStyle/>
          <a:p>
            <a:pPr algn="l"/>
            <a:endParaRPr lang="en-US" dirty="0" smtClean="0"/>
          </a:p>
          <a:p>
            <a:pPr algn="l"/>
            <a:endParaRPr lang="en-US" dirty="0" smtClean="0">
              <a:latin typeface="+mj-lt"/>
            </a:endParaRPr>
          </a:p>
          <a:p>
            <a:pPr algn="l"/>
            <a:r>
              <a:rPr lang="en-US" sz="4000" dirty="0"/>
              <a:t>Database </a:t>
            </a:r>
            <a:r>
              <a:rPr lang="en-US" sz="4000"/>
              <a:t>System </a:t>
            </a:r>
            <a:r>
              <a:rPr lang="en-US" sz="4000" smtClean="0"/>
              <a:t>(</a:t>
            </a:r>
            <a:r>
              <a:rPr lang="en-US" sz="4000" smtClean="0"/>
              <a:t>CS</a:t>
            </a:r>
            <a:r>
              <a:rPr lang="en-US" sz="4000" smtClean="0"/>
              <a:t>-406)</a:t>
            </a:r>
            <a:endParaRPr lang="en-US" sz="4000" dirty="0">
              <a:latin typeface="+mj-lt"/>
            </a:endParaRPr>
          </a:p>
          <a:p>
            <a:pPr algn="l"/>
            <a:endParaRPr lang="en-US" dirty="0" smtClean="0">
              <a:latin typeface="+mj-lt"/>
            </a:endParaRPr>
          </a:p>
          <a:p>
            <a:pPr algn="l"/>
            <a:r>
              <a:rPr lang="en-US" dirty="0" smtClean="0">
                <a:latin typeface="+mj-lt"/>
              </a:rPr>
              <a:t>Lecture 03</a:t>
            </a:r>
          </a:p>
          <a:p>
            <a:pPr algn="l"/>
            <a:r>
              <a:rPr lang="en-US" dirty="0" smtClean="0">
                <a:latin typeface="+mj-lt"/>
              </a:rPr>
              <a:t>Database </a:t>
            </a:r>
            <a:r>
              <a:rPr lang="en-US" dirty="0">
                <a:latin typeface="+mj-lt"/>
              </a:rPr>
              <a:t>Components</a:t>
            </a:r>
            <a:endParaRPr lang="en-US" dirty="0" smtClean="0">
              <a:latin typeface="+mj-lt"/>
            </a:endParaRPr>
          </a:p>
          <a:p>
            <a:pPr algn="l"/>
            <a:endParaRPr lang="en-US" dirty="0" smtClean="0">
              <a:latin typeface="+mj-lt"/>
            </a:endParaRPr>
          </a:p>
          <a:p>
            <a:pPr algn="l"/>
            <a:r>
              <a:rPr lang="en-US" sz="2400" b="1" dirty="0"/>
              <a:t>Ms. </a:t>
            </a:r>
            <a:r>
              <a:rPr lang="en-US" sz="2400" b="1" dirty="0" err="1"/>
              <a:t>Rabia</a:t>
            </a:r>
            <a:r>
              <a:rPr lang="en-US" sz="2400" b="1" dirty="0"/>
              <a:t> Gul </a:t>
            </a:r>
          </a:p>
          <a:p>
            <a:pPr algn="l"/>
            <a:r>
              <a:rPr lang="en-US" sz="1600" dirty="0"/>
              <a:t>Lecturer, ITC</a:t>
            </a:r>
          </a:p>
          <a:p>
            <a:pPr algn="l"/>
            <a:endParaRPr lang="en-US" sz="2400" dirty="0"/>
          </a:p>
        </p:txBody>
      </p:sp>
    </p:spTree>
    <p:extLst>
      <p:ext uri="{BB962C8B-B14F-4D97-AF65-F5344CB8AC3E}">
        <p14:creationId xmlns:p14="http://schemas.microsoft.com/office/powerpoint/2010/main" val="27284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2"/>
            <a:ext cx="8229600" cy="1066800"/>
          </a:xfrm>
        </p:spPr>
        <p:txBody>
          <a:bodyPr/>
          <a:lstStyle/>
          <a:p>
            <a:pPr algn="ctr"/>
            <a:r>
              <a:rPr lang="en-US" dirty="0" smtClean="0"/>
              <a:t>Database Components</a:t>
            </a:r>
            <a:endParaRPr lang="en-US" dirty="0"/>
          </a:p>
        </p:txBody>
      </p:sp>
      <p:sp>
        <p:nvSpPr>
          <p:cNvPr id="3" name="Content Placeholder 2"/>
          <p:cNvSpPr>
            <a:spLocks noGrp="1"/>
          </p:cNvSpPr>
          <p:nvPr>
            <p:ph idx="1"/>
          </p:nvPr>
        </p:nvSpPr>
        <p:spPr>
          <a:xfrm>
            <a:off x="457200" y="1447800"/>
            <a:ext cx="8229600" cy="4876800"/>
          </a:xfrm>
        </p:spPr>
        <p:txBody>
          <a:bodyPr/>
          <a:lstStyle/>
          <a:p>
            <a:pPr marL="0" indent="0">
              <a:buNone/>
            </a:pPr>
            <a:r>
              <a:rPr lang="en-US" dirty="0" smtClean="0"/>
              <a:t>Five </a:t>
            </a:r>
            <a:r>
              <a:rPr lang="en-US" dirty="0"/>
              <a:t>components of the DBMS environment include the following</a:t>
            </a:r>
            <a:r>
              <a:rPr lang="en-US" dirty="0" smtClean="0"/>
              <a:t>:</a:t>
            </a:r>
          </a:p>
          <a:p>
            <a:pPr marL="0" indent="0">
              <a:buNone/>
            </a:pPr>
            <a:endParaRPr lang="en-US" dirty="0"/>
          </a:p>
          <a:p>
            <a:pPr marL="0" indent="0">
              <a:buNone/>
            </a:pPr>
            <a:r>
              <a:rPr lang="en-US" dirty="0"/>
              <a:t>1. </a:t>
            </a:r>
            <a:r>
              <a:rPr lang="en-US" dirty="0" smtClean="0"/>
              <a:t>Software (DBMS)</a:t>
            </a:r>
            <a:endParaRPr lang="en-US" dirty="0"/>
          </a:p>
          <a:p>
            <a:pPr marL="0" indent="0">
              <a:buNone/>
            </a:pPr>
            <a:r>
              <a:rPr lang="en-US" dirty="0"/>
              <a:t>2. </a:t>
            </a:r>
            <a:r>
              <a:rPr lang="en-US" dirty="0" smtClean="0"/>
              <a:t>Hardware (Computer)</a:t>
            </a:r>
            <a:endParaRPr lang="en-US" dirty="0"/>
          </a:p>
          <a:p>
            <a:pPr marL="0" indent="0">
              <a:buNone/>
            </a:pPr>
            <a:r>
              <a:rPr lang="en-US" dirty="0"/>
              <a:t>3. Data</a:t>
            </a:r>
          </a:p>
          <a:p>
            <a:pPr marL="0" indent="0">
              <a:buNone/>
            </a:pPr>
            <a:r>
              <a:rPr lang="en-US" dirty="0"/>
              <a:t>4. </a:t>
            </a:r>
            <a:r>
              <a:rPr lang="en-US" dirty="0" smtClean="0"/>
              <a:t>Procedures </a:t>
            </a:r>
          </a:p>
          <a:p>
            <a:pPr marL="0" indent="0">
              <a:buNone/>
            </a:pPr>
            <a:r>
              <a:rPr lang="en-US" dirty="0" smtClean="0"/>
              <a:t>5</a:t>
            </a:r>
            <a:r>
              <a:rPr lang="en-US" dirty="0"/>
              <a:t>. </a:t>
            </a:r>
            <a:r>
              <a:rPr lang="en-US" dirty="0" smtClean="0"/>
              <a:t>People/Users</a:t>
            </a:r>
            <a:endParaRPr lang="en-US" dirty="0"/>
          </a:p>
          <a:p>
            <a:endParaRPr lang="en-US" dirty="0"/>
          </a:p>
        </p:txBody>
      </p:sp>
    </p:spTree>
    <p:extLst>
      <p:ext uri="{BB962C8B-B14F-4D97-AF65-F5344CB8AC3E}">
        <p14:creationId xmlns:p14="http://schemas.microsoft.com/office/powerpoint/2010/main" val="3129049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2"/>
            <a:ext cx="8229600" cy="1066800"/>
          </a:xfrm>
        </p:spPr>
        <p:txBody>
          <a:bodyPr/>
          <a:lstStyle/>
          <a:p>
            <a:pPr algn="ctr"/>
            <a:r>
              <a:rPr lang="en-US" dirty="0" smtClean="0"/>
              <a:t>Database Components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marL="0" indent="0">
              <a:buNone/>
            </a:pPr>
            <a:r>
              <a:rPr lang="en-US" dirty="0">
                <a:solidFill>
                  <a:schemeClr val="accent1"/>
                </a:solidFill>
              </a:rPr>
              <a:t>1</a:t>
            </a:r>
            <a:r>
              <a:rPr lang="en-US" dirty="0" smtClean="0">
                <a:solidFill>
                  <a:schemeClr val="accent1"/>
                </a:solidFill>
              </a:rPr>
              <a:t>. Software</a:t>
            </a:r>
          </a:p>
          <a:p>
            <a:pPr marL="0" indent="0">
              <a:buNone/>
            </a:pPr>
            <a:endParaRPr lang="en-US" dirty="0"/>
          </a:p>
          <a:p>
            <a:r>
              <a:rPr lang="en-US" dirty="0"/>
              <a:t>This is the main component, as this is the program which controls everything. The DBMS software </a:t>
            </a:r>
            <a:r>
              <a:rPr lang="en-US" dirty="0" smtClean="0"/>
              <a:t>provides </a:t>
            </a:r>
            <a:r>
              <a:rPr lang="en-US" dirty="0"/>
              <a:t>us with an easy-to-use interface to store, access and update data</a:t>
            </a:r>
            <a:r>
              <a:rPr lang="en-US" dirty="0" smtClean="0"/>
              <a:t>.</a:t>
            </a:r>
          </a:p>
          <a:p>
            <a:endParaRPr lang="en-US" dirty="0"/>
          </a:p>
          <a:p>
            <a:r>
              <a:rPr lang="en-US" dirty="0"/>
              <a:t>The DBMS software is capable of understanding the Database Access Language and </a:t>
            </a:r>
            <a:r>
              <a:rPr lang="en-US" dirty="0" smtClean="0"/>
              <a:t>interpret </a:t>
            </a:r>
            <a:r>
              <a:rPr lang="en-US" dirty="0"/>
              <a:t>it into actual database commands to execute them on the DB.</a:t>
            </a:r>
          </a:p>
          <a:p>
            <a:pPr marL="0" indent="0">
              <a:buNone/>
            </a:pPr>
            <a:endParaRPr lang="en-US" dirty="0"/>
          </a:p>
        </p:txBody>
      </p:sp>
    </p:spTree>
    <p:extLst>
      <p:ext uri="{BB962C8B-B14F-4D97-AF65-F5344CB8AC3E}">
        <p14:creationId xmlns:p14="http://schemas.microsoft.com/office/powerpoint/2010/main" val="2678121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2"/>
            <a:ext cx="8229600" cy="1066800"/>
          </a:xfrm>
        </p:spPr>
        <p:txBody>
          <a:bodyPr/>
          <a:lstStyle/>
          <a:p>
            <a:pPr algn="ctr"/>
            <a:r>
              <a:rPr lang="en-US" dirty="0" smtClean="0"/>
              <a:t>Database Components</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pPr marL="0" indent="0">
              <a:buNone/>
            </a:pPr>
            <a:r>
              <a:rPr lang="en-US" dirty="0" smtClean="0">
                <a:solidFill>
                  <a:schemeClr val="accent1"/>
                </a:solidFill>
              </a:rPr>
              <a:t>2</a:t>
            </a:r>
            <a:r>
              <a:rPr lang="en-US" dirty="0">
                <a:solidFill>
                  <a:schemeClr val="accent1"/>
                </a:solidFill>
              </a:rPr>
              <a:t>. </a:t>
            </a:r>
            <a:r>
              <a:rPr lang="en-US" dirty="0" smtClean="0">
                <a:solidFill>
                  <a:schemeClr val="accent1"/>
                </a:solidFill>
              </a:rPr>
              <a:t>Hardware</a:t>
            </a:r>
          </a:p>
          <a:p>
            <a:pPr marL="0" indent="0">
              <a:buNone/>
            </a:pPr>
            <a:endParaRPr lang="en-US" dirty="0"/>
          </a:p>
          <a:p>
            <a:r>
              <a:rPr lang="en-US" dirty="0"/>
              <a:t>When we say Hardware, we mean computer, hard disks, I/O channels for data, and any other physical component involved before any data is successfully stored into the memory</a:t>
            </a:r>
            <a:r>
              <a:rPr lang="en-US" dirty="0" smtClean="0"/>
              <a:t>.</a:t>
            </a:r>
          </a:p>
          <a:p>
            <a:endParaRPr lang="en-US" dirty="0"/>
          </a:p>
          <a:p>
            <a:r>
              <a:rPr lang="en-US" dirty="0"/>
              <a:t>When we run Oracle or MySQL on our personal computer, then our computer's Hard Disk, our Keyboard using which we type in all the commands, our computer's RAM, ROM all become a part of the DBMS hardware.</a:t>
            </a:r>
          </a:p>
          <a:p>
            <a:pPr marL="0" indent="0">
              <a:buNone/>
            </a:pPr>
            <a:endParaRPr lang="en-US" dirty="0"/>
          </a:p>
        </p:txBody>
      </p:sp>
    </p:spTree>
    <p:extLst>
      <p:ext uri="{BB962C8B-B14F-4D97-AF65-F5344CB8AC3E}">
        <p14:creationId xmlns:p14="http://schemas.microsoft.com/office/powerpoint/2010/main" val="4017588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2"/>
            <a:ext cx="8229600" cy="1066800"/>
          </a:xfrm>
        </p:spPr>
        <p:txBody>
          <a:bodyPr/>
          <a:lstStyle/>
          <a:p>
            <a:pPr algn="ctr"/>
            <a:r>
              <a:rPr lang="en-US" dirty="0" smtClean="0"/>
              <a:t>Database Components</a:t>
            </a: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pPr marL="0" indent="0">
              <a:buNone/>
            </a:pPr>
            <a:r>
              <a:rPr lang="en-US" sz="3300" dirty="0" smtClean="0">
                <a:solidFill>
                  <a:schemeClr val="accent1"/>
                </a:solidFill>
              </a:rPr>
              <a:t>3. Data</a:t>
            </a:r>
          </a:p>
          <a:p>
            <a:pPr marL="0" indent="0">
              <a:buNone/>
            </a:pPr>
            <a:endParaRPr lang="en-US" dirty="0"/>
          </a:p>
          <a:p>
            <a:r>
              <a:rPr lang="en-US" dirty="0"/>
              <a:t>Data is that resource, for which DBMS was designed. The motive behind the creation of DBMS was to store and </a:t>
            </a:r>
            <a:r>
              <a:rPr lang="en-US" dirty="0" smtClean="0"/>
              <a:t>utilize </a:t>
            </a:r>
            <a:r>
              <a:rPr lang="en-US" dirty="0"/>
              <a:t>data</a:t>
            </a:r>
            <a:r>
              <a:rPr lang="en-US" dirty="0" smtClean="0"/>
              <a:t>.</a:t>
            </a:r>
          </a:p>
          <a:p>
            <a:endParaRPr lang="en-US" dirty="0"/>
          </a:p>
          <a:p>
            <a:r>
              <a:rPr lang="en-US" dirty="0"/>
              <a:t>In a typical Database, the user saved Data is present and </a:t>
            </a:r>
            <a:r>
              <a:rPr lang="en-US" b="1" dirty="0"/>
              <a:t>meta data</a:t>
            </a:r>
            <a:r>
              <a:rPr lang="en-US" dirty="0"/>
              <a:t> is stored</a:t>
            </a:r>
            <a:r>
              <a:rPr lang="en-US" dirty="0" smtClean="0"/>
              <a:t>.</a:t>
            </a:r>
          </a:p>
          <a:p>
            <a:endParaRPr lang="en-US" dirty="0"/>
          </a:p>
          <a:p>
            <a:r>
              <a:rPr lang="en-US" b="1" dirty="0">
                <a:solidFill>
                  <a:schemeClr val="accent1"/>
                </a:solidFill>
              </a:rPr>
              <a:t>Metadata</a:t>
            </a:r>
            <a:r>
              <a:rPr lang="en-US" dirty="0"/>
              <a:t> is data about the data. This is information stored by the DBMS to better understand the data stored in it</a:t>
            </a:r>
            <a:r>
              <a:rPr lang="en-US" dirty="0" smtClean="0"/>
              <a:t>.</a:t>
            </a:r>
          </a:p>
          <a:p>
            <a:endParaRPr lang="en-US" dirty="0"/>
          </a:p>
          <a:p>
            <a:r>
              <a:rPr lang="en-US" b="1" dirty="0"/>
              <a:t>For example:</a:t>
            </a:r>
            <a:r>
              <a:rPr lang="en-US" dirty="0"/>
              <a:t> When I store my </a:t>
            </a:r>
            <a:r>
              <a:rPr lang="en-US" b="1" dirty="0"/>
              <a:t>Name</a:t>
            </a:r>
            <a:r>
              <a:rPr lang="en-US" dirty="0"/>
              <a:t> in a database, the DBMS will store when the name was stored in the database, what is the size of the name, is it stored as related data to some other data, or is it independent, all this information is </a:t>
            </a:r>
            <a:r>
              <a:rPr lang="en-US" dirty="0" smtClean="0">
                <a:solidFill>
                  <a:schemeClr val="accent1"/>
                </a:solidFill>
              </a:rPr>
              <a:t>metadata.</a:t>
            </a:r>
            <a:endParaRPr lang="en-US" dirty="0">
              <a:solidFill>
                <a:schemeClr val="accent1"/>
              </a:solidFill>
            </a:endParaRPr>
          </a:p>
          <a:p>
            <a:pPr marL="0" indent="0">
              <a:buNone/>
            </a:pPr>
            <a:endParaRPr lang="en-US" dirty="0"/>
          </a:p>
        </p:txBody>
      </p:sp>
    </p:spTree>
    <p:extLst>
      <p:ext uri="{BB962C8B-B14F-4D97-AF65-F5344CB8AC3E}">
        <p14:creationId xmlns:p14="http://schemas.microsoft.com/office/powerpoint/2010/main" val="4148679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2"/>
            <a:ext cx="8229600" cy="1066800"/>
          </a:xfrm>
        </p:spPr>
        <p:txBody>
          <a:bodyPr/>
          <a:lstStyle/>
          <a:p>
            <a:pPr algn="ctr"/>
            <a:r>
              <a:rPr lang="en-US" dirty="0" smtClean="0"/>
              <a:t>Database Components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marL="0" indent="0">
              <a:buNone/>
            </a:pPr>
            <a:r>
              <a:rPr lang="en-US" sz="3300" dirty="0" smtClean="0">
                <a:solidFill>
                  <a:schemeClr val="accent1"/>
                </a:solidFill>
              </a:rPr>
              <a:t>4. Procedures</a:t>
            </a:r>
          </a:p>
          <a:p>
            <a:pPr marL="0" indent="0">
              <a:buNone/>
            </a:pPr>
            <a:endParaRPr lang="en-US" dirty="0"/>
          </a:p>
          <a:p>
            <a:r>
              <a:rPr lang="en-US" dirty="0"/>
              <a:t>Procedures refer to general instructions to use a database management system. </a:t>
            </a:r>
            <a:endParaRPr lang="en-US" dirty="0" smtClean="0"/>
          </a:p>
          <a:p>
            <a:endParaRPr lang="en-US" dirty="0"/>
          </a:p>
          <a:p>
            <a:r>
              <a:rPr lang="en-US" dirty="0" smtClean="0"/>
              <a:t>This </a:t>
            </a:r>
            <a:r>
              <a:rPr lang="en-US" dirty="0"/>
              <a:t>includes procedures to setup and install a DBMS, </a:t>
            </a:r>
            <a:r>
              <a:rPr lang="en-US" dirty="0" smtClean="0"/>
              <a:t>to </a:t>
            </a:r>
            <a:r>
              <a:rPr lang="en-US" dirty="0"/>
              <a:t>login and logout of DBMS software, to manage databases, to take backups, generating reports etc.</a:t>
            </a:r>
          </a:p>
        </p:txBody>
      </p:sp>
    </p:spTree>
    <p:extLst>
      <p:ext uri="{BB962C8B-B14F-4D97-AF65-F5344CB8AC3E}">
        <p14:creationId xmlns:p14="http://schemas.microsoft.com/office/powerpoint/2010/main" val="1987549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0" y="0"/>
            <a:ext cx="89154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7384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215</TotalTime>
  <Words>369</Words>
  <Application>Microsoft Office PowerPoint</Application>
  <PresentationFormat>On-screen Show (4:3)</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Constantia</vt:lpstr>
      <vt:lpstr>Wingdings 2</vt:lpstr>
      <vt:lpstr>Flow</vt:lpstr>
      <vt:lpstr>PowerPoint Presentation</vt:lpstr>
      <vt:lpstr>Database Components</vt:lpstr>
      <vt:lpstr>Database Components</vt:lpstr>
      <vt:lpstr>Database Components</vt:lpstr>
      <vt:lpstr>Database Components</vt:lpstr>
      <vt:lpstr>Database Components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 (ITC-408)</dc:title>
  <dc:creator>ZAM</dc:creator>
  <cp:lastModifiedBy>iqbal hingorjo</cp:lastModifiedBy>
  <cp:revision>76</cp:revision>
  <dcterms:created xsi:type="dcterms:W3CDTF">2019-08-25T18:37:50Z</dcterms:created>
  <dcterms:modified xsi:type="dcterms:W3CDTF">2024-08-28T04:06:13Z</dcterms:modified>
</cp:coreProperties>
</file>