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80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5" d="100"/>
          <a:sy n="85" d="100"/>
        </p:scale>
        <p:origin x="6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C03680-B727-43C7-988E-9B57C4B994E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9EE2B7-5C50-4125-A61D-0F6ED415EBA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12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382000" cy="4648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sz="4000" dirty="0"/>
              <a:t>Database System (ITC-406)</a:t>
            </a:r>
            <a:endParaRPr lang="en-US" sz="4000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Lecture 04</a:t>
            </a:r>
          </a:p>
          <a:p>
            <a:pPr algn="l"/>
            <a:r>
              <a:rPr lang="en-US" dirty="0">
                <a:latin typeface="+mj-lt"/>
              </a:rPr>
              <a:t>Database Users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sz="2400" b="1" dirty="0">
                <a:latin typeface="+mj-lt"/>
              </a:rPr>
              <a:t>Mrs. </a:t>
            </a:r>
            <a:r>
              <a:rPr lang="en-US" sz="2400" b="1">
                <a:latin typeface="+mj-lt"/>
              </a:rPr>
              <a:t>Rabia Gul</a:t>
            </a:r>
          </a:p>
          <a:p>
            <a:pPr algn="l"/>
            <a:r>
              <a:rPr lang="en-US" sz="1600">
                <a:latin typeface="+mj-lt"/>
              </a:rPr>
              <a:t>Lecturer</a:t>
            </a:r>
            <a:r>
              <a:rPr lang="en-US" sz="1600" dirty="0">
                <a:latin typeface="+mj-lt"/>
              </a:rPr>
              <a:t>, ITC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History of Database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 Advantages and Disadvantages of DBMSs</a:t>
            </a:r>
          </a:p>
          <a:p>
            <a:pPr>
              <a:lnSpc>
                <a:spcPct val="150000"/>
              </a:lnSpc>
            </a:pPr>
            <a:r>
              <a:rPr lang="en-US" dirty="0"/>
              <a:t>Database Components</a:t>
            </a:r>
          </a:p>
          <a:p>
            <a:pPr>
              <a:lnSpc>
                <a:spcPct val="150000"/>
              </a:lnSpc>
            </a:pPr>
            <a:r>
              <a:rPr lang="en-US" dirty="0"/>
              <a:t>Database Users</a:t>
            </a:r>
          </a:p>
          <a:p>
            <a:pPr>
              <a:lnSpc>
                <a:spcPct val="150000"/>
              </a:lnSpc>
            </a:pPr>
            <a:r>
              <a:rPr lang="en-US" dirty="0"/>
              <a:t>Database Designs</a:t>
            </a:r>
          </a:p>
        </p:txBody>
      </p:sp>
    </p:spTree>
    <p:extLst>
      <p:ext uri="{BB962C8B-B14F-4D97-AF65-F5344CB8AC3E}">
        <p14:creationId xmlns:p14="http://schemas.microsoft.com/office/powerpoint/2010/main" val="12946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0472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Database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solidFill>
                  <a:schemeClr val="accent1"/>
                </a:solidFill>
              </a:rPr>
              <a:t>4. People/Users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People are the main component in the DBMS environment.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There are 5 distinct types of people who use databases:</a:t>
            </a:r>
          </a:p>
          <a:p>
            <a:pPr algn="just"/>
            <a:endParaRPr lang="en-US" dirty="0"/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/>
              <a:t>Data Administrator 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/>
              <a:t>Database Administrators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/>
              <a:t>Database Designers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/>
              <a:t>Application Developers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/>
              <a:t>End-Users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0472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Data Administrator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Data Administrator supports the Data Manager by managing records, tracking action items, and providing process-related reports.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73216"/>
            <a:ext cx="8153400" cy="179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31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0472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sz="3100" dirty="0">
                <a:solidFill>
                  <a:schemeClr val="accent1"/>
                </a:solidFill>
              </a:rPr>
              <a:t> 2.	Database Administrator</a:t>
            </a:r>
          </a:p>
          <a:p>
            <a:endParaRPr lang="en-US" dirty="0"/>
          </a:p>
          <a:p>
            <a:pPr lvl="1" algn="just"/>
            <a:r>
              <a:rPr lang="en-US" dirty="0"/>
              <a:t>Database planning</a:t>
            </a:r>
          </a:p>
          <a:p>
            <a:pPr lvl="1" algn="just"/>
            <a:r>
              <a:rPr lang="en-US" dirty="0"/>
              <a:t>Development &amp; maintenance of standards</a:t>
            </a:r>
          </a:p>
          <a:p>
            <a:pPr lvl="1" algn="just"/>
            <a:r>
              <a:rPr lang="en-US" dirty="0"/>
              <a:t>Policies and procedures</a:t>
            </a:r>
          </a:p>
          <a:p>
            <a:pPr lvl="1" algn="just"/>
            <a:r>
              <a:rPr lang="en-US" dirty="0"/>
              <a:t>Conceptual/logical database design</a:t>
            </a:r>
          </a:p>
          <a:p>
            <a:pPr lvl="1" algn="just"/>
            <a:r>
              <a:rPr lang="en-US" sz="2400" dirty="0"/>
              <a:t>Granting data access</a:t>
            </a:r>
          </a:p>
          <a:p>
            <a:pPr lvl="1" algn="just"/>
            <a:r>
              <a:rPr lang="en-US" dirty="0"/>
              <a:t>Security &amp; integrity control</a:t>
            </a:r>
          </a:p>
          <a:p>
            <a:pPr lvl="1" algn="just"/>
            <a:r>
              <a:rPr lang="en-US" dirty="0"/>
              <a:t>Maintenance of operational system</a:t>
            </a:r>
          </a:p>
          <a:p>
            <a:pPr lvl="1" algn="just"/>
            <a:r>
              <a:rPr lang="en-US" dirty="0"/>
              <a:t>Ensuring satisfactory performance of the applications for users</a:t>
            </a:r>
          </a:p>
          <a:p>
            <a:pPr lvl="1" algn="just"/>
            <a:r>
              <a:rPr lang="en-US" sz="2400" dirty="0"/>
              <a:t>Routine Maintenance </a:t>
            </a:r>
          </a:p>
          <a:p>
            <a:pPr marL="0" indent="0">
              <a:buNone/>
            </a:pPr>
            <a:r>
              <a:rPr lang="en-US" dirty="0"/>
              <a:t>	• Performing Backups </a:t>
            </a:r>
          </a:p>
          <a:p>
            <a:pPr marL="0" indent="0">
              <a:buNone/>
            </a:pPr>
            <a:r>
              <a:rPr lang="en-US" dirty="0"/>
              <a:t>	• Monitoring disk space </a:t>
            </a:r>
          </a:p>
          <a:p>
            <a:pPr marL="0" indent="0">
              <a:buNone/>
            </a:pPr>
            <a:r>
              <a:rPr lang="en-US" dirty="0"/>
              <a:t>	• Monitoring jobs running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2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0472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sz="3100" dirty="0">
                <a:solidFill>
                  <a:schemeClr val="accent1"/>
                </a:solidFill>
              </a:rPr>
              <a:t> 3.	</a:t>
            </a:r>
            <a:r>
              <a:rPr lang="en-US" sz="3400" dirty="0">
                <a:solidFill>
                  <a:schemeClr val="accent1"/>
                </a:solidFill>
              </a:rPr>
              <a:t>Database Designers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Database designers is concerned with: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Identifying the data</a:t>
            </a:r>
          </a:p>
          <a:p>
            <a:pPr lvl="1"/>
            <a:r>
              <a:rPr lang="en-US" dirty="0"/>
              <a:t>Identifying relationship between entities and attributes</a:t>
            </a:r>
          </a:p>
          <a:p>
            <a:pPr lvl="1"/>
            <a:r>
              <a:rPr lang="en-US" dirty="0"/>
              <a:t>Identify the relationships between the data</a:t>
            </a:r>
          </a:p>
          <a:p>
            <a:pPr lvl="1"/>
            <a:r>
              <a:rPr lang="en-US" dirty="0"/>
              <a:t>Understand the constraints on the data (business rules)</a:t>
            </a:r>
          </a:p>
          <a:p>
            <a:pPr lvl="1"/>
            <a:endParaRPr lang="en-US" dirty="0"/>
          </a:p>
          <a:p>
            <a:pPr marL="393192" lvl="1" indent="0">
              <a:buNone/>
            </a:pPr>
            <a:r>
              <a:rPr lang="en-US" dirty="0"/>
              <a:t>There are three type of database designs: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Conceptual Database Design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Logical Database Design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Physical Database Design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100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7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400" dirty="0">
                <a:solidFill>
                  <a:schemeClr val="accent1"/>
                </a:solidFill>
              </a:rPr>
              <a:t>Database Designs</a:t>
            </a:r>
            <a:br>
              <a:rPr lang="en-US" sz="3400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Conceptual database design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Independent of implementation details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Application programs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Programming languages</a:t>
            </a:r>
          </a:p>
          <a:p>
            <a:pPr lvl="2" algn="just">
              <a:lnSpc>
                <a:spcPct val="90000"/>
              </a:lnSpc>
            </a:pPr>
            <a:endParaRPr lang="en-US" dirty="0"/>
          </a:p>
          <a:p>
            <a:pPr marL="667512" lvl="2" indent="0" algn="just">
              <a:lnSpc>
                <a:spcPct val="90000"/>
              </a:lnSpc>
              <a:buNone/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Logical database design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Specific data models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E.g.: relational, network, hierarchical or object-oriented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1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400" dirty="0">
                <a:solidFill>
                  <a:schemeClr val="accent1"/>
                </a:solidFill>
              </a:rPr>
              <a:t>Database Designs</a:t>
            </a:r>
            <a:br>
              <a:rPr lang="en-US" sz="3400" dirty="0">
                <a:solidFill>
                  <a:schemeClr val="accent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b="1" dirty="0">
                <a:solidFill>
                  <a:schemeClr val="accent1"/>
                </a:solidFill>
              </a:rPr>
              <a:t>Physical database designer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decides how the logical database design is to be physically </a:t>
            </a:r>
            <a:r>
              <a:rPr lang="en-US" dirty="0" err="1"/>
              <a:t>realised</a:t>
            </a:r>
            <a:r>
              <a:rPr lang="en-US" dirty="0"/>
              <a:t>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 It involves: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Mapping the logical database design into a set of tables &amp; integrity constraints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Selecting specific storage structures and access methods for the data 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Designing any security 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7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 4.	 Application Developers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They worked from the specification produced by systems analysts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Each program may contain statements that request the DBMS to perform some operation: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/>
              <a:t>Retrieving data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Insert data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Delete data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Updating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9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5.	 End Users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en-US" dirty="0"/>
              <a:t>Also can be called clients of the database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Can be classified as:</a:t>
            </a:r>
          </a:p>
          <a:p>
            <a:pPr marL="0" indent="0" algn="just">
              <a:buNone/>
            </a:pPr>
            <a:endParaRPr lang="en-US" dirty="0"/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Naïve users</a:t>
            </a:r>
          </a:p>
          <a:p>
            <a:pPr lvl="2" algn="just"/>
            <a:r>
              <a:rPr lang="en-US" dirty="0"/>
              <a:t>Typically unaware of the DBMS</a:t>
            </a:r>
          </a:p>
          <a:p>
            <a:pPr marL="667512" lvl="2" indent="0" algn="just">
              <a:buNone/>
            </a:pPr>
            <a:endParaRPr lang="en-US" dirty="0"/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Sophisticated users</a:t>
            </a:r>
          </a:p>
          <a:p>
            <a:pPr lvl="2" algn="just"/>
            <a:r>
              <a:rPr lang="en-US" dirty="0"/>
              <a:t>Familiar with the structure of the DBMS</a:t>
            </a:r>
          </a:p>
          <a:p>
            <a:pPr lvl="2" algn="just"/>
            <a:r>
              <a:rPr lang="en-US" dirty="0"/>
              <a:t>May use a high-level query language to perform required operation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05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</TotalTime>
  <Words>380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Constantia</vt:lpstr>
      <vt:lpstr>Wingdings 2</vt:lpstr>
      <vt:lpstr>Flow</vt:lpstr>
      <vt:lpstr>PowerPoint Presentation</vt:lpstr>
      <vt:lpstr>Database Components</vt:lpstr>
      <vt:lpstr>Database Users</vt:lpstr>
      <vt:lpstr>Database Users</vt:lpstr>
      <vt:lpstr>Database Users</vt:lpstr>
      <vt:lpstr>Database Designs </vt:lpstr>
      <vt:lpstr>Database Designs </vt:lpstr>
      <vt:lpstr>Database Users</vt:lpstr>
      <vt:lpstr>Database Users</vt:lpstr>
      <vt:lpstr>Summary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(ITC-408)</dc:title>
  <dc:creator>ZAM</dc:creator>
  <cp:lastModifiedBy>PA SST</cp:lastModifiedBy>
  <cp:revision>76</cp:revision>
  <dcterms:created xsi:type="dcterms:W3CDTF">2019-08-25T18:37:50Z</dcterms:created>
  <dcterms:modified xsi:type="dcterms:W3CDTF">2024-07-20T09:48:43Z</dcterms:modified>
</cp:coreProperties>
</file>