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83" r:id="rId4"/>
    <p:sldId id="290" r:id="rId5"/>
    <p:sldId id="284" r:id="rId6"/>
    <p:sldId id="291" r:id="rId7"/>
    <p:sldId id="285" r:id="rId8"/>
    <p:sldId id="292" r:id="rId9"/>
    <p:sldId id="287" r:id="rId10"/>
    <p:sldId id="288" r:id="rId11"/>
    <p:sldId id="289" r:id="rId12"/>
    <p:sldId id="293" r:id="rId13"/>
    <p:sldId id="28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8" d="100"/>
          <a:sy n="68" d="100"/>
        </p:scale>
        <p:origin x="144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3C03680-B727-43C7-988E-9B57C4B994E4}" type="datetimeFigureOut">
              <a:rPr lang="en-US" smtClean="0"/>
              <a:t>8/27/2024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E9EE2B7-5C50-4125-A61D-0F6ED415EBA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03680-B727-43C7-988E-9B57C4B994E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03680-B727-43C7-988E-9B57C4B994E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03680-B727-43C7-988E-9B57C4B994E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C03680-B727-43C7-988E-9B57C4B994E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E2B7-5C50-4125-A61D-0F6ED415EBA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C03680-B727-43C7-988E-9B57C4B994E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C03680-B727-43C7-988E-9B57C4B994E4}"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C03680-B727-43C7-988E-9B57C4B994E4}"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03680-B727-43C7-988E-9B57C4B994E4}"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C03680-B727-43C7-988E-9B57C4B994E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C03680-B727-43C7-988E-9B57C4B994E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E9EE2B7-5C50-4125-A61D-0F6ED415EBA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3C03680-B727-43C7-988E-9B57C4B994E4}" type="datetimeFigureOut">
              <a:rPr lang="en-US" smtClean="0"/>
              <a:t>8/27/2024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E9EE2B7-5C50-4125-A61D-0F6ED415EBA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0000"/>
                <a:satMod val="400000"/>
              </a:schemeClr>
            </a:gs>
            <a:gs pos="12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219200"/>
            <a:ext cx="8382000" cy="4648200"/>
          </a:xfrm>
        </p:spPr>
        <p:txBody>
          <a:bodyPr>
            <a:normAutofit lnSpcReduction="10000"/>
          </a:bodyPr>
          <a:lstStyle/>
          <a:p>
            <a:pPr algn="l"/>
            <a:endParaRPr lang="en-US" dirty="0" smtClean="0"/>
          </a:p>
          <a:p>
            <a:pPr algn="l"/>
            <a:endParaRPr lang="en-US" dirty="0" smtClean="0">
              <a:latin typeface="+mj-lt"/>
            </a:endParaRPr>
          </a:p>
          <a:p>
            <a:pPr algn="l"/>
            <a:r>
              <a:rPr lang="en-US" sz="4000" dirty="0"/>
              <a:t>Database </a:t>
            </a:r>
            <a:r>
              <a:rPr lang="en-US" sz="4000"/>
              <a:t>System </a:t>
            </a:r>
            <a:r>
              <a:rPr lang="en-US" sz="4000" smtClean="0"/>
              <a:t>(CS-406)</a:t>
            </a:r>
            <a:endParaRPr lang="en-US" sz="4000" dirty="0">
              <a:latin typeface="+mj-lt"/>
            </a:endParaRPr>
          </a:p>
          <a:p>
            <a:pPr algn="l"/>
            <a:endParaRPr lang="en-US" dirty="0" smtClean="0">
              <a:latin typeface="+mj-lt"/>
            </a:endParaRPr>
          </a:p>
          <a:p>
            <a:pPr algn="l"/>
            <a:r>
              <a:rPr lang="en-US" dirty="0" smtClean="0">
                <a:latin typeface="+mj-lt"/>
              </a:rPr>
              <a:t>Lecture 05</a:t>
            </a:r>
          </a:p>
          <a:p>
            <a:pPr algn="l"/>
            <a:r>
              <a:rPr lang="en-US" dirty="0" smtClean="0">
                <a:latin typeface="+mj-lt"/>
              </a:rPr>
              <a:t>Introduction to Entity Relationship Diagrams (ERD)</a:t>
            </a:r>
            <a:endParaRPr lang="en-US" dirty="0">
              <a:latin typeface="+mj-lt"/>
            </a:endParaRPr>
          </a:p>
          <a:p>
            <a:pPr algn="l"/>
            <a:endParaRPr lang="en-US" dirty="0">
              <a:latin typeface="+mj-lt"/>
            </a:endParaRPr>
          </a:p>
          <a:p>
            <a:pPr algn="l"/>
            <a:endParaRPr lang="en-US" dirty="0" smtClean="0">
              <a:latin typeface="+mj-lt"/>
            </a:endParaRPr>
          </a:p>
          <a:p>
            <a:pPr algn="l"/>
            <a:r>
              <a:rPr lang="en-US" sz="2400" b="1" dirty="0"/>
              <a:t>Ms. </a:t>
            </a:r>
            <a:r>
              <a:rPr lang="en-US" sz="2400" b="1" dirty="0" err="1"/>
              <a:t>Rabia</a:t>
            </a:r>
            <a:r>
              <a:rPr lang="en-US" sz="2400" b="1" dirty="0"/>
              <a:t> Gul </a:t>
            </a:r>
          </a:p>
          <a:p>
            <a:pPr algn="l"/>
            <a:r>
              <a:rPr lang="en-US" sz="1600" dirty="0"/>
              <a:t>Lecturer, ITC</a:t>
            </a:r>
          </a:p>
          <a:p>
            <a:pPr algn="l"/>
            <a:endParaRPr lang="en-US" dirty="0"/>
          </a:p>
        </p:txBody>
      </p:sp>
    </p:spTree>
    <p:extLst>
      <p:ext uri="{BB962C8B-B14F-4D97-AF65-F5344CB8AC3E}">
        <p14:creationId xmlns:p14="http://schemas.microsoft.com/office/powerpoint/2010/main" val="27284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sz="4000" smtClean="0"/>
              <a:t>University Entity-Relationship Diagram</a:t>
            </a:r>
          </a:p>
        </p:txBody>
      </p:sp>
      <p:pic>
        <p:nvPicPr>
          <p:cNvPr id="22531"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676400" y="2133600"/>
            <a:ext cx="5851525" cy="4389438"/>
          </a:xfrm>
        </p:spPr>
      </p:pic>
      <p:sp>
        <p:nvSpPr>
          <p:cNvPr id="22532" name="AutoShape 4"/>
          <p:cNvSpPr>
            <a:spLocks noChangeArrowheads="1"/>
          </p:cNvSpPr>
          <p:nvPr/>
        </p:nvSpPr>
        <p:spPr bwMode="auto">
          <a:xfrm>
            <a:off x="3429000" y="3505200"/>
            <a:ext cx="3505200" cy="762000"/>
          </a:xfrm>
          <a:prstGeom prst="leftArrow">
            <a:avLst>
              <a:gd name="adj1" fmla="val 50000"/>
              <a:gd name="adj2" fmla="val 115000"/>
            </a:avLst>
          </a:prstGeom>
          <a:solidFill>
            <a:srgbClr val="FFFF00"/>
          </a:solidFill>
          <a:ln w="9525">
            <a:solidFill>
              <a:schemeClr val="tx1"/>
            </a:solidFill>
            <a:miter lim="800000"/>
            <a:headEnd/>
            <a:tailEnd/>
          </a:ln>
        </p:spPr>
        <p:txBody>
          <a:bodyPr wrap="none" anchor="ctr"/>
          <a:lstStyle/>
          <a:p>
            <a:pPr algn="ctr"/>
            <a:r>
              <a:rPr lang="en-US"/>
              <a:t>Relationship</a:t>
            </a:r>
          </a:p>
        </p:txBody>
      </p:sp>
    </p:spTree>
    <p:extLst>
      <p:ext uri="{BB962C8B-B14F-4D97-AF65-F5344CB8AC3E}">
        <p14:creationId xmlns:p14="http://schemas.microsoft.com/office/powerpoint/2010/main" val="2340243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1143000"/>
          </a:xfrm>
        </p:spPr>
        <p:txBody>
          <a:bodyPr/>
          <a:lstStyle/>
          <a:p>
            <a:pPr algn="ctr"/>
            <a:r>
              <a:rPr lang="en-US" dirty="0"/>
              <a:t>Benefits of ER </a:t>
            </a:r>
            <a:r>
              <a:rPr lang="en-US" dirty="0" smtClean="0"/>
              <a:t>Diagrams</a:t>
            </a:r>
          </a:p>
        </p:txBody>
      </p:sp>
      <p:sp>
        <p:nvSpPr>
          <p:cNvPr id="21507" name="Rectangle 3"/>
          <p:cNvSpPr>
            <a:spLocks noGrp="1" noChangeArrowheads="1"/>
          </p:cNvSpPr>
          <p:nvPr>
            <p:ph idx="1"/>
          </p:nvPr>
        </p:nvSpPr>
        <p:spPr>
          <a:xfrm>
            <a:off x="457200" y="1295400"/>
            <a:ext cx="8229600" cy="5257800"/>
          </a:xfrm>
        </p:spPr>
        <p:txBody>
          <a:bodyPr/>
          <a:lstStyle/>
          <a:p>
            <a:pPr marL="495300" indent="-495300"/>
            <a:r>
              <a:rPr lang="en-US" dirty="0"/>
              <a:t>ER diagrams constitute a very useful framework for creating and manipulating databases. </a:t>
            </a:r>
            <a:endParaRPr lang="en-US" dirty="0" smtClean="0"/>
          </a:p>
          <a:p>
            <a:pPr marL="495300" indent="-495300"/>
            <a:endParaRPr lang="en-US" dirty="0"/>
          </a:p>
          <a:p>
            <a:pPr marL="495300" indent="-495300"/>
            <a:r>
              <a:rPr lang="en-US" dirty="0"/>
              <a:t>ER diagrams are easy to understand and do not require a person to undergo extensive training to be able to work with it efficiently and accurately. </a:t>
            </a:r>
            <a:endParaRPr lang="en-US" dirty="0" smtClean="0"/>
          </a:p>
          <a:p>
            <a:pPr marL="495300" indent="-495300"/>
            <a:endParaRPr lang="en-US" dirty="0"/>
          </a:p>
          <a:p>
            <a:pPr marL="495300" indent="-495300"/>
            <a:r>
              <a:rPr lang="en-US" dirty="0" smtClean="0"/>
              <a:t>Database designers </a:t>
            </a:r>
            <a:r>
              <a:rPr lang="en-US" dirty="0"/>
              <a:t>can use ER diagrams to easily communicate with developers, customers, and end users, regardless of their IT proficiency.</a:t>
            </a:r>
            <a:endParaRPr lang="en-US" dirty="0" smtClean="0"/>
          </a:p>
        </p:txBody>
      </p:sp>
    </p:spTree>
    <p:extLst>
      <p:ext uri="{BB962C8B-B14F-4D97-AF65-F5344CB8AC3E}">
        <p14:creationId xmlns:p14="http://schemas.microsoft.com/office/powerpoint/2010/main" val="2523060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1143000"/>
          </a:xfrm>
        </p:spPr>
        <p:txBody>
          <a:bodyPr/>
          <a:lstStyle/>
          <a:p>
            <a:pPr algn="ctr"/>
            <a:r>
              <a:rPr lang="en-US" dirty="0"/>
              <a:t>Benefits of ER </a:t>
            </a:r>
            <a:r>
              <a:rPr lang="en-US" dirty="0" smtClean="0"/>
              <a:t>Diagrams</a:t>
            </a:r>
          </a:p>
        </p:txBody>
      </p:sp>
      <p:sp>
        <p:nvSpPr>
          <p:cNvPr id="21507" name="Rectangle 3"/>
          <p:cNvSpPr>
            <a:spLocks noGrp="1" noChangeArrowheads="1"/>
          </p:cNvSpPr>
          <p:nvPr>
            <p:ph idx="1"/>
          </p:nvPr>
        </p:nvSpPr>
        <p:spPr>
          <a:xfrm>
            <a:off x="457200" y="1563806"/>
            <a:ext cx="8229600" cy="5257800"/>
          </a:xfrm>
        </p:spPr>
        <p:txBody>
          <a:bodyPr/>
          <a:lstStyle/>
          <a:p>
            <a:pPr marL="495300" indent="-495300"/>
            <a:r>
              <a:rPr lang="en-US" dirty="0"/>
              <a:t>ER diagrams are readily translatable into relational tables which can be used to quickly build databases</a:t>
            </a:r>
            <a:r>
              <a:rPr lang="en-US" dirty="0" smtClean="0"/>
              <a:t>.</a:t>
            </a:r>
          </a:p>
          <a:p>
            <a:pPr marL="495300" indent="-495300"/>
            <a:endParaRPr lang="en-US" dirty="0"/>
          </a:p>
          <a:p>
            <a:pPr marL="495300" indent="-495300"/>
            <a:r>
              <a:rPr lang="en-US" dirty="0"/>
              <a:t>ER diagrams may be applied in other contexts such as describing the different relationships and operations within an organization.</a:t>
            </a:r>
            <a:endParaRPr lang="en-US" dirty="0" smtClean="0"/>
          </a:p>
        </p:txBody>
      </p:sp>
    </p:spTree>
    <p:extLst>
      <p:ext uri="{BB962C8B-B14F-4D97-AF65-F5344CB8AC3E}">
        <p14:creationId xmlns:p14="http://schemas.microsoft.com/office/powerpoint/2010/main" val="3293055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0" y="0"/>
            <a:ext cx="8915400" cy="6858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7384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457200"/>
            <a:ext cx="8229600" cy="1143000"/>
          </a:xfrm>
        </p:spPr>
        <p:txBody>
          <a:bodyPr/>
          <a:lstStyle/>
          <a:p>
            <a:pPr marL="0" indent="0" algn="ctr"/>
            <a:r>
              <a:rPr lang="en-US" sz="5400" dirty="0">
                <a:solidFill>
                  <a:schemeClr val="accent1"/>
                </a:solidFill>
              </a:rPr>
              <a:t>Entity </a:t>
            </a:r>
            <a:r>
              <a:rPr lang="en-US" sz="5400" dirty="0" smtClean="0">
                <a:solidFill>
                  <a:schemeClr val="accent1"/>
                </a:solidFill>
              </a:rPr>
              <a:t>Relationship </a:t>
            </a:r>
            <a:r>
              <a:rPr lang="en-US" sz="5400" dirty="0">
                <a:solidFill>
                  <a:schemeClr val="accent1"/>
                </a:solidFill>
              </a:rPr>
              <a:t>Diagrams</a:t>
            </a:r>
          </a:p>
        </p:txBody>
      </p:sp>
      <p:sp>
        <p:nvSpPr>
          <p:cNvPr id="7171" name="Rectangle 3"/>
          <p:cNvSpPr>
            <a:spLocks noGrp="1" noChangeArrowheads="1"/>
          </p:cNvSpPr>
          <p:nvPr>
            <p:ph idx="1"/>
          </p:nvPr>
        </p:nvSpPr>
        <p:spPr/>
        <p:txBody>
          <a:bodyPr>
            <a:normAutofit/>
          </a:bodyPr>
          <a:lstStyle/>
          <a:p>
            <a:r>
              <a:rPr lang="en-US" sz="2800" b="1" i="1" u="sng" dirty="0" smtClean="0"/>
              <a:t>Entity-Relationship Diagram (ERD)</a:t>
            </a:r>
            <a:r>
              <a:rPr lang="en-US" sz="2800" dirty="0" smtClean="0"/>
              <a:t> is </a:t>
            </a:r>
            <a:r>
              <a:rPr lang="en-US" sz="2800" dirty="0"/>
              <a:t>a visual representation of different entities within a system and how they relate to each other.</a:t>
            </a:r>
            <a:endParaRPr lang="en-US" sz="2800" dirty="0" smtClean="0"/>
          </a:p>
          <a:p>
            <a:pPr marL="393192" lvl="1" indent="0">
              <a:buNone/>
            </a:pPr>
            <a:endParaRPr lang="en-US" sz="2200" dirty="0" smtClean="0"/>
          </a:p>
          <a:p>
            <a:pPr marL="393192" lvl="1" indent="0">
              <a:buNone/>
            </a:pPr>
            <a:r>
              <a:rPr lang="en-US" sz="2200" dirty="0" smtClean="0"/>
              <a:t>Expressed </a:t>
            </a:r>
            <a:r>
              <a:rPr lang="en-US" sz="2200" dirty="0"/>
              <a:t>in terms of:</a:t>
            </a:r>
            <a:r>
              <a:rPr lang="en-US" dirty="0"/>
              <a:t> </a:t>
            </a:r>
          </a:p>
          <a:p>
            <a:pPr lvl="2"/>
            <a:r>
              <a:rPr lang="en-US" sz="2000" dirty="0"/>
              <a:t>Entities</a:t>
            </a:r>
          </a:p>
          <a:p>
            <a:pPr lvl="2"/>
            <a:r>
              <a:rPr lang="en-US" sz="2000" dirty="0"/>
              <a:t>Attributes </a:t>
            </a:r>
          </a:p>
          <a:p>
            <a:pPr lvl="2"/>
            <a:r>
              <a:rPr lang="en-US" sz="2000" dirty="0"/>
              <a:t>Relationships</a:t>
            </a:r>
          </a:p>
          <a:p>
            <a:pPr eaLnBrk="1" hangingPunct="1"/>
            <a:endParaRPr lang="en-US" sz="2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3352800"/>
            <a:ext cx="5181600" cy="2895600"/>
          </a:xfrm>
          <a:prstGeom prst="rect">
            <a:avLst/>
          </a:prstGeom>
        </p:spPr>
      </p:pic>
    </p:spTree>
    <p:extLst>
      <p:ext uri="{BB962C8B-B14F-4D97-AF65-F5344CB8AC3E}">
        <p14:creationId xmlns:p14="http://schemas.microsoft.com/office/powerpoint/2010/main" val="1701631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533400" y="304800"/>
            <a:ext cx="8229600" cy="1143000"/>
          </a:xfrm>
        </p:spPr>
        <p:txBody>
          <a:bodyPr/>
          <a:lstStyle/>
          <a:p>
            <a:pPr marL="0" indent="0" algn="ctr"/>
            <a:r>
              <a:rPr lang="en-US" sz="5400" dirty="0">
                <a:solidFill>
                  <a:schemeClr val="accent1"/>
                </a:solidFill>
              </a:rPr>
              <a:t>Entity </a:t>
            </a:r>
            <a:r>
              <a:rPr lang="en-US" sz="5400" dirty="0" smtClean="0">
                <a:solidFill>
                  <a:schemeClr val="accent1"/>
                </a:solidFill>
              </a:rPr>
              <a:t>Relationship </a:t>
            </a:r>
            <a:r>
              <a:rPr lang="en-US" sz="5400" dirty="0">
                <a:solidFill>
                  <a:schemeClr val="accent1"/>
                </a:solidFill>
              </a:rPr>
              <a:t>Diagrams</a:t>
            </a:r>
          </a:p>
        </p:txBody>
      </p:sp>
      <p:sp>
        <p:nvSpPr>
          <p:cNvPr id="8195" name="Rectangle 3"/>
          <p:cNvSpPr>
            <a:spLocks noGrp="1"/>
          </p:cNvSpPr>
          <p:nvPr>
            <p:ph type="body" idx="1"/>
          </p:nvPr>
        </p:nvSpPr>
        <p:spPr/>
        <p:txBody>
          <a:bodyPr/>
          <a:lstStyle/>
          <a:p>
            <a:r>
              <a:rPr lang="en-US" dirty="0"/>
              <a:t>They are also known as ERD’s or ER models. </a:t>
            </a:r>
            <a:endParaRPr lang="en-US" dirty="0" smtClean="0"/>
          </a:p>
          <a:p>
            <a:endParaRPr lang="en-US" dirty="0"/>
          </a:p>
          <a:p>
            <a:r>
              <a:rPr lang="en-US" dirty="0" smtClean="0"/>
              <a:t>The purpose of an ERD is to capture the richest possible understanding of the meaning of data necessary for an information system or organization.  </a:t>
            </a:r>
          </a:p>
          <a:p>
            <a:endParaRPr lang="en-US" dirty="0" smtClean="0"/>
          </a:p>
          <a:p>
            <a:r>
              <a:rPr lang="en-US" dirty="0" smtClean="0"/>
              <a:t>ERDs are made from Entities, Attributes, and Relations.</a:t>
            </a:r>
          </a:p>
        </p:txBody>
      </p:sp>
    </p:spTree>
    <p:extLst>
      <p:ext uri="{BB962C8B-B14F-4D97-AF65-F5344CB8AC3E}">
        <p14:creationId xmlns:p14="http://schemas.microsoft.com/office/powerpoint/2010/main" val="2408854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63" y="381000"/>
            <a:ext cx="8229600" cy="1143000"/>
          </a:xfrm>
        </p:spPr>
        <p:txBody>
          <a:bodyPr>
            <a:normAutofit fontScale="90000"/>
          </a:bodyPr>
          <a:lstStyle/>
          <a:p>
            <a:r>
              <a:rPr lang="en-US" dirty="0"/>
              <a:t>ER Diagram Symbols and Notations</a:t>
            </a:r>
          </a:p>
        </p:txBody>
      </p:sp>
      <p:sp>
        <p:nvSpPr>
          <p:cNvPr id="3" name="Content Placeholder 2"/>
          <p:cNvSpPr>
            <a:spLocks noGrp="1"/>
          </p:cNvSpPr>
          <p:nvPr>
            <p:ph idx="1"/>
          </p:nvPr>
        </p:nvSpPr>
        <p:spPr/>
        <p:txBody>
          <a:bodyPr/>
          <a:lstStyle/>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7546127" cy="4101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146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81000"/>
            <a:ext cx="8229600" cy="1143000"/>
          </a:xfrm>
        </p:spPr>
        <p:txBody>
          <a:bodyPr/>
          <a:lstStyle/>
          <a:p>
            <a:pPr algn="ctr" eaLnBrk="1" hangingPunct="1"/>
            <a:r>
              <a:rPr lang="en-US" dirty="0" smtClean="0"/>
              <a:t>Entity</a:t>
            </a:r>
          </a:p>
        </p:txBody>
      </p:sp>
      <p:sp>
        <p:nvSpPr>
          <p:cNvPr id="10243" name="Rectangle 3"/>
          <p:cNvSpPr>
            <a:spLocks noGrp="1" noChangeArrowheads="1"/>
          </p:cNvSpPr>
          <p:nvPr>
            <p:ph idx="1"/>
          </p:nvPr>
        </p:nvSpPr>
        <p:spPr/>
        <p:txBody>
          <a:bodyPr/>
          <a:lstStyle/>
          <a:p>
            <a:r>
              <a:rPr lang="en-US" dirty="0"/>
              <a:t>An entity can be a person, place, event, or object that is relevant to a given system</a:t>
            </a:r>
            <a:r>
              <a:rPr lang="en-US" dirty="0" smtClean="0"/>
              <a:t>.</a:t>
            </a:r>
          </a:p>
          <a:p>
            <a:endParaRPr lang="en-US" dirty="0"/>
          </a:p>
          <a:p>
            <a:r>
              <a:rPr lang="en-US" dirty="0" smtClean="0"/>
              <a:t> </a:t>
            </a:r>
            <a:r>
              <a:rPr lang="en-US" dirty="0"/>
              <a:t>For example, a school system may include students, teachers, major courses, subjects, fees, and other items. </a:t>
            </a:r>
            <a:endParaRPr lang="en-US" dirty="0" smtClean="0"/>
          </a:p>
          <a:p>
            <a:endParaRPr lang="en-US" dirty="0"/>
          </a:p>
          <a:p>
            <a:r>
              <a:rPr lang="en-US" dirty="0" smtClean="0"/>
              <a:t>Entities </a:t>
            </a:r>
            <a:r>
              <a:rPr lang="en-US" dirty="0"/>
              <a:t>are represented in ER diagrams by a rectangle and named using singular nouns.</a:t>
            </a:r>
            <a:endParaRPr lang="en-US" dirty="0" smtClean="0"/>
          </a:p>
        </p:txBody>
      </p:sp>
    </p:spTree>
    <p:extLst>
      <p:ext uri="{BB962C8B-B14F-4D97-AF65-F5344CB8AC3E}">
        <p14:creationId xmlns:p14="http://schemas.microsoft.com/office/powerpoint/2010/main" val="2521965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81000"/>
            <a:ext cx="8229600" cy="1143000"/>
          </a:xfrm>
        </p:spPr>
        <p:txBody>
          <a:bodyPr/>
          <a:lstStyle/>
          <a:p>
            <a:pPr algn="ctr" eaLnBrk="1" hangingPunct="1"/>
            <a:r>
              <a:rPr lang="en-US" dirty="0" smtClean="0"/>
              <a:t>Entity</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8001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175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18197"/>
            <a:ext cx="8229600" cy="1143000"/>
          </a:xfrm>
        </p:spPr>
        <p:txBody>
          <a:bodyPr/>
          <a:lstStyle/>
          <a:p>
            <a:pPr algn="ctr" eaLnBrk="1" hangingPunct="1"/>
            <a:r>
              <a:rPr lang="en-US" dirty="0" smtClean="0"/>
              <a:t>Attributes</a:t>
            </a:r>
          </a:p>
        </p:txBody>
      </p:sp>
      <p:sp>
        <p:nvSpPr>
          <p:cNvPr id="15363" name="Rectangle 3"/>
          <p:cNvSpPr>
            <a:spLocks noGrp="1" noChangeArrowheads="1"/>
          </p:cNvSpPr>
          <p:nvPr>
            <p:ph idx="1"/>
          </p:nvPr>
        </p:nvSpPr>
        <p:spPr>
          <a:xfrm>
            <a:off x="457200" y="1524000"/>
            <a:ext cx="8229600" cy="4846638"/>
          </a:xfrm>
        </p:spPr>
        <p:txBody>
          <a:bodyPr>
            <a:normAutofit lnSpcReduction="10000"/>
          </a:bodyPr>
          <a:lstStyle/>
          <a:p>
            <a:pPr algn="just"/>
            <a:r>
              <a:rPr lang="en-US" dirty="0"/>
              <a:t>An attribute is a property, trait, or characteristic of an entity, relationship, or another attribute</a:t>
            </a:r>
            <a:r>
              <a:rPr lang="en-US" dirty="0" smtClean="0"/>
              <a:t>.</a:t>
            </a:r>
          </a:p>
          <a:p>
            <a:pPr algn="just"/>
            <a:endParaRPr lang="en-US" dirty="0"/>
          </a:p>
          <a:p>
            <a:pPr algn="just"/>
            <a:r>
              <a:rPr lang="en-US" dirty="0"/>
              <a:t>An entity can have as many attributes as necessary. Meanwhile, attributes can also have their own specific attributes. For example, the attribute “customer address” can have the attributes number, street, city, and state. These are called composite attributes</a:t>
            </a:r>
            <a:r>
              <a:rPr lang="en-US" dirty="0" smtClean="0"/>
              <a:t>.</a:t>
            </a:r>
          </a:p>
          <a:p>
            <a:pPr algn="just"/>
            <a:endParaRPr lang="en-US" dirty="0"/>
          </a:p>
          <a:p>
            <a:pPr algn="just"/>
            <a:r>
              <a:rPr lang="en-US" dirty="0"/>
              <a:t>Note that some top level ER diagrams do not show attributes for the sake of simplicity. In those that do, however, attributes are represented by oval shapes.</a:t>
            </a:r>
            <a:endParaRPr lang="en-US" dirty="0" smtClean="0"/>
          </a:p>
        </p:txBody>
      </p:sp>
    </p:spTree>
    <p:extLst>
      <p:ext uri="{BB962C8B-B14F-4D97-AF65-F5344CB8AC3E}">
        <p14:creationId xmlns:p14="http://schemas.microsoft.com/office/powerpoint/2010/main" val="3981054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28600"/>
            <a:ext cx="8229600" cy="1143000"/>
          </a:xfrm>
        </p:spPr>
        <p:txBody>
          <a:bodyPr/>
          <a:lstStyle/>
          <a:p>
            <a:pPr algn="ctr" eaLnBrk="1" hangingPunct="1"/>
            <a:r>
              <a:rPr lang="en-US" dirty="0" smtClean="0"/>
              <a:t>Attributes</a:t>
            </a:r>
          </a:p>
        </p:txBody>
      </p:sp>
      <p:sp>
        <p:nvSpPr>
          <p:cNvPr id="16387" name="Rectangle 3"/>
          <p:cNvSpPr>
            <a:spLocks noGrp="1" noChangeArrowheads="1"/>
          </p:cNvSpPr>
          <p:nvPr>
            <p:ph idx="1"/>
          </p:nvPr>
        </p:nvSpPr>
        <p:spPr/>
        <p:txBody>
          <a:bodyPr/>
          <a:lstStyle/>
          <a:p>
            <a:pPr eaLnBrk="1" hangingPunct="1">
              <a:buFontTx/>
              <a:buNone/>
            </a:pPr>
            <a:endParaRPr lang="en-US" sz="2800" smtClean="0"/>
          </a:p>
          <a:p>
            <a:pPr eaLnBrk="1" hangingPunct="1">
              <a:buFontTx/>
              <a:buNone/>
            </a:pPr>
            <a:endParaRPr lang="en-US"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8230532"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61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17060"/>
            <a:ext cx="8229600" cy="1143000"/>
          </a:xfrm>
        </p:spPr>
        <p:txBody>
          <a:bodyPr/>
          <a:lstStyle/>
          <a:p>
            <a:pPr algn="ctr" eaLnBrk="1" hangingPunct="1"/>
            <a:r>
              <a:rPr lang="en-US" dirty="0" smtClean="0"/>
              <a:t>Relationships </a:t>
            </a:r>
          </a:p>
        </p:txBody>
      </p:sp>
      <p:sp>
        <p:nvSpPr>
          <p:cNvPr id="21507" name="Rectangle 3"/>
          <p:cNvSpPr>
            <a:spLocks noGrp="1" noChangeArrowheads="1"/>
          </p:cNvSpPr>
          <p:nvPr>
            <p:ph idx="1"/>
          </p:nvPr>
        </p:nvSpPr>
        <p:spPr>
          <a:xfrm>
            <a:off x="457200" y="1295400"/>
            <a:ext cx="8229600" cy="5029200"/>
          </a:xfrm>
        </p:spPr>
        <p:txBody>
          <a:bodyPr/>
          <a:lstStyle/>
          <a:p>
            <a:pPr marL="495300" indent="-495300" eaLnBrk="1" hangingPunct="1"/>
            <a:r>
              <a:rPr lang="en-US" b="1" dirty="0" smtClean="0"/>
              <a:t>Relationships</a:t>
            </a:r>
            <a:r>
              <a:rPr lang="en-US" dirty="0" smtClean="0"/>
              <a:t> are associations between one or more entity types.</a:t>
            </a:r>
          </a:p>
          <a:p>
            <a:pPr marL="495300" indent="-495300" eaLnBrk="1" hangingPunct="1"/>
            <a:endParaRPr lang="en-US" dirty="0" smtClean="0"/>
          </a:p>
          <a:p>
            <a:pPr marL="495300" indent="-495300"/>
            <a:r>
              <a:rPr lang="en-US" b="1" dirty="0" smtClean="0"/>
              <a:t>Relationships a</a:t>
            </a:r>
            <a:r>
              <a:rPr lang="en-US" dirty="0" smtClean="0"/>
              <a:t>re the “</a:t>
            </a:r>
            <a:r>
              <a:rPr lang="en-US" i="1" dirty="0" smtClean="0"/>
              <a:t>glue”</a:t>
            </a:r>
            <a:r>
              <a:rPr lang="en-US" dirty="0" smtClean="0"/>
              <a:t> that holds together components of an E-R model. </a:t>
            </a:r>
          </a:p>
          <a:p>
            <a:pPr marL="495300" indent="-495300" eaLnBrk="1" hangingPunct="1"/>
            <a:endParaRPr lang="en-US" dirty="0" smtClean="0"/>
          </a:p>
          <a:p>
            <a:pPr marL="495300" indent="-495300" eaLnBrk="1" hangingPunct="1"/>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988" y="3657600"/>
            <a:ext cx="6781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6860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256</TotalTime>
  <Words>416</Words>
  <Application>Microsoft Office PowerPoint</Application>
  <PresentationFormat>On-screen Show (4:3)</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Constantia</vt:lpstr>
      <vt:lpstr>Wingdings 2</vt:lpstr>
      <vt:lpstr>Flow</vt:lpstr>
      <vt:lpstr>PowerPoint Presentation</vt:lpstr>
      <vt:lpstr>Entity Relationship Diagrams</vt:lpstr>
      <vt:lpstr>Entity Relationship Diagrams</vt:lpstr>
      <vt:lpstr>ER Diagram Symbols and Notations</vt:lpstr>
      <vt:lpstr>Entity</vt:lpstr>
      <vt:lpstr>Entity</vt:lpstr>
      <vt:lpstr>Attributes</vt:lpstr>
      <vt:lpstr>Attributes</vt:lpstr>
      <vt:lpstr>Relationships </vt:lpstr>
      <vt:lpstr>University Entity-Relationship Diagram</vt:lpstr>
      <vt:lpstr>Benefits of ER Diagrams</vt:lpstr>
      <vt:lpstr>Benefits of ER Diagrams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 (ITC-408)</dc:title>
  <dc:creator>ZAM</dc:creator>
  <cp:lastModifiedBy>iqbal hingorjo</cp:lastModifiedBy>
  <cp:revision>90</cp:revision>
  <dcterms:created xsi:type="dcterms:W3CDTF">2019-08-25T18:37:50Z</dcterms:created>
  <dcterms:modified xsi:type="dcterms:W3CDTF">2024-08-28T04:09:03Z</dcterms:modified>
</cp:coreProperties>
</file>