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6858000" cy="9144000"/>
  <p:embeddedFontLst>
    <p:embeddedFont>
      <p:font typeface="Raleway"/>
      <p:regular r:id="rId23"/>
      <p:bold r:id="rId24"/>
      <p:italic r:id="rId25"/>
      <p:boldItalic r:id="rId26"/>
    </p:embeddedFont>
    <p:embeddedFont>
      <p:font typeface="Libre Franklin"/>
      <p:regular r:id="rId27"/>
      <p:bold r:id="rId28"/>
      <p:italic r:id="rId29"/>
      <p:boldItalic r:id="rId30"/>
    </p:embeddedFont>
    <p:embeddedFont>
      <p:font typeface="Franklin Gothic"/>
      <p:bold r:id="rId31"/>
    </p:embeddedFont>
    <p:embeddedFont>
      <p:font typeface="Roboto Mon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ibreFranklin-bold.fntdata"/><Relationship Id="rId27" Type="http://schemas.openxmlformats.org/officeDocument/2006/relationships/font" Target="fonts/LibreFranklin-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ibreFranklin-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ranklinGothic-bold.fntdata"/><Relationship Id="rId30" Type="http://schemas.openxmlformats.org/officeDocument/2006/relationships/font" Target="fonts/LibreFranklin-boldItalic.fntdata"/><Relationship Id="rId11" Type="http://schemas.openxmlformats.org/officeDocument/2006/relationships/slide" Target="slides/slide6.xml"/><Relationship Id="rId33" Type="http://schemas.openxmlformats.org/officeDocument/2006/relationships/font" Target="fonts/RobotoMono-bold.fntdata"/><Relationship Id="rId10" Type="http://schemas.openxmlformats.org/officeDocument/2006/relationships/slide" Target="slides/slide5.xml"/><Relationship Id="rId32" Type="http://schemas.openxmlformats.org/officeDocument/2006/relationships/font" Target="fonts/RobotoMono-regular.fntdata"/><Relationship Id="rId13" Type="http://schemas.openxmlformats.org/officeDocument/2006/relationships/slide" Target="slides/slide8.xml"/><Relationship Id="rId35" Type="http://schemas.openxmlformats.org/officeDocument/2006/relationships/font" Target="fonts/RobotoMono-boldItalic.fntdata"/><Relationship Id="rId12" Type="http://schemas.openxmlformats.org/officeDocument/2006/relationships/slide" Target="slides/slide7.xml"/><Relationship Id="rId34" Type="http://schemas.openxmlformats.org/officeDocument/2006/relationships/font" Target="fonts/RobotoMon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4e53d55e1f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34e53d55e1f_0_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4e53d55e1f_0_1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4e53d55e1f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b="1" lang="en-US" sz="1700">
                <a:solidFill>
                  <a:schemeClr val="dk1"/>
                </a:solidFill>
              </a:rPr>
              <a:t>Slide 13: Parallelization Strategy</a:t>
            </a:r>
            <a:endParaRPr b="1"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Good afternoon everyone. Now let's discuss the parallelization strategy we're employing to implement our dynamic SSSP update algorithm.</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Our approach combines three powerful technologies to achieve high performance and scalability: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First, we use METIS for graph partitioning - this allows us to efficiently distribute the graph across multiple computing nodes.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Second, we implement MPI (Message Passing Interface) for handling communication between different nodes in our computing cluster.</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Third, we utilize OpenMP for shared-memory parallelism within each node, allowing us to take advantage of multi-core processors.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These technologies work together to enable efficient batch updates and follow the 2-step strategy outlined earlier in our presentation.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Let me walk you through each component in more detail.</a:t>
            </a:r>
            <a:endParaRPr>
              <a:solidFill>
                <a:schemeClr val="dk1"/>
              </a:solidFill>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sp>
        <p:nvSpPr>
          <p:cNvPr id="153" name="Google Shape;15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4e53d55e1f_0_1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4e53d55e1f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a:t>METIS is our foundation for efficient parallelization. It serves several critical functions:</a:t>
            </a:r>
            <a:endParaRPr/>
          </a:p>
          <a:p>
            <a:pPr indent="0" lvl="0" marL="0" rtl="0" algn="l">
              <a:lnSpc>
                <a:spcPct val="115000"/>
              </a:lnSpc>
              <a:spcBef>
                <a:spcPts val="1200"/>
              </a:spcBef>
              <a:spcAft>
                <a:spcPts val="0"/>
              </a:spcAft>
              <a:buClr>
                <a:schemeClr val="dk1"/>
              </a:buClr>
              <a:buSzPts val="1100"/>
              <a:buFont typeface="Arial"/>
              <a:buNone/>
            </a:pPr>
            <a:r>
              <a:rPr lang="en-US"/>
              <a:t>For graph partitioning, METIS divides our input network into balanced subgraphs. This is crucial because it enables distributed processing across multiple computing resources.</a:t>
            </a:r>
            <a:endParaRPr/>
          </a:p>
          <a:p>
            <a:pPr indent="0" lvl="0" marL="0" rtl="0" algn="l">
              <a:lnSpc>
                <a:spcPct val="115000"/>
              </a:lnSpc>
              <a:spcBef>
                <a:spcPts val="1200"/>
              </a:spcBef>
              <a:spcAft>
                <a:spcPts val="0"/>
              </a:spcAft>
              <a:buClr>
                <a:schemeClr val="dk1"/>
              </a:buClr>
              <a:buSzPts val="1100"/>
              <a:buFont typeface="Arial"/>
              <a:buNone/>
            </a:pPr>
            <a:r>
              <a:rPr lang="en-US"/>
              <a:t>A key advantage of METIS is minimized communication. The algorithm intelligently partitions the graph to reduce the number of edges that cross between partitions. This is essential because these cross-partition edges require MPI communication, which can become a bottleneck.</a:t>
            </a:r>
            <a:endParaRPr/>
          </a:p>
          <a:p>
            <a:pPr indent="0" lvl="0" marL="0" rtl="0" algn="l">
              <a:lnSpc>
                <a:spcPct val="115000"/>
              </a:lnSpc>
              <a:spcBef>
                <a:spcPts val="1200"/>
              </a:spcBef>
              <a:spcAft>
                <a:spcPts val="0"/>
              </a:spcAft>
              <a:buClr>
                <a:schemeClr val="dk1"/>
              </a:buClr>
              <a:buSzPts val="1100"/>
              <a:buFont typeface="Arial"/>
              <a:buNone/>
            </a:pPr>
            <a:r>
              <a:rPr lang="en-US"/>
              <a:t>METIS also significantly improves load balancing by ensuring each MPI process handles roughly the same amount of work. Without this balance, some processes would finish early and wait idle while others continue processing.</a:t>
            </a:r>
            <a:endParaRPr/>
          </a:p>
          <a:p>
            <a:pPr indent="0" lvl="0" marL="0" rtl="0" algn="l">
              <a:lnSpc>
                <a:spcPct val="115000"/>
              </a:lnSpc>
              <a:spcBef>
                <a:spcPts val="1200"/>
              </a:spcBef>
              <a:spcAft>
                <a:spcPts val="0"/>
              </a:spcAft>
              <a:buClr>
                <a:schemeClr val="dk1"/>
              </a:buClr>
              <a:buSzPts val="1100"/>
              <a:buFont typeface="Arial"/>
              <a:buNone/>
            </a:pPr>
            <a:r>
              <a:rPr lang="en-US"/>
              <a:t>Finally, METIS provides the foundation for our hybrid parallelism approach, preparing the graph data structure for efficient execution using both MPI across nodes and OpenMP within each node.</a:t>
            </a:r>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4e53d55e1f_0_1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4e53d55e1f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Moving to the intra-node level, we employ OpenMP to leverage multiple CPU cores within each computing node.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For intra-node parallelism, OpenMP enables concurrent processing of affected vertices within each node using multiple threads. This is particularly important when processing dense subgraphs.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We achieve efficient vertex updates by processing affected vertices and their neighbors in parallel using directives like </a:t>
            </a:r>
            <a:r>
              <a:rPr lang="en-US">
                <a:solidFill>
                  <a:srgbClr val="188038"/>
                </a:solidFill>
                <a:latin typeface="Roboto Mono"/>
                <a:ea typeface="Roboto Mono"/>
                <a:cs typeface="Roboto Mono"/>
                <a:sym typeface="Roboto Mono"/>
              </a:rPr>
              <a:t>#pragma omp parallel for</a:t>
            </a:r>
            <a:r>
              <a:rPr lang="en-US">
                <a:solidFill>
                  <a:schemeClr val="dk1"/>
                </a:solidFill>
              </a:rPr>
              <a:t>. This significantly accelerates Step 2 of our algorithm, where most of the computational work occurs.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OpenMP's dynamic load balancing is crucial when workloads are uneven. For example, when different subtrees in our SSSP tree have varying sizes, OpenMP's dynamic scheduling distributes this work effectively among available threads.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a:solidFill>
                  <a:schemeClr val="dk1"/>
                </a:solidFill>
              </a:rPr>
              <a:t>Perhaps most importantly, we implement asynchronous updates without heavy synchronization mechanisms. By carefully designing our algorithm to minimize thread contention, we avoid locking overhead that would otherwise limit scalability as thread count increases.</a:t>
            </a:r>
            <a:endParaRPr>
              <a:solidFill>
                <a:schemeClr val="dk1"/>
              </a:solidFill>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4e53d55e1f_0_1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4e53d55e1f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a:t>At the distributed computing level, we employ MPI to coordinate work across multiple computing nodes.</a:t>
            </a:r>
            <a:endParaRPr/>
          </a:p>
          <a:p>
            <a:pPr indent="0" lvl="0" marL="0" rtl="0" algn="l">
              <a:lnSpc>
                <a:spcPct val="115000"/>
              </a:lnSpc>
              <a:spcBef>
                <a:spcPts val="1200"/>
              </a:spcBef>
              <a:spcAft>
                <a:spcPts val="0"/>
              </a:spcAft>
              <a:buClr>
                <a:schemeClr val="dk1"/>
              </a:buClr>
              <a:buSzPts val="1100"/>
              <a:buFont typeface="Arial"/>
              <a:buNone/>
            </a:pPr>
            <a:r>
              <a:rPr lang="en-US"/>
              <a:t>For inter-node communication, MPI facilitates the exchange of data between different graph partitions stored on separate physical machines. This is essential when processing graphs that are too large to fit in the memory of a single machine.</a:t>
            </a:r>
            <a:endParaRPr/>
          </a:p>
          <a:p>
            <a:pPr indent="0" lvl="0" marL="0" rtl="0" algn="l">
              <a:lnSpc>
                <a:spcPct val="115000"/>
              </a:lnSpc>
              <a:spcBef>
                <a:spcPts val="1200"/>
              </a:spcBef>
              <a:spcAft>
                <a:spcPts val="0"/>
              </a:spcAft>
              <a:buClr>
                <a:schemeClr val="dk1"/>
              </a:buClr>
              <a:buSzPts val="1100"/>
              <a:buFont typeface="Arial"/>
              <a:buNone/>
            </a:pPr>
            <a:r>
              <a:rPr lang="en-US"/>
              <a:t>Parallel processing across nodes allows each MPI process to work on a different partition of the graph, enabling truly distributed computation of SSSP updates.</a:t>
            </a:r>
            <a:endParaRPr/>
          </a:p>
          <a:p>
            <a:pPr indent="0" lvl="0" marL="0" rtl="0" algn="l">
              <a:lnSpc>
                <a:spcPct val="115000"/>
              </a:lnSpc>
              <a:spcBef>
                <a:spcPts val="1200"/>
              </a:spcBef>
              <a:spcAft>
                <a:spcPts val="0"/>
              </a:spcAft>
              <a:buClr>
                <a:schemeClr val="dk1"/>
              </a:buClr>
              <a:buSzPts val="1100"/>
              <a:buFont typeface="Arial"/>
              <a:buNone/>
            </a:pPr>
            <a:r>
              <a:rPr lang="en-US"/>
              <a:t>Synchronization of boundary vertices is a critical function of MPI in our implementation. When vertices are shared between different partitions, MPI ensures that updates to these vertices are properly communicated across nodes to maintain correctness.</a:t>
            </a:r>
            <a:endParaRPr/>
          </a:p>
          <a:p>
            <a:pPr indent="0" lvl="0" marL="0" rtl="0" algn="l">
              <a:lnSpc>
                <a:spcPct val="115000"/>
              </a:lnSpc>
              <a:spcBef>
                <a:spcPts val="1200"/>
              </a:spcBef>
              <a:spcAft>
                <a:spcPts val="0"/>
              </a:spcAft>
              <a:buClr>
                <a:schemeClr val="dk1"/>
              </a:buClr>
              <a:buSzPts val="1100"/>
              <a:buFont typeface="Arial"/>
              <a:buNone/>
            </a:pPr>
            <a:r>
              <a:rPr lang="en-US"/>
              <a:t>This approach enables scalability to large-scale networks by allowing our algorithm to utilize resources across multiple machines. This makes it suitable for high-performance computing environments and clusters, where single-machine solutions would be insufficient.</a:t>
            </a:r>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a:t>To conclude, our paper provides an efficient parallel framework for updating Single Source Shortest Path calculations in dynamic networks.</a:t>
            </a:r>
            <a:endParaRPr/>
          </a:p>
          <a:p>
            <a:pPr indent="0" lvl="0" marL="0" rtl="0" algn="l">
              <a:lnSpc>
                <a:spcPct val="115000"/>
              </a:lnSpc>
              <a:spcBef>
                <a:spcPts val="1200"/>
              </a:spcBef>
              <a:spcAft>
                <a:spcPts val="0"/>
              </a:spcAft>
              <a:buClr>
                <a:schemeClr val="dk1"/>
              </a:buClr>
              <a:buSzPts val="1100"/>
              <a:buFont typeface="Arial"/>
              <a:buNone/>
            </a:pPr>
            <a:r>
              <a:rPr lang="en-US"/>
              <a:t>We are implementing the proposed algorithm using a combination of MPI for distributed memory parallelism, OpenMP for shared memory parallelism, and METIS for intelligent graph partitioning.</a:t>
            </a:r>
            <a:endParaRPr/>
          </a:p>
          <a:p>
            <a:pPr indent="0" lvl="0" marL="0" rtl="0" algn="l">
              <a:lnSpc>
                <a:spcPct val="115000"/>
              </a:lnSpc>
              <a:spcBef>
                <a:spcPts val="1200"/>
              </a:spcBef>
              <a:spcAft>
                <a:spcPts val="0"/>
              </a:spcAft>
              <a:buClr>
                <a:schemeClr val="dk1"/>
              </a:buClr>
              <a:buSzPts val="1100"/>
              <a:buFont typeface="Arial"/>
              <a:buNone/>
            </a:pPr>
            <a:r>
              <a:rPr lang="en-US"/>
              <a:t>This hybrid approach makes our solution highly scalable across both multi-core processors and distributed computing environments.</a:t>
            </a:r>
            <a:endParaRPr/>
          </a:p>
          <a:p>
            <a:pPr indent="0" lvl="0" marL="0" rtl="0" algn="l">
              <a:lnSpc>
                <a:spcPct val="115000"/>
              </a:lnSpc>
              <a:spcBef>
                <a:spcPts val="1200"/>
              </a:spcBef>
              <a:spcAft>
                <a:spcPts val="0"/>
              </a:spcAft>
              <a:buClr>
                <a:schemeClr val="dk1"/>
              </a:buClr>
              <a:buSzPts val="1100"/>
              <a:buFont typeface="Arial"/>
              <a:buNone/>
            </a:pPr>
            <a:r>
              <a:rPr lang="en-US"/>
              <a:t>Throughout our implementation, we're staying true to the two-step algorithm proposed in the paper while leveraging these parallelization technologies to maintain and even enhance the performance benefits.</a:t>
            </a:r>
            <a:endParaRPr/>
          </a:p>
          <a:p>
            <a:pPr indent="0" lvl="0" marL="0" rtl="0" algn="l">
              <a:lnSpc>
                <a:spcPct val="115000"/>
              </a:lnSpc>
              <a:spcBef>
                <a:spcPts val="1200"/>
              </a:spcBef>
              <a:spcAft>
                <a:spcPts val="0"/>
              </a:spcAft>
              <a:buClr>
                <a:schemeClr val="dk1"/>
              </a:buClr>
              <a:buSzPts val="1100"/>
              <a:buFont typeface="Arial"/>
              <a:buNone/>
            </a:pPr>
            <a:r>
              <a:rPr lang="en-US"/>
              <a:t>Thank you for your attention. Are there any questions about our parallelization strategy?</a:t>
            </a:r>
            <a:endParaRPr/>
          </a:p>
          <a:p>
            <a:pPr indent="0" lvl="0" marL="0" rtl="0" algn="l">
              <a:spcBef>
                <a:spcPts val="1200"/>
              </a:spcBef>
              <a:spcAft>
                <a:spcPts val="0"/>
              </a:spcAft>
              <a:buNone/>
            </a:pPr>
            <a:r>
              <a:t/>
            </a:r>
            <a:endParaRPr/>
          </a:p>
        </p:txBody>
      </p:sp>
      <p:sp>
        <p:nvSpPr>
          <p:cNvPr id="180" name="Google Shape;18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4e453cda08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4e453cda0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4e453cda08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4e453cda0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4e453cda08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4e453cda0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4e453cda08_0_2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4e453cda08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3534800"/>
            <a:ext cx="8982600" cy="3215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352633"/>
            <a:ext cx="8183700" cy="19647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2317433"/>
            <a:ext cx="8183700" cy="1148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3534800"/>
            <a:ext cx="8982600" cy="3215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990668"/>
            <a:ext cx="8520600" cy="2675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3793576"/>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6" name="Google Shape;56;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1200"/>
              </a:spcBef>
              <a:spcAft>
                <a:spcPts val="0"/>
              </a:spcAft>
              <a:buClr>
                <a:schemeClr val="dk1"/>
              </a:buClr>
              <a:buSzPts val="1800"/>
              <a:buChar char="○"/>
              <a:defRPr/>
            </a:lvl2pPr>
            <a:lvl3pPr indent="-342900" lvl="2" marL="1371600" algn="l">
              <a:spcBef>
                <a:spcPts val="1200"/>
              </a:spcBef>
              <a:spcAft>
                <a:spcPts val="0"/>
              </a:spcAft>
              <a:buClr>
                <a:schemeClr val="dk1"/>
              </a:buClr>
              <a:buSzPts val="1800"/>
              <a:buChar char="■"/>
              <a:defRPr/>
            </a:lvl3pPr>
            <a:lvl4pPr indent="-342900" lvl="3" marL="1828800" algn="l">
              <a:spcBef>
                <a:spcPts val="1200"/>
              </a:spcBef>
              <a:spcAft>
                <a:spcPts val="0"/>
              </a:spcAft>
              <a:buClr>
                <a:schemeClr val="dk1"/>
              </a:buClr>
              <a:buSzPts val="1800"/>
              <a:buChar char="●"/>
              <a:defRPr/>
            </a:lvl4pPr>
            <a:lvl5pPr indent="-342900" lvl="4" marL="2286000" algn="l">
              <a:spcBef>
                <a:spcPts val="1200"/>
              </a:spcBef>
              <a:spcAft>
                <a:spcPts val="0"/>
              </a:spcAft>
              <a:buClr>
                <a:schemeClr val="dk1"/>
              </a:buClr>
              <a:buSzPts val="1800"/>
              <a:buChar char="○"/>
              <a:defRPr/>
            </a:lvl5pPr>
            <a:lvl6pPr indent="-342900" lvl="5" marL="2743200" algn="l">
              <a:spcBef>
                <a:spcPts val="1200"/>
              </a:spcBef>
              <a:spcAft>
                <a:spcPts val="0"/>
              </a:spcAft>
              <a:buClr>
                <a:schemeClr val="dk1"/>
              </a:buClr>
              <a:buSzPts val="1800"/>
              <a:buChar char="■"/>
              <a:defRPr/>
            </a:lvl6pPr>
            <a:lvl7pPr indent="-342900" lvl="6" marL="3200400" algn="l">
              <a:spcBef>
                <a:spcPts val="1200"/>
              </a:spcBef>
              <a:spcAft>
                <a:spcPts val="0"/>
              </a:spcAft>
              <a:buClr>
                <a:schemeClr val="dk1"/>
              </a:buClr>
              <a:buSzPts val="1800"/>
              <a:buChar char="●"/>
              <a:defRPr/>
            </a:lvl7pPr>
            <a:lvl8pPr indent="-342900" lvl="7" marL="3657600" algn="l">
              <a:spcBef>
                <a:spcPts val="1200"/>
              </a:spcBef>
              <a:spcAft>
                <a:spcPts val="0"/>
              </a:spcAft>
              <a:buClr>
                <a:schemeClr val="dk1"/>
              </a:buClr>
              <a:buSzPts val="1800"/>
              <a:buChar char="○"/>
              <a:defRPr/>
            </a:lvl8pPr>
            <a:lvl9pPr indent="-342900" lvl="8" marL="4114800" algn="l">
              <a:spcBef>
                <a:spcPts val="1200"/>
              </a:spcBef>
              <a:spcAft>
                <a:spcPts val="1200"/>
              </a:spcAft>
              <a:buClr>
                <a:schemeClr val="dk1"/>
              </a:buClr>
              <a:buSzPts val="1800"/>
              <a:buChar char="■"/>
              <a:defRPr/>
            </a:lvl9pPr>
          </a:lstStyle>
          <a:p/>
        </p:txBody>
      </p:sp>
      <p:sp>
        <p:nvSpPr>
          <p:cNvPr id="57" name="Google Shape;57;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2">
  <p:cSld name="Summary 2">
    <p:bg>
      <p:bgPr>
        <a:solidFill>
          <a:schemeClr val="lt1"/>
        </a:solidFill>
      </p:bgPr>
    </p:bg>
    <p:spTree>
      <p:nvGrpSpPr>
        <p:cNvPr id="60" name="Shape 60"/>
        <p:cNvGrpSpPr/>
        <p:nvPr/>
      </p:nvGrpSpPr>
      <p:grpSpPr>
        <a:xfrm>
          <a:off x="0" y="0"/>
          <a:ext cx="0" cy="0"/>
          <a:chOff x="0" y="0"/>
          <a:chExt cx="0" cy="0"/>
        </a:xfrm>
      </p:grpSpPr>
      <p:cxnSp>
        <p:nvCxnSpPr>
          <p:cNvPr id="61" name="Google Shape;61;p14"/>
          <p:cNvCxnSpPr/>
          <p:nvPr/>
        </p:nvCxnSpPr>
        <p:spPr>
          <a:xfrm>
            <a:off x="445770" y="2148840"/>
            <a:ext cx="1600200" cy="3900"/>
          </a:xfrm>
          <a:prstGeom prst="straightConnector1">
            <a:avLst/>
          </a:prstGeom>
          <a:noFill/>
          <a:ln cap="flat" cmpd="sng" w="101600">
            <a:solidFill>
              <a:srgbClr val="5D7C3F"/>
            </a:solidFill>
            <a:prstDash val="solid"/>
            <a:miter lim="800000"/>
            <a:headEnd len="sm" w="sm" type="none"/>
            <a:tailEnd len="sm" w="sm" type="none"/>
          </a:ln>
        </p:spPr>
      </p:cxnSp>
      <p:grpSp>
        <p:nvGrpSpPr>
          <p:cNvPr id="62" name="Google Shape;62;p14"/>
          <p:cNvGrpSpPr/>
          <p:nvPr/>
        </p:nvGrpSpPr>
        <p:grpSpPr>
          <a:xfrm flipH="1" rot="5400000">
            <a:off x="-369903" y="4270035"/>
            <a:ext cx="2959226" cy="2219419"/>
            <a:chOff x="0" y="12289"/>
            <a:chExt cx="3550" cy="3551"/>
          </a:xfrm>
        </p:grpSpPr>
        <p:sp>
          <p:nvSpPr>
            <p:cNvPr id="63" name="Google Shape;63;p14"/>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64" name="Google Shape;64;p14"/>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65" name="Google Shape;65;p14"/>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
        <p:nvSpPr>
          <p:cNvPr id="66" name="Google Shape;66;p14"/>
          <p:cNvSpPr txBox="1"/>
          <p:nvPr>
            <p:ph type="title"/>
          </p:nvPr>
        </p:nvSpPr>
        <p:spPr>
          <a:xfrm>
            <a:off x="445770" y="102875"/>
            <a:ext cx="8155200" cy="16803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spcBef>
                <a:spcPts val="0"/>
              </a:spcBef>
              <a:spcAft>
                <a:spcPts val="0"/>
              </a:spcAft>
              <a:buSzPts val="3000"/>
              <a:buNone/>
              <a:defRPr/>
            </a:lvl2pPr>
            <a:lvl3pPr lvl="2" algn="l">
              <a:spcBef>
                <a:spcPts val="0"/>
              </a:spcBef>
              <a:spcAft>
                <a:spcPts val="0"/>
              </a:spcAft>
              <a:buSzPts val="3000"/>
              <a:buNone/>
              <a:defRPr/>
            </a:lvl3pPr>
            <a:lvl4pPr lvl="3" algn="l">
              <a:spcBef>
                <a:spcPts val="0"/>
              </a:spcBef>
              <a:spcAft>
                <a:spcPts val="0"/>
              </a:spcAft>
              <a:buSzPts val="3000"/>
              <a:buNone/>
              <a:defRPr/>
            </a:lvl4pPr>
            <a:lvl5pPr lvl="4" algn="l">
              <a:spcBef>
                <a:spcPts val="0"/>
              </a:spcBef>
              <a:spcAft>
                <a:spcPts val="0"/>
              </a:spcAft>
              <a:buSzPts val="3000"/>
              <a:buNone/>
              <a:defRPr/>
            </a:lvl5pPr>
            <a:lvl6pPr lvl="5" algn="l">
              <a:spcBef>
                <a:spcPts val="0"/>
              </a:spcBef>
              <a:spcAft>
                <a:spcPts val="0"/>
              </a:spcAft>
              <a:buSzPts val="3000"/>
              <a:buNone/>
              <a:defRPr/>
            </a:lvl6pPr>
            <a:lvl7pPr lvl="6" algn="l">
              <a:spcBef>
                <a:spcPts val="0"/>
              </a:spcBef>
              <a:spcAft>
                <a:spcPts val="0"/>
              </a:spcAft>
              <a:buSzPts val="3000"/>
              <a:buNone/>
              <a:defRPr/>
            </a:lvl7pPr>
            <a:lvl8pPr lvl="7" algn="l">
              <a:spcBef>
                <a:spcPts val="0"/>
              </a:spcBef>
              <a:spcAft>
                <a:spcPts val="0"/>
              </a:spcAft>
              <a:buSzPts val="3000"/>
              <a:buNone/>
              <a:defRPr/>
            </a:lvl8pPr>
            <a:lvl9pPr lvl="8" algn="l">
              <a:spcBef>
                <a:spcPts val="0"/>
              </a:spcBef>
              <a:spcAft>
                <a:spcPts val="0"/>
              </a:spcAft>
              <a:buSzPts val="3000"/>
              <a:buNone/>
              <a:defRPr/>
            </a:lvl9pPr>
          </a:lstStyle>
          <a:p/>
        </p:txBody>
      </p:sp>
      <p:sp>
        <p:nvSpPr>
          <p:cNvPr id="67" name="Google Shape;67;p14"/>
          <p:cNvSpPr txBox="1"/>
          <p:nvPr>
            <p:ph idx="1" type="body"/>
          </p:nvPr>
        </p:nvSpPr>
        <p:spPr>
          <a:xfrm>
            <a:off x="2743200" y="2282008"/>
            <a:ext cx="5857800" cy="3699300"/>
          </a:xfrm>
          <a:prstGeom prst="rect">
            <a:avLst/>
          </a:prstGeom>
          <a:noFill/>
          <a:ln>
            <a:noFill/>
          </a:ln>
        </p:spPr>
        <p:txBody>
          <a:bodyPr anchorCtr="0" anchor="t" bIns="0" lIns="0" spcFirstLastPara="1" rIns="0" wrap="square" tIns="228600">
            <a:normAutofit/>
          </a:bodyPr>
          <a:lstStyle>
            <a:lvl1pPr indent="-355600" lvl="0" marL="457200" algn="l">
              <a:lnSpc>
                <a:spcPct val="90000"/>
              </a:lnSpc>
              <a:spcBef>
                <a:spcPts val="1800"/>
              </a:spcBef>
              <a:spcAft>
                <a:spcPts val="0"/>
              </a:spcAft>
              <a:buClr>
                <a:schemeClr val="dk1"/>
              </a:buClr>
              <a:buSzPts val="2000"/>
              <a:buFont typeface="Arial"/>
              <a:buChar char="•"/>
              <a:defRPr sz="2000"/>
            </a:lvl1pPr>
            <a:lvl2pPr indent="-355600" lvl="1" marL="914400" algn="l">
              <a:lnSpc>
                <a:spcPct val="90000"/>
              </a:lnSpc>
              <a:spcBef>
                <a:spcPts val="1800"/>
              </a:spcBef>
              <a:spcAft>
                <a:spcPts val="0"/>
              </a:spcAft>
              <a:buClr>
                <a:schemeClr val="dk1"/>
              </a:buClr>
              <a:buSzPts val="2000"/>
              <a:buChar char="○"/>
              <a:defRPr sz="2000"/>
            </a:lvl2pPr>
            <a:lvl3pPr indent="-355600" lvl="2" marL="1371600" algn="l">
              <a:lnSpc>
                <a:spcPct val="90000"/>
              </a:lnSpc>
              <a:spcBef>
                <a:spcPts val="1800"/>
              </a:spcBef>
              <a:spcAft>
                <a:spcPts val="0"/>
              </a:spcAft>
              <a:buClr>
                <a:schemeClr val="dk1"/>
              </a:buClr>
              <a:buSzPts val="2000"/>
              <a:buChar char="■"/>
              <a:defRPr sz="2000"/>
            </a:lvl3pPr>
            <a:lvl4pPr indent="-355600" lvl="3" marL="1828800" algn="l">
              <a:lnSpc>
                <a:spcPct val="90000"/>
              </a:lnSpc>
              <a:spcBef>
                <a:spcPts val="1800"/>
              </a:spcBef>
              <a:spcAft>
                <a:spcPts val="0"/>
              </a:spcAft>
              <a:buClr>
                <a:schemeClr val="dk1"/>
              </a:buClr>
              <a:buSzPts val="2000"/>
              <a:buChar char="●"/>
              <a:defRPr sz="2000"/>
            </a:lvl4pPr>
            <a:lvl5pPr indent="-355600" lvl="4" marL="2286000" algn="l">
              <a:lnSpc>
                <a:spcPct val="90000"/>
              </a:lnSpc>
              <a:spcBef>
                <a:spcPts val="1800"/>
              </a:spcBef>
              <a:spcAft>
                <a:spcPts val="0"/>
              </a:spcAft>
              <a:buClr>
                <a:schemeClr val="dk1"/>
              </a:buClr>
              <a:buSzPts val="2000"/>
              <a:buChar char="○"/>
              <a:defRPr sz="2000"/>
            </a:lvl5pPr>
            <a:lvl6pPr indent="-342900" lvl="5" marL="2743200" algn="l">
              <a:lnSpc>
                <a:spcPct val="90000"/>
              </a:lnSpc>
              <a:spcBef>
                <a:spcPts val="1200"/>
              </a:spcBef>
              <a:spcAft>
                <a:spcPts val="0"/>
              </a:spcAft>
              <a:buClr>
                <a:schemeClr val="lt1"/>
              </a:buClr>
              <a:buSzPts val="1800"/>
              <a:buChar char="■"/>
              <a:defRPr/>
            </a:lvl6pPr>
            <a:lvl7pPr indent="-342900" lvl="6" marL="3200400" algn="l">
              <a:lnSpc>
                <a:spcPct val="90000"/>
              </a:lnSpc>
              <a:spcBef>
                <a:spcPts val="1200"/>
              </a:spcBef>
              <a:spcAft>
                <a:spcPts val="0"/>
              </a:spcAft>
              <a:buClr>
                <a:schemeClr val="lt1"/>
              </a:buClr>
              <a:buSzPts val="1800"/>
              <a:buChar char="●"/>
              <a:defRPr/>
            </a:lvl7pPr>
            <a:lvl8pPr indent="-342900" lvl="7" marL="3657600" algn="l">
              <a:lnSpc>
                <a:spcPct val="90000"/>
              </a:lnSpc>
              <a:spcBef>
                <a:spcPts val="1200"/>
              </a:spcBef>
              <a:spcAft>
                <a:spcPts val="0"/>
              </a:spcAft>
              <a:buClr>
                <a:schemeClr val="lt1"/>
              </a:buClr>
              <a:buSzPts val="1800"/>
              <a:buChar char="○"/>
              <a:defRPr/>
            </a:lvl8pPr>
            <a:lvl9pPr indent="-342900" lvl="8" marL="4114800" algn="l">
              <a:lnSpc>
                <a:spcPct val="90000"/>
              </a:lnSpc>
              <a:spcBef>
                <a:spcPts val="1200"/>
              </a:spcBef>
              <a:spcAft>
                <a:spcPts val="1200"/>
              </a:spcAft>
              <a:buClr>
                <a:schemeClr val="lt1"/>
              </a:buClr>
              <a:buSzPts val="1800"/>
              <a:buChar char="■"/>
              <a:defRPr/>
            </a:lvl9pPr>
          </a:lstStyle>
          <a:p/>
        </p:txBody>
      </p:sp>
      <p:sp>
        <p:nvSpPr>
          <p:cNvPr id="68" name="Google Shape;68;p14"/>
          <p:cNvSpPr txBox="1"/>
          <p:nvPr>
            <p:ph idx="12" type="sldNum"/>
          </p:nvPr>
        </p:nvSpPr>
        <p:spPr>
          <a:xfrm>
            <a:off x="445770" y="6332220"/>
            <a:ext cx="392400" cy="247800"/>
          </a:xfrm>
          <a:prstGeom prst="rect">
            <a:avLst/>
          </a:prstGeom>
          <a:noFill/>
          <a:ln>
            <a:noFill/>
          </a:ln>
        </p:spPr>
        <p:txBody>
          <a:bodyPr anchorCtr="0" anchor="t" bIns="0" lIns="0" spcFirstLastPara="1" rIns="0" wrap="square" tIns="0">
            <a:norm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
        <p:nvSpPr>
          <p:cNvPr id="69" name="Google Shape;69;p14"/>
          <p:cNvSpPr txBox="1"/>
          <p:nvPr>
            <p:ph idx="10" type="dt"/>
          </p:nvPr>
        </p:nvSpPr>
        <p:spPr>
          <a:xfrm>
            <a:off x="850236" y="6332220"/>
            <a:ext cx="984900" cy="2478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pos="450">
          <p15:clr>
            <a:srgbClr val="FBAE40"/>
          </p15:clr>
        </p15:guide>
        <p15:guide id="2" pos="5310">
          <p15:clr>
            <a:srgbClr val="FBAE40"/>
          </p15:clr>
        </p15:guide>
        <p15:guide id="3" pos="1728">
          <p15:clr>
            <a:srgbClr val="FBAE40"/>
          </p15:clr>
        </p15:guide>
        <p15:guide id="4" pos="4302">
          <p15:clr>
            <a:srgbClr val="FBAE40"/>
          </p15:clr>
        </p15:guide>
        <p15:guide id="5" pos="1458">
          <p15:clr>
            <a:srgbClr val="FBAE40"/>
          </p15:clr>
        </p15:guide>
        <p15:guide id="6" pos="3006">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014">
          <p15:clr>
            <a:srgbClr val="FBAE40"/>
          </p15:clr>
        </p15:guide>
        <p15:guide id="11" pos="273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3534800"/>
            <a:ext cx="8982600" cy="3215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2286000"/>
            <a:ext cx="8183700" cy="10476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593367"/>
            <a:ext cx="8520600" cy="8313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593367"/>
            <a:ext cx="8520600" cy="8313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593367"/>
            <a:ext cx="8520600" cy="8313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701800"/>
            <a:ext cx="5604000" cy="5454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107600"/>
            <a:ext cx="4426500" cy="6642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575600"/>
            <a:ext cx="4045200" cy="20448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3692001"/>
            <a:ext cx="4045200" cy="1794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965600"/>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6251679"/>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8313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6251679"/>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ctrTitle"/>
          </p:nvPr>
        </p:nvSpPr>
        <p:spPr>
          <a:xfrm>
            <a:off x="485875" y="352633"/>
            <a:ext cx="8183700" cy="1964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Updating SSSP in Large-Scale Dynamic Networks</a:t>
            </a:r>
            <a:endParaRPr/>
          </a:p>
        </p:txBody>
      </p:sp>
      <p:sp>
        <p:nvSpPr>
          <p:cNvPr id="75" name="Google Shape;75;p15"/>
          <p:cNvSpPr txBox="1"/>
          <p:nvPr>
            <p:ph idx="1" type="subTitle"/>
          </p:nvPr>
        </p:nvSpPr>
        <p:spPr>
          <a:xfrm>
            <a:off x="485875" y="2317433"/>
            <a:ext cx="8183700" cy="1148100"/>
          </a:xfrm>
          <a:prstGeom prst="rect">
            <a:avLst/>
          </a:prstGeom>
          <a:noFill/>
          <a:ln>
            <a:noFill/>
          </a:ln>
        </p:spPr>
        <p:txBody>
          <a:bodyPr anchorCtr="0" anchor="t" bIns="45700" lIns="91425" spcFirstLastPara="1" rIns="91425" wrap="square" tIns="45700">
            <a:normAutofit/>
          </a:bodyPr>
          <a:lstStyle/>
          <a:p>
            <a:pPr indent="0" lvl="0" marL="0" rtl="0" algn="ctr">
              <a:lnSpc>
                <a:spcPct val="80000"/>
              </a:lnSpc>
              <a:spcBef>
                <a:spcPts val="0"/>
              </a:spcBef>
              <a:spcAft>
                <a:spcPts val="0"/>
              </a:spcAft>
              <a:buClr>
                <a:srgbClr val="888888"/>
              </a:buClr>
              <a:buSzPts val="3200"/>
              <a:buNone/>
            </a:pPr>
            <a:r>
              <a:rPr lang="en-US" sz="1600"/>
              <a:t>Saad Mursaleen</a:t>
            </a:r>
            <a:r>
              <a:rPr lang="en-US" sz="1600">
                <a:solidFill>
                  <a:srgbClr val="888888"/>
                </a:solidFill>
              </a:rPr>
              <a:t> – 22i-0</a:t>
            </a:r>
            <a:r>
              <a:rPr lang="en-US" sz="1600"/>
              <a:t>835</a:t>
            </a:r>
            <a:endParaRPr sz="1600"/>
          </a:p>
          <a:p>
            <a:pPr indent="0" lvl="0" marL="0" rtl="0" algn="ctr">
              <a:lnSpc>
                <a:spcPct val="80000"/>
              </a:lnSpc>
              <a:spcBef>
                <a:spcPts val="640"/>
              </a:spcBef>
              <a:spcAft>
                <a:spcPts val="0"/>
              </a:spcAft>
              <a:buClr>
                <a:srgbClr val="888888"/>
              </a:buClr>
              <a:buSzPts val="3200"/>
              <a:buNone/>
            </a:pPr>
            <a:r>
              <a:rPr lang="en-US" sz="1600"/>
              <a:t>Shayan Ahmed</a:t>
            </a:r>
            <a:r>
              <a:rPr lang="en-US" sz="1600">
                <a:solidFill>
                  <a:srgbClr val="888888"/>
                </a:solidFill>
              </a:rPr>
              <a:t> – 22i-</a:t>
            </a:r>
            <a:r>
              <a:rPr lang="en-US" sz="1600"/>
              <a:t>0822</a:t>
            </a:r>
            <a:endParaRPr sz="1600"/>
          </a:p>
          <a:p>
            <a:pPr indent="0" lvl="0" marL="0" rtl="0" algn="ctr">
              <a:lnSpc>
                <a:spcPct val="80000"/>
              </a:lnSpc>
              <a:spcBef>
                <a:spcPts val="640"/>
              </a:spcBef>
              <a:spcAft>
                <a:spcPts val="0"/>
              </a:spcAft>
              <a:buClr>
                <a:srgbClr val="888888"/>
              </a:buClr>
              <a:buSzPts val="3200"/>
              <a:buNone/>
            </a:pPr>
            <a:r>
              <a:rPr lang="en-US" sz="1600"/>
              <a:t>BIlal Raza – 22i-1325</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Results Summary</a:t>
            </a:r>
            <a:endParaRPr/>
          </a:p>
        </p:txBody>
      </p:sp>
      <p:sp>
        <p:nvSpPr>
          <p:cNvPr id="136" name="Google Shape;136;p24"/>
          <p:cNvSpPr txBox="1"/>
          <p:nvPr>
            <p:ph idx="1" type="body"/>
          </p:nvPr>
        </p:nvSpPr>
        <p:spPr>
          <a:xfrm>
            <a:off x="457200" y="1600200"/>
            <a:ext cx="7897200" cy="44808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69630" lvl="0" marL="342900" rtl="0" algn="l">
              <a:spcBef>
                <a:spcPts val="360"/>
              </a:spcBef>
              <a:spcAft>
                <a:spcPts val="0"/>
              </a:spcAft>
              <a:buClr>
                <a:schemeClr val="dk2"/>
              </a:buClr>
              <a:buSzPts val="2221"/>
              <a:buChar char="●"/>
            </a:pPr>
            <a:r>
              <a:rPr lang="en-US" sz="2220">
                <a:solidFill>
                  <a:schemeClr val="dk2"/>
                </a:solidFill>
              </a:rPr>
              <a:t>Update approach faster than recomputation</a:t>
            </a:r>
            <a:endParaRPr sz="2220">
              <a:solidFill>
                <a:schemeClr val="dk2"/>
              </a:solidFill>
            </a:endParaRPr>
          </a:p>
          <a:p>
            <a:pPr indent="-369630" lvl="0" marL="342900" rtl="0" algn="l">
              <a:spcBef>
                <a:spcPts val="360"/>
              </a:spcBef>
              <a:spcAft>
                <a:spcPts val="0"/>
              </a:spcAft>
              <a:buClr>
                <a:schemeClr val="dk2"/>
              </a:buClr>
              <a:buSzPts val="2221"/>
              <a:buChar char="●"/>
            </a:pPr>
            <a:r>
              <a:rPr lang="en-US" sz="2220">
                <a:solidFill>
                  <a:schemeClr val="dk2"/>
                </a:solidFill>
              </a:rPr>
              <a:t>Best performance with high insertions</a:t>
            </a:r>
            <a:endParaRPr sz="2220">
              <a:solidFill>
                <a:schemeClr val="dk2"/>
              </a:solidFill>
            </a:endParaRPr>
          </a:p>
          <a:p>
            <a:pPr indent="-369630" lvl="0" marL="342900" rtl="0" algn="l">
              <a:spcBef>
                <a:spcPts val="360"/>
              </a:spcBef>
              <a:spcAft>
                <a:spcPts val="0"/>
              </a:spcAft>
              <a:buClr>
                <a:schemeClr val="dk2"/>
              </a:buClr>
              <a:buSzPts val="2221"/>
              <a:buChar char="●"/>
            </a:pPr>
            <a:r>
              <a:rPr lang="en-US" sz="2220">
                <a:solidFill>
                  <a:schemeClr val="dk2"/>
                </a:solidFill>
              </a:rPr>
              <a:t>Slower when &gt;80% nodes are affected</a:t>
            </a:r>
            <a:endParaRPr sz="2220">
              <a:solidFill>
                <a:schemeClr val="dk2"/>
              </a:solidFill>
            </a:endParaRPr>
          </a:p>
          <a:p>
            <a:pPr indent="-369630" lvl="0" marL="342900" rtl="0" algn="l">
              <a:spcBef>
                <a:spcPts val="360"/>
              </a:spcBef>
              <a:spcAft>
                <a:spcPts val="1200"/>
              </a:spcAft>
              <a:buClr>
                <a:schemeClr val="dk2"/>
              </a:buClr>
              <a:buSzPts val="2221"/>
              <a:buChar char="●"/>
            </a:pPr>
            <a:r>
              <a:rPr lang="en-US" sz="2220">
                <a:solidFill>
                  <a:schemeClr val="dk2"/>
                </a:solidFill>
              </a:rPr>
              <a:t>Good scalability on both GPU and shared memory</a:t>
            </a:r>
            <a:endParaRPr sz="222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445770" y="102875"/>
            <a:ext cx="8155200" cy="16803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4400"/>
              <a:buFont typeface="Franklin Gothic"/>
              <a:buNone/>
            </a:pPr>
            <a:r>
              <a:t/>
            </a:r>
            <a:endParaRPr/>
          </a:p>
        </p:txBody>
      </p:sp>
      <p:sp>
        <p:nvSpPr>
          <p:cNvPr id="142" name="Google Shape;142;p25"/>
          <p:cNvSpPr txBox="1"/>
          <p:nvPr>
            <p:ph idx="1" type="body"/>
          </p:nvPr>
        </p:nvSpPr>
        <p:spPr>
          <a:xfrm>
            <a:off x="2743200" y="2282008"/>
            <a:ext cx="5857800" cy="3699300"/>
          </a:xfrm>
          <a:prstGeom prst="rect">
            <a:avLst/>
          </a:prstGeom>
          <a:noFill/>
          <a:ln>
            <a:noFill/>
          </a:ln>
        </p:spPr>
        <p:txBody>
          <a:bodyPr anchorCtr="0" anchor="t" bIns="0" lIns="0" spcFirstLastPara="1" rIns="0" wrap="square" tIns="228600">
            <a:normAutofit/>
          </a:bodyPr>
          <a:lstStyle/>
          <a:p>
            <a:pPr indent="-156464" lvl="0" marL="283464" rtl="0" algn="l">
              <a:lnSpc>
                <a:spcPct val="90000"/>
              </a:lnSpc>
              <a:spcBef>
                <a:spcPts val="0"/>
              </a:spcBef>
              <a:spcAft>
                <a:spcPts val="1200"/>
              </a:spcAft>
              <a:buClr>
                <a:schemeClr val="dk1"/>
              </a:buClr>
              <a:buSzPts val="2000"/>
              <a:buFont typeface="Arial"/>
              <a:buNone/>
            </a:pPr>
            <a:r>
              <a:t/>
            </a:r>
            <a:endParaRPr/>
          </a:p>
        </p:txBody>
      </p:sp>
      <p:pic>
        <p:nvPicPr>
          <p:cNvPr id="143" name="Google Shape;143;p25"/>
          <p:cNvPicPr preferRelativeResize="0"/>
          <p:nvPr/>
        </p:nvPicPr>
        <p:blipFill rotWithShape="1">
          <a:blip r:embed="rId3">
            <a:alphaModFix/>
          </a:blip>
          <a:srcRect b="0" l="0" r="0" t="0"/>
          <a:stretch/>
        </p:blipFill>
        <p:spPr>
          <a:xfrm>
            <a:off x="0" y="0"/>
            <a:ext cx="9144003" cy="68580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49" name="Google Shape;149;p26"/>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1200"/>
              </a:spcAft>
              <a:buNone/>
            </a:pPr>
            <a:r>
              <a:t/>
            </a:r>
            <a:endParaRPr/>
          </a:p>
        </p:txBody>
      </p:sp>
      <p:pic>
        <p:nvPicPr>
          <p:cNvPr descr="A screenshot of a graph&#10;&#10;AI-generated content may be incorrect." id="150" name="Google Shape;150;p26"/>
          <p:cNvPicPr preferRelativeResize="0"/>
          <p:nvPr/>
        </p:nvPicPr>
        <p:blipFill rotWithShape="1">
          <a:blip r:embed="rId3">
            <a:alphaModFix/>
          </a:blip>
          <a:srcRect b="0" l="0" r="0" t="0"/>
          <a:stretch/>
        </p:blipFill>
        <p:spPr>
          <a:xfrm>
            <a:off x="1123326" y="15149"/>
            <a:ext cx="6897353" cy="6827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Parallelization Strategy</a:t>
            </a:r>
            <a:endParaRPr/>
          </a:p>
        </p:txBody>
      </p:sp>
      <p:sp>
        <p:nvSpPr>
          <p:cNvPr id="156" name="Google Shape;156;p27"/>
          <p:cNvSpPr txBox="1"/>
          <p:nvPr>
            <p:ph idx="1" type="body"/>
          </p:nvPr>
        </p:nvSpPr>
        <p:spPr>
          <a:xfrm>
            <a:off x="374100" y="1602950"/>
            <a:ext cx="7719300" cy="44778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55600" lvl="0" marL="342900" rtl="0" algn="l">
              <a:spcBef>
                <a:spcPts val="360"/>
              </a:spcBef>
              <a:spcAft>
                <a:spcPts val="0"/>
              </a:spcAft>
              <a:buClr>
                <a:schemeClr val="dk2"/>
              </a:buClr>
              <a:buSzPts val="2000"/>
              <a:buChar char="●"/>
            </a:pPr>
            <a:r>
              <a:rPr lang="en-US" sz="2000">
                <a:solidFill>
                  <a:schemeClr val="dk2"/>
                </a:solidFill>
              </a:rPr>
              <a:t>METIS for partitioning</a:t>
            </a:r>
            <a:endParaRPr sz="2000">
              <a:solidFill>
                <a:schemeClr val="dk2"/>
              </a:solidFill>
            </a:endParaRPr>
          </a:p>
          <a:p>
            <a:pPr indent="-355600" lvl="0" marL="342900" rtl="0" algn="l">
              <a:spcBef>
                <a:spcPts val="360"/>
              </a:spcBef>
              <a:spcAft>
                <a:spcPts val="0"/>
              </a:spcAft>
              <a:buClr>
                <a:schemeClr val="dk2"/>
              </a:buClr>
              <a:buSzPts val="2000"/>
              <a:buChar char="●"/>
            </a:pPr>
            <a:r>
              <a:rPr lang="en-US" sz="2000">
                <a:solidFill>
                  <a:schemeClr val="dk2"/>
                </a:solidFill>
              </a:rPr>
              <a:t>MPI for inter-node communication</a:t>
            </a:r>
            <a:endParaRPr sz="2000">
              <a:solidFill>
                <a:schemeClr val="dk2"/>
              </a:solidFill>
            </a:endParaRPr>
          </a:p>
          <a:p>
            <a:pPr indent="-355600" lvl="0" marL="342900" rtl="0" algn="l">
              <a:spcBef>
                <a:spcPts val="360"/>
              </a:spcBef>
              <a:spcAft>
                <a:spcPts val="0"/>
              </a:spcAft>
              <a:buClr>
                <a:schemeClr val="dk2"/>
              </a:buClr>
              <a:buSzPts val="2000"/>
              <a:buChar char="●"/>
            </a:pPr>
            <a:r>
              <a:rPr lang="en-US" sz="2000">
                <a:solidFill>
                  <a:schemeClr val="dk2"/>
                </a:solidFill>
              </a:rPr>
              <a:t>OpenMP for intra-node parallelism</a:t>
            </a:r>
            <a:endParaRPr sz="2000">
              <a:solidFill>
                <a:schemeClr val="dk2"/>
              </a:solidFill>
            </a:endParaRPr>
          </a:p>
          <a:p>
            <a:pPr indent="-355600" lvl="0" marL="342900" rtl="0" algn="l">
              <a:spcBef>
                <a:spcPts val="360"/>
              </a:spcBef>
              <a:spcAft>
                <a:spcPts val="0"/>
              </a:spcAft>
              <a:buClr>
                <a:schemeClr val="dk2"/>
              </a:buClr>
              <a:buSzPts val="2000"/>
              <a:buChar char="●"/>
            </a:pPr>
            <a:r>
              <a:rPr lang="en-US" sz="2000">
                <a:solidFill>
                  <a:schemeClr val="dk2"/>
                </a:solidFill>
              </a:rPr>
              <a:t>Batch updates for efficiency</a:t>
            </a:r>
            <a:endParaRPr sz="2000">
              <a:solidFill>
                <a:schemeClr val="dk2"/>
              </a:solidFill>
            </a:endParaRPr>
          </a:p>
          <a:p>
            <a:pPr indent="-355600" lvl="0" marL="342900" rtl="0" algn="l">
              <a:spcBef>
                <a:spcPts val="1200"/>
              </a:spcBef>
              <a:spcAft>
                <a:spcPts val="0"/>
              </a:spcAft>
              <a:buClr>
                <a:schemeClr val="dk2"/>
              </a:buClr>
              <a:buSzPts val="2000"/>
              <a:buChar char="●"/>
            </a:pPr>
            <a:r>
              <a:rPr lang="en-US" sz="2000">
                <a:solidFill>
                  <a:schemeClr val="dk2"/>
                </a:solidFill>
              </a:rPr>
              <a:t>Use 2- Step strategy from the </a:t>
            </a:r>
            <a:r>
              <a:rPr lang="en-US" sz="2000">
                <a:solidFill>
                  <a:schemeClr val="dk2"/>
                </a:solidFill>
              </a:rPr>
              <a:t>paper</a:t>
            </a:r>
            <a:endParaRPr sz="2000">
              <a:solidFill>
                <a:schemeClr val="dk2"/>
              </a:solidFill>
            </a:endParaRPr>
          </a:p>
          <a:p>
            <a:pPr indent="0" lvl="0" marL="0" rtl="0" algn="l">
              <a:spcBef>
                <a:spcPts val="1200"/>
              </a:spcBef>
              <a:spcAft>
                <a:spcPts val="1200"/>
              </a:spcAft>
              <a:buNone/>
            </a:pPr>
            <a:r>
              <a:t/>
            </a:r>
            <a:endParaRPr>
              <a:solidFill>
                <a:schemeClr val="dk2"/>
              </a:solidFill>
            </a:endParaRPr>
          </a:p>
        </p:txBody>
      </p:sp>
      <p:sp>
        <p:nvSpPr>
          <p:cNvPr id="157" name="Google Shape;157;p27"/>
          <p:cNvSpPr txBox="1"/>
          <p:nvPr/>
        </p:nvSpPr>
        <p:spPr>
          <a:xfrm>
            <a:off x="5210675" y="2184700"/>
            <a:ext cx="3726300" cy="18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latin typeface="Source Sans Pro"/>
              <a:ea typeface="Source Sans Pro"/>
              <a:cs typeface="Source Sans Pro"/>
              <a:sym typeface="Source Sans Pro"/>
            </a:endParaRPr>
          </a:p>
        </p:txBody>
      </p:sp>
      <p:sp>
        <p:nvSpPr>
          <p:cNvPr id="158" name="Google Shape;158;p27"/>
          <p:cNvSpPr txBox="1"/>
          <p:nvPr/>
        </p:nvSpPr>
        <p:spPr>
          <a:xfrm>
            <a:off x="5363075" y="2337100"/>
            <a:ext cx="3726300" cy="18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latin typeface="Source Sans Pro"/>
              <a:ea typeface="Source Sans Pro"/>
              <a:cs typeface="Source Sans Pro"/>
              <a:sym typeface="Source Sans Pro"/>
            </a:endParaRPr>
          </a:p>
        </p:txBody>
      </p:sp>
      <p:sp>
        <p:nvSpPr>
          <p:cNvPr id="159" name="Google Shape;159;p27"/>
          <p:cNvSpPr txBox="1"/>
          <p:nvPr/>
        </p:nvSpPr>
        <p:spPr>
          <a:xfrm>
            <a:off x="5667875" y="2641900"/>
            <a:ext cx="3726300" cy="18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latin typeface="Source Sans Pro"/>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solidFill>
                  <a:schemeClr val="dk1"/>
                </a:solidFill>
              </a:rPr>
              <a:t>METIS</a:t>
            </a:r>
            <a:endParaRPr>
              <a:solidFill>
                <a:schemeClr val="dk1"/>
              </a:solidFill>
            </a:endParaRPr>
          </a:p>
        </p:txBody>
      </p:sp>
      <p:sp>
        <p:nvSpPr>
          <p:cNvPr id="165" name="Google Shape;165;p28"/>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17500" lvl="0" marL="457200" rtl="0" algn="l">
              <a:spcBef>
                <a:spcPts val="360"/>
              </a:spcBef>
              <a:spcAft>
                <a:spcPts val="0"/>
              </a:spcAft>
              <a:buClr>
                <a:schemeClr val="dk2"/>
              </a:buClr>
              <a:buSzPts val="1400"/>
              <a:buFont typeface="Arial"/>
              <a:buChar char="●"/>
            </a:pPr>
            <a:r>
              <a:rPr b="1" lang="en-US" sz="1400">
                <a:solidFill>
                  <a:schemeClr val="dk2"/>
                </a:solidFill>
                <a:latin typeface="Arial"/>
                <a:ea typeface="Arial"/>
                <a:cs typeface="Arial"/>
                <a:sym typeface="Arial"/>
              </a:rPr>
              <a:t>Graph Partitioning</a:t>
            </a:r>
            <a:r>
              <a:rPr lang="en-US" sz="1400">
                <a:solidFill>
                  <a:schemeClr val="dk2"/>
                </a:solidFill>
                <a:latin typeface="Arial"/>
                <a:ea typeface="Arial"/>
                <a:cs typeface="Arial"/>
                <a:sym typeface="Arial"/>
              </a:rPr>
              <a:t>:</a:t>
            </a:r>
            <a:br>
              <a:rPr lang="en-US" sz="1400">
                <a:solidFill>
                  <a:schemeClr val="dk2"/>
                </a:solidFill>
                <a:latin typeface="Arial"/>
                <a:ea typeface="Arial"/>
                <a:cs typeface="Arial"/>
                <a:sym typeface="Arial"/>
              </a:rPr>
            </a:br>
            <a:r>
              <a:rPr lang="en-US" sz="1400">
                <a:solidFill>
                  <a:schemeClr val="dk2"/>
                </a:solidFill>
                <a:latin typeface="Arial"/>
                <a:ea typeface="Arial"/>
                <a:cs typeface="Arial"/>
                <a:sym typeface="Arial"/>
              </a:rPr>
              <a:t> METIS divides the input graph into balanced subgraphs to enable distributed parallel processing.</a:t>
            </a:r>
            <a:br>
              <a:rPr lang="en-US" sz="1400">
                <a:solidFill>
                  <a:schemeClr val="dk2"/>
                </a:solidFill>
                <a:latin typeface="Arial"/>
                <a:ea typeface="Arial"/>
                <a:cs typeface="Arial"/>
                <a:sym typeface="Arial"/>
              </a:rPr>
            </a:br>
            <a:endParaRPr sz="1400">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b="1" lang="en-US" sz="1400">
                <a:solidFill>
                  <a:schemeClr val="dk2"/>
                </a:solidFill>
                <a:latin typeface="Arial"/>
                <a:ea typeface="Arial"/>
                <a:cs typeface="Arial"/>
                <a:sym typeface="Arial"/>
              </a:rPr>
              <a:t>Minimized Communication</a:t>
            </a:r>
            <a:r>
              <a:rPr lang="en-US" sz="1400">
                <a:solidFill>
                  <a:schemeClr val="dk2"/>
                </a:solidFill>
                <a:latin typeface="Arial"/>
                <a:ea typeface="Arial"/>
                <a:cs typeface="Arial"/>
                <a:sym typeface="Arial"/>
              </a:rPr>
              <a:t>:</a:t>
            </a:r>
            <a:br>
              <a:rPr lang="en-US" sz="1400">
                <a:solidFill>
                  <a:schemeClr val="dk2"/>
                </a:solidFill>
                <a:latin typeface="Arial"/>
                <a:ea typeface="Arial"/>
                <a:cs typeface="Arial"/>
                <a:sym typeface="Arial"/>
              </a:rPr>
            </a:br>
            <a:r>
              <a:rPr lang="en-US" sz="1400">
                <a:solidFill>
                  <a:schemeClr val="dk2"/>
                </a:solidFill>
                <a:latin typeface="Arial"/>
                <a:ea typeface="Arial"/>
                <a:cs typeface="Arial"/>
                <a:sym typeface="Arial"/>
              </a:rPr>
              <a:t> Reduces cross-partition edges, which helps lower the inter-process communication overhead in MPI.</a:t>
            </a:r>
            <a:br>
              <a:rPr lang="en-US" sz="1400">
                <a:solidFill>
                  <a:schemeClr val="dk2"/>
                </a:solidFill>
                <a:latin typeface="Arial"/>
                <a:ea typeface="Arial"/>
                <a:cs typeface="Arial"/>
                <a:sym typeface="Arial"/>
              </a:rPr>
            </a:br>
            <a:endParaRPr sz="1400">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b="1" lang="en-US" sz="1400">
                <a:solidFill>
                  <a:schemeClr val="dk2"/>
                </a:solidFill>
                <a:latin typeface="Arial"/>
                <a:ea typeface="Arial"/>
                <a:cs typeface="Arial"/>
                <a:sym typeface="Arial"/>
              </a:rPr>
              <a:t>Improved Load Balancing</a:t>
            </a:r>
            <a:r>
              <a:rPr lang="en-US" sz="1400">
                <a:solidFill>
                  <a:schemeClr val="dk2"/>
                </a:solidFill>
                <a:latin typeface="Arial"/>
                <a:ea typeface="Arial"/>
                <a:cs typeface="Arial"/>
                <a:sym typeface="Arial"/>
              </a:rPr>
              <a:t>:</a:t>
            </a:r>
            <a:br>
              <a:rPr lang="en-US" sz="1400">
                <a:solidFill>
                  <a:schemeClr val="dk2"/>
                </a:solidFill>
                <a:latin typeface="Arial"/>
                <a:ea typeface="Arial"/>
                <a:cs typeface="Arial"/>
                <a:sym typeface="Arial"/>
              </a:rPr>
            </a:br>
            <a:r>
              <a:rPr lang="en-US" sz="1400">
                <a:solidFill>
                  <a:schemeClr val="dk2"/>
                </a:solidFill>
                <a:latin typeface="Arial"/>
                <a:ea typeface="Arial"/>
                <a:cs typeface="Arial"/>
                <a:sym typeface="Arial"/>
              </a:rPr>
              <a:t> Ensures that each MPI process handles a roughly equal workload, avoiding bottlenecks.</a:t>
            </a:r>
            <a:br>
              <a:rPr lang="en-US" sz="1400">
                <a:solidFill>
                  <a:schemeClr val="dk2"/>
                </a:solidFill>
                <a:latin typeface="Arial"/>
                <a:ea typeface="Arial"/>
                <a:cs typeface="Arial"/>
                <a:sym typeface="Arial"/>
              </a:rPr>
            </a:br>
            <a:endParaRPr sz="1400">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b="1" lang="en-US" sz="1400">
                <a:solidFill>
                  <a:schemeClr val="dk2"/>
                </a:solidFill>
                <a:latin typeface="Arial"/>
                <a:ea typeface="Arial"/>
                <a:cs typeface="Arial"/>
                <a:sym typeface="Arial"/>
              </a:rPr>
              <a:t>Foundation for Hybrid Parallelism</a:t>
            </a:r>
            <a:r>
              <a:rPr lang="en-US" sz="1400">
                <a:solidFill>
                  <a:schemeClr val="dk2"/>
                </a:solidFill>
                <a:latin typeface="Arial"/>
                <a:ea typeface="Arial"/>
                <a:cs typeface="Arial"/>
                <a:sym typeface="Arial"/>
              </a:rPr>
              <a:t>:</a:t>
            </a:r>
            <a:br>
              <a:rPr lang="en-US" sz="1400">
                <a:solidFill>
                  <a:schemeClr val="dk2"/>
                </a:solidFill>
                <a:latin typeface="Arial"/>
                <a:ea typeface="Arial"/>
                <a:cs typeface="Arial"/>
                <a:sym typeface="Arial"/>
              </a:rPr>
            </a:br>
            <a:r>
              <a:rPr lang="en-US" sz="1400">
                <a:solidFill>
                  <a:schemeClr val="dk2"/>
                </a:solidFill>
                <a:latin typeface="Arial"/>
                <a:ea typeface="Arial"/>
                <a:cs typeface="Arial"/>
                <a:sym typeface="Arial"/>
              </a:rPr>
              <a:t> Prepares the graph for efficient execution using both MPI (inter-node) and OpenMP (intra-node) parallelism.</a:t>
            </a:r>
            <a:endParaRPr sz="1400">
              <a:solidFill>
                <a:schemeClr val="dk2"/>
              </a:solidFill>
              <a:latin typeface="Arial"/>
              <a:ea typeface="Arial"/>
              <a:cs typeface="Arial"/>
              <a:sym typeface="Arial"/>
            </a:endParaRPr>
          </a:p>
          <a:p>
            <a:pPr indent="0" lvl="0" marL="0" rtl="0" algn="l">
              <a:spcBef>
                <a:spcPts val="1200"/>
              </a:spcBef>
              <a:spcAft>
                <a:spcPts val="1200"/>
              </a:spcAft>
              <a:buNone/>
            </a:pPr>
            <a:r>
              <a:t/>
            </a:r>
            <a:endParaRPr b="1" sz="1100">
              <a:solidFill>
                <a:schemeClr val="dk2"/>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solidFill>
                  <a:schemeClr val="dk1"/>
                </a:solidFill>
              </a:rPr>
              <a:t>OPEN MP</a:t>
            </a:r>
            <a:endParaRPr>
              <a:solidFill>
                <a:schemeClr val="dk1"/>
              </a:solidFill>
            </a:endParaRPr>
          </a:p>
        </p:txBody>
      </p:sp>
      <p:sp>
        <p:nvSpPr>
          <p:cNvPr id="171" name="Google Shape;171;p29"/>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17500" lvl="0" marL="457200" rtl="0" algn="l">
              <a:spcBef>
                <a:spcPts val="1200"/>
              </a:spcBef>
              <a:spcAft>
                <a:spcPts val="0"/>
              </a:spcAft>
              <a:buClr>
                <a:schemeClr val="dk2"/>
              </a:buClr>
              <a:buSzPts val="1400"/>
              <a:buFont typeface="Arial"/>
              <a:buChar char="●"/>
            </a:pPr>
            <a:r>
              <a:rPr b="1" lang="en-US" sz="1400">
                <a:solidFill>
                  <a:schemeClr val="dk2"/>
                </a:solidFill>
                <a:latin typeface="Arial"/>
                <a:ea typeface="Arial"/>
                <a:cs typeface="Arial"/>
                <a:sym typeface="Arial"/>
              </a:rPr>
              <a:t>Intra-node Parallelism</a:t>
            </a:r>
            <a:r>
              <a:rPr lang="en-US" sz="1400">
                <a:solidFill>
                  <a:schemeClr val="dk2"/>
                </a:solidFill>
                <a:latin typeface="Arial"/>
                <a:ea typeface="Arial"/>
                <a:cs typeface="Arial"/>
                <a:sym typeface="Arial"/>
              </a:rPr>
              <a:t>:</a:t>
            </a:r>
            <a:br>
              <a:rPr lang="en-US" sz="1400">
                <a:solidFill>
                  <a:schemeClr val="dk2"/>
                </a:solidFill>
                <a:latin typeface="Arial"/>
                <a:ea typeface="Arial"/>
                <a:cs typeface="Arial"/>
                <a:sym typeface="Arial"/>
              </a:rPr>
            </a:br>
            <a:r>
              <a:rPr lang="en-US" sz="1400">
                <a:solidFill>
                  <a:schemeClr val="dk2"/>
                </a:solidFill>
                <a:latin typeface="Arial"/>
                <a:ea typeface="Arial"/>
                <a:cs typeface="Arial"/>
                <a:sym typeface="Arial"/>
              </a:rPr>
              <a:t> OpenMP enables parallel processing of affected vertices within each node (CPU) using multiple threads.</a:t>
            </a:r>
            <a:br>
              <a:rPr lang="en-US" sz="1400">
                <a:solidFill>
                  <a:schemeClr val="dk2"/>
                </a:solidFill>
                <a:latin typeface="Arial"/>
                <a:ea typeface="Arial"/>
                <a:cs typeface="Arial"/>
                <a:sym typeface="Arial"/>
              </a:rPr>
            </a:br>
            <a:endParaRPr sz="1400">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b="1" lang="en-US" sz="1400">
                <a:solidFill>
                  <a:schemeClr val="dk2"/>
                </a:solidFill>
                <a:latin typeface="Arial"/>
                <a:ea typeface="Arial"/>
                <a:cs typeface="Arial"/>
                <a:sym typeface="Arial"/>
              </a:rPr>
              <a:t>Efficient Vertex Updates</a:t>
            </a:r>
            <a:r>
              <a:rPr lang="en-US" sz="1400">
                <a:solidFill>
                  <a:schemeClr val="dk2"/>
                </a:solidFill>
                <a:latin typeface="Arial"/>
                <a:ea typeface="Arial"/>
                <a:cs typeface="Arial"/>
                <a:sym typeface="Arial"/>
              </a:rPr>
              <a:t>:</a:t>
            </a:r>
            <a:br>
              <a:rPr lang="en-US" sz="1400">
                <a:solidFill>
                  <a:schemeClr val="dk2"/>
                </a:solidFill>
                <a:latin typeface="Arial"/>
                <a:ea typeface="Arial"/>
                <a:cs typeface="Arial"/>
                <a:sym typeface="Arial"/>
              </a:rPr>
            </a:br>
            <a:r>
              <a:rPr lang="en-US" sz="1400">
                <a:solidFill>
                  <a:schemeClr val="dk2"/>
                </a:solidFill>
                <a:latin typeface="Arial"/>
                <a:ea typeface="Arial"/>
                <a:cs typeface="Arial"/>
                <a:sym typeface="Arial"/>
              </a:rPr>
              <a:t> Affected vertices and their neighbors are processed in parallel using </a:t>
            </a:r>
            <a:r>
              <a:rPr lang="en-US" sz="1400">
                <a:solidFill>
                  <a:srgbClr val="188038"/>
                </a:solidFill>
                <a:latin typeface="Roboto Mono"/>
                <a:ea typeface="Roboto Mono"/>
                <a:cs typeface="Roboto Mono"/>
                <a:sym typeface="Roboto Mono"/>
              </a:rPr>
              <a:t>#pragma omp parallel for</a:t>
            </a:r>
            <a:r>
              <a:rPr lang="en-US" sz="1400">
                <a:solidFill>
                  <a:schemeClr val="dk2"/>
                </a:solidFill>
                <a:latin typeface="Arial"/>
                <a:ea typeface="Arial"/>
                <a:cs typeface="Arial"/>
                <a:sym typeface="Arial"/>
              </a:rPr>
              <a:t>, accelerating Step 2 of the algorithm.</a:t>
            </a:r>
            <a:br>
              <a:rPr lang="en-US" sz="1400">
                <a:solidFill>
                  <a:schemeClr val="dk2"/>
                </a:solidFill>
                <a:latin typeface="Arial"/>
                <a:ea typeface="Arial"/>
                <a:cs typeface="Arial"/>
                <a:sym typeface="Arial"/>
              </a:rPr>
            </a:br>
            <a:endParaRPr sz="1400">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b="1" lang="en-US" sz="1400">
                <a:solidFill>
                  <a:schemeClr val="dk2"/>
                </a:solidFill>
                <a:latin typeface="Arial"/>
                <a:ea typeface="Arial"/>
                <a:cs typeface="Arial"/>
                <a:sym typeface="Arial"/>
              </a:rPr>
              <a:t>Dynamic Load Balancing</a:t>
            </a:r>
            <a:r>
              <a:rPr lang="en-US" sz="1400">
                <a:solidFill>
                  <a:schemeClr val="dk2"/>
                </a:solidFill>
                <a:latin typeface="Arial"/>
                <a:ea typeface="Arial"/>
                <a:cs typeface="Arial"/>
                <a:sym typeface="Arial"/>
              </a:rPr>
              <a:t>:</a:t>
            </a:r>
            <a:br>
              <a:rPr lang="en-US" sz="1400">
                <a:solidFill>
                  <a:schemeClr val="dk2"/>
                </a:solidFill>
                <a:latin typeface="Arial"/>
                <a:ea typeface="Arial"/>
                <a:cs typeface="Arial"/>
                <a:sym typeface="Arial"/>
              </a:rPr>
            </a:br>
            <a:r>
              <a:rPr lang="en-US" sz="1400">
                <a:solidFill>
                  <a:schemeClr val="dk2"/>
                </a:solidFill>
                <a:latin typeface="Arial"/>
                <a:ea typeface="Arial"/>
                <a:cs typeface="Arial"/>
                <a:sym typeface="Arial"/>
              </a:rPr>
              <a:t> OpenMP’s dynamic scheduling distributes uneven workloads (e.g., different subtree sizes) effectively among threads.</a:t>
            </a:r>
            <a:br>
              <a:rPr lang="en-US" sz="1400">
                <a:solidFill>
                  <a:schemeClr val="dk2"/>
                </a:solidFill>
                <a:latin typeface="Arial"/>
                <a:ea typeface="Arial"/>
                <a:cs typeface="Arial"/>
                <a:sym typeface="Arial"/>
              </a:rPr>
            </a:br>
            <a:endParaRPr sz="1400">
              <a:solidFill>
                <a:schemeClr val="dk2"/>
              </a:solidFill>
              <a:latin typeface="Arial"/>
              <a:ea typeface="Arial"/>
              <a:cs typeface="Arial"/>
              <a:sym typeface="Arial"/>
            </a:endParaRPr>
          </a:p>
          <a:p>
            <a:pPr indent="-298450" lvl="0" marL="457200" rtl="0" algn="l">
              <a:spcBef>
                <a:spcPts val="0"/>
              </a:spcBef>
              <a:spcAft>
                <a:spcPts val="0"/>
              </a:spcAft>
              <a:buClr>
                <a:schemeClr val="dk2"/>
              </a:buClr>
              <a:buSzPts val="1100"/>
              <a:buFont typeface="Arial"/>
              <a:buChar char="●"/>
            </a:pPr>
            <a:r>
              <a:rPr b="1" lang="en-US" sz="1400">
                <a:solidFill>
                  <a:schemeClr val="dk2"/>
                </a:solidFill>
                <a:latin typeface="Arial"/>
                <a:ea typeface="Arial"/>
                <a:cs typeface="Arial"/>
                <a:sym typeface="Arial"/>
              </a:rPr>
              <a:t>Asynchronous Updates Without Locks</a:t>
            </a:r>
            <a:r>
              <a:rPr lang="en-US" sz="1400">
                <a:solidFill>
                  <a:schemeClr val="dk2"/>
                </a:solidFill>
                <a:latin typeface="Arial"/>
                <a:ea typeface="Arial"/>
                <a:cs typeface="Arial"/>
                <a:sym typeface="Arial"/>
              </a:rPr>
              <a:t>:</a:t>
            </a:r>
            <a:br>
              <a:rPr lang="en-US" sz="1400">
                <a:solidFill>
                  <a:schemeClr val="dk2"/>
                </a:solidFill>
                <a:latin typeface="Arial"/>
                <a:ea typeface="Arial"/>
                <a:cs typeface="Arial"/>
                <a:sym typeface="Arial"/>
              </a:rPr>
            </a:br>
            <a:r>
              <a:rPr lang="en-US" sz="1400">
                <a:solidFill>
                  <a:schemeClr val="dk2"/>
                </a:solidFill>
                <a:latin typeface="Arial"/>
                <a:ea typeface="Arial"/>
                <a:cs typeface="Arial"/>
                <a:sym typeface="Arial"/>
              </a:rPr>
              <a:t> Iterative updates are performed without heavy synchronization, avoiding locking overhead and ensuring scalability.</a:t>
            </a:r>
            <a:br>
              <a:rPr lang="en-US" sz="1200">
                <a:solidFill>
                  <a:schemeClr val="dk2"/>
                </a:solidFill>
                <a:latin typeface="Arial"/>
                <a:ea typeface="Arial"/>
                <a:cs typeface="Arial"/>
                <a:sym typeface="Arial"/>
              </a:rPr>
            </a:br>
            <a:endParaRPr sz="1200">
              <a:solidFill>
                <a:schemeClr val="dk2"/>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solidFill>
                  <a:schemeClr val="dk1"/>
                </a:solidFill>
              </a:rPr>
              <a:t>MPI</a:t>
            </a:r>
            <a:endParaRPr>
              <a:solidFill>
                <a:schemeClr val="dk1"/>
              </a:solidFill>
            </a:endParaRPr>
          </a:p>
        </p:txBody>
      </p:sp>
      <p:sp>
        <p:nvSpPr>
          <p:cNvPr id="177" name="Google Shape;177;p30"/>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17500" lvl="0" marL="457200" rtl="0" algn="l">
              <a:spcBef>
                <a:spcPts val="360"/>
              </a:spcBef>
              <a:spcAft>
                <a:spcPts val="0"/>
              </a:spcAft>
              <a:buClr>
                <a:schemeClr val="dk2"/>
              </a:buClr>
              <a:buSzPts val="1400"/>
              <a:buFont typeface="Arial"/>
              <a:buChar char="●"/>
            </a:pPr>
            <a:r>
              <a:rPr b="1" lang="en-US" sz="1400">
                <a:solidFill>
                  <a:schemeClr val="dk2"/>
                </a:solidFill>
                <a:latin typeface="Arial"/>
                <a:ea typeface="Arial"/>
                <a:cs typeface="Arial"/>
                <a:sym typeface="Arial"/>
              </a:rPr>
              <a:t>Inter-node Communication</a:t>
            </a:r>
            <a:r>
              <a:rPr lang="en-US" sz="1400">
                <a:solidFill>
                  <a:schemeClr val="dk2"/>
                </a:solidFill>
                <a:latin typeface="Arial"/>
                <a:ea typeface="Arial"/>
                <a:cs typeface="Arial"/>
                <a:sym typeface="Arial"/>
              </a:rPr>
              <a:t>:</a:t>
            </a:r>
            <a:br>
              <a:rPr lang="en-US" sz="1400">
                <a:solidFill>
                  <a:schemeClr val="dk2"/>
                </a:solidFill>
                <a:latin typeface="Arial"/>
                <a:ea typeface="Arial"/>
                <a:cs typeface="Arial"/>
                <a:sym typeface="Arial"/>
              </a:rPr>
            </a:br>
            <a:r>
              <a:rPr lang="en-US" sz="1400">
                <a:solidFill>
                  <a:schemeClr val="dk2"/>
                </a:solidFill>
                <a:latin typeface="Arial"/>
                <a:ea typeface="Arial"/>
                <a:cs typeface="Arial"/>
                <a:sym typeface="Arial"/>
              </a:rPr>
              <a:t> MPI facilitates data exchange between different partitions of the graph stored on separate nodes.</a:t>
            </a:r>
            <a:br>
              <a:rPr lang="en-US" sz="1400">
                <a:solidFill>
                  <a:schemeClr val="dk2"/>
                </a:solidFill>
                <a:latin typeface="Arial"/>
                <a:ea typeface="Arial"/>
                <a:cs typeface="Arial"/>
                <a:sym typeface="Arial"/>
              </a:rPr>
            </a:br>
            <a:endParaRPr sz="1400">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b="1" lang="en-US" sz="1400">
                <a:solidFill>
                  <a:schemeClr val="dk2"/>
                </a:solidFill>
                <a:latin typeface="Arial"/>
                <a:ea typeface="Arial"/>
                <a:cs typeface="Arial"/>
                <a:sym typeface="Arial"/>
              </a:rPr>
              <a:t>Parallel Processing Across Nodes</a:t>
            </a:r>
            <a:r>
              <a:rPr lang="en-US" sz="1400">
                <a:solidFill>
                  <a:schemeClr val="dk2"/>
                </a:solidFill>
                <a:latin typeface="Arial"/>
                <a:ea typeface="Arial"/>
                <a:cs typeface="Arial"/>
                <a:sym typeface="Arial"/>
              </a:rPr>
              <a:t>:</a:t>
            </a:r>
            <a:br>
              <a:rPr lang="en-US" sz="1400">
                <a:solidFill>
                  <a:schemeClr val="dk2"/>
                </a:solidFill>
                <a:latin typeface="Arial"/>
                <a:ea typeface="Arial"/>
                <a:cs typeface="Arial"/>
                <a:sym typeface="Arial"/>
              </a:rPr>
            </a:br>
            <a:r>
              <a:rPr lang="en-US" sz="1400">
                <a:solidFill>
                  <a:schemeClr val="dk2"/>
                </a:solidFill>
                <a:latin typeface="Arial"/>
                <a:ea typeface="Arial"/>
                <a:cs typeface="Arial"/>
                <a:sym typeface="Arial"/>
              </a:rPr>
              <a:t> Each MPI process works on a different graph partition, enabling distributed computation of the SSSP updates.</a:t>
            </a:r>
            <a:br>
              <a:rPr lang="en-US" sz="1400">
                <a:solidFill>
                  <a:schemeClr val="dk2"/>
                </a:solidFill>
                <a:latin typeface="Arial"/>
                <a:ea typeface="Arial"/>
                <a:cs typeface="Arial"/>
                <a:sym typeface="Arial"/>
              </a:rPr>
            </a:br>
            <a:endParaRPr sz="1400">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b="1" lang="en-US" sz="1400">
                <a:solidFill>
                  <a:schemeClr val="dk2"/>
                </a:solidFill>
                <a:latin typeface="Arial"/>
                <a:ea typeface="Arial"/>
                <a:cs typeface="Arial"/>
                <a:sym typeface="Arial"/>
              </a:rPr>
              <a:t>Synchronization of Boundary Vertices</a:t>
            </a:r>
            <a:r>
              <a:rPr lang="en-US" sz="1400">
                <a:solidFill>
                  <a:schemeClr val="dk2"/>
                </a:solidFill>
                <a:latin typeface="Arial"/>
                <a:ea typeface="Arial"/>
                <a:cs typeface="Arial"/>
                <a:sym typeface="Arial"/>
              </a:rPr>
              <a:t>:</a:t>
            </a:r>
            <a:br>
              <a:rPr lang="en-US" sz="1400">
                <a:solidFill>
                  <a:schemeClr val="dk2"/>
                </a:solidFill>
                <a:latin typeface="Arial"/>
                <a:ea typeface="Arial"/>
                <a:cs typeface="Arial"/>
                <a:sym typeface="Arial"/>
              </a:rPr>
            </a:br>
            <a:r>
              <a:rPr lang="en-US" sz="1400">
                <a:solidFill>
                  <a:schemeClr val="dk2"/>
                </a:solidFill>
                <a:latin typeface="Arial"/>
                <a:ea typeface="Arial"/>
                <a:cs typeface="Arial"/>
                <a:sym typeface="Arial"/>
              </a:rPr>
              <a:t> MPI ensures that updates to vertices shared between partitions are communicated across nodes.</a:t>
            </a:r>
            <a:br>
              <a:rPr lang="en-US" sz="1400">
                <a:solidFill>
                  <a:schemeClr val="dk2"/>
                </a:solidFill>
                <a:latin typeface="Arial"/>
                <a:ea typeface="Arial"/>
                <a:cs typeface="Arial"/>
                <a:sym typeface="Arial"/>
              </a:rPr>
            </a:br>
            <a:endParaRPr sz="1400">
              <a:solidFill>
                <a:schemeClr val="dk2"/>
              </a:solidFill>
              <a:latin typeface="Arial"/>
              <a:ea typeface="Arial"/>
              <a:cs typeface="Arial"/>
              <a:sym typeface="Arial"/>
            </a:endParaRPr>
          </a:p>
          <a:p>
            <a:pPr indent="-317500" lvl="0" marL="457200" rtl="0" algn="l">
              <a:spcBef>
                <a:spcPts val="0"/>
              </a:spcBef>
              <a:spcAft>
                <a:spcPts val="0"/>
              </a:spcAft>
              <a:buClr>
                <a:schemeClr val="dk2"/>
              </a:buClr>
              <a:buSzPts val="1400"/>
              <a:buFont typeface="Arial"/>
              <a:buChar char="●"/>
            </a:pPr>
            <a:r>
              <a:rPr b="1" lang="en-US" sz="1400">
                <a:solidFill>
                  <a:schemeClr val="dk2"/>
                </a:solidFill>
                <a:latin typeface="Arial"/>
                <a:ea typeface="Arial"/>
                <a:cs typeface="Arial"/>
                <a:sym typeface="Arial"/>
              </a:rPr>
              <a:t>Scalability to Large-Scale Networks</a:t>
            </a:r>
            <a:r>
              <a:rPr lang="en-US" sz="1400">
                <a:solidFill>
                  <a:schemeClr val="dk2"/>
                </a:solidFill>
                <a:latin typeface="Arial"/>
                <a:ea typeface="Arial"/>
                <a:cs typeface="Arial"/>
                <a:sym typeface="Arial"/>
              </a:rPr>
              <a:t>:</a:t>
            </a:r>
            <a:br>
              <a:rPr lang="en-US" sz="1400">
                <a:solidFill>
                  <a:schemeClr val="dk2"/>
                </a:solidFill>
                <a:latin typeface="Arial"/>
                <a:ea typeface="Arial"/>
                <a:cs typeface="Arial"/>
                <a:sym typeface="Arial"/>
              </a:rPr>
            </a:br>
            <a:r>
              <a:rPr lang="en-US" sz="1400">
                <a:solidFill>
                  <a:schemeClr val="dk2"/>
                </a:solidFill>
                <a:latin typeface="Arial"/>
                <a:ea typeface="Arial"/>
                <a:cs typeface="Arial"/>
                <a:sym typeface="Arial"/>
              </a:rPr>
              <a:t> Enables the algorithm to scale across multiple machines, making it suitable for high-performance and cluster environments.</a:t>
            </a:r>
            <a:endParaRPr sz="1400">
              <a:solidFill>
                <a:schemeClr val="dk2"/>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Conclusion </a:t>
            </a:r>
            <a:endParaRPr/>
          </a:p>
        </p:txBody>
      </p:sp>
      <p:sp>
        <p:nvSpPr>
          <p:cNvPr id="183" name="Google Shape;183;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0" lvl="0" marL="342900" rtl="0" algn="l">
              <a:spcBef>
                <a:spcPts val="360"/>
              </a:spcBef>
              <a:spcAft>
                <a:spcPts val="0"/>
              </a:spcAft>
              <a:buNone/>
            </a:pPr>
            <a:r>
              <a:t/>
            </a:r>
            <a:endParaRPr>
              <a:solidFill>
                <a:schemeClr val="dk2"/>
              </a:solidFill>
            </a:endParaRPr>
          </a:p>
          <a:p>
            <a:pPr indent="-342900" lvl="0" marL="342900" rtl="0" algn="l">
              <a:spcBef>
                <a:spcPts val="360"/>
              </a:spcBef>
              <a:spcAft>
                <a:spcPts val="0"/>
              </a:spcAft>
              <a:buClr>
                <a:schemeClr val="dk2"/>
              </a:buClr>
              <a:buSzPts val="1800"/>
              <a:buChar char="●"/>
            </a:pPr>
            <a:r>
              <a:rPr lang="en-US">
                <a:solidFill>
                  <a:schemeClr val="dk2"/>
                </a:solidFill>
              </a:rPr>
              <a:t>The paper provides an e</a:t>
            </a:r>
            <a:r>
              <a:rPr lang="en-US" sz="1800">
                <a:solidFill>
                  <a:schemeClr val="dk2"/>
                </a:solidFill>
              </a:rPr>
              <a:t>fficient parallel framework for SSSP updates</a:t>
            </a:r>
            <a:endParaRPr>
              <a:solidFill>
                <a:schemeClr val="dk2"/>
              </a:solidFill>
            </a:endParaRPr>
          </a:p>
          <a:p>
            <a:pPr indent="-342900" lvl="0" marL="342900" rtl="0" algn="l">
              <a:spcBef>
                <a:spcPts val="360"/>
              </a:spcBef>
              <a:spcAft>
                <a:spcPts val="0"/>
              </a:spcAft>
              <a:buClr>
                <a:schemeClr val="dk2"/>
              </a:buClr>
              <a:buSzPts val="1800"/>
              <a:buChar char="●"/>
            </a:pPr>
            <a:r>
              <a:rPr lang="en-US">
                <a:solidFill>
                  <a:schemeClr val="dk2"/>
                </a:solidFill>
              </a:rPr>
              <a:t>We will implement the proposed algorithm using MPI + OPENMP + METIS.</a:t>
            </a:r>
            <a:endParaRPr>
              <a:solidFill>
                <a:schemeClr val="dk2"/>
              </a:solidFill>
            </a:endParaRPr>
          </a:p>
          <a:p>
            <a:pPr indent="-342900" lvl="0" marL="342900" rtl="0" algn="l">
              <a:spcBef>
                <a:spcPts val="360"/>
              </a:spcBef>
              <a:spcAft>
                <a:spcPts val="0"/>
              </a:spcAft>
              <a:buClr>
                <a:schemeClr val="dk2"/>
              </a:buClr>
              <a:buSzPts val="1800"/>
              <a:buChar char="●"/>
            </a:pPr>
            <a:r>
              <a:rPr lang="en-US" sz="1800">
                <a:solidFill>
                  <a:schemeClr val="dk2"/>
                </a:solidFill>
              </a:rPr>
              <a:t>Scalable with MPI + OpenMP + METIS</a:t>
            </a:r>
            <a:endParaRPr sz="1800">
              <a:solidFill>
                <a:schemeClr val="dk2"/>
              </a:solidFill>
            </a:endParaRPr>
          </a:p>
          <a:p>
            <a:pPr indent="-342900" lvl="0" marL="342900" rtl="0" algn="l">
              <a:spcBef>
                <a:spcPts val="360"/>
              </a:spcBef>
              <a:spcAft>
                <a:spcPts val="0"/>
              </a:spcAft>
              <a:buClr>
                <a:schemeClr val="dk2"/>
              </a:buClr>
              <a:buSzPts val="1800"/>
              <a:buChar char="●"/>
            </a:pPr>
            <a:r>
              <a:rPr lang="en-US">
                <a:solidFill>
                  <a:schemeClr val="dk2"/>
                </a:solidFill>
              </a:rPr>
              <a:t> Stay true to the proposed algorithm and </a:t>
            </a:r>
            <a:r>
              <a:rPr lang="en-US">
                <a:solidFill>
                  <a:schemeClr val="dk2"/>
                </a:solidFill>
              </a:rPr>
              <a:t>maintain</a:t>
            </a:r>
            <a:r>
              <a:rPr lang="en-US">
                <a:solidFill>
                  <a:schemeClr val="dk2"/>
                </a:solidFill>
              </a:rPr>
              <a:t> the performance benefits</a:t>
            </a:r>
            <a:endParaRPr>
              <a:solidFill>
                <a:schemeClr val="dk2"/>
              </a:solidFill>
            </a:endParaRPr>
          </a:p>
          <a:p>
            <a:pPr indent="0" lvl="0" marL="342900" rtl="0" algn="l">
              <a:spcBef>
                <a:spcPts val="360"/>
              </a:spcBef>
              <a:spcAft>
                <a:spcPts val="0"/>
              </a:spcAft>
              <a:buNone/>
            </a:pPr>
            <a:r>
              <a:t/>
            </a:r>
            <a:endParaRPr>
              <a:solidFill>
                <a:schemeClr val="dk2"/>
              </a:solidFill>
            </a:endParaRPr>
          </a:p>
          <a:p>
            <a:pPr indent="0" lvl="0" marL="342900" rtl="0" algn="l">
              <a:spcBef>
                <a:spcPts val="360"/>
              </a:spcBef>
              <a:spcAft>
                <a:spcPts val="1200"/>
              </a:spcAft>
              <a:buNone/>
            </a:pPr>
            <a:r>
              <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solidFill>
                  <a:schemeClr val="dk1"/>
                </a:solidFill>
              </a:rPr>
              <a:t>Introduction</a:t>
            </a:r>
            <a:endParaRPr>
              <a:solidFill>
                <a:schemeClr val="dk1"/>
              </a:solidFill>
            </a:endParaRPr>
          </a:p>
        </p:txBody>
      </p:sp>
      <p:sp>
        <p:nvSpPr>
          <p:cNvPr id="81" name="Google Shape;81;p16"/>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Clr>
                <a:schemeClr val="dk1"/>
              </a:buClr>
              <a:buSzPts val="1100"/>
              <a:buFont typeface="Arial"/>
              <a:buNone/>
            </a:pPr>
            <a:r>
              <a:rPr b="1" lang="en-US" sz="2300">
                <a:solidFill>
                  <a:schemeClr val="dk2"/>
                </a:solidFill>
              </a:rPr>
              <a:t>What is Single Source Shortest Path (SSSP)?</a:t>
            </a:r>
            <a:endParaRPr b="1" sz="2300">
              <a:solidFill>
                <a:schemeClr val="dk2"/>
              </a:solidFill>
            </a:endParaRPr>
          </a:p>
          <a:p>
            <a:pPr indent="0" lvl="0" marL="0" rtl="0" algn="l">
              <a:spcBef>
                <a:spcPts val="1200"/>
              </a:spcBef>
              <a:spcAft>
                <a:spcPts val="0"/>
              </a:spcAft>
              <a:buClr>
                <a:schemeClr val="dk1"/>
              </a:buClr>
              <a:buSzPts val="1100"/>
              <a:buFont typeface="Arial"/>
              <a:buNone/>
            </a:pPr>
            <a:r>
              <a:t/>
            </a:r>
            <a:endParaRPr>
              <a:solidFill>
                <a:schemeClr val="dk2"/>
              </a:solidFill>
            </a:endParaRPr>
          </a:p>
          <a:p>
            <a:pPr indent="-285750" lvl="0" marL="285750" rtl="0" algn="l">
              <a:spcBef>
                <a:spcPts val="1200"/>
              </a:spcBef>
              <a:spcAft>
                <a:spcPts val="0"/>
              </a:spcAft>
              <a:buClr>
                <a:schemeClr val="dk2"/>
              </a:buClr>
              <a:buSzPts val="1800"/>
              <a:buFont typeface="Noto Sans Symbols"/>
              <a:buChar char="●"/>
            </a:pPr>
            <a:r>
              <a:rPr lang="en-US" sz="1800">
                <a:solidFill>
                  <a:schemeClr val="dk2"/>
                </a:solidFill>
                <a:latin typeface="Libre Franklin"/>
                <a:ea typeface="Libre Franklin"/>
                <a:cs typeface="Libre Franklin"/>
                <a:sym typeface="Libre Franklin"/>
              </a:rPr>
              <a:t>Finds shortest path from source to vertices.</a:t>
            </a:r>
            <a:endParaRPr sz="1400">
              <a:solidFill>
                <a:schemeClr val="dk2"/>
              </a:solidFill>
              <a:latin typeface="Arial"/>
              <a:ea typeface="Arial"/>
              <a:cs typeface="Arial"/>
              <a:sym typeface="Arial"/>
            </a:endParaRPr>
          </a:p>
          <a:p>
            <a:pPr indent="-285750" lvl="0" marL="285750" rtl="0" algn="l">
              <a:spcBef>
                <a:spcPts val="1200"/>
              </a:spcBef>
              <a:spcAft>
                <a:spcPts val="0"/>
              </a:spcAft>
              <a:buClr>
                <a:schemeClr val="dk2"/>
              </a:buClr>
              <a:buSzPts val="1800"/>
              <a:buFont typeface="Noto Sans Symbols"/>
              <a:buChar char="●"/>
            </a:pPr>
            <a:r>
              <a:rPr lang="en-US" sz="1800">
                <a:solidFill>
                  <a:schemeClr val="dk2"/>
                </a:solidFill>
                <a:latin typeface="Libre Franklin"/>
                <a:ea typeface="Libre Franklin"/>
                <a:cs typeface="Libre Franklin"/>
                <a:sym typeface="Libre Franklin"/>
              </a:rPr>
              <a:t>Used in routing, navigation etc.</a:t>
            </a:r>
            <a:endParaRPr sz="1800">
              <a:solidFill>
                <a:schemeClr val="dk2"/>
              </a:solidFill>
              <a:latin typeface="Libre Franklin"/>
              <a:ea typeface="Libre Franklin"/>
              <a:cs typeface="Libre Franklin"/>
              <a:sym typeface="Libre Franklin"/>
            </a:endParaRPr>
          </a:p>
          <a:p>
            <a:pPr indent="0" lvl="0" marL="457200" rtl="0" algn="l">
              <a:spcBef>
                <a:spcPts val="1200"/>
              </a:spcBef>
              <a:spcAft>
                <a:spcPts val="0"/>
              </a:spcAft>
              <a:buNone/>
            </a:pPr>
            <a:r>
              <a:t/>
            </a:r>
            <a:endParaRPr sz="1800">
              <a:solidFill>
                <a:schemeClr val="dk2"/>
              </a:solidFill>
              <a:latin typeface="Libre Franklin"/>
              <a:ea typeface="Libre Franklin"/>
              <a:cs typeface="Libre Franklin"/>
              <a:sym typeface="Libre Franklin"/>
            </a:endParaRPr>
          </a:p>
          <a:p>
            <a:pPr indent="0" lvl="0" marL="0" rtl="0" algn="l">
              <a:lnSpc>
                <a:spcPct val="90000"/>
              </a:lnSpc>
              <a:spcBef>
                <a:spcPts val="1200"/>
              </a:spcBef>
              <a:spcAft>
                <a:spcPts val="0"/>
              </a:spcAft>
              <a:buNone/>
            </a:pPr>
            <a:r>
              <a:rPr b="1" lang="en-US" sz="2400">
                <a:solidFill>
                  <a:schemeClr val="dk2"/>
                </a:solidFill>
                <a:latin typeface="Libre Franklin"/>
                <a:ea typeface="Libre Franklin"/>
                <a:cs typeface="Libre Franklin"/>
                <a:sym typeface="Libre Franklin"/>
              </a:rPr>
              <a:t>Challenges in Dynamic Network</a:t>
            </a:r>
            <a:endParaRPr b="1" sz="2400">
              <a:solidFill>
                <a:schemeClr val="dk2"/>
              </a:solidFill>
              <a:latin typeface="Libre Franklin"/>
              <a:ea typeface="Libre Franklin"/>
              <a:cs typeface="Libre Franklin"/>
              <a:sym typeface="Libre Franklin"/>
            </a:endParaRPr>
          </a:p>
          <a:p>
            <a:pPr indent="-342900" lvl="0" marL="457200" rtl="0" algn="l">
              <a:spcBef>
                <a:spcPts val="1200"/>
              </a:spcBef>
              <a:spcAft>
                <a:spcPts val="0"/>
              </a:spcAft>
              <a:buClr>
                <a:schemeClr val="dk2"/>
              </a:buClr>
              <a:buSzPts val="1800"/>
              <a:buFont typeface="Libre Franklin"/>
              <a:buChar char="●"/>
            </a:pPr>
            <a:r>
              <a:rPr lang="en-US" sz="1800">
                <a:solidFill>
                  <a:schemeClr val="dk2"/>
                </a:solidFill>
                <a:latin typeface="Libre Franklin"/>
                <a:ea typeface="Libre Franklin"/>
                <a:cs typeface="Libre Franklin"/>
                <a:sym typeface="Libre Franklin"/>
              </a:rPr>
              <a:t>Graphs with changing edges over time.</a:t>
            </a:r>
            <a:endParaRPr sz="1400">
              <a:solidFill>
                <a:schemeClr val="dk2"/>
              </a:solidFill>
              <a:latin typeface="Arial"/>
              <a:ea typeface="Arial"/>
              <a:cs typeface="Arial"/>
              <a:sym typeface="Arial"/>
            </a:endParaRPr>
          </a:p>
          <a:p>
            <a:pPr indent="-342900" lvl="0" marL="457200" rtl="0" algn="l">
              <a:spcBef>
                <a:spcPts val="0"/>
              </a:spcBef>
              <a:spcAft>
                <a:spcPts val="0"/>
              </a:spcAft>
              <a:buClr>
                <a:schemeClr val="dk2"/>
              </a:buClr>
              <a:buSzPts val="1800"/>
              <a:buFont typeface="Libre Franklin"/>
              <a:buChar char="●"/>
            </a:pPr>
            <a:r>
              <a:rPr lang="en-US" sz="1800">
                <a:solidFill>
                  <a:schemeClr val="dk2"/>
                </a:solidFill>
                <a:latin typeface="Libre Franklin"/>
                <a:ea typeface="Libre Franklin"/>
                <a:cs typeface="Libre Franklin"/>
                <a:sym typeface="Libre Franklin"/>
              </a:rPr>
              <a:t>Recomputing SSSP every time is inconvenient. </a:t>
            </a:r>
            <a:endParaRPr b="1" sz="2400">
              <a:solidFill>
                <a:schemeClr val="dk2"/>
              </a:solidFill>
              <a:latin typeface="Libre Franklin"/>
              <a:ea typeface="Libre Franklin"/>
              <a:cs typeface="Libre Franklin"/>
              <a:sym typeface="Libre Franklin"/>
            </a:endParaRPr>
          </a:p>
          <a:p>
            <a:pPr indent="0" lvl="0" marL="457200" rtl="0" algn="l">
              <a:spcBef>
                <a:spcPts val="1200"/>
              </a:spcBef>
              <a:spcAft>
                <a:spcPts val="1200"/>
              </a:spcAft>
              <a:buNone/>
            </a:pPr>
            <a:r>
              <a:t/>
            </a:r>
            <a:endParaRPr sz="1800">
              <a:latin typeface="Libre Franklin"/>
              <a:ea typeface="Libre Franklin"/>
              <a:cs typeface="Libre Franklin"/>
              <a:sym typeface="Libre Franklin"/>
            </a:endParaRPr>
          </a:p>
        </p:txBody>
      </p:sp>
      <p:sp>
        <p:nvSpPr>
          <p:cNvPr id="82" name="Google Shape;82;p16"/>
          <p:cNvSpPr txBox="1"/>
          <p:nvPr/>
        </p:nvSpPr>
        <p:spPr>
          <a:xfrm>
            <a:off x="2558210" y="5352104"/>
            <a:ext cx="5486400" cy="14730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None/>
            </a:pPr>
            <a:r>
              <a:t/>
            </a:r>
            <a:endParaRPr b="1" sz="6000">
              <a:solidFill>
                <a:srgbClr val="000000"/>
              </a:solidFill>
              <a:latin typeface="Franklin Gothic"/>
              <a:ea typeface="Franklin Gothic"/>
              <a:cs typeface="Franklin Gothic"/>
              <a:sym typeface="Franklin Gothic"/>
            </a:endParaRPr>
          </a:p>
        </p:txBody>
      </p:sp>
      <p:sp>
        <p:nvSpPr>
          <p:cNvPr id="83" name="Google Shape;83;p16"/>
          <p:cNvSpPr txBox="1"/>
          <p:nvPr/>
        </p:nvSpPr>
        <p:spPr>
          <a:xfrm>
            <a:off x="2558210" y="5836061"/>
            <a:ext cx="5761500" cy="5727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t/>
            </a:r>
            <a:endParaRPr b="1" sz="2400">
              <a:solidFill>
                <a:srgbClr val="5D7C3F"/>
              </a:solidFill>
              <a:latin typeface="Libre Franklin"/>
              <a:ea typeface="Libre Franklin"/>
              <a:cs typeface="Libre Franklin"/>
              <a:sym typeface="Libre Franklin"/>
            </a:endParaRPr>
          </a:p>
        </p:txBody>
      </p:sp>
      <p:sp>
        <p:nvSpPr>
          <p:cNvPr id="84" name="Google Shape;84;p16"/>
          <p:cNvSpPr txBox="1"/>
          <p:nvPr/>
        </p:nvSpPr>
        <p:spPr>
          <a:xfrm>
            <a:off x="594760" y="5065191"/>
            <a:ext cx="5486400" cy="4326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100"/>
              <a:buFont typeface="Arial"/>
              <a:buNone/>
            </a:pPr>
            <a:r>
              <a:t/>
            </a:r>
            <a:endParaRPr b="1" sz="2400">
              <a:solidFill>
                <a:schemeClr val="dk1"/>
              </a:solidFill>
              <a:latin typeface="Libre Franklin"/>
              <a:ea typeface="Libre Franklin"/>
              <a:cs typeface="Libre Franklin"/>
              <a:sym typeface="Libre Franklin"/>
            </a:endParaRPr>
          </a:p>
          <a:p>
            <a:pPr indent="0" lvl="0" marL="0" marR="0" rtl="0" algn="l">
              <a:lnSpc>
                <a:spcPct val="90000"/>
              </a:lnSpc>
              <a:spcBef>
                <a:spcPts val="0"/>
              </a:spcBef>
              <a:spcAft>
                <a:spcPts val="0"/>
              </a:spcAft>
              <a:buClr>
                <a:srgbClr val="5D7C3F"/>
              </a:buClr>
              <a:buSzPts val="2400"/>
              <a:buFont typeface="Arial"/>
              <a:buNone/>
            </a:pPr>
            <a:r>
              <a:t/>
            </a:r>
            <a:endParaRPr b="1" sz="2400">
              <a:solidFill>
                <a:srgbClr val="5D7C3F"/>
              </a:solidFill>
              <a:latin typeface="Libre Franklin"/>
              <a:ea typeface="Libre Franklin"/>
              <a:cs typeface="Libre Franklin"/>
              <a:sym typeface="Libre Franklin"/>
            </a:endParaRPr>
          </a:p>
        </p:txBody>
      </p:sp>
      <p:sp>
        <p:nvSpPr>
          <p:cNvPr id="85" name="Google Shape;85;p16"/>
          <p:cNvSpPr txBox="1"/>
          <p:nvPr/>
        </p:nvSpPr>
        <p:spPr>
          <a:xfrm rot="5400000">
            <a:off x="9019810" y="4061942"/>
            <a:ext cx="48798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000000"/>
              </a:solidFill>
              <a:latin typeface="Libre Franklin"/>
              <a:ea typeface="Libre Franklin"/>
              <a:cs typeface="Libre Franklin"/>
              <a:sym typeface="Libre Franklin"/>
            </a:endParaRPr>
          </a:p>
          <a:p>
            <a:pPr indent="0" lvl="0" marL="0" marR="0" rtl="0" algn="l">
              <a:spcBef>
                <a:spcPts val="0"/>
              </a:spcBef>
              <a:spcAft>
                <a:spcPts val="0"/>
              </a:spcAft>
              <a:buClr>
                <a:srgbClr val="FFFFFF"/>
              </a:buClr>
              <a:buSzPts val="1800"/>
              <a:buFont typeface="Libre Franklin"/>
              <a:buNone/>
            </a:pPr>
            <a:r>
              <a:t/>
            </a:r>
            <a:endParaRPr sz="1800">
              <a:solidFill>
                <a:srgbClr val="000000"/>
              </a:solidFill>
              <a:latin typeface="Libre Franklin"/>
              <a:ea typeface="Libre Franklin"/>
              <a:cs typeface="Libre Franklin"/>
              <a:sym typeface="Libre Franklin"/>
            </a:endParaRPr>
          </a:p>
        </p:txBody>
      </p:sp>
      <p:sp>
        <p:nvSpPr>
          <p:cNvPr id="86" name="Google Shape;86;p16"/>
          <p:cNvSpPr txBox="1"/>
          <p:nvPr/>
        </p:nvSpPr>
        <p:spPr>
          <a:xfrm>
            <a:off x="457210" y="4798681"/>
            <a:ext cx="5385300" cy="369300"/>
          </a:xfrm>
          <a:prstGeom prst="rect">
            <a:avLst/>
          </a:prstGeom>
          <a:noFill/>
          <a:ln>
            <a:noFill/>
          </a:ln>
        </p:spPr>
        <p:txBody>
          <a:bodyPr anchorCtr="0" anchor="t" bIns="45700" lIns="91425" spcFirstLastPara="1" rIns="91425" wrap="square" tIns="45700">
            <a:spAutoFit/>
          </a:bodyPr>
          <a:lstStyle/>
          <a:p>
            <a:pPr indent="0" lvl="0" marL="457200" marR="0" rtl="0" algn="l">
              <a:spcBef>
                <a:spcPts val="0"/>
              </a:spcBef>
              <a:spcAft>
                <a:spcPts val="0"/>
              </a:spcAft>
              <a:buNone/>
            </a:pPr>
            <a:r>
              <a:t/>
            </a:r>
            <a:endParaRPr sz="1800">
              <a:solidFill>
                <a:srgbClr val="000000"/>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Problem &amp; Background</a:t>
            </a:r>
            <a:endParaRPr/>
          </a:p>
        </p:txBody>
      </p:sp>
      <p:sp>
        <p:nvSpPr>
          <p:cNvPr id="92" name="Google Shape;92;p1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60"/>
              </a:spcBef>
              <a:spcAft>
                <a:spcPts val="0"/>
              </a:spcAft>
              <a:buClr>
                <a:schemeClr val="dk2"/>
              </a:buClr>
              <a:buSzPts val="1800"/>
              <a:buChar char="●"/>
            </a:pPr>
            <a:r>
              <a:rPr lang="en-US" sz="1800">
                <a:solidFill>
                  <a:schemeClr val="dk2"/>
                </a:solidFill>
              </a:rPr>
              <a:t>SSSP computes shortest paths from a source to all nodes</a:t>
            </a:r>
            <a:endParaRPr>
              <a:solidFill>
                <a:schemeClr val="dk2"/>
              </a:solidFill>
            </a:endParaRPr>
          </a:p>
          <a:p>
            <a:pPr indent="-342900" lvl="0" marL="342900" rtl="0" algn="l">
              <a:spcBef>
                <a:spcPts val="360"/>
              </a:spcBef>
              <a:spcAft>
                <a:spcPts val="0"/>
              </a:spcAft>
              <a:buClr>
                <a:schemeClr val="dk2"/>
              </a:buClr>
              <a:buSzPts val="1800"/>
              <a:buChar char="●"/>
            </a:pPr>
            <a:r>
              <a:rPr lang="en-US" sz="1800">
                <a:solidFill>
                  <a:schemeClr val="dk2"/>
                </a:solidFill>
              </a:rPr>
              <a:t>Dynamic networks change over time</a:t>
            </a:r>
            <a:endParaRPr>
              <a:solidFill>
                <a:schemeClr val="dk2"/>
              </a:solidFill>
            </a:endParaRPr>
          </a:p>
          <a:p>
            <a:pPr indent="-342900" lvl="0" marL="342900" rtl="0" algn="l">
              <a:spcBef>
                <a:spcPts val="360"/>
              </a:spcBef>
              <a:spcAft>
                <a:spcPts val="0"/>
              </a:spcAft>
              <a:buClr>
                <a:schemeClr val="dk2"/>
              </a:buClr>
              <a:buSzPts val="1800"/>
              <a:buChar char="●"/>
            </a:pPr>
            <a:r>
              <a:rPr lang="en-US" sz="1800">
                <a:solidFill>
                  <a:schemeClr val="dk2"/>
                </a:solidFill>
              </a:rPr>
              <a:t>Traditional algorithms recompute from scratch</a:t>
            </a:r>
            <a:endParaRPr>
              <a:solidFill>
                <a:schemeClr val="dk2"/>
              </a:solidFill>
            </a:endParaRPr>
          </a:p>
          <a:p>
            <a:pPr indent="-342900" lvl="0" marL="342900" rtl="0" algn="l">
              <a:spcBef>
                <a:spcPts val="360"/>
              </a:spcBef>
              <a:spcAft>
                <a:spcPts val="1200"/>
              </a:spcAft>
              <a:buClr>
                <a:schemeClr val="dk2"/>
              </a:buClr>
              <a:buSzPts val="1800"/>
              <a:buChar char="●"/>
            </a:pPr>
            <a:r>
              <a:rPr lang="en-US" sz="1800">
                <a:solidFill>
                  <a:schemeClr val="dk2"/>
                </a:solidFill>
              </a:rPr>
              <a:t>Recomputation is costly for large graphs</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57200" y="274638"/>
            <a:ext cx="8229600" cy="1143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Clr>
                <a:schemeClr val="dk1"/>
              </a:buClr>
              <a:buSzPct val="36666"/>
              <a:buFont typeface="Arial"/>
              <a:buNone/>
            </a:pPr>
            <a:r>
              <a:rPr b="1" lang="en-US">
                <a:solidFill>
                  <a:schemeClr val="dk1"/>
                </a:solidFill>
              </a:rPr>
              <a:t>Proposed Solution</a:t>
            </a:r>
            <a:endParaRPr b="1">
              <a:solidFill>
                <a:schemeClr val="dk1"/>
              </a:solidFill>
            </a:endParaRPr>
          </a:p>
          <a:p>
            <a:pPr indent="0" lvl="0" marL="0" rtl="0" algn="ctr">
              <a:spcBef>
                <a:spcPts val="0"/>
              </a:spcBef>
              <a:spcAft>
                <a:spcPts val="0"/>
              </a:spcAft>
              <a:buClr>
                <a:schemeClr val="dk1"/>
              </a:buClr>
              <a:buSzPct val="36666"/>
              <a:buFont typeface="Arial"/>
              <a:buNone/>
            </a:pPr>
            <a:r>
              <a:t/>
            </a:r>
            <a:endParaRPr/>
          </a:p>
          <a:p>
            <a:pPr indent="0" lvl="0" marL="0" rtl="0" algn="ctr">
              <a:spcBef>
                <a:spcPts val="0"/>
              </a:spcBef>
              <a:spcAft>
                <a:spcPts val="0"/>
              </a:spcAft>
              <a:buNone/>
            </a:pPr>
            <a:r>
              <a:t/>
            </a:r>
            <a:endParaRPr/>
          </a:p>
        </p:txBody>
      </p:sp>
      <p:sp>
        <p:nvSpPr>
          <p:cNvPr id="98" name="Google Shape;98;p18"/>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Clr>
                <a:schemeClr val="dk1"/>
              </a:buClr>
              <a:buSzPts val="1100"/>
              <a:buFont typeface="Arial"/>
              <a:buNone/>
            </a:pPr>
            <a:r>
              <a:rPr lang="en-US" sz="2500">
                <a:solidFill>
                  <a:schemeClr val="dk2"/>
                </a:solidFill>
              </a:rPr>
              <a:t>Overview</a:t>
            </a:r>
            <a:endParaRPr sz="2500">
              <a:solidFill>
                <a:schemeClr val="dk2"/>
              </a:solidFill>
            </a:endParaRPr>
          </a:p>
          <a:p>
            <a:pPr indent="-368300" lvl="0" marL="457200" rtl="0" algn="l">
              <a:spcBef>
                <a:spcPts val="1200"/>
              </a:spcBef>
              <a:spcAft>
                <a:spcPts val="0"/>
              </a:spcAft>
              <a:buClr>
                <a:schemeClr val="dk2"/>
              </a:buClr>
              <a:buSzPts val="2200"/>
              <a:buChar char="●"/>
            </a:pPr>
            <a:r>
              <a:rPr lang="en-US" sz="2200">
                <a:solidFill>
                  <a:schemeClr val="dk2"/>
                </a:solidFill>
              </a:rPr>
              <a:t>Parallel algorithm template for updating SSSP.</a:t>
            </a:r>
            <a:endParaRPr sz="2200">
              <a:solidFill>
                <a:schemeClr val="dk2"/>
              </a:solidFill>
            </a:endParaRPr>
          </a:p>
          <a:p>
            <a:pPr indent="-368300" lvl="0" marL="457200" rtl="0" algn="l">
              <a:spcBef>
                <a:spcPts val="0"/>
              </a:spcBef>
              <a:spcAft>
                <a:spcPts val="0"/>
              </a:spcAft>
              <a:buClr>
                <a:schemeClr val="dk2"/>
              </a:buClr>
              <a:buSzPts val="2200"/>
              <a:buChar char="●"/>
            </a:pPr>
            <a:r>
              <a:rPr lang="en-US" sz="2200">
                <a:solidFill>
                  <a:schemeClr val="dk2"/>
                </a:solidFill>
              </a:rPr>
              <a:t>Updates only affected parts of the graph.</a:t>
            </a:r>
            <a:endParaRPr sz="2200">
              <a:solidFill>
                <a:schemeClr val="dk2"/>
              </a:solidFill>
            </a:endParaRPr>
          </a:p>
          <a:p>
            <a:pPr indent="0" lvl="0" marL="0" rtl="0" algn="l">
              <a:spcBef>
                <a:spcPts val="1200"/>
              </a:spcBef>
              <a:spcAft>
                <a:spcPts val="0"/>
              </a:spcAft>
              <a:buClr>
                <a:schemeClr val="dk1"/>
              </a:buClr>
              <a:buSzPts val="1100"/>
              <a:buFont typeface="Arial"/>
              <a:buNone/>
            </a:pPr>
            <a:r>
              <a:rPr lang="en-US" sz="2500">
                <a:solidFill>
                  <a:schemeClr val="dk2"/>
                </a:solidFill>
              </a:rPr>
              <a:t>Key Idea</a:t>
            </a:r>
            <a:endParaRPr sz="2500">
              <a:solidFill>
                <a:schemeClr val="dk2"/>
              </a:solidFill>
            </a:endParaRPr>
          </a:p>
          <a:p>
            <a:pPr indent="0" lvl="0" marL="0" rtl="0" algn="l">
              <a:spcBef>
                <a:spcPts val="1200"/>
              </a:spcBef>
              <a:spcAft>
                <a:spcPts val="0"/>
              </a:spcAft>
              <a:buClr>
                <a:schemeClr val="dk1"/>
              </a:buClr>
              <a:buSzPts val="1100"/>
              <a:buFont typeface="Arial"/>
              <a:buNone/>
            </a:pPr>
            <a:r>
              <a:rPr lang="en-US" sz="2000">
                <a:solidFill>
                  <a:schemeClr val="dk2"/>
                </a:solidFill>
              </a:rPr>
              <a:t>Two-step process:</a:t>
            </a:r>
            <a:endParaRPr sz="2000">
              <a:solidFill>
                <a:schemeClr val="dk2"/>
              </a:solidFill>
            </a:endParaRPr>
          </a:p>
          <a:p>
            <a:pPr indent="-368300" lvl="0" marL="457200" rtl="0" algn="l">
              <a:spcBef>
                <a:spcPts val="1200"/>
              </a:spcBef>
              <a:spcAft>
                <a:spcPts val="0"/>
              </a:spcAft>
              <a:buClr>
                <a:schemeClr val="dk2"/>
              </a:buClr>
              <a:buSzPts val="2200"/>
              <a:buChar char="●"/>
            </a:pPr>
            <a:r>
              <a:rPr lang="en-US" sz="2200">
                <a:solidFill>
                  <a:schemeClr val="dk2"/>
                </a:solidFill>
              </a:rPr>
              <a:t>Identify affected subgraphs.</a:t>
            </a:r>
            <a:endParaRPr sz="2200">
              <a:solidFill>
                <a:schemeClr val="dk2"/>
              </a:solidFill>
            </a:endParaRPr>
          </a:p>
          <a:p>
            <a:pPr indent="-368300" lvl="0" marL="457200" rtl="0" algn="l">
              <a:spcBef>
                <a:spcPts val="0"/>
              </a:spcBef>
              <a:spcAft>
                <a:spcPts val="0"/>
              </a:spcAft>
              <a:buClr>
                <a:schemeClr val="dk2"/>
              </a:buClr>
              <a:buSzPts val="2200"/>
              <a:buChar char="●"/>
            </a:pPr>
            <a:r>
              <a:rPr lang="en-US" sz="2200">
                <a:solidFill>
                  <a:schemeClr val="dk2"/>
                </a:solidFill>
              </a:rPr>
              <a:t>Update affected subgraphs to form new SSSP tree.</a:t>
            </a:r>
            <a:endParaRPr sz="2200">
              <a:solidFill>
                <a:schemeClr val="dk2"/>
              </a:solidFill>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57200" y="274638"/>
            <a:ext cx="8229600" cy="1143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Clr>
                <a:schemeClr val="dk1"/>
              </a:buClr>
              <a:buSzPct val="36666"/>
              <a:buFont typeface="Arial"/>
              <a:buNone/>
            </a:pPr>
            <a:r>
              <a:rPr b="1" lang="en-US">
                <a:solidFill>
                  <a:schemeClr val="dk1"/>
                </a:solidFill>
              </a:rPr>
              <a:t>Data Structures</a:t>
            </a:r>
            <a:endParaRPr b="1">
              <a:solidFill>
                <a:schemeClr val="dk1"/>
              </a:solidFill>
            </a:endParaRPr>
          </a:p>
          <a:p>
            <a:pPr indent="0" lvl="0" marL="0" rtl="0" algn="ctr">
              <a:spcBef>
                <a:spcPts val="0"/>
              </a:spcBef>
              <a:spcAft>
                <a:spcPts val="0"/>
              </a:spcAft>
              <a:buClr>
                <a:schemeClr val="dk1"/>
              </a:buClr>
              <a:buSzPct val="36666"/>
              <a:buFont typeface="Arial"/>
              <a:buNone/>
            </a:pPr>
            <a:r>
              <a:t/>
            </a:r>
            <a:endParaRPr/>
          </a:p>
          <a:p>
            <a:pPr indent="0" lvl="0" marL="0" rtl="0" algn="ctr">
              <a:spcBef>
                <a:spcPts val="0"/>
              </a:spcBef>
              <a:spcAft>
                <a:spcPts val="0"/>
              </a:spcAft>
              <a:buNone/>
            </a:pPr>
            <a:r>
              <a:t/>
            </a:r>
            <a:endParaRPr/>
          </a:p>
        </p:txBody>
      </p:sp>
      <p:sp>
        <p:nvSpPr>
          <p:cNvPr id="104" name="Google Shape;104;p19"/>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283464" rtl="0" algn="l">
              <a:lnSpc>
                <a:spcPct val="90000"/>
              </a:lnSpc>
              <a:spcBef>
                <a:spcPts val="0"/>
              </a:spcBef>
              <a:spcAft>
                <a:spcPts val="0"/>
              </a:spcAft>
              <a:buNone/>
            </a:pPr>
            <a:r>
              <a:rPr lang="en-US" sz="2000">
                <a:solidFill>
                  <a:schemeClr val="dk2"/>
                </a:solidFill>
                <a:latin typeface="Libre Franklin"/>
                <a:ea typeface="Libre Franklin"/>
                <a:cs typeface="Libre Franklin"/>
                <a:sym typeface="Libre Franklin"/>
              </a:rPr>
              <a:t>SSSP Tree: </a:t>
            </a:r>
            <a:endParaRPr sz="2000">
              <a:solidFill>
                <a:schemeClr val="dk2"/>
              </a:solidFill>
              <a:latin typeface="Libre Franklin"/>
              <a:ea typeface="Libre Franklin"/>
              <a:cs typeface="Libre Franklin"/>
              <a:sym typeface="Libre Franklin"/>
            </a:endParaRPr>
          </a:p>
          <a:p>
            <a:pPr indent="-283464" lvl="1" marL="685800" rtl="0" algn="l">
              <a:lnSpc>
                <a:spcPct val="90000"/>
              </a:lnSpc>
              <a:spcBef>
                <a:spcPts val="1800"/>
              </a:spcBef>
              <a:spcAft>
                <a:spcPts val="0"/>
              </a:spcAft>
              <a:buClr>
                <a:schemeClr val="dk2"/>
              </a:buClr>
              <a:buSzPts val="2000"/>
              <a:buChar char="○"/>
            </a:pPr>
            <a:r>
              <a:rPr lang="en-US" sz="2000">
                <a:solidFill>
                  <a:schemeClr val="dk2"/>
                </a:solidFill>
                <a:latin typeface="Libre Franklin"/>
                <a:ea typeface="Libre Franklin"/>
                <a:cs typeface="Libre Franklin"/>
                <a:sym typeface="Libre Franklin"/>
              </a:rPr>
              <a:t>Stored as adjacency list.</a:t>
            </a:r>
            <a:endParaRPr sz="2000">
              <a:solidFill>
                <a:schemeClr val="dk2"/>
              </a:solidFill>
              <a:latin typeface="Libre Franklin"/>
              <a:ea typeface="Libre Franklin"/>
              <a:cs typeface="Libre Franklin"/>
              <a:sym typeface="Libre Franklin"/>
            </a:endParaRPr>
          </a:p>
          <a:p>
            <a:pPr indent="0" lvl="0" marL="283464" rtl="0" algn="l">
              <a:lnSpc>
                <a:spcPct val="90000"/>
              </a:lnSpc>
              <a:spcBef>
                <a:spcPts val="1800"/>
              </a:spcBef>
              <a:spcAft>
                <a:spcPts val="0"/>
              </a:spcAft>
              <a:buNone/>
            </a:pPr>
            <a:r>
              <a:rPr lang="en-US" sz="2000">
                <a:solidFill>
                  <a:schemeClr val="dk2"/>
                </a:solidFill>
                <a:latin typeface="Libre Franklin"/>
                <a:ea typeface="Libre Franklin"/>
                <a:cs typeface="Libre Franklin"/>
                <a:sym typeface="Libre Franklin"/>
              </a:rPr>
              <a:t>Vertex Attributes:</a:t>
            </a:r>
            <a:endParaRPr sz="2000">
              <a:solidFill>
                <a:schemeClr val="dk2"/>
              </a:solidFill>
              <a:latin typeface="Libre Franklin"/>
              <a:ea typeface="Libre Franklin"/>
              <a:cs typeface="Libre Franklin"/>
              <a:sym typeface="Libre Franklin"/>
            </a:endParaRPr>
          </a:p>
          <a:p>
            <a:pPr indent="-283464" lvl="1" marL="685800" rtl="0" algn="l">
              <a:lnSpc>
                <a:spcPct val="90000"/>
              </a:lnSpc>
              <a:spcBef>
                <a:spcPts val="1800"/>
              </a:spcBef>
              <a:spcAft>
                <a:spcPts val="0"/>
              </a:spcAft>
              <a:buClr>
                <a:schemeClr val="dk2"/>
              </a:buClr>
              <a:buSzPts val="2000"/>
              <a:buChar char="○"/>
            </a:pPr>
            <a:r>
              <a:rPr lang="en-US" sz="2000">
                <a:solidFill>
                  <a:schemeClr val="dk2"/>
                </a:solidFill>
                <a:latin typeface="Libre Franklin"/>
                <a:ea typeface="Libre Franklin"/>
                <a:cs typeface="Libre Franklin"/>
                <a:sym typeface="Libre Franklin"/>
              </a:rPr>
              <a:t>Parent</a:t>
            </a:r>
            <a:endParaRPr sz="2000">
              <a:solidFill>
                <a:schemeClr val="dk2"/>
              </a:solidFill>
              <a:latin typeface="Libre Franklin"/>
              <a:ea typeface="Libre Franklin"/>
              <a:cs typeface="Libre Franklin"/>
              <a:sym typeface="Libre Franklin"/>
            </a:endParaRPr>
          </a:p>
          <a:p>
            <a:pPr indent="-283464" lvl="1" marL="685800" rtl="0" algn="l">
              <a:lnSpc>
                <a:spcPct val="90000"/>
              </a:lnSpc>
              <a:spcBef>
                <a:spcPts val="1800"/>
              </a:spcBef>
              <a:spcAft>
                <a:spcPts val="0"/>
              </a:spcAft>
              <a:buClr>
                <a:schemeClr val="dk2"/>
              </a:buClr>
              <a:buSzPts val="2000"/>
              <a:buChar char="○"/>
            </a:pPr>
            <a:r>
              <a:rPr lang="en-US" sz="2000">
                <a:solidFill>
                  <a:schemeClr val="dk2"/>
                </a:solidFill>
                <a:latin typeface="Libre Franklin"/>
                <a:ea typeface="Libre Franklin"/>
                <a:cs typeface="Libre Franklin"/>
                <a:sym typeface="Libre Franklin"/>
              </a:rPr>
              <a:t>Dist : Distance from source</a:t>
            </a:r>
            <a:endParaRPr sz="2000">
              <a:solidFill>
                <a:schemeClr val="dk2"/>
              </a:solidFill>
              <a:latin typeface="Libre Franklin"/>
              <a:ea typeface="Libre Franklin"/>
              <a:cs typeface="Libre Franklin"/>
              <a:sym typeface="Libre Franklin"/>
            </a:endParaRPr>
          </a:p>
          <a:p>
            <a:pPr indent="-283464" lvl="1" marL="685800" rtl="0" algn="l">
              <a:lnSpc>
                <a:spcPct val="90000"/>
              </a:lnSpc>
              <a:spcBef>
                <a:spcPts val="1800"/>
              </a:spcBef>
              <a:spcAft>
                <a:spcPts val="0"/>
              </a:spcAft>
              <a:buClr>
                <a:schemeClr val="dk2"/>
              </a:buClr>
              <a:buSzPts val="2000"/>
              <a:buChar char="○"/>
            </a:pPr>
            <a:r>
              <a:rPr lang="en-US" sz="2000">
                <a:solidFill>
                  <a:schemeClr val="dk2"/>
                </a:solidFill>
                <a:latin typeface="Libre Franklin"/>
                <a:ea typeface="Libre Franklin"/>
                <a:cs typeface="Libre Franklin"/>
                <a:sym typeface="Libre Franklin"/>
              </a:rPr>
              <a:t>Affected Del: Flag for deletion.</a:t>
            </a:r>
            <a:endParaRPr sz="2000">
              <a:solidFill>
                <a:schemeClr val="dk2"/>
              </a:solidFill>
              <a:latin typeface="Libre Franklin"/>
              <a:ea typeface="Libre Franklin"/>
              <a:cs typeface="Libre Franklin"/>
              <a:sym typeface="Libre Franklin"/>
            </a:endParaRPr>
          </a:p>
          <a:p>
            <a:pPr indent="-283464" lvl="1" marL="685800" rtl="0" algn="l">
              <a:lnSpc>
                <a:spcPct val="90000"/>
              </a:lnSpc>
              <a:spcBef>
                <a:spcPts val="1800"/>
              </a:spcBef>
              <a:spcAft>
                <a:spcPts val="1200"/>
              </a:spcAft>
              <a:buClr>
                <a:schemeClr val="dk2"/>
              </a:buClr>
              <a:buSzPts val="2000"/>
              <a:buChar char="○"/>
            </a:pPr>
            <a:r>
              <a:rPr lang="en-US" sz="2000">
                <a:solidFill>
                  <a:schemeClr val="dk2"/>
                </a:solidFill>
                <a:latin typeface="Libre Franklin"/>
                <a:ea typeface="Libre Franklin"/>
                <a:cs typeface="Libre Franklin"/>
                <a:sym typeface="Libre Franklin"/>
              </a:rPr>
              <a:t>Affected: Flag for general effects.</a:t>
            </a:r>
            <a:endParaRPr>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4400">
                <a:solidFill>
                  <a:schemeClr val="dk1"/>
                </a:solidFill>
                <a:latin typeface="Calibri"/>
                <a:ea typeface="Calibri"/>
                <a:cs typeface="Calibri"/>
                <a:sym typeface="Calibri"/>
              </a:rPr>
              <a:t>Identifying and Updating Affected Vertices</a:t>
            </a:r>
            <a:endParaRPr/>
          </a:p>
        </p:txBody>
      </p:sp>
      <p:sp>
        <p:nvSpPr>
          <p:cNvPr id="110" name="Google Shape;110;p20"/>
          <p:cNvSpPr txBox="1"/>
          <p:nvPr>
            <p:ph idx="1" type="body"/>
          </p:nvPr>
        </p:nvSpPr>
        <p:spPr>
          <a:xfrm>
            <a:off x="457200" y="1600200"/>
            <a:ext cx="8229600" cy="1714200"/>
          </a:xfrm>
          <a:prstGeom prst="rect">
            <a:avLst/>
          </a:prstGeom>
          <a:noFill/>
          <a:ln>
            <a:noFill/>
          </a:ln>
        </p:spPr>
        <p:txBody>
          <a:bodyPr anchorCtr="0" anchor="t" bIns="45700" lIns="91425" spcFirstLastPara="1" rIns="91425" wrap="square" tIns="45700">
            <a:normAutofit/>
          </a:bodyPr>
          <a:lstStyle/>
          <a:p>
            <a:pPr indent="0" lvl="0" marL="0" rtl="0" algn="l">
              <a:spcBef>
                <a:spcPts val="360"/>
              </a:spcBef>
              <a:spcAft>
                <a:spcPts val="1200"/>
              </a:spcAft>
              <a:buNone/>
            </a:pPr>
            <a:r>
              <a:t/>
            </a:r>
            <a:endParaRPr/>
          </a:p>
        </p:txBody>
      </p:sp>
      <p:pic>
        <p:nvPicPr>
          <p:cNvPr id="111" name="Google Shape;111;p20"/>
          <p:cNvPicPr preferRelativeResize="0"/>
          <p:nvPr/>
        </p:nvPicPr>
        <p:blipFill rotWithShape="1">
          <a:blip r:embed="rId3">
            <a:alphaModFix/>
          </a:blip>
          <a:srcRect b="0" l="0" r="0" t="0"/>
          <a:stretch/>
        </p:blipFill>
        <p:spPr>
          <a:xfrm>
            <a:off x="946854" y="1600200"/>
            <a:ext cx="6711747" cy="54403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457200" y="274638"/>
            <a:ext cx="8229600" cy="1143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4400">
                <a:solidFill>
                  <a:schemeClr val="dk1"/>
                </a:solidFill>
                <a:latin typeface="Calibri"/>
                <a:ea typeface="Calibri"/>
                <a:cs typeface="Calibri"/>
                <a:sym typeface="Calibri"/>
              </a:rPr>
              <a:t>Identifying and Updating Affected Vertices(Contd.)</a:t>
            </a:r>
            <a:endParaRPr/>
          </a:p>
        </p:txBody>
      </p:sp>
      <p:sp>
        <p:nvSpPr>
          <p:cNvPr id="117" name="Google Shape;117;p21"/>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1200"/>
              </a:spcAft>
              <a:buNone/>
            </a:pPr>
            <a:r>
              <a:t/>
            </a:r>
            <a:endParaRPr/>
          </a:p>
        </p:txBody>
      </p:sp>
      <p:pic>
        <p:nvPicPr>
          <p:cNvPr id="118" name="Google Shape;118;p21"/>
          <p:cNvPicPr preferRelativeResize="0"/>
          <p:nvPr/>
        </p:nvPicPr>
        <p:blipFill rotWithShape="1">
          <a:blip r:embed="rId3">
            <a:alphaModFix/>
          </a:blip>
          <a:srcRect b="0" l="0" r="0" t="0"/>
          <a:stretch/>
        </p:blipFill>
        <p:spPr>
          <a:xfrm>
            <a:off x="1010825" y="1600200"/>
            <a:ext cx="7012174" cy="49699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Shared Memory (OpenMP)</a:t>
            </a:r>
            <a:endParaRPr/>
          </a:p>
        </p:txBody>
      </p:sp>
      <p:sp>
        <p:nvSpPr>
          <p:cNvPr id="124" name="Google Shape;124;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42900" lvl="0" marL="342900" rtl="0" algn="l">
              <a:spcBef>
                <a:spcPts val="360"/>
              </a:spcBef>
              <a:spcAft>
                <a:spcPts val="0"/>
              </a:spcAft>
              <a:buClr>
                <a:schemeClr val="dk2"/>
              </a:buClr>
              <a:buSzPts val="1800"/>
              <a:buChar char="●"/>
            </a:pPr>
            <a:r>
              <a:rPr lang="en-US">
                <a:solidFill>
                  <a:schemeClr val="dk2"/>
                </a:solidFill>
              </a:rPr>
              <a:t>Parallel updates with #pragma omp for</a:t>
            </a:r>
            <a:endParaRPr>
              <a:solidFill>
                <a:schemeClr val="dk2"/>
              </a:solidFill>
            </a:endParaRPr>
          </a:p>
          <a:p>
            <a:pPr indent="-342900" lvl="0" marL="342900" rtl="0" algn="l">
              <a:spcBef>
                <a:spcPts val="360"/>
              </a:spcBef>
              <a:spcAft>
                <a:spcPts val="0"/>
              </a:spcAft>
              <a:buClr>
                <a:schemeClr val="dk2"/>
              </a:buClr>
              <a:buSzPts val="1800"/>
              <a:buChar char="●"/>
            </a:pPr>
            <a:r>
              <a:rPr lang="en-US">
                <a:solidFill>
                  <a:schemeClr val="dk2"/>
                </a:solidFill>
              </a:rPr>
              <a:t>Dynamic scheduling for load balancing</a:t>
            </a:r>
            <a:endParaRPr>
              <a:solidFill>
                <a:schemeClr val="dk2"/>
              </a:solidFill>
            </a:endParaRPr>
          </a:p>
          <a:p>
            <a:pPr indent="-342900" lvl="0" marL="342900" rtl="0" algn="l">
              <a:spcBef>
                <a:spcPts val="1200"/>
              </a:spcBef>
              <a:spcAft>
                <a:spcPts val="0"/>
              </a:spcAft>
              <a:buClr>
                <a:schemeClr val="dk2"/>
              </a:buClr>
              <a:buSzPts val="1800"/>
              <a:buChar char="●"/>
            </a:pPr>
            <a:r>
              <a:rPr lang="en-US">
                <a:solidFill>
                  <a:schemeClr val="dk2"/>
                </a:solidFill>
              </a:rPr>
              <a:t>Asynchronous updates reduce synchronization overhead</a:t>
            </a:r>
            <a:endParaRPr>
              <a:solidFill>
                <a:schemeClr val="dk2"/>
              </a:solidFill>
            </a:endParaRPr>
          </a:p>
          <a:p>
            <a:pPr indent="-342900" lvl="0" marL="342900" rtl="0" algn="l">
              <a:spcBef>
                <a:spcPts val="360"/>
              </a:spcBef>
              <a:spcAft>
                <a:spcPts val="0"/>
              </a:spcAft>
              <a:buClr>
                <a:schemeClr val="dk2"/>
              </a:buClr>
              <a:buSzPts val="1800"/>
              <a:buChar char="●"/>
            </a:pPr>
            <a:r>
              <a:rPr lang="en-US">
                <a:solidFill>
                  <a:schemeClr val="dk2"/>
                </a:solidFill>
              </a:rPr>
              <a:t>Batch processing for large change sets</a:t>
            </a:r>
            <a:endParaRPr>
              <a:solidFill>
                <a:schemeClr val="dk2"/>
              </a:solidFill>
            </a:endParaRPr>
          </a:p>
          <a:p>
            <a:pPr indent="-342900" lvl="0" marL="342900" rtl="0" algn="l">
              <a:spcBef>
                <a:spcPts val="1200"/>
              </a:spcBef>
              <a:spcAft>
                <a:spcPts val="0"/>
              </a:spcAft>
              <a:buClr>
                <a:schemeClr val="dk2"/>
              </a:buClr>
              <a:buSzPts val="1800"/>
              <a:buChar char="●"/>
            </a:pPr>
            <a:r>
              <a:rPr lang="en-US">
                <a:solidFill>
                  <a:schemeClr val="dk2"/>
                </a:solidFill>
              </a:rPr>
              <a:t>Scales well with thread count</a:t>
            </a:r>
            <a:endParaRPr>
              <a:solidFill>
                <a:schemeClr val="dk2"/>
              </a:solidFill>
            </a:endParaRPr>
          </a:p>
          <a:p>
            <a:pPr indent="-342900" lvl="0" marL="342900" rtl="0" algn="l">
              <a:spcBef>
                <a:spcPts val="360"/>
              </a:spcBef>
              <a:spcAft>
                <a:spcPts val="0"/>
              </a:spcAft>
              <a:buClr>
                <a:schemeClr val="dk2"/>
              </a:buClr>
              <a:buSzPts val="1800"/>
              <a:buChar char="●"/>
            </a:pPr>
            <a:r>
              <a:rPr lang="en-US">
                <a:solidFill>
                  <a:schemeClr val="dk2"/>
                </a:solidFill>
              </a:rPr>
              <a:t>Speedup up to 5x over Galois</a:t>
            </a:r>
            <a:endParaRPr>
              <a:solidFill>
                <a:schemeClr val="dk2"/>
              </a:solidFill>
            </a:endParaRPr>
          </a:p>
          <a:p>
            <a:pPr indent="0" lvl="0" marL="342900" rtl="0" algn="l">
              <a:spcBef>
                <a:spcPts val="1200"/>
              </a:spcBef>
              <a:spcAft>
                <a:spcPts val="0"/>
              </a:spcAft>
              <a:buNone/>
            </a:pPr>
            <a:r>
              <a:t/>
            </a:r>
            <a:endParaRPr>
              <a:solidFill>
                <a:schemeClr val="dk2"/>
              </a:solidFill>
            </a:endParaRPr>
          </a:p>
          <a:p>
            <a:pPr indent="0" lvl="0" marL="342900" rtl="0" algn="l">
              <a:spcBef>
                <a:spcPts val="1200"/>
              </a:spcBef>
              <a:spcAft>
                <a:spcPts val="1200"/>
              </a:spcAft>
              <a:buNone/>
            </a:pPr>
            <a:r>
              <a:t/>
            </a:r>
            <a:endParaRPr>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GPU Implementation</a:t>
            </a:r>
            <a:endParaRPr/>
          </a:p>
        </p:txBody>
      </p:sp>
      <p:sp>
        <p:nvSpPr>
          <p:cNvPr id="130" name="Google Shape;130;p23"/>
          <p:cNvSpPr txBox="1"/>
          <p:nvPr>
            <p:ph idx="1" type="body"/>
          </p:nvPr>
        </p:nvSpPr>
        <p:spPr>
          <a:xfrm>
            <a:off x="457200" y="1165950"/>
            <a:ext cx="8229600" cy="4526100"/>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sz="3200">
              <a:solidFill>
                <a:schemeClr val="dk1"/>
              </a:solidFill>
              <a:latin typeface="Calibri"/>
              <a:ea typeface="Calibri"/>
              <a:cs typeface="Calibri"/>
              <a:sym typeface="Calibri"/>
            </a:endParaRPr>
          </a:p>
          <a:p>
            <a:pPr indent="-361950" lvl="0" marL="342900" rtl="0" algn="l">
              <a:lnSpc>
                <a:spcPct val="90000"/>
              </a:lnSpc>
              <a:spcBef>
                <a:spcPts val="0"/>
              </a:spcBef>
              <a:spcAft>
                <a:spcPts val="0"/>
              </a:spcAft>
              <a:buClr>
                <a:schemeClr val="dk2"/>
              </a:buClr>
              <a:buSzPts val="2100"/>
              <a:buChar char="●"/>
            </a:pPr>
            <a:r>
              <a:rPr lang="en-US" sz="2000">
                <a:solidFill>
                  <a:schemeClr val="dk2"/>
                </a:solidFill>
                <a:latin typeface="Arial"/>
                <a:ea typeface="Arial"/>
                <a:cs typeface="Arial"/>
                <a:sym typeface="Arial"/>
              </a:rPr>
              <a:t>CUDA-based implementation</a:t>
            </a:r>
            <a:endParaRPr sz="2100">
              <a:solidFill>
                <a:schemeClr val="dk2"/>
              </a:solidFill>
            </a:endParaRPr>
          </a:p>
          <a:p>
            <a:pPr indent="-361950" lvl="0" marL="342900" rtl="0" algn="l">
              <a:spcBef>
                <a:spcPts val="360"/>
              </a:spcBef>
              <a:spcAft>
                <a:spcPts val="0"/>
              </a:spcAft>
              <a:buClr>
                <a:schemeClr val="dk2"/>
              </a:buClr>
              <a:buSzPts val="2100"/>
              <a:buChar char="●"/>
            </a:pPr>
            <a:r>
              <a:rPr lang="en-US" sz="2100">
                <a:solidFill>
                  <a:schemeClr val="dk2"/>
                </a:solidFill>
              </a:rPr>
              <a:t>Vertex-Marking Functional Block (VMFB)</a:t>
            </a:r>
            <a:endParaRPr sz="2100">
              <a:solidFill>
                <a:schemeClr val="dk2"/>
              </a:solidFill>
            </a:endParaRPr>
          </a:p>
          <a:p>
            <a:pPr indent="-361950" lvl="0" marL="342900" rtl="0" algn="l">
              <a:spcBef>
                <a:spcPts val="360"/>
              </a:spcBef>
              <a:spcAft>
                <a:spcPts val="0"/>
              </a:spcAft>
              <a:buClr>
                <a:schemeClr val="dk2"/>
              </a:buClr>
              <a:buSzPts val="2100"/>
              <a:buChar char="●"/>
            </a:pPr>
            <a:r>
              <a:rPr lang="en-US" sz="2100">
                <a:solidFill>
                  <a:schemeClr val="dk2"/>
                </a:solidFill>
              </a:rPr>
              <a:t>Parallel marking and filtering of vertices</a:t>
            </a:r>
            <a:endParaRPr sz="2100">
              <a:solidFill>
                <a:schemeClr val="dk2"/>
              </a:solidFill>
            </a:endParaRPr>
          </a:p>
          <a:p>
            <a:pPr indent="-361950" lvl="0" marL="342900" rtl="0" algn="l">
              <a:spcBef>
                <a:spcPts val="360"/>
              </a:spcBef>
              <a:spcAft>
                <a:spcPts val="0"/>
              </a:spcAft>
              <a:buClr>
                <a:schemeClr val="dk2"/>
              </a:buClr>
              <a:buSzPts val="2100"/>
              <a:buChar char="●"/>
            </a:pPr>
            <a:r>
              <a:rPr lang="en-US" sz="2100">
                <a:solidFill>
                  <a:schemeClr val="dk2"/>
                </a:solidFill>
              </a:rPr>
              <a:t>Avoid synchronization using one-directional flags</a:t>
            </a:r>
            <a:endParaRPr sz="2100">
              <a:solidFill>
                <a:schemeClr val="dk2"/>
              </a:solidFill>
            </a:endParaRPr>
          </a:p>
          <a:p>
            <a:pPr indent="-361950" lvl="0" marL="342900" rtl="0" algn="l">
              <a:spcBef>
                <a:spcPts val="360"/>
              </a:spcBef>
              <a:spcAft>
                <a:spcPts val="1200"/>
              </a:spcAft>
              <a:buClr>
                <a:schemeClr val="dk2"/>
              </a:buClr>
              <a:buSzPts val="2100"/>
              <a:buChar char="●"/>
            </a:pPr>
            <a:r>
              <a:rPr lang="en-US" sz="2100">
                <a:solidFill>
                  <a:schemeClr val="dk2"/>
                </a:solidFill>
              </a:rPr>
              <a:t>Speedup up to 8.5x over Gunrock</a:t>
            </a:r>
            <a:endParaRPr sz="21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