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8" r:id="rId7"/>
    <p:sldId id="266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51F0E-2AF4-4A39-939C-2E9076C134F8}">
          <p14:sldIdLst>
            <p14:sldId id="256"/>
          </p14:sldIdLst>
        </p14:section>
        <p14:section name="Untitled Section" id="{721CD28C-187D-4E9F-8093-80E09F6B79F1}">
          <p14:sldIdLst>
            <p14:sldId id="258"/>
            <p14:sldId id="268"/>
            <p14:sldId id="266"/>
            <p14:sldId id="264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500" autoAdjust="0"/>
  </p:normalViewPr>
  <p:slideViewPr>
    <p:cSldViewPr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it linear in a way such that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abs([a, b]x + c)=abs((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c), where t lies between 0 and 1.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=max{ 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c, - 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2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it linear in a way such that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abs([a, b]x + c)=abs((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c), where t lies between 0 and 1.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=max{ 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c, - 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en-I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it linear in a way such that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abs([a, b]x + c)=abs((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c), where t lies between 0 and 1.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=max{ 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c, - 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(1 - t)a)x + c}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1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Notations: </a:t>
            </a:r>
            <a:r>
              <a:rPr lang="en-IN" dirty="0" err="1"/>
              <a:t>sgn</a:t>
            </a:r>
            <a:r>
              <a:rPr lang="en-IN" dirty="0"/>
              <a:t> x ∈ </a:t>
            </a:r>
            <a:r>
              <a:rPr lang="en-IN" dirty="0" err="1"/>
              <a:t>Y</a:t>
            </a:r>
            <a:r>
              <a:rPr lang="en-IN" baseline="-25000" dirty="0" err="1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 is always non negative as all the elements of Δ  are positive.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0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this algorithm to first check the regularity of the central interval matrix further in our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is regular, then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compact and connected.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is singular, then each component of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unbounded.</a:t>
            </a:r>
          </a:p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set of all y’s.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is regular, then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compact and connected.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is singular, then each component of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unbounded.</a:t>
            </a:r>
          </a:p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set of all y’s.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4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that the central matrix is regular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6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that the central matrix is regular for our solving of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all the three equations are linear interval equations which forms the system of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1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5/29/2020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as.cz/&#771;rohn/publist/47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MA57012: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system of Linear Interval Equations for Portfolio Optimization</a:t>
            </a:r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39752" y="3861048"/>
            <a:ext cx="6624736" cy="1234575"/>
          </a:xfrm>
        </p:spPr>
        <p:txBody>
          <a:bodyPr>
            <a:normAutofit lnSpcReduction="10000"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	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Shayan Shafquat			Dr. Geetanjali Panda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15MA20038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Department of Mathematics	             shafquat.shayan@gmail.com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82E51-B0BF-4D16-AA65-6A8E607C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498406"/>
            <a:ext cx="1359594" cy="13595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061048"/>
              </a:xfrm>
            </p:spPr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computable risk equation</a:t>
                </a:r>
              </a:p>
              <a:p>
                <a:pPr lvl="0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using MAD (Mean absolute deviation)</a:t>
                </a:r>
              </a:p>
              <a:p>
                <a:pPr lvl="0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is bounded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64008" indent="0">
                  <a:buNone/>
                </a:pPr>
                <a:r>
                  <a:rPr lang="en-IN" sz="1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IN" sz="1400">
                            <a:latin typeface="Cambria Math" panose="02040503050406030204" pitchFamily="18" charset="0"/>
                          </a:rPr>
                          <m:t>|[</m:t>
                        </m:r>
                        <m:sSubSup>
                          <m:sSubSup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IN" sz="140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  <m:r>
                          <a:rPr lang="en-IN" sz="1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		(Risk Equation)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where,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IN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IN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Work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 with more than 3 assets will be tackled by developing the concept of pseudo inverse of rectangular matrices for interval system.</a:t>
                </a:r>
              </a:p>
              <a:p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061048"/>
              </a:xfrm>
              <a:blipFill>
                <a:blip r:embed="rId3"/>
                <a:stretch>
                  <a:fillRect t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8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used to the concepts of interval matrices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them to solve system of linear interval equations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like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for matrix computations and optimization respectively.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problem of portfolio optimization involving a system of linear interval equations of </a:t>
            </a: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return, </a:t>
            </a: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and</a:t>
            </a: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equations </a:t>
            </a:r>
          </a:p>
          <a:p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involved: </a:t>
            </a: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central matrix</a:t>
            </a:r>
          </a:p>
          <a:p>
            <a:pPr lvl="1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number of assets and equations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linear interval equations, Linear Algebra and Its Applications, 126 (1989), pp.39–78.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http://www.cs.cas.cz/̃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rohn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publist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/47.doc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Jana, Panda, G.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nonlinear interval vector optimization problem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Jana, Kumar, P., Panda, G.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Portfolio for Interval Sharpe Ratio Model</a:t>
            </a:r>
          </a:p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sufficent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for an interval matrix to have a full column rank</a:t>
            </a:r>
          </a:p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Orgyczak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Speranza, M.,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Mansini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for portfolio optimization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Baumann,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regularity criterion for interval matrices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488A-005C-4CC1-89FA-89E80DA9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1080120"/>
          </a:xfrm>
        </p:spPr>
        <p:txBody>
          <a:bodyPr>
            <a:normAutofit lnSpcReduction="10000"/>
          </a:bodyPr>
          <a:lstStyle/>
          <a:p>
            <a:pPr marL="64008" indent="0" algn="ctr">
              <a:buNone/>
            </a:pPr>
            <a:r>
              <a:rPr lang="en-IN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4008" indent="0" algn="ctr">
              <a:buNone/>
            </a:pPr>
            <a:endParaRPr lang="en-I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6725" y="1772816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95197" y="1783585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96BEBCF-6B37-4CB0-B101-BE4FC27A8A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287" y="2731845"/>
                <a:ext cx="2971800" cy="3060099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400" dirty="0"/>
                  <a:t>For each x ∈ R</a:t>
                </a:r>
                <a:r>
                  <a:rPr lang="en-IN" sz="1400" baseline="30000" dirty="0"/>
                  <a:t>m</a:t>
                </a:r>
              </a:p>
              <a:p>
                <a:pPr marL="374904" lvl="1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1,  &amp;</m:t>
                            </m:r>
                            <m:sSub>
                              <m:sSubPr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−1,  &amp;</m:t>
                            </m:r>
                            <m:sSub>
                              <m:sSubPr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:r>
                  <a:rPr lang="en-IN" sz="1400" dirty="0"/>
                  <a:t>y ∈ R</a:t>
                </a:r>
                <a:r>
                  <a:rPr lang="en-IN" sz="1400" baseline="30000" dirty="0"/>
                  <a:t>m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</a:t>
                </a:r>
                <a:r>
                  <a:rPr lang="en-I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few exceptions we use the notation T</a:t>
                </a:r>
                <a:r>
                  <a:rPr lang="en-I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vectors y ∈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C96BEBCF-6B37-4CB0-B101-BE4FC27A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7" y="2731845"/>
                <a:ext cx="2971800" cy="3060099"/>
              </a:xfrm>
              <a:prstGeom prst="rect">
                <a:avLst/>
              </a:prstGeom>
              <a:blipFill>
                <a:blip r:embed="rId7"/>
                <a:stretch>
                  <a:fillRect l="-615" t="-22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65174" y="1772816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162414" y="1783585"/>
            <a:ext cx="1743074" cy="539877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3D120688-CE29-447A-A09D-FA1909809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8503" y="2731845"/>
                <a:ext cx="2971800" cy="3276123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</a:t>
                </a:r>
                <a:r>
                  <a:rPr lang="en-I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set of all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-vectors in R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(there are 2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them)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B|x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b and the 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accord algorithm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z =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b);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 = (A +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b;</a:t>
                </a:r>
              </a:p>
              <a:p>
                <a:pPr marL="64008" indent="0">
                  <a:buNone/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 for some j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k = min{j ;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0};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 = (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A+BT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b;</a:t>
                </a:r>
              </a:p>
              <a:p>
                <a:pPr marL="64008" indent="0">
                  <a:buNone/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end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3D120688-CE29-447A-A09D-FA190980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03" y="2731845"/>
                <a:ext cx="2971800" cy="3276123"/>
              </a:xfrm>
              <a:prstGeom prst="rect">
                <a:avLst/>
              </a:prstGeom>
              <a:blipFill>
                <a:blip r:embed="rId8"/>
                <a:stretch>
                  <a:fillRect t="-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Matrices</a:t>
                </a:r>
              </a:p>
              <a:p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Definition.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IN" sz="1400"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matrices in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set of matrices</a:t>
                </a:r>
              </a:p>
              <a:p>
                <a:pPr marL="537210" lvl="1" indent="0">
                  <a:buNone/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A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 = {A;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A ≤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is called an interval matrix, and the matrices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are called its bounds.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IN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1/2(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	Δ = 1/2(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IN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−Δ,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IN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Δ</a:t>
                </a:r>
              </a:p>
              <a:p>
                <a:pPr marL="64008" indent="0"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 </a:t>
                </a:r>
                <a:r>
                  <a:rPr lang="en-US" sz="2000" b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interval matrix 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Δ], we define matrices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1400" b="1" i="0">
                            <a:latin typeface="Cambria Math" panose="02040503050406030204" pitchFamily="18" charset="0"/>
                          </a:rPr>
                          <m:t>𝐲𝐳</m:t>
                        </m:r>
                      </m:sub>
                    </m:sSub>
                    <m:r>
                      <a:rPr lang="en-IN" sz="14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1400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I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4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ΔT</a:t>
                </a:r>
                <a:r>
                  <a:rPr lang="en-IN" sz="14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y ∈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z ∈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n x n Interval Matrices</a:t>
                </a:r>
              </a:p>
              <a:p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Regularity:</a:t>
                </a:r>
              </a:p>
              <a:p>
                <a:pPr marL="64008" indent="0">
                  <a:buNone/>
                </a:pP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square interval matrix A is called regular if each A ∈ A</a:t>
                </a:r>
                <a:r>
                  <a:rPr lang="en-I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non-singular</a:t>
                </a:r>
              </a:p>
              <a:p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regularity condition. </a:t>
                </a:r>
              </a:p>
              <a:p>
                <a:pPr marL="64008" indent="0">
                  <a:buNone/>
                </a:pP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interval matrix A = [A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−Δ, A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Δ] is regular if  </a:t>
                </a: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ϱ(|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|Δ) &lt; 1 </a:t>
                </a:r>
              </a:p>
              <a:p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singularity condition. </a:t>
                </a:r>
              </a:p>
              <a:p>
                <a:pPr marL="64008" indent="0">
                  <a:buNone/>
                </a:pP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interval matrix </a:t>
                </a: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[A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−Δ, A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+Δ] is singular if </a:t>
                </a: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|Δ)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 holds.</a:t>
                </a:r>
              </a:p>
              <a:p>
                <a:pPr marL="64008" indent="0"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Autofit/>
              </a:bodyPr>
              <a:lstStyle/>
              <a:p>
                <a:pPr marL="64008" indent="0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Linear Interval Equations</a:t>
                </a:r>
              </a:p>
              <a:p>
                <a:pPr lvl="1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and right-hand sides of a system of </a:t>
                </a:r>
                <a:r>
                  <a:rPr lang="en-I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equations in </a:t>
                </a:r>
                <a:r>
                  <a:rPr lang="en-I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lie 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some real intervals </a:t>
                </a:r>
              </a:p>
              <a:p>
                <a:pPr marL="537210" lvl="1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12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:r>
                  <a:rPr lang="en-IN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12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regularity assumption, each of these systems has </a:t>
                </a: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solution</a:t>
                </a:r>
              </a:p>
              <a:p>
                <a:pPr lvl="1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set :</a:t>
                </a:r>
              </a:p>
              <a:p>
                <a:pPr marL="64008" indent="0">
                  <a:buNone/>
                </a:pPr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{x; </a:t>
                </a:r>
                <a:r>
                  <a:rPr lang="en-IN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 for some A </a:t>
                </a:r>
                <a14:m>
                  <m:oMath xmlns:m="http://schemas.openxmlformats.org/officeDocument/2006/math">
                    <m:r>
                      <a:rPr lang="en-IN" sz="1200" b="1" i="1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IN" sz="12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 </a:t>
                </a:r>
                <a14:m>
                  <m:oMath xmlns:m="http://schemas.openxmlformats.org/officeDocument/2006/math">
                    <m:r>
                      <a:rPr lang="en-IN" sz="1200" b="1" i="1">
                        <a:latin typeface="Cambria Math" panose="02040503050406030204" pitchFamily="18" charset="0"/>
                      </a:rPr>
                      <m:t>𝛜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12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 Hull</a:t>
                </a:r>
              </a:p>
              <a:p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X is a convex polyhedron equal to the convex hull of its vertices where 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vertex satisfies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A</a:t>
                </a:r>
                <a:r>
                  <a:rPr lang="en-IN" sz="12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IN" sz="1200" b="1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Δ|x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+ </a:t>
                </a:r>
                <a14:m>
                  <m:oMath xmlns:m="http://schemas.openxmlformats.org/officeDocument/2006/math">
                    <m:r>
                      <a:rPr lang="en-IN" sz="1200" b="1" i="0">
                        <a:latin typeface="Cambria Math" panose="02040503050406030204" pitchFamily="18" charset="0"/>
                      </a:rPr>
                      <m:t>𝛅</m:t>
                    </m:r>
                  </m:oMath>
                </a14:m>
                <a:r>
                  <a:rPr lang="en-US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</a:t>
                </a:r>
                <a:r>
                  <a:rPr lang="en-I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IN" sz="1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 =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simplifying we get,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𝐲𝐳</m:t>
                        </m:r>
                      </m:sub>
                    </m:sSub>
                    <m:r>
                      <a:rPr lang="en-IN" sz="1200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		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IN" sz="1200" b="1" i="0">
                            <a:latin typeface="Cambria Math" panose="02040503050406030204" pitchFamily="18" charset="0"/>
                          </a:rPr>
                          <m:t>𝐳</m:t>
                        </m:r>
                      </m:sub>
                    </m:sSub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IN" sz="1200" b="1" i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	y, z </a:t>
                </a:r>
                <a14:m>
                  <m:oMath xmlns:m="http://schemas.openxmlformats.org/officeDocument/2006/math">
                    <m:r>
                      <a:rPr lang="en-IN" sz="1200" b="1" i="0">
                        <a:latin typeface="Cambria Math" panose="02040503050406030204" pitchFamily="18" charset="0"/>
                      </a:rPr>
                      <m:t>𝛜</m:t>
                    </m:r>
                    <m:r>
                      <a:rPr lang="en-IN" sz="12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Decomposed into 2</a:t>
                </a:r>
                <a:r>
                  <a:rPr lang="en-US" sz="14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simpler equations which is solved by iterative method </a:t>
                </a:r>
              </a:p>
              <a:p>
                <a:pPr marL="64008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3"/>
                <a:stretch>
                  <a:fillRect t="-244" b="-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method for computing </a:t>
                </a: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using least squares</a:t>
                </a:r>
              </a:p>
              <a:p>
                <a:pPr marL="64008" indent="0"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Y: </a:t>
                </a:r>
              </a:p>
              <a:p>
                <a:pPr lvl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(z =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sgn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	[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lvl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(y, z) compute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to solve the given two equations:</a:t>
                </a:r>
              </a:p>
              <a:p>
                <a:pPr marL="64008" lvl="0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yz</m:t>
                        </m:r>
                      </m:sub>
                    </m:sSub>
                    <m:r>
                      <m:rPr>
                        <m:sty m:val="p"/>
                      </m:rPr>
                      <a:rPr lang="en-IN" sz="1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= 0		( s = surplus variable )</a:t>
                </a:r>
              </a:p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least square method:</a:t>
                </a: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 || C p – d ||</a:t>
                </a:r>
                <a:r>
                  <a:rPr lang="en-I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 ≥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 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	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		p = 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mr>
                    </m:m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		d = 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84984"/>
              </a:xfrm>
            </p:spPr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squares method</a:t>
                </a:r>
              </a:p>
              <a:p>
                <a:pPr lvl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function: (to solve for a particular y</a:t>
                </a: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IN" sz="16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</a:t>
                </a:r>
              </a:p>
              <a:p>
                <a:pPr marL="64008" indent="0">
                  <a:buNone/>
                </a:pP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7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[(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IN" sz="17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𝒚𝒛</m:t>
                                </m:r>
                              </m:sub>
                              <m:sup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Sup>
                              <m:sSubSupPr>
                                <m:ctrlP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en-IN" sz="17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</m:e>
                        </m:nary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7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7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IN" sz="17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p>
                        </m:sSubSup>
                        <m:sSub>
                          <m:sSubPr>
                            <m:ctrlPr>
                              <a:rPr lang="en-IN" sz="17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17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IN" sz="17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7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IN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we get </a:t>
                </a:r>
                <a:r>
                  <a:rPr lang="en-IN" sz="16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600" b="1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hence,</a:t>
                </a:r>
                <a:endParaRPr lang="en-IN" sz="16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 {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}</a:t>
                </a:r>
              </a:p>
              <a:p>
                <a:pPr marL="64008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max {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}</a:t>
                </a:r>
              </a:p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package to implement the optimization algorithm (L-BFGS-B) in Python with constraints on variables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84984"/>
              </a:xfrm>
              <a:blipFill>
                <a:blip r:embed="rId3"/>
                <a:stretch>
                  <a:fillRect t="-1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4565105"/>
              </a:xfrm>
            </p:spPr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system of linear interval equations</a:t>
                </a:r>
              </a:p>
              <a:p>
                <a:pPr marL="64008" indent="0">
                  <a:buNone/>
                </a:pPr>
                <a:r>
                  <a:rPr lang="en-I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 5]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[-3, -1]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[7, 12],</a:t>
                </a:r>
              </a:p>
              <a:p>
                <a:pPr marL="64008" indent="0">
                  <a:buNone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[4, 7]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[3, 4]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[6, 35]</a:t>
                </a:r>
                <a:endParaRPr lang="en-IN" sz="1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that the central matrix which is regular in the case (Assumed)</a:t>
                </a:r>
              </a:p>
              <a:p>
                <a:pPr lvl="0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starting from z =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sgn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1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I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877824" lvl="2" indent="0">
                  <a:buNone/>
                </a:pPr>
                <a:r>
                  <a:rPr lang="en-IN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[1.0779, 9.4598],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[-8.1185, 6.7445]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4565105"/>
              </a:xfrm>
              <a:blipFill>
                <a:blip r:embed="rId3"/>
                <a:stretch>
                  <a:fillRect t="-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43D38-AB77-4DBB-B39E-579604A78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795346"/>
                  </p:ext>
                </p:extLst>
              </p:nvPr>
            </p:nvGraphicFramePr>
            <p:xfrm>
              <a:off x="1619672" y="3717033"/>
              <a:ext cx="5725160" cy="1467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3770">
                      <a:extLst>
                        <a:ext uri="{9D8B030D-6E8A-4147-A177-3AD203B41FA5}">
                          <a16:colId xmlns:a16="http://schemas.microsoft.com/office/drawing/2014/main" val="2972890585"/>
                        </a:ext>
                      </a:extLst>
                    </a:gridCol>
                    <a:gridCol w="953770">
                      <a:extLst>
                        <a:ext uri="{9D8B030D-6E8A-4147-A177-3AD203B41FA5}">
                          <a16:colId xmlns:a16="http://schemas.microsoft.com/office/drawing/2014/main" val="1959468641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2666609667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4211836716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2189978340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950012050"/>
                        </a:ext>
                      </a:extLst>
                    </a:gridCol>
                  </a:tblGrid>
                  <a:tr h="2365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IN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400" baseline="-250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IN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400" baseline="-25000">
                              <a:effectLst/>
                            </a:rPr>
                            <a:t>2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3289479"/>
                      </a:ext>
                    </a:extLst>
                  </a:tr>
                  <a:tr h="2109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9.4598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-1.3521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782035"/>
                      </a:ext>
                    </a:extLst>
                  </a:tr>
                  <a:tr h="2109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-1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3.0178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6.7445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6785101"/>
                      </a:ext>
                    </a:extLst>
                  </a:tr>
                  <a:tr h="2109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4.2194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-8.1185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041551"/>
                      </a:ext>
                    </a:extLst>
                  </a:tr>
                  <a:tr h="2109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-1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-1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-1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1.0779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-4.8587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1562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43D38-AB77-4DBB-B39E-579604A78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795346"/>
                  </p:ext>
                </p:extLst>
              </p:nvPr>
            </p:nvGraphicFramePr>
            <p:xfrm>
              <a:off x="1619672" y="3717033"/>
              <a:ext cx="5725160" cy="146805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3770">
                      <a:extLst>
                        <a:ext uri="{9D8B030D-6E8A-4147-A177-3AD203B41FA5}">
                          <a16:colId xmlns:a16="http://schemas.microsoft.com/office/drawing/2014/main" val="2972890585"/>
                        </a:ext>
                      </a:extLst>
                    </a:gridCol>
                    <a:gridCol w="953770">
                      <a:extLst>
                        <a:ext uri="{9D8B030D-6E8A-4147-A177-3AD203B41FA5}">
                          <a16:colId xmlns:a16="http://schemas.microsoft.com/office/drawing/2014/main" val="1959468641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2666609667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4211836716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2189978340"/>
                        </a:ext>
                      </a:extLst>
                    </a:gridCol>
                    <a:gridCol w="954405">
                      <a:extLst>
                        <a:ext uri="{9D8B030D-6E8A-4147-A177-3AD203B41FA5}">
                          <a16:colId xmlns:a16="http://schemas.microsoft.com/office/drawing/2014/main" val="950012050"/>
                        </a:ext>
                      </a:extLst>
                    </a:gridCol>
                  </a:tblGrid>
                  <a:tr h="320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37" t="-1887" r="-501911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282" t="-1887" r="-405128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000" t="-1887" r="-302548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0000" t="-1887" r="-202548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2564" t="-1887" r="-103846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99363" t="-1887" r="-3185" b="-388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289479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9.4598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-1.3521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782035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-1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3.0178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6.7445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6785101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-1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4.2194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-8.1185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041551"/>
                      </a:ext>
                    </a:extLst>
                  </a:tr>
                  <a:tr h="28695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b="0" dirty="0">
                              <a:solidFill>
                                <a:schemeClr val="bg1"/>
                              </a:solidFill>
                              <a:effectLst/>
                            </a:rPr>
                            <a:t>-1</a:t>
                          </a:r>
                          <a:endParaRPr lang="en-IN" sz="1100" b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-1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>
                              <a:effectLst/>
                            </a:rPr>
                            <a:t>-1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1.0779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400" dirty="0">
                              <a:effectLst/>
                            </a:rPr>
                            <a:t>-4.8587</a:t>
                          </a:r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1562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39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061048"/>
              </a:xfrm>
            </p:spPr>
            <p:txBody>
              <a:bodyPr>
                <a:normAutofit fontScale="92500"/>
              </a:bodyPr>
              <a:lstStyle/>
              <a:p>
                <a:pPr marL="64008" indent="0">
                  <a:buNone/>
                </a:pPr>
                <a:r>
                  <a:rPr lang="en-I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Portfolio optimization using linear interval equations</a:t>
                </a:r>
              </a:p>
              <a:p>
                <a:pPr lvl="0"/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three assets namely A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their proportion of investment as x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64008" lvl="0" indent="0">
                  <a:buNone/>
                </a:pPr>
                <a:r>
                  <a:rPr lang="en-IN" sz="1700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[1,1]		(Utility Equation)</a:t>
                </a:r>
              </a:p>
              <a:p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Returns of the asset are 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 given as:</a:t>
                </a:r>
              </a:p>
              <a:p>
                <a:pPr marL="64008" indent="0">
                  <a:buNone/>
                </a:pP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7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64008" indent="0">
                  <a:buNone/>
                </a:pP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7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64008" indent="0">
                  <a:buNone/>
                </a:pP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r</a:t>
                </a:r>
                <a:r>
                  <a:rPr lang="en-IN" sz="17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7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should be bounded lets say between 20% and 30%. Then,</a:t>
                </a:r>
              </a:p>
              <a:p>
                <a:pPr marL="64008" indent="0">
                  <a:buNone/>
                </a:pPr>
                <a:r>
                  <a:rPr lang="en-IN" sz="1700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IN" sz="170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IN" sz="170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17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  <m:r>
                          <a:rPr lang="en-IN" sz="17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[0.2, 0.3] 	(Return Equation)	</a:t>
                </a:r>
              </a:p>
              <a:p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973C09-F636-4499-99F3-ECA4BD64B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061048"/>
              </a:xfrm>
              <a:blipFill>
                <a:blip r:embed="rId3"/>
                <a:stretch>
                  <a:fillRect t="-751" b="-9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95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1710</Words>
  <Application>Microsoft Office PowerPoint</Application>
  <PresentationFormat>On-screen Show (4:3)</PresentationFormat>
  <Paragraphs>197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Times New Roman</vt:lpstr>
      <vt:lpstr>Wingdings 2</vt:lpstr>
      <vt:lpstr>Verve</vt:lpstr>
      <vt:lpstr>MA57012:  Solution of system of Linear Interval Equations for Portfolio Optimization</vt:lpstr>
      <vt:lpstr>Literature Review</vt:lpstr>
      <vt:lpstr>Literature Review</vt:lpstr>
      <vt:lpstr>Literature Review</vt:lpstr>
      <vt:lpstr>Methodology</vt:lpstr>
      <vt:lpstr>Methodology</vt:lpstr>
      <vt:lpstr>Methodology</vt:lpstr>
      <vt:lpstr>Results</vt:lpstr>
      <vt:lpstr>Application</vt:lpstr>
      <vt:lpstr>Application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2020-05-26T04:09:15Z</dcterms:created>
  <dcterms:modified xsi:type="dcterms:W3CDTF">2020-05-29T03:47:57Z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