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8" r:id="rId4"/>
    <p:sldId id="262" r:id="rId5"/>
    <p:sldId id="263" r:id="rId6"/>
    <p:sldId id="264" r:id="rId7"/>
    <p:sldId id="265" r:id="rId8"/>
    <p:sldId id="271" r:id="rId9"/>
    <p:sldId id="267" r:id="rId10"/>
    <p:sldId id="268" r:id="rId11"/>
    <p:sldId id="270" r:id="rId12"/>
    <p:sldId id="269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D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>
      <p:cViewPr varScale="1">
        <p:scale>
          <a:sx n="90" d="100"/>
          <a:sy n="90" d="100"/>
        </p:scale>
        <p:origin x="84" y="168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12/11/2014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12/11/2014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Shay Ben-Sasson</a:t>
            </a:r>
          </a:p>
          <a:p>
            <a:r>
              <a:rPr lang="en-US" dirty="0" smtClean="0"/>
              <a:t>061203410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65820" y="260648"/>
            <a:ext cx="9601200" cy="6872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</a:t>
            </a:r>
            <a:r>
              <a:rPr lang="he-IL" b="1" dirty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7</a:t>
            </a:r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en-US" b="1" dirty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– </a:t>
            </a:r>
            <a:r>
              <a:rPr lang="en-US" sz="2800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Action potential propagation thru an axon </a:t>
            </a:r>
            <a:r>
              <a:rPr lang="en-US" sz="2800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fiber</a:t>
            </a:r>
            <a:br>
              <a:rPr lang="en-US" sz="2800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An animated simulation</a:t>
            </a:r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0" name="Title 12"/>
          <p:cNvSpPr txBox="1">
            <a:spLocks/>
          </p:cNvSpPr>
          <p:nvPr/>
        </p:nvSpPr>
        <p:spPr>
          <a:xfrm>
            <a:off x="333772" y="6205454"/>
            <a:ext cx="10942665" cy="4639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u="sng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Velocity:</a:t>
            </a:r>
            <a:r>
              <a:rPr lang="en-US" sz="2000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en-US" sz="2000" b="1" dirty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20.51048314 </a:t>
            </a:r>
            <a:r>
              <a:rPr lang="en-US" sz="2000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m/s</a:t>
            </a:r>
            <a:endParaRPr lang="en-US" sz="2000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MultiCompAPTravel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07904" y="1124744"/>
            <a:ext cx="5994400" cy="4495800"/>
          </a:xfrm>
        </p:spPr>
      </p:pic>
    </p:spTree>
    <p:extLst>
      <p:ext uri="{BB962C8B-B14F-4D97-AF65-F5344CB8AC3E}">
        <p14:creationId xmlns:p14="http://schemas.microsoft.com/office/powerpoint/2010/main" val="361281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73069" y="0"/>
            <a:ext cx="9601200" cy="68728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#8 </a:t>
            </a:r>
            <a:r>
              <a:rPr lang="en-US" b="1" dirty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– </a:t>
            </a:r>
            <a:r>
              <a:rPr lang="en-US" sz="2800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Action potential fire due to threshold degradation</a:t>
            </a:r>
            <a:endParaRPr lang="en-US" sz="2800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0" name="Title 12"/>
          <p:cNvSpPr txBox="1">
            <a:spLocks/>
          </p:cNvSpPr>
          <p:nvPr/>
        </p:nvSpPr>
        <p:spPr>
          <a:xfrm>
            <a:off x="333772" y="6361799"/>
            <a:ext cx="10942665" cy="4639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1800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אם נזרים זרם המוריד את מתח הממברנה לאורך זמן (וכך נוריד את ה</a:t>
            </a:r>
            <a:r>
              <a:rPr lang="en-US" sz="1800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Threshold</a:t>
            </a:r>
            <a:r>
              <a:rPr lang="he-IL" sz="1800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של הנוירון) ואז נפסיק אותו, מה שיקרה הוא שכאשר המתח יחזור ל</a:t>
            </a:r>
            <a:r>
              <a:rPr lang="en-US" sz="1800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Resting potential</a:t>
            </a:r>
            <a:r>
              <a:rPr lang="he-IL" sz="1800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en-US" sz="1800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( </a:t>
            </a:r>
            <a:r>
              <a:rPr lang="en-US" sz="1800" b="1" dirty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~</a:t>
            </a:r>
            <a:r>
              <a:rPr lang="en-US" sz="1800" b="1" dirty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-65mV</a:t>
            </a:r>
            <a:r>
              <a:rPr lang="en-US" sz="1800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)</a:t>
            </a:r>
            <a:r>
              <a:rPr lang="he-IL" sz="1800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הוא כבר יהיה מעל ה</a:t>
            </a:r>
            <a:r>
              <a:rPr lang="en-US" sz="1800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TH</a:t>
            </a:r>
            <a:r>
              <a:rPr lang="he-IL" sz="1800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שירד ולכן יתקבל ירי של הנוירון.</a:t>
            </a:r>
            <a:endParaRPr lang="en-US" sz="1800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algn="r" rtl="1"/>
            <a:endParaRPr lang="en-US" sz="1800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8" t="4284" r="8250" b="5728"/>
          <a:stretch/>
        </p:blipFill>
        <p:spPr>
          <a:xfrm>
            <a:off x="1629916" y="980728"/>
            <a:ext cx="8784976" cy="4812638"/>
          </a:xfrm>
        </p:spPr>
      </p:pic>
    </p:spTree>
    <p:extLst>
      <p:ext uri="{BB962C8B-B14F-4D97-AF65-F5344CB8AC3E}">
        <p14:creationId xmlns:p14="http://schemas.microsoft.com/office/powerpoint/2010/main" val="375578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#1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1" t="4851" r="8288" b="6950"/>
          <a:stretch/>
        </p:blipFill>
        <p:spPr>
          <a:xfrm>
            <a:off x="1248053" y="680296"/>
            <a:ext cx="9721081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#2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7" t="4088" r="8646" b="6441"/>
          <a:stretch/>
        </p:blipFill>
        <p:spPr>
          <a:xfrm>
            <a:off x="1248053" y="666328"/>
            <a:ext cx="9937104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#3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7" t="4851" r="8288" b="6950"/>
          <a:stretch/>
        </p:blipFill>
        <p:spPr>
          <a:xfrm>
            <a:off x="1592123" y="666328"/>
            <a:ext cx="8913059" cy="5505124"/>
          </a:xfrm>
          <a:prstGeom prst="rect">
            <a:avLst/>
          </a:prstGeom>
        </p:spPr>
      </p:pic>
      <p:sp>
        <p:nvSpPr>
          <p:cNvPr id="5" name="Title 12"/>
          <p:cNvSpPr txBox="1">
            <a:spLocks/>
          </p:cNvSpPr>
          <p:nvPr/>
        </p:nvSpPr>
        <p:spPr>
          <a:xfrm>
            <a:off x="1248053" y="6206408"/>
            <a:ext cx="10009112" cy="5349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כאשר נגרה באמצעות זרם על סיפי קבוע נקבל ירי בתדירות קבועה.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90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#4 – Refractory period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7" t="4087" r="8056" b="6442"/>
          <a:stretch/>
        </p:blipFill>
        <p:spPr>
          <a:xfrm>
            <a:off x="1248053" y="633336"/>
            <a:ext cx="10009112" cy="5472608"/>
          </a:xfrm>
          <a:prstGeom prst="rect">
            <a:avLst/>
          </a:prstGeom>
        </p:spPr>
      </p:pic>
      <p:sp>
        <p:nvSpPr>
          <p:cNvPr id="5" name="Title 12"/>
          <p:cNvSpPr txBox="1">
            <a:spLocks/>
          </p:cNvSpPr>
          <p:nvPr/>
        </p:nvSpPr>
        <p:spPr>
          <a:xfrm>
            <a:off x="1248053" y="6206408"/>
            <a:ext cx="10009112" cy="5349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ראשית, נגרה באמצעות זרם על סיפי ונוכל לראות את התקופה </a:t>
            </a:r>
            <a:r>
              <a:rPr lang="he-IL" b="1" dirty="0" err="1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הרפרקטורית</a:t>
            </a:r>
            <a:r>
              <a:rPr lang="he-IL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היחסית. לאחר מכן נגדיל את הזרם ונראה על אף שהתקופה היחסית מתקצרת, לא ניתן לקצר את התקופה </a:t>
            </a:r>
            <a:r>
              <a:rPr lang="he-IL" b="1" dirty="0" err="1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הרפרקטורית</a:t>
            </a:r>
            <a:r>
              <a:rPr lang="he-IL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האבסולוטית.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8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73069" y="0"/>
            <a:ext cx="9601200" cy="68728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</a:t>
            </a:r>
            <a:r>
              <a:rPr lang="he-IL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5</a:t>
            </a:r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en-US" b="1" dirty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– </a:t>
            </a:r>
            <a:r>
              <a:rPr lang="en-US" sz="2800" b="1" dirty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External current drawn from normal distribution</a:t>
            </a:r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1248053" y="6206408"/>
            <a:ext cx="10009112" cy="577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en-US" sz="1800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77788" y="836712"/>
                <a:ext cx="2326079" cy="456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μ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88" y="836712"/>
                <a:ext cx="2326079" cy="456456"/>
              </a:xfrm>
              <a:blipFill rotWithShape="0">
                <a:blip r:embed="rId2"/>
                <a:stretch>
                  <a:fillRect l="-3927" t="-18667" b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7" t="4088" r="8056" b="6441"/>
          <a:stretch/>
        </p:blipFill>
        <p:spPr>
          <a:xfrm>
            <a:off x="1040600" y="3645024"/>
            <a:ext cx="4973684" cy="27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7" t="4088" r="8056" b="6441"/>
          <a:stretch/>
        </p:blipFill>
        <p:spPr>
          <a:xfrm>
            <a:off x="6526460" y="3645024"/>
            <a:ext cx="4938158" cy="27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7" t="4088" r="8055" b="6441"/>
          <a:stretch/>
        </p:blipFill>
        <p:spPr>
          <a:xfrm>
            <a:off x="3085336" y="651981"/>
            <a:ext cx="4982917" cy="2705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3"/>
              <p:cNvSpPr txBox="1">
                <a:spLocks/>
              </p:cNvSpPr>
              <p:nvPr/>
            </p:nvSpPr>
            <p:spPr>
              <a:xfrm>
                <a:off x="85013" y="3128765"/>
                <a:ext cx="2326079" cy="456456"/>
              </a:xfrm>
              <a:prstGeom prst="rect">
                <a:avLst/>
              </a:prstGeom>
              <a:solidFill>
                <a:schemeClr val="bg2">
                  <a:alpha val="7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3838" indent="-228600" algn="l" defTabSz="914400" rtl="0" eaLnBrk="1" latinLnBrk="0" hangingPunct="1">
                  <a:lnSpc>
                    <a:spcPct val="90000"/>
                  </a:lnSpc>
                  <a:spcBef>
                    <a:spcPts val="1600"/>
                  </a:spcBef>
                  <a:buClr>
                    <a:schemeClr val="accent6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292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6"/>
                  </a:buClr>
                  <a:buFont typeface="Euphemia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77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6"/>
                  </a:buClr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5156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6"/>
                  </a:buClr>
                  <a:buFont typeface="Euphemia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2588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6"/>
                  </a:buClr>
                  <a:buFont typeface="Euphemia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defTabSz="914400" rtl="0" eaLnBrk="1" latinLnBrk="0" hangingPunct="1">
                  <a:spcBef>
                    <a:spcPts val="600"/>
                  </a:spcBef>
                  <a:buFont typeface="Euphemia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74520" indent="-228600" algn="l" defTabSz="914400" rtl="0" eaLnBrk="1" latinLnBrk="0" hangingPunct="1">
                  <a:spcBef>
                    <a:spcPts val="600"/>
                  </a:spcBef>
                  <a:buFont typeface="Euphemia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8840" indent="-228600" algn="l" defTabSz="914400" rtl="0" eaLnBrk="1" latinLnBrk="0" hangingPunct="1">
                  <a:spcBef>
                    <a:spcPts val="600"/>
                  </a:spcBef>
                  <a:buFont typeface="Euphemia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3160" indent="-228600" algn="l" defTabSz="914400" rtl="0" eaLnBrk="1" latinLnBrk="0" hangingPunct="1">
                  <a:spcBef>
                    <a:spcPts val="600"/>
                  </a:spcBef>
                  <a:buFont typeface="Euphemia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μ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3" y="3128765"/>
                <a:ext cx="2326079" cy="456456"/>
              </a:xfrm>
              <a:prstGeom prst="rect">
                <a:avLst/>
              </a:prstGeom>
              <a:blipFill rotWithShape="0">
                <a:blip r:embed="rId6"/>
                <a:stretch>
                  <a:fillRect l="-4188" t="-18667" b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3"/>
              <p:cNvSpPr txBox="1">
                <a:spLocks/>
              </p:cNvSpPr>
              <p:nvPr/>
            </p:nvSpPr>
            <p:spPr>
              <a:xfrm>
                <a:off x="8349513" y="3128765"/>
                <a:ext cx="2326079" cy="456456"/>
              </a:xfrm>
              <a:prstGeom prst="rect">
                <a:avLst/>
              </a:prstGeom>
              <a:solidFill>
                <a:schemeClr val="bg2">
                  <a:alpha val="7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3838" indent="-228600" algn="l" defTabSz="914400" rtl="0" eaLnBrk="1" latinLnBrk="0" hangingPunct="1">
                  <a:lnSpc>
                    <a:spcPct val="90000"/>
                  </a:lnSpc>
                  <a:spcBef>
                    <a:spcPts val="1600"/>
                  </a:spcBef>
                  <a:buClr>
                    <a:schemeClr val="accent6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292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6"/>
                  </a:buClr>
                  <a:buFont typeface="Euphemia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77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6"/>
                  </a:buClr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5156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6"/>
                  </a:buClr>
                  <a:buFont typeface="Euphemia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2588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6"/>
                  </a:buClr>
                  <a:buFont typeface="Euphemia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defTabSz="914400" rtl="0" eaLnBrk="1" latinLnBrk="0" hangingPunct="1">
                  <a:spcBef>
                    <a:spcPts val="600"/>
                  </a:spcBef>
                  <a:buFont typeface="Euphemia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74520" indent="-228600" algn="l" defTabSz="914400" rtl="0" eaLnBrk="1" latinLnBrk="0" hangingPunct="1">
                  <a:spcBef>
                    <a:spcPts val="600"/>
                  </a:spcBef>
                  <a:buFont typeface="Euphemia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8840" indent="-228600" algn="l" defTabSz="914400" rtl="0" eaLnBrk="1" latinLnBrk="0" hangingPunct="1">
                  <a:spcBef>
                    <a:spcPts val="600"/>
                  </a:spcBef>
                  <a:buFont typeface="Euphemia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3160" indent="-228600" algn="l" defTabSz="914400" rtl="0" eaLnBrk="1" latinLnBrk="0" hangingPunct="1">
                  <a:spcBef>
                    <a:spcPts val="600"/>
                  </a:spcBef>
                  <a:buFont typeface="Euphemia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μ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13" y="3128765"/>
                <a:ext cx="2326079" cy="456456"/>
              </a:xfrm>
              <a:prstGeom prst="rect">
                <a:avLst/>
              </a:prstGeom>
              <a:blipFill rotWithShape="0">
                <a:blip r:embed="rId7"/>
                <a:stretch>
                  <a:fillRect l="-4199" t="-18667" b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0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73069" y="0"/>
            <a:ext cx="9601200" cy="68728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</a:t>
            </a:r>
            <a:r>
              <a:rPr lang="he-IL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5</a:t>
            </a:r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en-US" b="1" dirty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– </a:t>
            </a:r>
            <a:r>
              <a:rPr lang="en-US" sz="2800" b="1" dirty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External current drawn from normal distribution</a:t>
            </a:r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1248053" y="6206408"/>
            <a:ext cx="10009112" cy="577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en-US" sz="1800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77788" y="836712"/>
                <a:ext cx="2326079" cy="456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μ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88" y="836712"/>
                <a:ext cx="2326079" cy="456456"/>
              </a:xfrm>
              <a:blipFill rotWithShape="0">
                <a:blip r:embed="rId2"/>
                <a:stretch>
                  <a:fillRect l="-3927" t="-18667" b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3"/>
              <p:cNvSpPr txBox="1">
                <a:spLocks/>
              </p:cNvSpPr>
              <p:nvPr/>
            </p:nvSpPr>
            <p:spPr>
              <a:xfrm>
                <a:off x="85013" y="3128765"/>
                <a:ext cx="2326079" cy="456456"/>
              </a:xfrm>
              <a:prstGeom prst="rect">
                <a:avLst/>
              </a:prstGeom>
              <a:solidFill>
                <a:schemeClr val="bg2">
                  <a:alpha val="7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3838" indent="-228600" algn="l" defTabSz="914400" rtl="0" eaLnBrk="1" latinLnBrk="0" hangingPunct="1">
                  <a:lnSpc>
                    <a:spcPct val="90000"/>
                  </a:lnSpc>
                  <a:spcBef>
                    <a:spcPts val="1600"/>
                  </a:spcBef>
                  <a:buClr>
                    <a:schemeClr val="accent6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292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6"/>
                  </a:buClr>
                  <a:buFont typeface="Euphemia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77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6"/>
                  </a:buClr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5156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6"/>
                  </a:buClr>
                  <a:buFont typeface="Euphemia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2588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6"/>
                  </a:buClr>
                  <a:buFont typeface="Euphemia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defTabSz="914400" rtl="0" eaLnBrk="1" latinLnBrk="0" hangingPunct="1">
                  <a:spcBef>
                    <a:spcPts val="600"/>
                  </a:spcBef>
                  <a:buFont typeface="Euphemia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74520" indent="-228600" algn="l" defTabSz="914400" rtl="0" eaLnBrk="1" latinLnBrk="0" hangingPunct="1">
                  <a:spcBef>
                    <a:spcPts val="600"/>
                  </a:spcBef>
                  <a:buFont typeface="Euphemia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8840" indent="-228600" algn="l" defTabSz="914400" rtl="0" eaLnBrk="1" latinLnBrk="0" hangingPunct="1">
                  <a:spcBef>
                    <a:spcPts val="600"/>
                  </a:spcBef>
                  <a:buFont typeface="Euphemia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3160" indent="-228600" algn="l" defTabSz="914400" rtl="0" eaLnBrk="1" latinLnBrk="0" hangingPunct="1">
                  <a:spcBef>
                    <a:spcPts val="600"/>
                  </a:spcBef>
                  <a:buFont typeface="Euphemia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μ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3" y="3128765"/>
                <a:ext cx="2326079" cy="456456"/>
              </a:xfrm>
              <a:prstGeom prst="rect">
                <a:avLst/>
              </a:prstGeom>
              <a:blipFill rotWithShape="0">
                <a:blip r:embed="rId3"/>
                <a:stretch>
                  <a:fillRect l="-4188" t="-18667" b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3"/>
              <p:cNvSpPr txBox="1">
                <a:spLocks/>
              </p:cNvSpPr>
              <p:nvPr/>
            </p:nvSpPr>
            <p:spPr>
              <a:xfrm>
                <a:off x="8349512" y="3128765"/>
                <a:ext cx="2524757" cy="456456"/>
              </a:xfrm>
              <a:prstGeom prst="rect">
                <a:avLst/>
              </a:prstGeom>
              <a:solidFill>
                <a:schemeClr val="bg2">
                  <a:alpha val="7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3838" indent="-228600" algn="l" defTabSz="914400" rtl="0" eaLnBrk="1" latinLnBrk="0" hangingPunct="1">
                  <a:lnSpc>
                    <a:spcPct val="90000"/>
                  </a:lnSpc>
                  <a:spcBef>
                    <a:spcPts val="1600"/>
                  </a:spcBef>
                  <a:buClr>
                    <a:schemeClr val="accent6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292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6"/>
                  </a:buClr>
                  <a:buFont typeface="Euphemia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77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6"/>
                  </a:buClr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5156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6"/>
                  </a:buClr>
                  <a:buFont typeface="Euphemia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2588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6"/>
                  </a:buClr>
                  <a:buFont typeface="Euphemia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defTabSz="914400" rtl="0" eaLnBrk="1" latinLnBrk="0" hangingPunct="1">
                  <a:spcBef>
                    <a:spcPts val="600"/>
                  </a:spcBef>
                  <a:buFont typeface="Euphemia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74520" indent="-228600" algn="l" defTabSz="914400" rtl="0" eaLnBrk="1" latinLnBrk="0" hangingPunct="1">
                  <a:spcBef>
                    <a:spcPts val="600"/>
                  </a:spcBef>
                  <a:buFont typeface="Euphemia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8840" indent="-228600" algn="l" defTabSz="914400" rtl="0" eaLnBrk="1" latinLnBrk="0" hangingPunct="1">
                  <a:spcBef>
                    <a:spcPts val="600"/>
                  </a:spcBef>
                  <a:buFont typeface="Euphemia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3160" indent="-228600" algn="l" defTabSz="914400" rtl="0" eaLnBrk="1" latinLnBrk="0" hangingPunct="1">
                  <a:spcBef>
                    <a:spcPts val="600"/>
                  </a:spcBef>
                  <a:buFont typeface="Euphemia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μ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12" y="3128765"/>
                <a:ext cx="2524757" cy="456456"/>
              </a:xfrm>
              <a:prstGeom prst="rect">
                <a:avLst/>
              </a:prstGeom>
              <a:blipFill rotWithShape="0">
                <a:blip r:embed="rId4"/>
                <a:stretch>
                  <a:fillRect l="-3865" t="-18667" b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4087" r="8056" b="6442"/>
          <a:stretch/>
        </p:blipFill>
        <p:spPr>
          <a:xfrm>
            <a:off x="6598468" y="3943826"/>
            <a:ext cx="4968000" cy="27163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4088" r="8054" b="6441"/>
          <a:stretch/>
        </p:blipFill>
        <p:spPr>
          <a:xfrm>
            <a:off x="3070076" y="730532"/>
            <a:ext cx="4968000" cy="2716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7" t="4088" r="8056" b="6441"/>
          <a:stretch/>
        </p:blipFill>
        <p:spPr>
          <a:xfrm>
            <a:off x="765820" y="3914354"/>
            <a:ext cx="4968000" cy="27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4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73069" y="0"/>
            <a:ext cx="9601200" cy="68728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</a:t>
            </a:r>
            <a:r>
              <a:rPr lang="he-IL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6</a:t>
            </a:r>
            <a:endParaRPr lang="en-US" sz="2800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575723" y="6358201"/>
            <a:ext cx="10942665" cy="4639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sz="1800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ניתן לראות שהיחס בין הזרם החיצוני לבין תדירות הירי הוא תחילה יחס ישר, אולם בגלל התקופה </a:t>
            </a:r>
            <a:r>
              <a:rPr lang="he-IL" sz="1800" b="1" dirty="0" err="1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הרפרקרטורית</a:t>
            </a:r>
            <a:r>
              <a:rPr lang="he-IL" sz="1800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כאשר הזרם עולה השינוי בתדירות הירי הופך מתון יותר </a:t>
            </a:r>
            <a:r>
              <a:rPr lang="he-IL" sz="1800" b="1" dirty="0" err="1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יותר</a:t>
            </a:r>
            <a:r>
              <a:rPr lang="he-IL" sz="1800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עד לרוויה.</a:t>
            </a:r>
            <a:endParaRPr lang="en-US" sz="1800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7" t="3634" r="7705" b="3721"/>
          <a:stretch/>
        </p:blipFill>
        <p:spPr>
          <a:xfrm>
            <a:off x="189756" y="1412776"/>
            <a:ext cx="11912381" cy="4248472"/>
          </a:xfrm>
        </p:spPr>
      </p:pic>
    </p:spTree>
    <p:extLst>
      <p:ext uri="{BB962C8B-B14F-4D97-AF65-F5344CB8AC3E}">
        <p14:creationId xmlns:p14="http://schemas.microsoft.com/office/powerpoint/2010/main" val="143549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73069" y="0"/>
            <a:ext cx="9601200" cy="68728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</a:t>
            </a:r>
            <a:r>
              <a:rPr lang="he-IL" b="1" dirty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7</a:t>
            </a:r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en-US" b="1" dirty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– </a:t>
            </a:r>
            <a:r>
              <a:rPr lang="en-US" sz="2800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Action potential propagation thru an axon fiber</a:t>
            </a:r>
            <a:endParaRPr lang="en-US" sz="2800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0" name="Title 12"/>
          <p:cNvSpPr txBox="1">
            <a:spLocks/>
          </p:cNvSpPr>
          <p:nvPr/>
        </p:nvSpPr>
        <p:spPr>
          <a:xfrm>
            <a:off x="333772" y="6205454"/>
            <a:ext cx="10942665" cy="4639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u="sng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Velocity:</a:t>
            </a:r>
            <a:r>
              <a:rPr lang="en-US" sz="2000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en-US" sz="2000" b="1" dirty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20.51048314 </a:t>
            </a:r>
            <a:r>
              <a:rPr lang="en-US" sz="2000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m/s</a:t>
            </a:r>
            <a:endParaRPr lang="en-US" sz="2000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74" y="793598"/>
            <a:ext cx="5394730" cy="54118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762" y="790274"/>
            <a:ext cx="5401358" cy="54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7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xagonal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al design template" id="{699B46E6-0BF5-4F40-8108-3B66A2589EB2}" vid="{FB18B41F-6995-4495-BAC8-6848877324AF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553AA20-4B5D-49AF-879B-967C234CE5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Hexagonal design slides</Template>
  <TotalTime>0</TotalTime>
  <Words>240</Words>
  <Application>Microsoft Office PowerPoint</Application>
  <PresentationFormat>Custom</PresentationFormat>
  <Paragraphs>30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Baskerville Old Face</vt:lpstr>
      <vt:lpstr>Cambria Math</vt:lpstr>
      <vt:lpstr>Century Gothic</vt:lpstr>
      <vt:lpstr>Euphemia</vt:lpstr>
      <vt:lpstr>Gisha</vt:lpstr>
      <vt:lpstr>Palatino Linotype</vt:lpstr>
      <vt:lpstr>Hexagonal design template</vt:lpstr>
      <vt:lpstr>Assignment #1</vt:lpstr>
      <vt:lpstr>Q #1</vt:lpstr>
      <vt:lpstr>Q #2</vt:lpstr>
      <vt:lpstr>Q #3</vt:lpstr>
      <vt:lpstr>Q #4 – Refractory period</vt:lpstr>
      <vt:lpstr>Q #5 – External current drawn from normal distribution</vt:lpstr>
      <vt:lpstr>Q #5 – External current drawn from normal distribution</vt:lpstr>
      <vt:lpstr>Q #6</vt:lpstr>
      <vt:lpstr>Q #7 – Action potential propagation thru an axon fiber</vt:lpstr>
      <vt:lpstr>Q #7 – Action potential propagation thru an axon fiber An animated simulation</vt:lpstr>
      <vt:lpstr>Q #8 – Action potential fire due to threshold degradation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2014-11-25T06:19:07Z</dcterms:created>
  <dcterms:modified xsi:type="dcterms:W3CDTF">2014-12-11T13:47:33Z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TC034605199991</vt:lpwstr>
  </property>
</Properties>
</file>