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70" r:id="rId5"/>
    <p:sldId id="271" r:id="rId6"/>
    <p:sldId id="272" r:id="rId7"/>
    <p:sldId id="273" r:id="rId8"/>
    <p:sldId id="274" r:id="rId9"/>
    <p:sldId id="262" r:id="rId10"/>
    <p:sldId id="275" r:id="rId11"/>
    <p:sldId id="280" r:id="rId12"/>
    <p:sldId id="282" r:id="rId13"/>
    <p:sldId id="281" r:id="rId14"/>
    <p:sldId id="276" r:id="rId15"/>
    <p:sldId id="278" r:id="rId16"/>
    <p:sldId id="277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0" d="100"/>
          <a:sy n="90" d="100"/>
        </p:scale>
        <p:origin x="84" y="16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12/11/2014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12/11/2014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 – using natural images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63933"/>
              </p:ext>
            </p:extLst>
          </p:nvPr>
        </p:nvGraphicFramePr>
        <p:xfrm>
          <a:off x="261764" y="980728"/>
          <a:ext cx="2880320" cy="128815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880320"/>
              </a:tblGrid>
              <a:tr h="288032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An example</a:t>
                      </a:r>
                      <a:r>
                        <a:rPr lang="en-US" sz="1400" baseline="0" dirty="0" smtClean="0"/>
                        <a:t> of a stored pattern (referred to as pattern #1 on next slides)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10,000 </a:t>
                      </a:r>
                      <a:r>
                        <a:rPr lang="en-US" sz="1400" baseline="0" dirty="0" smtClean="0"/>
                        <a:t>cells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Patterns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980728"/>
            <a:ext cx="7968568" cy="52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85" y="836712"/>
            <a:ext cx="7436336" cy="5578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80847"/>
              </p:ext>
            </p:extLst>
          </p:nvPr>
        </p:nvGraphicFramePr>
        <p:xfrm>
          <a:off x="117748" y="1052736"/>
          <a:ext cx="2835276" cy="86409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781698"/>
                <a:gridCol w="1053578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atural Images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10,000 </a:t>
                      </a:r>
                      <a:r>
                        <a:rPr lang="en-US" sz="1400" baseline="0" dirty="0" smtClean="0"/>
                        <a:t>cells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Stored vs</a:t>
                      </a:r>
                      <a:r>
                        <a:rPr lang="en-US" sz="1400" baseline="0" dirty="0" smtClean="0"/>
                        <a:t> Inferred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Patterns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r>
                        <a:rPr lang="en-US" sz="1400" dirty="0" smtClean="0"/>
                        <a:t> update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008" marR="72008" marT="36004" marB="36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650379"/>
            <a:ext cx="8067292" cy="60521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50910"/>
              </p:ext>
            </p:extLst>
          </p:nvPr>
        </p:nvGraphicFramePr>
        <p:xfrm>
          <a:off x="68345" y="1316707"/>
          <a:ext cx="2835276" cy="86409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781698"/>
                <a:gridCol w="1053578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atural Images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10,000 </a:t>
                      </a:r>
                      <a:r>
                        <a:rPr lang="en-US" sz="1400" baseline="0" dirty="0" smtClean="0"/>
                        <a:t>cells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Stored vs</a:t>
                      </a:r>
                      <a:r>
                        <a:rPr lang="en-US" sz="1400" baseline="0" dirty="0" smtClean="0"/>
                        <a:t> Inferred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Patterns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r>
                        <a:rPr lang="en-US" sz="1400" dirty="0" smtClean="0"/>
                        <a:t> update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Noisy 10%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4280" r="7307" b="5844"/>
          <a:stretch/>
        </p:blipFill>
        <p:spPr>
          <a:xfrm>
            <a:off x="1053852" y="836712"/>
            <a:ext cx="10225134" cy="55533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3504"/>
              </p:ext>
            </p:extLst>
          </p:nvPr>
        </p:nvGraphicFramePr>
        <p:xfrm>
          <a:off x="1845940" y="1628800"/>
          <a:ext cx="4032448" cy="16459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534005"/>
                <a:gridCol w="149844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atural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</a:t>
                      </a:r>
                      <a:r>
                        <a:rPr lang="en-US" baseline="0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vs</a:t>
                      </a:r>
                      <a:r>
                        <a:rPr lang="en-US" baseline="0" dirty="0" smtClean="0"/>
                        <a:t> Inferred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&lt;40 Patterns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Shifted:       </a:t>
                      </a:r>
                      <a:r>
                        <a:rPr lang="en-US" dirty="0" smtClean="0"/>
                        <a:t>1 “pixel” </a:t>
                      </a:r>
                      <a:r>
                        <a:rPr lang="en-US" baseline="0" dirty="0" smtClean="0"/>
                        <a:t>horizontally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0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908720"/>
            <a:ext cx="7102820" cy="532859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57231"/>
              </p:ext>
            </p:extLst>
          </p:nvPr>
        </p:nvGraphicFramePr>
        <p:xfrm>
          <a:off x="68344" y="1316707"/>
          <a:ext cx="3217755" cy="150151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022049"/>
                <a:gridCol w="1195706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atural Images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10,000 </a:t>
                      </a:r>
                      <a:r>
                        <a:rPr lang="en-US" sz="1400" baseline="0" dirty="0" smtClean="0"/>
                        <a:t>cells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Stored vs</a:t>
                      </a:r>
                      <a:r>
                        <a:rPr lang="en-US" sz="1400" baseline="0" dirty="0" smtClean="0"/>
                        <a:t> Inferred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Patterns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r>
                        <a:rPr lang="en-US" sz="1400" dirty="0" smtClean="0"/>
                        <a:t> update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Shifted:       </a:t>
                      </a:r>
                      <a:br>
                        <a:rPr lang="en-US" sz="1400" b="1" dirty="0" smtClean="0"/>
                      </a:br>
                      <a:r>
                        <a:rPr lang="en-US" sz="1400" dirty="0" smtClean="0"/>
                        <a:t>1 “pixel” </a:t>
                      </a:r>
                      <a:r>
                        <a:rPr lang="en-US" sz="1400" baseline="0" dirty="0" smtClean="0"/>
                        <a:t>horizontally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L="72008" marR="72008" marT="36004" marB="36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4280" r="6590" b="5844"/>
          <a:stretch/>
        </p:blipFill>
        <p:spPr>
          <a:xfrm>
            <a:off x="1053852" y="836712"/>
            <a:ext cx="10297140" cy="55446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24291"/>
              </p:ext>
            </p:extLst>
          </p:nvPr>
        </p:nvGraphicFramePr>
        <p:xfrm>
          <a:off x="1845940" y="1628800"/>
          <a:ext cx="4032448" cy="16459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534005"/>
                <a:gridCol w="149844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atural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</a:t>
                      </a:r>
                      <a:r>
                        <a:rPr lang="en-US" baseline="0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vs</a:t>
                      </a:r>
                      <a:r>
                        <a:rPr lang="en-US" baseline="0" dirty="0" smtClean="0"/>
                        <a:t> Inferred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&lt;40 Patterns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Sync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Shifted:       </a:t>
                      </a:r>
                      <a:r>
                        <a:rPr lang="en-US" dirty="0" smtClean="0"/>
                        <a:t>1 “pixel” </a:t>
                      </a:r>
                      <a:r>
                        <a:rPr lang="en-US" baseline="0" dirty="0" smtClean="0"/>
                        <a:t>horizontally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1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36" y="694890"/>
            <a:ext cx="7730034" cy="579913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07804"/>
              </p:ext>
            </p:extLst>
          </p:nvPr>
        </p:nvGraphicFramePr>
        <p:xfrm>
          <a:off x="68345" y="1316707"/>
          <a:ext cx="2835276" cy="86409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781698"/>
                <a:gridCol w="1053578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atural Images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10,000 </a:t>
                      </a:r>
                      <a:r>
                        <a:rPr lang="en-US" sz="1400" baseline="0" dirty="0" smtClean="0"/>
                        <a:t>cells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Stored vs</a:t>
                      </a:r>
                      <a:r>
                        <a:rPr lang="en-US" sz="1400" baseline="0" dirty="0" smtClean="0"/>
                        <a:t> Inferred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Patterns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r>
                        <a:rPr lang="en-US" sz="1400" dirty="0" smtClean="0"/>
                        <a:t> update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Noisy 10%</a:t>
                      </a:r>
                      <a:endParaRPr lang="en-US" sz="1400" dirty="0"/>
                    </a:p>
                  </a:txBody>
                  <a:tcPr marL="72008" marR="72008" marT="36004" marB="36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4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4280" r="7649" b="5844"/>
          <a:stretch/>
        </p:blipFill>
        <p:spPr>
          <a:xfrm>
            <a:off x="765820" y="698188"/>
            <a:ext cx="10909780" cy="597666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63975"/>
              </p:ext>
            </p:extLst>
          </p:nvPr>
        </p:nvGraphicFramePr>
        <p:xfrm>
          <a:off x="4942284" y="3356992"/>
          <a:ext cx="3600400" cy="1097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262505"/>
                <a:gridCol w="133789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natural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r>
                        <a:rPr lang="en-US" baseline="0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vs</a:t>
                      </a:r>
                      <a:r>
                        <a:rPr lang="en-US" baseline="0" dirty="0" smtClean="0"/>
                        <a:t> Inferred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Patterns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Sync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4280" r="6217" b="5844"/>
          <a:stretch/>
        </p:blipFill>
        <p:spPr>
          <a:xfrm>
            <a:off x="693812" y="685286"/>
            <a:ext cx="9865096" cy="531197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65919"/>
              </p:ext>
            </p:extLst>
          </p:nvPr>
        </p:nvGraphicFramePr>
        <p:xfrm>
          <a:off x="1917948" y="1700808"/>
          <a:ext cx="3600400" cy="1097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262505"/>
                <a:gridCol w="133789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natural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r>
                        <a:rPr lang="en-US" baseline="0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vs</a:t>
                      </a:r>
                      <a:r>
                        <a:rPr lang="en-US" baseline="0" dirty="0" smtClean="0"/>
                        <a:t> Inferred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Patterns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3" y="1052736"/>
            <a:ext cx="10058400" cy="50475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75084"/>
              </p:ext>
            </p:extLst>
          </p:nvPr>
        </p:nvGraphicFramePr>
        <p:xfrm>
          <a:off x="5086300" y="4221088"/>
          <a:ext cx="2448272" cy="111922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538503"/>
                <a:gridCol w="909769"/>
              </a:tblGrid>
              <a:tr h="248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</a:t>
                      </a:r>
                      <a:r>
                        <a:rPr lang="en-US" sz="1200" baseline="0" dirty="0" smtClean="0"/>
                        <a:t> natural Images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r>
                        <a:rPr lang="en-US" sz="1200" baseline="0" dirty="0" smtClean="0"/>
                        <a:t> cells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621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Noise effect</a:t>
                      </a:r>
                      <a:r>
                        <a:rPr lang="en-US" sz="1200" baseline="0" dirty="0" smtClean="0"/>
                        <a:t> on stored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ASync</a:t>
                      </a:r>
                      <a:r>
                        <a:rPr lang="en-US" sz="1200" dirty="0" smtClean="0"/>
                        <a:t> update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179" marR="62179" marT="31090" marB="310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6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836712"/>
            <a:ext cx="10058400" cy="50475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09510"/>
              </p:ext>
            </p:extLst>
          </p:nvPr>
        </p:nvGraphicFramePr>
        <p:xfrm>
          <a:off x="6382444" y="2996952"/>
          <a:ext cx="2448272" cy="111922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538503"/>
                <a:gridCol w="909769"/>
              </a:tblGrid>
              <a:tr h="248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</a:t>
                      </a:r>
                      <a:r>
                        <a:rPr lang="en-US" sz="1200" baseline="0" dirty="0" smtClean="0"/>
                        <a:t> natural Images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r>
                        <a:rPr lang="en-US" sz="1200" baseline="0" dirty="0" smtClean="0"/>
                        <a:t> cells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621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Noise effect</a:t>
                      </a:r>
                      <a:r>
                        <a:rPr lang="en-US" sz="1200" baseline="0" dirty="0" smtClean="0"/>
                        <a:t> on stored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Sync update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179" marR="62179" marT="31090" marB="310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25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3" y="836712"/>
            <a:ext cx="10058400" cy="50475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09254"/>
              </p:ext>
            </p:extLst>
          </p:nvPr>
        </p:nvGraphicFramePr>
        <p:xfrm>
          <a:off x="5158308" y="4077072"/>
          <a:ext cx="2448272" cy="111922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538503"/>
                <a:gridCol w="909769"/>
              </a:tblGrid>
              <a:tr h="248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</a:t>
                      </a:r>
                      <a:r>
                        <a:rPr lang="en-US" sz="1200" baseline="0" dirty="0" smtClean="0"/>
                        <a:t> natural Images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r>
                        <a:rPr lang="en-US" sz="1200" baseline="0" dirty="0" smtClean="0"/>
                        <a:t> cells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621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Deterministic Noise effect</a:t>
                      </a:r>
                      <a:r>
                        <a:rPr lang="en-US" sz="1200" baseline="0" dirty="0" smtClean="0"/>
                        <a:t> on stored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ASync</a:t>
                      </a:r>
                      <a:r>
                        <a:rPr lang="en-US" sz="1200" dirty="0" smtClean="0"/>
                        <a:t> update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179" marR="62179" marT="31090" marB="310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3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3" y="908720"/>
            <a:ext cx="10058400" cy="50475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39067"/>
              </p:ext>
            </p:extLst>
          </p:nvPr>
        </p:nvGraphicFramePr>
        <p:xfrm>
          <a:off x="6310436" y="3645024"/>
          <a:ext cx="2448272" cy="111922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538503"/>
                <a:gridCol w="909769"/>
              </a:tblGrid>
              <a:tr h="248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</a:t>
                      </a:r>
                      <a:r>
                        <a:rPr lang="en-US" sz="1200" baseline="0" dirty="0" smtClean="0"/>
                        <a:t> natural Images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r>
                        <a:rPr lang="en-US" sz="1200" baseline="0" dirty="0" smtClean="0"/>
                        <a:t> cells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621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Deterministic Noise effect</a:t>
                      </a:r>
                      <a:r>
                        <a:rPr lang="en-US" sz="1200" baseline="0" dirty="0" smtClean="0"/>
                        <a:t> on stored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Patterns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Sync update</a:t>
                      </a:r>
                      <a:endParaRPr lang="en-US" sz="1200" dirty="0"/>
                    </a:p>
                  </a:txBody>
                  <a:tcPr marL="62179" marR="62179" marT="31090" marB="310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179" marR="62179" marT="31090" marB="310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t="4280" r="7453" b="5844"/>
          <a:stretch/>
        </p:blipFill>
        <p:spPr>
          <a:xfrm>
            <a:off x="765820" y="836712"/>
            <a:ext cx="10565666" cy="57382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77952"/>
              </p:ext>
            </p:extLst>
          </p:nvPr>
        </p:nvGraphicFramePr>
        <p:xfrm>
          <a:off x="1845940" y="1628800"/>
          <a:ext cx="3600400" cy="1097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262505"/>
                <a:gridCol w="133789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atural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</a:t>
                      </a:r>
                      <a:r>
                        <a:rPr lang="en-US" baseline="0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vs</a:t>
                      </a:r>
                      <a:r>
                        <a:rPr lang="en-US" baseline="0" dirty="0" smtClean="0"/>
                        <a:t> Inferred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Patterns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4280" r="7938" b="5844"/>
          <a:stretch/>
        </p:blipFill>
        <p:spPr>
          <a:xfrm>
            <a:off x="1119534" y="980728"/>
            <a:ext cx="9858238" cy="5400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9012"/>
              </p:ext>
            </p:extLst>
          </p:nvPr>
        </p:nvGraphicFramePr>
        <p:xfrm>
          <a:off x="1845940" y="1628800"/>
          <a:ext cx="3600400" cy="1097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262505"/>
                <a:gridCol w="133789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atural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</a:t>
                      </a:r>
                      <a:r>
                        <a:rPr lang="en-US" baseline="0" dirty="0" smtClean="0"/>
                        <a:t> cells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vs</a:t>
                      </a:r>
                      <a:r>
                        <a:rPr lang="en-US" baseline="0" dirty="0" smtClean="0"/>
                        <a:t> Inferred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Patterns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Sync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4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272</Words>
  <Application>Microsoft Office PowerPoint</Application>
  <PresentationFormat>Custom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 Old Face</vt:lpstr>
      <vt:lpstr>Century Gothic</vt:lpstr>
      <vt:lpstr>Euphemia</vt:lpstr>
      <vt:lpstr>Palatino Linotype</vt:lpstr>
      <vt:lpstr>Hexagonal design template</vt:lpstr>
      <vt:lpstr>Assignment #2</vt:lpstr>
      <vt:lpstr>Q #1</vt:lpstr>
      <vt:lpstr>Q #1</vt:lpstr>
      <vt:lpstr>Q #1</vt:lpstr>
      <vt:lpstr>Q #1</vt:lpstr>
      <vt:lpstr>Q #1</vt:lpstr>
      <vt:lpstr>Q #1</vt:lpstr>
      <vt:lpstr>Q #2</vt:lpstr>
      <vt:lpstr>Q #2</vt:lpstr>
      <vt:lpstr>Q #2 – using natural images</vt:lpstr>
      <vt:lpstr>Q #2</vt:lpstr>
      <vt:lpstr>Q #2</vt:lpstr>
      <vt:lpstr>Q #3</vt:lpstr>
      <vt:lpstr>Q #3</vt:lpstr>
      <vt:lpstr>Q #3</vt:lpstr>
      <vt:lpstr>Q #3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2014-12-11T10:49:01Z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