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8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1/17/18</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Infant Mortality Using Logistic Regression</a:t>
            </a:r>
            <a:endParaRPr lang="en-US" dirty="0"/>
          </a:p>
        </p:txBody>
      </p:sp>
      <p:sp>
        <p:nvSpPr>
          <p:cNvPr id="3" name="Subtitle 2"/>
          <p:cNvSpPr>
            <a:spLocks noGrp="1"/>
          </p:cNvSpPr>
          <p:nvPr>
            <p:ph type="subTitle" idx="1"/>
          </p:nvPr>
        </p:nvSpPr>
        <p:spPr/>
        <p:txBody>
          <a:bodyPr/>
          <a:lstStyle/>
          <a:p>
            <a:r>
              <a:rPr lang="en-US" dirty="0" smtClean="0"/>
              <a:t>Capstone Project 1 (Springboard Data Science Career Track)</a:t>
            </a:r>
          </a:p>
          <a:p>
            <a:r>
              <a:rPr lang="en-US" dirty="0" smtClean="0"/>
              <a:t>Shishay </a:t>
            </a:r>
            <a:r>
              <a:rPr lang="en-US" dirty="0" err="1" smtClean="0"/>
              <a:t>Bisrat</a:t>
            </a:r>
            <a:endParaRPr lang="en-US" dirty="0" smtClean="0"/>
          </a:p>
          <a:p>
            <a:r>
              <a:rPr lang="en-US" dirty="0" smtClean="0"/>
              <a:t>Jan. </a:t>
            </a:r>
            <a:r>
              <a:rPr lang="en-US" smtClean="0"/>
              <a:t>2018</a:t>
            </a:r>
            <a:endParaRPr lang="en-US"/>
          </a:p>
        </p:txBody>
      </p:sp>
    </p:spTree>
    <p:extLst>
      <p:ext uri="{BB962C8B-B14F-4D97-AF65-F5344CB8AC3E}">
        <p14:creationId xmlns:p14="http://schemas.microsoft.com/office/powerpoint/2010/main" val="209016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Logistic Regression (LR) used to predict infant mortality/non-mortality</a:t>
            </a:r>
          </a:p>
          <a:p>
            <a:r>
              <a:rPr lang="en-US" dirty="0" smtClean="0"/>
              <a:t>Challenge </a:t>
            </a:r>
            <a:r>
              <a:rPr lang="mr-IN" dirty="0" smtClean="0"/>
              <a:t>–</a:t>
            </a:r>
            <a:r>
              <a:rPr lang="en-US" dirty="0" smtClean="0"/>
              <a:t> data imbalance</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23802" y="3212549"/>
            <a:ext cx="5943600" cy="3396615"/>
          </a:xfrm>
          <a:prstGeom prst="rect">
            <a:avLst/>
          </a:prstGeom>
          <a:ln>
            <a:solidFill>
              <a:schemeClr val="tx1"/>
            </a:solidFill>
          </a:ln>
        </p:spPr>
      </p:pic>
    </p:spTree>
    <p:extLst>
      <p:ext uri="{BB962C8B-B14F-4D97-AF65-F5344CB8AC3E}">
        <p14:creationId xmlns:p14="http://schemas.microsoft.com/office/powerpoint/2010/main" val="148957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a:t>
            </a:r>
            <a:r>
              <a:rPr lang="en-US" b="1" dirty="0"/>
              <a:t>(Continued)</a:t>
            </a:r>
            <a:endParaRPr lang="en-US" dirty="0"/>
          </a:p>
        </p:txBody>
      </p:sp>
      <p:sp>
        <p:nvSpPr>
          <p:cNvPr id="3" name="Content Placeholder 2"/>
          <p:cNvSpPr>
            <a:spLocks noGrp="1"/>
          </p:cNvSpPr>
          <p:nvPr>
            <p:ph idx="1"/>
          </p:nvPr>
        </p:nvSpPr>
        <p:spPr>
          <a:xfrm>
            <a:off x="779463" y="1828799"/>
            <a:ext cx="7583487" cy="4645505"/>
          </a:xfrm>
        </p:spPr>
        <p:txBody>
          <a:bodyPr>
            <a:normAutofit/>
          </a:bodyPr>
          <a:lstStyle/>
          <a:p>
            <a:r>
              <a:rPr lang="en-US" dirty="0"/>
              <a:t>One way to counteract the issue of data imbalance in classification problems is to balance the data. </a:t>
            </a:r>
            <a:endParaRPr lang="en-US" dirty="0" smtClean="0"/>
          </a:p>
          <a:p>
            <a:r>
              <a:rPr lang="en-US" dirty="0" smtClean="0"/>
              <a:t>There </a:t>
            </a:r>
            <a:r>
              <a:rPr lang="en-US" dirty="0"/>
              <a:t>are two major methods of balancing data: under-sampling and over-</a:t>
            </a:r>
            <a:r>
              <a:rPr lang="en-US" dirty="0" smtClean="0"/>
              <a:t>sampling.</a:t>
            </a:r>
          </a:p>
          <a:p>
            <a:r>
              <a:rPr lang="en-US" dirty="0" smtClean="0"/>
              <a:t>Used under-sampling algorithms:</a:t>
            </a:r>
          </a:p>
          <a:p>
            <a:pPr lvl="1"/>
            <a:r>
              <a:rPr lang="en-US" dirty="0" smtClean="0"/>
              <a:t>Random </a:t>
            </a:r>
            <a:r>
              <a:rPr lang="en-US" dirty="0"/>
              <a:t>Under-Sampling (RUS</a:t>
            </a:r>
          </a:p>
          <a:p>
            <a:pPr lvl="1"/>
            <a:r>
              <a:rPr lang="en-US" dirty="0"/>
              <a:t>RUS + </a:t>
            </a:r>
            <a:r>
              <a:rPr lang="en-US" dirty="0" err="1"/>
              <a:t>TomekLinks</a:t>
            </a:r>
            <a:endParaRPr lang="en-US" dirty="0"/>
          </a:p>
          <a:p>
            <a:pPr lvl="1"/>
            <a:r>
              <a:rPr lang="en-US" dirty="0"/>
              <a:t>Edited Nearest Neighbor (ENN) </a:t>
            </a:r>
          </a:p>
          <a:p>
            <a:r>
              <a:rPr lang="en-US" dirty="0" smtClean="0"/>
              <a:t>Used over-sampling algorithms:</a:t>
            </a:r>
          </a:p>
          <a:p>
            <a:pPr lvl="1"/>
            <a:r>
              <a:rPr lang="en-US" dirty="0" smtClean="0"/>
              <a:t>Synthetic Minority </a:t>
            </a:r>
            <a:r>
              <a:rPr lang="en-US" smtClean="0"/>
              <a:t>Oversampling Technique (SMOTE)</a:t>
            </a:r>
            <a:endParaRPr lang="en-US" dirty="0" smtClean="0"/>
          </a:p>
          <a:p>
            <a:pPr lvl="1"/>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141098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(Continued)</a:t>
            </a:r>
            <a:endParaRPr lang="en-US" dirty="0"/>
          </a:p>
        </p:txBody>
      </p:sp>
      <p:pic>
        <p:nvPicPr>
          <p:cNvPr id="9" name="Content Placeholder 8" descr="Screen Shot 2018-01-17 at 4.31.2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84" t="-4005" r="-17957" b="-11768"/>
          <a:stretch/>
        </p:blipFill>
        <p:spPr>
          <a:xfrm>
            <a:off x="-1975651" y="1828800"/>
            <a:ext cx="12488935" cy="4208930"/>
          </a:xfrm>
        </p:spPr>
      </p:pic>
      <p:sp>
        <p:nvSpPr>
          <p:cNvPr id="3" name="TextBox 2"/>
          <p:cNvSpPr txBox="1"/>
          <p:nvPr/>
        </p:nvSpPr>
        <p:spPr>
          <a:xfrm>
            <a:off x="1023105" y="5853064"/>
            <a:ext cx="7763138" cy="646331"/>
          </a:xfrm>
          <a:prstGeom prst="rect">
            <a:avLst/>
          </a:prstGeom>
          <a:noFill/>
        </p:spPr>
        <p:txBody>
          <a:bodyPr wrap="none" rtlCol="0">
            <a:spAutoFit/>
          </a:bodyPr>
          <a:lstStyle/>
          <a:p>
            <a:r>
              <a:rPr lang="en-US" b="1" dirty="0" smtClean="0">
                <a:solidFill>
                  <a:schemeClr val="bg1"/>
                </a:solidFill>
              </a:rPr>
              <a:t>The table above shows data balanced by RUS or RUS/</a:t>
            </a:r>
            <a:r>
              <a:rPr lang="en-US" b="1" dirty="0" err="1" smtClean="0">
                <a:solidFill>
                  <a:schemeClr val="bg1"/>
                </a:solidFill>
              </a:rPr>
              <a:t>TomekLinks</a:t>
            </a:r>
            <a:r>
              <a:rPr lang="en-US" b="1" dirty="0" smtClean="0">
                <a:solidFill>
                  <a:schemeClr val="bg1"/>
                </a:solidFill>
              </a:rPr>
              <a:t> yield </a:t>
            </a:r>
          </a:p>
          <a:p>
            <a:r>
              <a:rPr lang="en-US" b="1" dirty="0" smtClean="0">
                <a:solidFill>
                  <a:schemeClr val="bg1"/>
                </a:solidFill>
              </a:rPr>
              <a:t>results </a:t>
            </a:r>
            <a:endParaRPr lang="en-US" b="1" dirty="0">
              <a:solidFill>
                <a:schemeClr val="bg1"/>
              </a:solidFill>
            </a:endParaRPr>
          </a:p>
        </p:txBody>
      </p:sp>
    </p:spTree>
    <p:extLst>
      <p:ext uri="{BB962C8B-B14F-4D97-AF65-F5344CB8AC3E}">
        <p14:creationId xmlns:p14="http://schemas.microsoft.com/office/powerpoint/2010/main" val="404923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a:t>
            </a:r>
            <a:r>
              <a:rPr lang="en-US" b="1" dirty="0" smtClean="0"/>
              <a:t>(</a:t>
            </a:r>
            <a:r>
              <a:rPr lang="en-US" sz="2800" b="1" i="1" dirty="0" smtClean="0"/>
              <a:t>Confusion matrix for data balanced by RUS + </a:t>
            </a:r>
            <a:r>
              <a:rPr lang="en-US" sz="2800" b="1" i="1" dirty="0" err="1" smtClean="0"/>
              <a:t>TomekLinks</a:t>
            </a:r>
            <a:r>
              <a:rPr lang="en-US" b="1" dirty="0" smtClean="0"/>
              <a:t>)</a:t>
            </a:r>
            <a:endParaRPr lang="en-US" dirty="0"/>
          </a:p>
        </p:txBody>
      </p:sp>
      <p:pic>
        <p:nvPicPr>
          <p:cNvPr id="5" name="Content Placeholder 4" descr="Screen Shot 2018-01-17 at 5.32.45 PM.png"/>
          <p:cNvPicPr>
            <a:picLocks noGrp="1" noChangeAspect="1"/>
          </p:cNvPicPr>
          <p:nvPr>
            <p:ph idx="1"/>
          </p:nvPr>
        </p:nvPicPr>
        <p:blipFill>
          <a:blip r:embed="rId2">
            <a:extLst>
              <a:ext uri="{28A0092B-C50C-407E-A947-70E740481C1C}">
                <a14:useLocalDpi xmlns:a14="http://schemas.microsoft.com/office/drawing/2010/main" val="0"/>
              </a:ext>
            </a:extLst>
          </a:blip>
          <a:srcRect l="2367" r="2367"/>
          <a:stretch>
            <a:fillRect/>
          </a:stretch>
        </p:blipFill>
        <p:spPr>
          <a:xfrm>
            <a:off x="779463" y="1652388"/>
            <a:ext cx="7583487" cy="4208930"/>
          </a:xfrm>
        </p:spPr>
      </p:pic>
    </p:spTree>
    <p:extLst>
      <p:ext uri="{BB962C8B-B14F-4D97-AF65-F5344CB8AC3E}">
        <p14:creationId xmlns:p14="http://schemas.microsoft.com/office/powerpoint/2010/main" val="252821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a:t>
            </a:r>
            <a:r>
              <a:rPr lang="en-US" b="1" dirty="0" smtClean="0"/>
              <a:t>(</a:t>
            </a:r>
            <a:r>
              <a:rPr lang="en-US" sz="2300" b="1" i="1" dirty="0" smtClean="0"/>
              <a:t>Precision-Recall Curve and ROC </a:t>
            </a:r>
            <a:r>
              <a:rPr lang="en-US" sz="2300" b="1" i="1" dirty="0"/>
              <a:t>for data balanced by RUS + </a:t>
            </a:r>
            <a:r>
              <a:rPr lang="en-US" sz="2300" b="1" i="1" dirty="0" err="1"/>
              <a:t>TomekLinks</a:t>
            </a:r>
            <a:r>
              <a:rPr lang="en-US" b="1" dirty="0"/>
              <a:t>)</a:t>
            </a:r>
            <a:endParaRPr lang="en-US" dirty="0"/>
          </a:p>
        </p:txBody>
      </p:sp>
      <p:pic>
        <p:nvPicPr>
          <p:cNvPr id="4" name="Content Placeholder 3" descr="Screen Shot 2018-01-17 at 5.33.0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662" b="4"/>
          <a:stretch/>
        </p:blipFill>
        <p:spPr>
          <a:xfrm>
            <a:off x="920581" y="1972270"/>
            <a:ext cx="6841236" cy="4601982"/>
          </a:xfrm>
        </p:spPr>
      </p:pic>
      <p:sp>
        <p:nvSpPr>
          <p:cNvPr id="6" name="TextBox 5"/>
          <p:cNvSpPr txBox="1"/>
          <p:nvPr/>
        </p:nvSpPr>
        <p:spPr>
          <a:xfrm>
            <a:off x="2540122" y="1425388"/>
            <a:ext cx="1402948" cy="369332"/>
          </a:xfrm>
          <a:prstGeom prst="rect">
            <a:avLst/>
          </a:prstGeom>
          <a:noFill/>
        </p:spPr>
        <p:txBody>
          <a:bodyPr wrap="none" rtlCol="0">
            <a:spAutoFit/>
          </a:bodyPr>
          <a:lstStyle/>
          <a:p>
            <a:r>
              <a:rPr lang="en-US" dirty="0" smtClean="0"/>
              <a:t>Training Set</a:t>
            </a:r>
            <a:endParaRPr lang="en-US" dirty="0"/>
          </a:p>
        </p:txBody>
      </p:sp>
      <p:sp>
        <p:nvSpPr>
          <p:cNvPr id="7" name="TextBox 6"/>
          <p:cNvSpPr txBox="1"/>
          <p:nvPr/>
        </p:nvSpPr>
        <p:spPr>
          <a:xfrm>
            <a:off x="5497241" y="1479666"/>
            <a:ext cx="998779" cy="369332"/>
          </a:xfrm>
          <a:prstGeom prst="rect">
            <a:avLst/>
          </a:prstGeom>
          <a:noFill/>
        </p:spPr>
        <p:txBody>
          <a:bodyPr wrap="none" rtlCol="0">
            <a:spAutoFit/>
          </a:bodyPr>
          <a:lstStyle/>
          <a:p>
            <a:r>
              <a:rPr lang="en-US" dirty="0" smtClean="0"/>
              <a:t>Test Set</a:t>
            </a:r>
            <a:endParaRPr lang="en-US" dirty="0"/>
          </a:p>
        </p:txBody>
      </p:sp>
    </p:spTree>
    <p:extLst>
      <p:ext uri="{BB962C8B-B14F-4D97-AF65-F5344CB8AC3E}">
        <p14:creationId xmlns:p14="http://schemas.microsoft.com/office/powerpoint/2010/main" val="349961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dirty="0"/>
              <a:t>Performance metrics indicate that pre-processing the data by removing </a:t>
            </a:r>
            <a:r>
              <a:rPr lang="en-US" dirty="0" err="1"/>
              <a:t>TomekLinks</a:t>
            </a:r>
            <a:r>
              <a:rPr lang="en-US" dirty="0"/>
              <a:t> followed by random </a:t>
            </a:r>
            <a:r>
              <a:rPr lang="en-US" dirty="0" smtClean="0"/>
              <a:t>under-sampling </a:t>
            </a:r>
            <a:r>
              <a:rPr lang="en-US" dirty="0"/>
              <a:t>gave the best results</a:t>
            </a:r>
            <a:r>
              <a:rPr lang="en-US" dirty="0" smtClean="0"/>
              <a:t>.</a:t>
            </a:r>
          </a:p>
          <a:p>
            <a:r>
              <a:rPr lang="en-US" dirty="0" smtClean="0"/>
              <a:t> </a:t>
            </a:r>
            <a:r>
              <a:rPr lang="en-US" dirty="0"/>
              <a:t>Oversampling of the data (SMOTE) gives good results in accuracy, recall, and TNR, but the precision is very low</a:t>
            </a:r>
            <a:r>
              <a:rPr lang="en-US" dirty="0" smtClean="0"/>
              <a:t>.</a:t>
            </a:r>
          </a:p>
          <a:p>
            <a:r>
              <a:rPr lang="en-US" dirty="0" smtClean="0"/>
              <a:t> </a:t>
            </a:r>
            <a:r>
              <a:rPr lang="en-US" dirty="0"/>
              <a:t>The SMOTE based model can be used if the main objective of a project is to correctly identify most infants that die without worrying about many more infants that will incorrectly be classified to the mortality class. </a:t>
            </a:r>
            <a:endParaRPr lang="en-US" dirty="0"/>
          </a:p>
        </p:txBody>
      </p:sp>
    </p:spTree>
    <p:extLst>
      <p:ext uri="{BB962C8B-B14F-4D97-AF65-F5344CB8AC3E}">
        <p14:creationId xmlns:p14="http://schemas.microsoft.com/office/powerpoint/2010/main" val="356688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a:t>
            </a:r>
            <a:endParaRPr lang="en-US" b="1" dirty="0"/>
          </a:p>
        </p:txBody>
      </p:sp>
      <p:sp>
        <p:nvSpPr>
          <p:cNvPr id="3" name="Content Placeholder 2"/>
          <p:cNvSpPr>
            <a:spLocks noGrp="1"/>
          </p:cNvSpPr>
          <p:nvPr>
            <p:ph idx="1"/>
          </p:nvPr>
        </p:nvSpPr>
        <p:spPr/>
        <p:txBody>
          <a:bodyPr/>
          <a:lstStyle/>
          <a:p>
            <a:r>
              <a:rPr lang="en-US" dirty="0"/>
              <a:t>The major causes of deaths for infants with high APGAR score are sudden infant death syndrome, anomalous causes of death and sudden </a:t>
            </a:r>
            <a:r>
              <a:rPr lang="en-US" dirty="0" smtClean="0"/>
              <a:t>suffocation. </a:t>
            </a:r>
            <a:r>
              <a:rPr lang="en-US" dirty="0"/>
              <a:t>An intensive education is recommended to new parents of the dangers of suffocation and how to avoid it</a:t>
            </a:r>
            <a:r>
              <a:rPr lang="en-US" dirty="0" smtClean="0"/>
              <a:t>.</a:t>
            </a:r>
          </a:p>
          <a:p>
            <a:r>
              <a:rPr lang="en-US" dirty="0"/>
              <a:t>The effectiveness of </a:t>
            </a:r>
            <a:r>
              <a:rPr lang="en-US" dirty="0" smtClean="0"/>
              <a:t>machine learning </a:t>
            </a:r>
            <a:r>
              <a:rPr lang="en-US" dirty="0"/>
              <a:t>methods depends on the availability and accuracy of data. Parents, policy makers and personnel </a:t>
            </a:r>
            <a:r>
              <a:rPr lang="en-US" dirty="0" smtClean="0"/>
              <a:t>involved in collecting </a:t>
            </a:r>
            <a:r>
              <a:rPr lang="en-US" dirty="0"/>
              <a:t>data should be diligent in collecting data and constantly analyze its significance to help understand and mitigate infant death. </a:t>
            </a:r>
          </a:p>
          <a:p>
            <a:endParaRPr lang="en-US" dirty="0"/>
          </a:p>
        </p:txBody>
      </p:sp>
    </p:spTree>
    <p:extLst>
      <p:ext uri="{BB962C8B-B14F-4D97-AF65-F5344CB8AC3E}">
        <p14:creationId xmlns:p14="http://schemas.microsoft.com/office/powerpoint/2010/main" val="381317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 (Continued)</a:t>
            </a:r>
            <a:endParaRPr lang="en-US" dirty="0"/>
          </a:p>
        </p:txBody>
      </p:sp>
      <p:sp>
        <p:nvSpPr>
          <p:cNvPr id="3" name="Content Placeholder 2"/>
          <p:cNvSpPr>
            <a:spLocks noGrp="1"/>
          </p:cNvSpPr>
          <p:nvPr>
            <p:ph idx="1"/>
          </p:nvPr>
        </p:nvSpPr>
        <p:spPr/>
        <p:txBody>
          <a:bodyPr/>
          <a:lstStyle/>
          <a:p>
            <a:r>
              <a:rPr lang="en-US" dirty="0"/>
              <a:t>The </a:t>
            </a:r>
            <a:r>
              <a:rPr lang="en-US" dirty="0" smtClean="0"/>
              <a:t>precision, recall, and accuracy </a:t>
            </a:r>
            <a:r>
              <a:rPr lang="en-US" dirty="0"/>
              <a:t>for the best model in this project </a:t>
            </a:r>
            <a:r>
              <a:rPr lang="en-US" dirty="0" smtClean="0"/>
              <a:t>are </a:t>
            </a:r>
            <a:r>
              <a:rPr lang="en-US" dirty="0"/>
              <a:t>89</a:t>
            </a:r>
            <a:r>
              <a:rPr lang="en-US" dirty="0" smtClean="0"/>
              <a:t>%, 75%, and 83%. Responsible </a:t>
            </a:r>
            <a:r>
              <a:rPr lang="en-US" dirty="0"/>
              <a:t>medical personnel can use the model or an improvement of the model to predict infant death.</a:t>
            </a:r>
          </a:p>
          <a:p>
            <a:endParaRPr lang="en-US" dirty="0"/>
          </a:p>
        </p:txBody>
      </p:sp>
    </p:spTree>
    <p:extLst>
      <p:ext uri="{BB962C8B-B14F-4D97-AF65-F5344CB8AC3E}">
        <p14:creationId xmlns:p14="http://schemas.microsoft.com/office/powerpoint/2010/main" val="225744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Huge amount of data about millions of individual pregnancies and child birth is collected in the US.</a:t>
            </a:r>
          </a:p>
          <a:p>
            <a:r>
              <a:rPr lang="en-US" dirty="0" smtClean="0"/>
              <a:t>The National Center for Health Statistics compiles and provides natality and infant mortality data on yearly basis.</a:t>
            </a:r>
          </a:p>
          <a:p>
            <a:r>
              <a:rPr lang="en-US" dirty="0" smtClean="0"/>
              <a:t>The objective of this project is to use machine learning methods to predict infant mortality (</a:t>
            </a:r>
            <a:r>
              <a:rPr lang="en-US" i="1" dirty="0" smtClean="0"/>
              <a:t>infant mortality is defined as death of children who have lived less than one year</a:t>
            </a:r>
            <a:r>
              <a:rPr lang="en-US" dirty="0" smtClean="0"/>
              <a:t>)</a:t>
            </a:r>
            <a:endParaRPr lang="en-US" dirty="0"/>
          </a:p>
        </p:txBody>
      </p:sp>
    </p:spTree>
    <p:extLst>
      <p:ext uri="{BB962C8B-B14F-4D97-AF65-F5344CB8AC3E}">
        <p14:creationId xmlns:p14="http://schemas.microsoft.com/office/powerpoint/2010/main" val="254590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and data wrangling</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2008 birth cohort data: infant deaths that occurred in 2008 or 2009 and linked to birth in 2008.</a:t>
            </a:r>
          </a:p>
          <a:p>
            <a:r>
              <a:rPr lang="en-US" dirty="0" smtClean="0"/>
              <a:t>The data consists of the “actual data” file and accompanying file that describes the name of the attributes, possible values for each attribute, and the position of each attribute in the “actual data” file.</a:t>
            </a:r>
          </a:p>
          <a:p>
            <a:r>
              <a:rPr lang="en-US" dirty="0" smtClean="0"/>
              <a:t>The guide document was incorporated with the data document in two steps:</a:t>
            </a:r>
          </a:p>
          <a:p>
            <a:pPr lvl="1"/>
            <a:r>
              <a:rPr lang="en-US" dirty="0" smtClean="0"/>
              <a:t>Convert </a:t>
            </a:r>
            <a:r>
              <a:rPr lang="en-US" dirty="0" err="1" smtClean="0"/>
              <a:t>pdf</a:t>
            </a:r>
            <a:r>
              <a:rPr lang="en-US" dirty="0" smtClean="0"/>
              <a:t> to </a:t>
            </a:r>
            <a:r>
              <a:rPr lang="en-US" dirty="0" err="1" smtClean="0"/>
              <a:t>tsv</a:t>
            </a:r>
            <a:r>
              <a:rPr lang="en-US" dirty="0" smtClean="0"/>
              <a:t> using Tabula (service software) and reformat using python.</a:t>
            </a:r>
          </a:p>
          <a:p>
            <a:pPr lvl="1"/>
            <a:r>
              <a:rPr lang="en-US" dirty="0" smtClean="0"/>
              <a:t>Extract attribute name and position and incorporate with the data file.</a:t>
            </a:r>
          </a:p>
          <a:p>
            <a:pPr lvl="1"/>
            <a:endParaRPr lang="en-US" dirty="0" smtClean="0"/>
          </a:p>
          <a:p>
            <a:pPr marL="0" indent="0">
              <a:buNone/>
            </a:pPr>
            <a:endParaRPr lang="en-US" dirty="0"/>
          </a:p>
        </p:txBody>
      </p:sp>
    </p:spTree>
    <p:extLst>
      <p:ext uri="{BB962C8B-B14F-4D97-AF65-F5344CB8AC3E}">
        <p14:creationId xmlns:p14="http://schemas.microsoft.com/office/powerpoint/2010/main" val="35486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Data Wrangling (</a:t>
            </a:r>
            <a:r>
              <a:rPr lang="en-US" sz="2400"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Columns which did not have any values (such as state and county of birth) were removed. Records (rows) with missing values were removed.</a:t>
            </a:r>
          </a:p>
          <a:p>
            <a:r>
              <a:rPr lang="en-US" dirty="0"/>
              <a:t>The final cleaned </a:t>
            </a:r>
            <a:r>
              <a:rPr lang="en-US" dirty="0" smtClean="0"/>
              <a:t>dataset consisted </a:t>
            </a:r>
            <a:r>
              <a:rPr lang="en-US" dirty="0"/>
              <a:t>of </a:t>
            </a:r>
            <a:r>
              <a:rPr lang="en-US" dirty="0" smtClean="0"/>
              <a:t>1,569,762 records </a:t>
            </a:r>
            <a:r>
              <a:rPr lang="en-US" dirty="0"/>
              <a:t>and 102 attributes</a:t>
            </a:r>
            <a:r>
              <a:rPr lang="en-US" dirty="0" smtClean="0"/>
              <a: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800674" y="3666562"/>
            <a:ext cx="4297680" cy="2865120"/>
          </a:xfrm>
          <a:prstGeom prst="rect">
            <a:avLst/>
          </a:prstGeom>
          <a:ln>
            <a:solidFill>
              <a:schemeClr val="tx1"/>
            </a:solidFill>
          </a:ln>
        </p:spPr>
      </p:pic>
    </p:spTree>
    <p:extLst>
      <p:ext uri="{BB962C8B-B14F-4D97-AF65-F5344CB8AC3E}">
        <p14:creationId xmlns:p14="http://schemas.microsoft.com/office/powerpoint/2010/main" val="304068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Exploration</a:t>
            </a:r>
            <a:endParaRPr lang="en-US" b="1" dirty="0"/>
          </a:p>
        </p:txBody>
      </p:sp>
      <p:sp>
        <p:nvSpPr>
          <p:cNvPr id="3" name="Content Placeholder 2"/>
          <p:cNvSpPr>
            <a:spLocks noGrp="1"/>
          </p:cNvSpPr>
          <p:nvPr>
            <p:ph idx="1"/>
          </p:nvPr>
        </p:nvSpPr>
        <p:spPr/>
        <p:txBody>
          <a:bodyPr/>
          <a:lstStyle/>
          <a:p>
            <a:r>
              <a:rPr lang="en-US" dirty="0" smtClean="0"/>
              <a:t>The attributes contain information such as</a:t>
            </a:r>
          </a:p>
          <a:p>
            <a:pPr lvl="1"/>
            <a:r>
              <a:rPr lang="en-US" dirty="0" smtClean="0"/>
              <a:t>Infant information</a:t>
            </a:r>
          </a:p>
          <a:p>
            <a:pPr lvl="1"/>
            <a:r>
              <a:rPr lang="en-US" dirty="0" smtClean="0"/>
              <a:t>Mother/Father information</a:t>
            </a:r>
          </a:p>
          <a:p>
            <a:pPr lvl="1"/>
            <a:r>
              <a:rPr lang="en-US" dirty="0" smtClean="0"/>
              <a:t>Pregnancy information</a:t>
            </a:r>
          </a:p>
          <a:p>
            <a:pPr lvl="1"/>
            <a:r>
              <a:rPr lang="en-US" dirty="0" smtClean="0"/>
              <a:t>Delivery methods</a:t>
            </a:r>
          </a:p>
          <a:p>
            <a:pPr lvl="1"/>
            <a:r>
              <a:rPr lang="en-US" dirty="0" smtClean="0"/>
              <a:t>Risk factors (previous and related to current pregnancy)</a:t>
            </a:r>
          </a:p>
          <a:p>
            <a:pPr lvl="1"/>
            <a:r>
              <a:rPr lang="en-US" dirty="0" smtClean="0"/>
              <a:t>Obstetric procedures</a:t>
            </a:r>
          </a:p>
          <a:p>
            <a:pPr lvl="1"/>
            <a:r>
              <a:rPr lang="en-US" dirty="0" smtClean="0"/>
              <a:t>Characteristics/complications of labor and delivery</a:t>
            </a:r>
          </a:p>
          <a:p>
            <a:pPr lvl="1"/>
            <a:r>
              <a:rPr lang="en-US" dirty="0" smtClean="0"/>
              <a:t>Abnormal and congenital anomalies of newborn</a:t>
            </a:r>
          </a:p>
          <a:p>
            <a:pPr lvl="1"/>
            <a:endParaRPr lang="en-US" dirty="0"/>
          </a:p>
        </p:txBody>
      </p:sp>
    </p:spTree>
    <p:extLst>
      <p:ext uri="{BB962C8B-B14F-4D97-AF65-F5344CB8AC3E}">
        <p14:creationId xmlns:p14="http://schemas.microsoft.com/office/powerpoint/2010/main" val="238543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Exploration</a:t>
            </a:r>
            <a:endParaRPr lang="en-US" b="1" dirty="0"/>
          </a:p>
        </p:txBody>
      </p:sp>
      <p:sp>
        <p:nvSpPr>
          <p:cNvPr id="3" name="Content Placeholder 2"/>
          <p:cNvSpPr>
            <a:spLocks noGrp="1"/>
          </p:cNvSpPr>
          <p:nvPr>
            <p:ph idx="1"/>
          </p:nvPr>
        </p:nvSpPr>
        <p:spPr/>
        <p:txBody>
          <a:bodyPr>
            <a:normAutofit/>
          </a:bodyPr>
          <a:lstStyle/>
          <a:p>
            <a:r>
              <a:rPr lang="en-US" dirty="0" smtClean="0"/>
              <a:t>Investigate relationship between APGAR score and infant mortality:</a:t>
            </a:r>
          </a:p>
          <a:p>
            <a:endParaRPr lang="en-US" dirty="0" smtClean="0"/>
          </a:p>
          <a:p>
            <a:endParaRPr lang="en-US" dirty="0"/>
          </a:p>
          <a:p>
            <a:endParaRPr lang="en-US" dirty="0" smtClean="0"/>
          </a:p>
          <a:p>
            <a:endParaRPr lang="en-US" dirty="0"/>
          </a:p>
          <a:p>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0448" y="2861154"/>
            <a:ext cx="7203744" cy="2819298"/>
          </a:xfrm>
          <a:prstGeom prst="rect">
            <a:avLst/>
          </a:prstGeom>
          <a:ln>
            <a:solidFill>
              <a:schemeClr val="tx1"/>
            </a:solid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370783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Exploration (Continued)</a:t>
            </a:r>
            <a:endParaRPr lang="en-US" b="1" dirty="0"/>
          </a:p>
        </p:txBody>
      </p:sp>
      <p:sp>
        <p:nvSpPr>
          <p:cNvPr id="3" name="Content Placeholder 2"/>
          <p:cNvSpPr>
            <a:spLocks noGrp="1"/>
          </p:cNvSpPr>
          <p:nvPr>
            <p:ph idx="1"/>
          </p:nvPr>
        </p:nvSpPr>
        <p:spPr/>
        <p:txBody>
          <a:bodyPr/>
          <a:lstStyle/>
          <a:p>
            <a:r>
              <a:rPr lang="en-US" dirty="0"/>
              <a:t>The APGAR score for mortality (left) shows a bimodal distribution. </a:t>
            </a:r>
            <a:endParaRPr lang="en-US" dirty="0" smtClean="0"/>
          </a:p>
          <a:p>
            <a:r>
              <a:rPr lang="en-US" dirty="0" smtClean="0"/>
              <a:t>Why </a:t>
            </a:r>
            <a:r>
              <a:rPr lang="en-US" dirty="0"/>
              <a:t>is there high number of infant death at high APGAR score rate (09</a:t>
            </a:r>
            <a:r>
              <a:rPr lang="en-US" dirty="0" smtClean="0"/>
              <a:t>)?</a:t>
            </a:r>
          </a:p>
          <a:p>
            <a:r>
              <a:rPr lang="en-US" dirty="0"/>
              <a:t>S</a:t>
            </a:r>
            <a:r>
              <a:rPr lang="en-US" dirty="0" smtClean="0"/>
              <a:t>udden </a:t>
            </a:r>
            <a:r>
              <a:rPr lang="en-US" dirty="0"/>
              <a:t>infant death syndrome, suffocation, and unclassified infant death anomalies are the main causes of death for infants with high APGAR score </a:t>
            </a:r>
          </a:p>
          <a:p>
            <a:endParaRPr lang="en-US" dirty="0"/>
          </a:p>
        </p:txBody>
      </p:sp>
    </p:spTree>
    <p:extLst>
      <p:ext uri="{BB962C8B-B14F-4D97-AF65-F5344CB8AC3E}">
        <p14:creationId xmlns:p14="http://schemas.microsoft.com/office/powerpoint/2010/main" val="345663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Exploration (Continued)</a:t>
            </a:r>
          </a:p>
        </p:txBody>
      </p:sp>
      <p:sp>
        <p:nvSpPr>
          <p:cNvPr id="3" name="Content Placeholder 2"/>
          <p:cNvSpPr>
            <a:spLocks noGrp="1"/>
          </p:cNvSpPr>
          <p:nvPr>
            <p:ph idx="1"/>
          </p:nvPr>
        </p:nvSpPr>
        <p:spPr/>
        <p:txBody>
          <a:bodyPr/>
          <a:lstStyle/>
          <a:p>
            <a:r>
              <a:rPr lang="en-US" dirty="0"/>
              <a:t>Investigate relationship between </a:t>
            </a:r>
            <a:r>
              <a:rPr lang="en-US" dirty="0" smtClean="0"/>
              <a:t>gestation period </a:t>
            </a:r>
            <a:r>
              <a:rPr lang="en-US" dirty="0"/>
              <a:t>and </a:t>
            </a:r>
            <a:r>
              <a:rPr lang="en-US" dirty="0" smtClean="0"/>
              <a:t>birth weight.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8924" y="2658669"/>
            <a:ext cx="5486400" cy="3657600"/>
          </a:xfrm>
          <a:prstGeom prst="rect">
            <a:avLst/>
          </a:prstGeom>
          <a:ln>
            <a:solidFill>
              <a:schemeClr val="tx1"/>
            </a:solidFill>
          </a:ln>
        </p:spPr>
      </p:pic>
    </p:spTree>
    <p:extLst>
      <p:ext uri="{BB962C8B-B14F-4D97-AF65-F5344CB8AC3E}">
        <p14:creationId xmlns:p14="http://schemas.microsoft.com/office/powerpoint/2010/main" val="162085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Exploration (Continued)</a:t>
            </a:r>
          </a:p>
        </p:txBody>
      </p:sp>
      <p:sp>
        <p:nvSpPr>
          <p:cNvPr id="3" name="Content Placeholder 2"/>
          <p:cNvSpPr>
            <a:spLocks noGrp="1"/>
          </p:cNvSpPr>
          <p:nvPr>
            <p:ph idx="1"/>
          </p:nvPr>
        </p:nvSpPr>
        <p:spPr/>
        <p:txBody>
          <a:bodyPr/>
          <a:lstStyle/>
          <a:p>
            <a:r>
              <a:rPr lang="en-US" dirty="0"/>
              <a:t>The birth weight is significantly influenced by the gestation period</a:t>
            </a:r>
            <a:r>
              <a:rPr lang="en-US" dirty="0" smtClean="0"/>
              <a:t>.</a:t>
            </a:r>
          </a:p>
          <a:p>
            <a:r>
              <a:rPr lang="en-US" dirty="0" smtClean="0"/>
              <a:t> </a:t>
            </a:r>
            <a:r>
              <a:rPr lang="en-US" dirty="0"/>
              <a:t>The shorter the gestation period, the lower the birth weight is. </a:t>
            </a:r>
            <a:endParaRPr lang="en-US" dirty="0" smtClean="0"/>
          </a:p>
          <a:p>
            <a:r>
              <a:rPr lang="en-US" dirty="0" smtClean="0"/>
              <a:t>The </a:t>
            </a:r>
            <a:r>
              <a:rPr lang="en-US" dirty="0"/>
              <a:t>figure shows infant mortality is generally related to lower birth weight and shorter gestation period (blue circles). </a:t>
            </a:r>
          </a:p>
        </p:txBody>
      </p:sp>
    </p:spTree>
    <p:extLst>
      <p:ext uri="{BB962C8B-B14F-4D97-AF65-F5344CB8AC3E}">
        <p14:creationId xmlns:p14="http://schemas.microsoft.com/office/powerpoint/2010/main" val="2182628259"/>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1125</TotalTime>
  <Words>793</Words>
  <Application>Microsoft Macintosh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Revolution</vt:lpstr>
      <vt:lpstr>Predicting Infant Mortality Using Logistic Regression</vt:lpstr>
      <vt:lpstr>Introduction</vt:lpstr>
      <vt:lpstr>Data and data wrangling</vt:lpstr>
      <vt:lpstr>Data and Data Wrangling (Continued)</vt:lpstr>
      <vt:lpstr>Data Exploration</vt:lpstr>
      <vt:lpstr>Data Exploration</vt:lpstr>
      <vt:lpstr>Data Exploration (Continued)</vt:lpstr>
      <vt:lpstr>Data Exploration (Continued)</vt:lpstr>
      <vt:lpstr>Data Exploration (Continued)</vt:lpstr>
      <vt:lpstr>Machine Learning</vt:lpstr>
      <vt:lpstr>Machine Learning (Continued)</vt:lpstr>
      <vt:lpstr>Machine Learning (Continued)</vt:lpstr>
      <vt:lpstr>Machine Learning (Confusion matrix for data balanced by RUS + TomekLinks)</vt:lpstr>
      <vt:lpstr>Machine Learning (Precision-Recall Curve and ROC for data balanced by RUS + TomekLinks)</vt:lpstr>
      <vt:lpstr>Conclusion</vt:lpstr>
      <vt:lpstr>Recommendation</vt:lpstr>
      <vt:lpstr>Recommendation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Infant Mortality Using Logistic Regression</dc:title>
  <dc:creator>shishay</dc:creator>
  <cp:lastModifiedBy>shishay</cp:lastModifiedBy>
  <cp:revision>22</cp:revision>
  <dcterms:created xsi:type="dcterms:W3CDTF">2018-01-16T01:38:20Z</dcterms:created>
  <dcterms:modified xsi:type="dcterms:W3CDTF">2018-01-17T23:46:55Z</dcterms:modified>
</cp:coreProperties>
</file>