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3" r:id="rId4"/>
    <p:sldId id="258" r:id="rId5"/>
    <p:sldId id="274" r:id="rId6"/>
    <p:sldId id="260" r:id="rId7"/>
    <p:sldId id="261" r:id="rId8"/>
    <p:sldId id="262" r:id="rId9"/>
    <p:sldId id="263" r:id="rId10"/>
    <p:sldId id="264" r:id="rId11"/>
    <p:sldId id="275" r:id="rId12"/>
    <p:sldId id="276" r:id="rId13"/>
    <p:sldId id="265" r:id="rId14"/>
    <p:sldId id="277" r:id="rId15"/>
    <p:sldId id="278" r:id="rId16"/>
    <p:sldId id="279" r:id="rId17"/>
    <p:sldId id="280" r:id="rId18"/>
    <p:sldId id="281" r:id="rId19"/>
    <p:sldId id="283" r:id="rId20"/>
    <p:sldId id="286" r:id="rId21"/>
    <p:sldId id="287" r:id="rId22"/>
    <p:sldId id="284" r:id="rId23"/>
    <p:sldId id="282" r:id="rId24"/>
    <p:sldId id="285" r:id="rId25"/>
    <p:sldId id="270" r:id="rId26"/>
    <p:sldId id="271" r:id="rId27"/>
    <p:sldId id="288"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0" d="100"/>
          <a:sy n="90" d="100"/>
        </p:scale>
        <p:origin x="-1232"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Overlay-TitleSlide.png"/>
          <p:cNvPicPr>
            <a:picLocks noChangeAspect="1"/>
          </p:cNvPicPr>
          <p:nvPr/>
        </p:nvPicPr>
        <p:blipFill>
          <a:blip r:embed="rId2"/>
          <a:stretch>
            <a:fillRect/>
          </a:stretch>
        </p:blipFill>
        <p:spPr>
          <a:xfrm>
            <a:off x="158367" y="187452"/>
            <a:ext cx="8827266" cy="6483096"/>
          </a:xfrm>
          <a:prstGeom prst="rect">
            <a:avLst/>
          </a:prstGeom>
        </p:spPr>
      </p:pic>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
        <p:nvSpPr>
          <p:cNvPr id="2" name="Title 1"/>
          <p:cNvSpPr>
            <a:spLocks noGrp="1"/>
          </p:cNvSpPr>
          <p:nvPr>
            <p:ph type="ctrTitle"/>
          </p:nvPr>
        </p:nvSpPr>
        <p:spPr>
          <a:xfrm>
            <a:off x="1600200" y="2492375"/>
            <a:ext cx="6762749" cy="1470025"/>
          </a:xfrm>
        </p:spPr>
        <p:txBody>
          <a:bodyPr/>
          <a:lstStyle>
            <a:lvl1pPr algn="r">
              <a:defRPr sz="4400"/>
            </a:lvl1pPr>
          </a:lstStyle>
          <a:p>
            <a:r>
              <a:rPr lang="en-US" smtClean="0"/>
              <a:t>Click to edit Master title style</a:t>
            </a:r>
            <a:endParaRPr/>
          </a:p>
        </p:txBody>
      </p:sp>
      <p:sp>
        <p:nvSpPr>
          <p:cNvPr id="3" name="Subtitle 2"/>
          <p:cNvSpPr>
            <a:spLocks noGrp="1"/>
          </p:cNvSpPr>
          <p:nvPr>
            <p:ph type="subTitle" idx="1"/>
          </p:nvPr>
        </p:nvSpPr>
        <p:spPr>
          <a:xfrm>
            <a:off x="1600201" y="3966882"/>
            <a:ext cx="6762749" cy="1752600"/>
          </a:xfrm>
        </p:spPr>
        <p:txBody>
          <a:bodyPr>
            <a:normAutofit/>
          </a:bodyPr>
          <a:lstStyle>
            <a:lvl1pPr marL="0" indent="0" algn="r">
              <a:spcBef>
                <a:spcPts val="60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3/5/18</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Date Placeholder 1"/>
          <p:cNvSpPr>
            <a:spLocks noGrp="1"/>
          </p:cNvSpPr>
          <p:nvPr>
            <p:ph type="dt" sz="half" idx="10"/>
          </p:nvPr>
        </p:nvSpPr>
        <p:spPr/>
        <p:txBody>
          <a:bodyPr/>
          <a:lstStyle/>
          <a:p>
            <a:fld id="{D140825E-4A15-4D39-8176-1F07E904CB30}" type="datetimeFigureOut">
              <a:rPr lang="en-US" smtClean="0"/>
              <a:t>3/5/18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Overlay-ContentCaption.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4" y="590550"/>
            <a:ext cx="365760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693023" y="739588"/>
            <a:ext cx="3657600" cy="5308787"/>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779464" y="1816100"/>
            <a:ext cx="3657600" cy="3822700"/>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40825E-4A15-4D39-8176-1F07E904CB30}" type="datetimeFigureOut">
              <a:rPr lang="en-US" smtClean="0"/>
              <a:t>3/5/18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Overlay-PictureCaption.png"/>
          <p:cNvPicPr>
            <a:picLocks noChangeAspect="1"/>
          </p:cNvPicPr>
          <p:nvPr/>
        </p:nvPicPr>
        <p:blipFill>
          <a:blip r:embed="rId2"/>
          <a:stretch>
            <a:fillRect/>
          </a:stretch>
        </p:blipFill>
        <p:spPr>
          <a:xfrm>
            <a:off x="448977" y="187452"/>
            <a:ext cx="8536656" cy="6483096"/>
          </a:xfrm>
          <a:prstGeom prst="rect">
            <a:avLst/>
          </a:prstGeom>
        </p:spPr>
      </p:pic>
      <p:sp>
        <p:nvSpPr>
          <p:cNvPr id="2" name="Title 1"/>
          <p:cNvSpPr>
            <a:spLocks noGrp="1"/>
          </p:cNvSpPr>
          <p:nvPr>
            <p:ph type="title"/>
          </p:nvPr>
        </p:nvSpPr>
        <p:spPr>
          <a:xfrm>
            <a:off x="3886200" y="533400"/>
            <a:ext cx="4476750" cy="1252538"/>
          </a:xfrm>
        </p:spPr>
        <p:txBody>
          <a:bodyPr anchor="b"/>
          <a:lstStyle>
            <a:lvl1pPr algn="l">
              <a:defRPr sz="3600" b="0"/>
            </a:lvl1pPr>
          </a:lstStyle>
          <a:p>
            <a:r>
              <a:rPr lang="en-US" smtClean="0"/>
              <a:t>Click to edit Master title style</a:t>
            </a:r>
            <a:endParaRPr/>
          </a:p>
        </p:txBody>
      </p:sp>
      <p:sp>
        <p:nvSpPr>
          <p:cNvPr id="4" name="Text Placeholder 3"/>
          <p:cNvSpPr>
            <a:spLocks noGrp="1"/>
          </p:cNvSpPr>
          <p:nvPr>
            <p:ph type="body" sz="half" idx="2"/>
          </p:nvPr>
        </p:nvSpPr>
        <p:spPr>
          <a:xfrm>
            <a:off x="3886124" y="1828800"/>
            <a:ext cx="4474539"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6124" y="6288741"/>
            <a:ext cx="1887537" cy="365125"/>
          </a:xfrm>
        </p:spPr>
        <p:txBody>
          <a:bodyPr/>
          <a:lstStyle/>
          <a:p>
            <a:fld id="{D140825E-4A15-4D39-8176-1F07E904CB30}" type="datetimeFigureOut">
              <a:rPr lang="en-US" smtClean="0"/>
              <a:t>3/5/18</a:t>
            </a:fld>
            <a:endParaRPr lang="en-US"/>
          </a:p>
        </p:txBody>
      </p:sp>
      <p:sp>
        <p:nvSpPr>
          <p:cNvPr id="6" name="Footer Placeholder 5"/>
          <p:cNvSpPr>
            <a:spLocks noGrp="1"/>
          </p:cNvSpPr>
          <p:nvPr>
            <p:ph type="ftr" sz="quarter" idx="11"/>
          </p:nvPr>
        </p:nvSpPr>
        <p:spPr>
          <a:xfrm>
            <a:off x="5867399" y="6288741"/>
            <a:ext cx="2675965" cy="365125"/>
          </a:xfrm>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3" name="Picture Placeholder 2"/>
          <p:cNvSpPr>
            <a:spLocks noGrp="1"/>
          </p:cNvSpPr>
          <p:nvPr>
            <p:ph type="pic" idx="1"/>
          </p:nvPr>
        </p:nvSpPr>
        <p:spPr>
          <a:xfrm flipH="1">
            <a:off x="188253" y="179292"/>
            <a:ext cx="3281087" cy="6483096"/>
          </a:xfrm>
          <a:prstGeom prst="round1Rect">
            <a:avLst>
              <a:gd name="adj" fmla="val 17325"/>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4710953" y="533400"/>
            <a:ext cx="3657600" cy="1252538"/>
          </a:xfrm>
        </p:spPr>
        <p:txBody>
          <a:bodyPr anchor="b"/>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596153" y="1600199"/>
            <a:ext cx="3657600" cy="3657601"/>
          </a:xfrm>
          <a:prstGeom prst="ellipse">
            <a:avLst/>
          </a:prstGeom>
          <a:blipFill dpi="0" rotWithShape="0">
            <a:blip r:embed="rId3" cstate="print"/>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710412" y="1828800"/>
            <a:ext cx="3657600"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D140825E-4A15-4D39-8176-1F07E904CB30}" type="datetimeFigureOut">
              <a:rPr lang="en-US" smtClean="0"/>
              <a:t>3/5/18</a:t>
            </a:fld>
            <a:endParaRPr lang="en-US"/>
          </a:p>
        </p:txBody>
      </p:sp>
      <p:sp>
        <p:nvSpPr>
          <p:cNvPr id="6" name="Footer Placeholder 5"/>
          <p:cNvSpPr>
            <a:spLocks noGrp="1"/>
          </p:cNvSpPr>
          <p:nvPr>
            <p:ph type="ftr" sz="quarter" idx="11"/>
          </p:nvPr>
        </p:nvSpPr>
        <p:spPr>
          <a:xfrm>
            <a:off x="3325813" y="6288741"/>
            <a:ext cx="5217551" cy="365125"/>
          </a:xfrm>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808038" y="3778624"/>
            <a:ext cx="7560515" cy="1102658"/>
          </a:xfrm>
        </p:spPr>
        <p:txBody>
          <a:bodyPr anchor="b"/>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871584" y="762000"/>
            <a:ext cx="7427726" cy="2989730"/>
          </a:xfrm>
          <a:prstGeom prst="roundRect">
            <a:avLst>
              <a:gd name="adj" fmla="val 7476"/>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808034" y="4827493"/>
            <a:ext cx="7559977" cy="1220881"/>
          </a:xfrm>
        </p:spPr>
        <p:txBody>
          <a:bodyPr>
            <a:normAutofit/>
          </a:bodyPr>
          <a:lstStyle>
            <a:lvl1pPr marL="0" indent="0">
              <a:spcBef>
                <a:spcPts val="3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D140825E-4A15-4D39-8176-1F07E904CB30}" type="datetimeFigureOut">
              <a:rPr lang="en-US" smtClean="0"/>
              <a:t>3/5/18</a:t>
            </a:fld>
            <a:endParaRPr lang="en-US"/>
          </a:p>
        </p:txBody>
      </p:sp>
      <p:sp>
        <p:nvSpPr>
          <p:cNvPr id="6" name="Footer Placeholder 5"/>
          <p:cNvSpPr>
            <a:spLocks noGrp="1"/>
          </p:cNvSpPr>
          <p:nvPr>
            <p:ph type="ftr" sz="quarter" idx="11"/>
          </p:nvPr>
        </p:nvSpPr>
        <p:spPr>
          <a:xfrm>
            <a:off x="3325813" y="6288741"/>
            <a:ext cx="5217551" cy="365125"/>
          </a:xfrm>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3/5/18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Vertical Title 1"/>
          <p:cNvSpPr>
            <a:spLocks noGrp="1"/>
          </p:cNvSpPr>
          <p:nvPr>
            <p:ph type="title" orient="vert"/>
          </p:nvPr>
        </p:nvSpPr>
        <p:spPr>
          <a:xfrm>
            <a:off x="7328646" y="779463"/>
            <a:ext cx="1358153" cy="526891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79462" y="779464"/>
            <a:ext cx="6170613" cy="5268911"/>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3/5/18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3/5/18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Overlay-SectionHeader.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3" y="2591360"/>
            <a:ext cx="7583487" cy="1362075"/>
          </a:xfrm>
        </p:spPr>
        <p:txBody>
          <a:bodyPr anchor="b" anchorCtr="0">
            <a:noAutofit/>
          </a:bodyPr>
          <a:lstStyle>
            <a:lvl1pPr algn="l">
              <a:defRPr sz="4400" b="1"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779463" y="3950354"/>
            <a:ext cx="7583487" cy="1500187"/>
          </a:xfrm>
        </p:spPr>
        <p:txBody>
          <a:bodyPr anchor="t" anchorCtr="0"/>
          <a:lstStyle>
            <a:lvl1pPr marL="0" indent="0" algn="l">
              <a:spcBef>
                <a:spcPts val="600"/>
              </a:spcBef>
              <a:buNone/>
              <a:defRPr sz="20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40825E-4A15-4D39-8176-1F07E904CB30}" type="datetimeFigureOut">
              <a:rPr lang="en-US" smtClean="0"/>
              <a:t>3/5/18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88541"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140825E-4A15-4D39-8176-1F07E904CB30}" type="datetimeFigureOut">
              <a:rPr lang="en-US" smtClean="0"/>
              <a:t>3/5/18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4" name="Picture 13"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a:xfrm>
            <a:off x="779463" y="381000"/>
            <a:ext cx="7583487" cy="1044388"/>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3"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3"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05350"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5350"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D140825E-4A15-4D39-8176-1F07E904CB30}" type="datetimeFigureOut">
              <a:rPr lang="en-US" smtClean="0"/>
              <a:t>3/5/18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E4AAA4-6363-4581-962D-1ACCC2D600C5}" type="slidenum">
              <a:rPr lang="en-US" smtClean="0"/>
              <a:t>‹#›</a:t>
            </a:fld>
            <a:endParaRPr lang="en-US"/>
          </a:p>
        </p:txBody>
      </p:sp>
      <p:cxnSp>
        <p:nvCxnSpPr>
          <p:cNvPr id="12" name="Straight Connector 11"/>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1"/>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140825E-4A15-4D39-8176-1F07E904CB30}" type="datetimeFigureOut">
              <a:rPr lang="en-US" smtClean="0"/>
              <a:t>3/5/18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10" name="Content Placeholder 2"/>
          <p:cNvSpPr>
            <a:spLocks noGrp="1"/>
          </p:cNvSpPr>
          <p:nvPr>
            <p:ph sz="half" idx="13"/>
          </p:nvPr>
        </p:nvSpPr>
        <p:spPr>
          <a:xfrm>
            <a:off x="779462" y="3991816"/>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140825E-4A15-4D39-8176-1F07E904CB30}" type="datetimeFigureOut">
              <a:rPr lang="en-US" smtClean="0"/>
              <a:t>3/5/18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10"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4"/>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D140825E-4A15-4D39-8176-1F07E904CB30}" type="datetimeFigureOut">
              <a:rPr lang="en-US" smtClean="0"/>
              <a:t>3/5/18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12" name="Content Placeholder 2"/>
          <p:cNvSpPr>
            <a:spLocks noGrp="1"/>
          </p:cNvSpPr>
          <p:nvPr>
            <p:ph sz="half" idx="14"/>
          </p:nvPr>
        </p:nvSpPr>
        <p:spPr>
          <a:xfrm>
            <a:off x="77946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Content Placeholder 2"/>
          <p:cNvSpPr>
            <a:spLocks noGrp="1"/>
          </p:cNvSpPr>
          <p:nvPr>
            <p:ph sz="half" idx="15"/>
          </p:nvPr>
        </p:nvSpPr>
        <p:spPr>
          <a:xfrm>
            <a:off x="77946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D140825E-4A15-4D39-8176-1F07E904CB30}" type="datetimeFigureOut">
              <a:rPr lang="en-US" smtClean="0"/>
              <a:t>3/5/18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ound Diagonal Corner Rectangle 7"/>
          <p:cNvSpPr/>
          <p:nvPr/>
        </p:nvSpPr>
        <p:spPr>
          <a:xfrm>
            <a:off x="189707" y="189707"/>
            <a:ext cx="8764587" cy="6478587"/>
          </a:xfrm>
          <a:prstGeom prst="round2DiagRect">
            <a:avLst>
              <a:gd name="adj1" fmla="val 9416"/>
              <a:gd name="adj2" fmla="val 0"/>
            </a:avLst>
          </a:prstGeom>
          <a:gradFill>
            <a:gsLst>
              <a:gs pos="1700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779463" y="381000"/>
            <a:ext cx="7583487" cy="1044388"/>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779463" y="1828800"/>
            <a:ext cx="7583487" cy="420893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381000" y="6288741"/>
            <a:ext cx="1887537" cy="365125"/>
          </a:xfrm>
          <a:prstGeom prst="rect">
            <a:avLst/>
          </a:prstGeom>
        </p:spPr>
        <p:txBody>
          <a:bodyPr vert="horz" lIns="91440" tIns="45720" rIns="91440" bIns="45720" rtlCol="0" anchor="ctr"/>
          <a:lstStyle>
            <a:lvl1pPr algn="l">
              <a:defRPr sz="1200">
                <a:solidFill>
                  <a:schemeClr val="bg2"/>
                </a:solidFill>
              </a:defRPr>
            </a:lvl1pPr>
          </a:lstStyle>
          <a:p>
            <a:fld id="{D140825E-4A15-4D39-8176-1F07E904CB30}" type="datetimeFigureOut">
              <a:rPr lang="en-US" smtClean="0"/>
              <a:t>3/5/18</a:t>
            </a:fld>
            <a:endParaRPr lang="en-US"/>
          </a:p>
        </p:txBody>
      </p:sp>
      <p:sp>
        <p:nvSpPr>
          <p:cNvPr id="5" name="Footer Placeholder 4"/>
          <p:cNvSpPr>
            <a:spLocks noGrp="1"/>
          </p:cNvSpPr>
          <p:nvPr>
            <p:ph type="ftr" sz="quarter" idx="3"/>
          </p:nvPr>
        </p:nvSpPr>
        <p:spPr>
          <a:xfrm>
            <a:off x="3304615" y="6288741"/>
            <a:ext cx="5238750" cy="365125"/>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6" name="Slide Number Placeholder 5"/>
          <p:cNvSpPr>
            <a:spLocks noGrp="1"/>
          </p:cNvSpPr>
          <p:nvPr>
            <p:ph type="sldNum" sz="quarter" idx="4"/>
          </p:nvPr>
        </p:nvSpPr>
        <p:spPr>
          <a:xfrm>
            <a:off x="8404411" y="219635"/>
            <a:ext cx="493059" cy="365125"/>
          </a:xfrm>
          <a:prstGeom prst="rect">
            <a:avLst/>
          </a:prstGeom>
        </p:spPr>
        <p:txBody>
          <a:bodyPr vert="horz" lIns="91440" tIns="45720" rIns="91440" bIns="45720" rtlCol="0" anchor="ctr"/>
          <a:lstStyle>
            <a:lvl1pPr algn="r">
              <a:defRPr sz="1200">
                <a:solidFill>
                  <a:schemeClr val="tx2"/>
                </a:solidFill>
              </a:defRPr>
            </a:lvl1pPr>
          </a:lstStyle>
          <a:p>
            <a:fld id="{93E4AAA4-6363-4581-962D-1ACCC2D600C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914400" rtl="0" eaLnBrk="1" latinLnBrk="0" hangingPunct="1">
        <a:spcBef>
          <a:spcPct val="0"/>
        </a:spcBef>
        <a:buNone/>
        <a:defRPr sz="3800" kern="1200">
          <a:solidFill>
            <a:schemeClr val="bg1"/>
          </a:solidFill>
          <a:latin typeface="+mj-lt"/>
          <a:ea typeface="+mj-ea"/>
          <a:cs typeface="+mj-cs"/>
        </a:defRPr>
      </a:lvl1pPr>
    </p:titleStyle>
    <p:body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1711325"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6pPr>
      <a:lvl7pPr marL="2000250"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7pPr>
      <a:lvl8pPr marL="2290763"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8pPr>
      <a:lvl9pPr marL="2571750" indent="-288925" algn="l" defTabSz="914400" rtl="0" eaLnBrk="1" latinLnBrk="0" hangingPunct="1">
        <a:spcBef>
          <a:spcPct val="20000"/>
        </a:spcBef>
        <a:buFont typeface="Wingdings 2" pitchFamily="18" charset="2"/>
        <a:buChar char=""/>
        <a:defRPr lang="en-US" sz="1800" kern="1200" dirty="0">
          <a:solidFill>
            <a:schemeClr val="bg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Word_Document1.docx"/><Relationship Id="rId4" Type="http://schemas.openxmlformats.org/officeDocument/2006/relationships/image" Target="../media/image16.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emf"/><Relationship Id="rId3" Type="http://schemas.openxmlformats.org/officeDocument/2006/relationships/image" Target="../media/image18.emf"/></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emf"/><Relationship Id="rId5" Type="http://schemas.openxmlformats.org/officeDocument/2006/relationships/image" Target="../media/image22.emf"/><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emf"/></Relationships>
</file>

<file path=ppt/slides/_rels/slide22.xml.rels><?xml version="1.0" encoding="UTF-8" standalone="yes"?>
<Relationships xmlns="http://schemas.openxmlformats.org/package/2006/relationships"><Relationship Id="rId3" Type="http://schemas.openxmlformats.org/officeDocument/2006/relationships/package" Target="../embeddings/Microsoft_Word_Document2.docx"/><Relationship Id="rId4" Type="http://schemas.openxmlformats.org/officeDocument/2006/relationships/image" Target="../media/image24.png"/><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emf"/><Relationship Id="rId3" Type="http://schemas.openxmlformats.org/officeDocument/2006/relationships/image" Target="../media/image26.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 Id="rId3" Type="http://schemas.openxmlformats.org/officeDocument/2006/relationships/image" Target="../media/image28.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2556" y="1890889"/>
            <a:ext cx="7530393" cy="2071511"/>
          </a:xfrm>
        </p:spPr>
        <p:txBody>
          <a:bodyPr/>
          <a:lstStyle/>
          <a:p>
            <a:pPr algn="ctr"/>
            <a:r>
              <a:rPr lang="en-US" sz="4800" b="1" dirty="0" smtClean="0">
                <a:solidFill>
                  <a:srgbClr val="000000"/>
                </a:solidFill>
                <a:effectLst>
                  <a:outerShdw blurRad="50800" dist="38100" dir="2700000" algn="tl" rotWithShape="0">
                    <a:srgbClr val="000000">
                      <a:alpha val="43000"/>
                    </a:srgbClr>
                  </a:outerShdw>
                </a:effectLst>
              </a:rPr>
              <a:t>Predicting Criminal Recidivism Using</a:t>
            </a:r>
            <a:br>
              <a:rPr lang="en-US" sz="4800" b="1" dirty="0" smtClean="0">
                <a:solidFill>
                  <a:srgbClr val="000000"/>
                </a:solidFill>
                <a:effectLst>
                  <a:outerShdw blurRad="50800" dist="38100" dir="2700000" algn="tl" rotWithShape="0">
                    <a:srgbClr val="000000">
                      <a:alpha val="43000"/>
                    </a:srgbClr>
                  </a:outerShdw>
                </a:effectLst>
              </a:rPr>
            </a:br>
            <a:r>
              <a:rPr lang="en-US" sz="4800" b="1" dirty="0" smtClean="0">
                <a:solidFill>
                  <a:srgbClr val="000000"/>
                </a:solidFill>
                <a:effectLst>
                  <a:outerShdw blurRad="50800" dist="38100" dir="2700000" algn="tl" rotWithShape="0">
                    <a:srgbClr val="000000">
                      <a:alpha val="43000"/>
                    </a:srgbClr>
                  </a:outerShdw>
                </a:effectLst>
              </a:rPr>
              <a:t> Machine Learning</a:t>
            </a:r>
            <a:endParaRPr lang="en-US" sz="4800" b="1" dirty="0">
              <a:solidFill>
                <a:srgbClr val="000000"/>
              </a:solidFill>
              <a:effectLst>
                <a:outerShdw blurRad="50800" dist="38100" dir="2700000" algn="tl" rotWithShape="0">
                  <a:srgbClr val="000000">
                    <a:alpha val="43000"/>
                  </a:srgbClr>
                </a:outerShdw>
              </a:effectLst>
            </a:endParaRPr>
          </a:p>
        </p:txBody>
      </p:sp>
      <p:sp>
        <p:nvSpPr>
          <p:cNvPr id="3" name="Subtitle 2"/>
          <p:cNvSpPr>
            <a:spLocks noGrp="1"/>
          </p:cNvSpPr>
          <p:nvPr>
            <p:ph type="subTitle" idx="1"/>
          </p:nvPr>
        </p:nvSpPr>
        <p:spPr/>
        <p:txBody>
          <a:bodyPr/>
          <a:lstStyle/>
          <a:p>
            <a:r>
              <a:rPr lang="en-US" dirty="0" smtClean="0"/>
              <a:t>Capstone Project 2 </a:t>
            </a:r>
          </a:p>
          <a:p>
            <a:r>
              <a:rPr lang="en-US" dirty="0" smtClean="0"/>
              <a:t>(Springboard Data Science Career Track)</a:t>
            </a:r>
          </a:p>
          <a:p>
            <a:r>
              <a:rPr lang="en-US" dirty="0" smtClean="0"/>
              <a:t>Shishay </a:t>
            </a:r>
            <a:r>
              <a:rPr lang="en-US" dirty="0" err="1" smtClean="0"/>
              <a:t>Bisrat</a:t>
            </a:r>
            <a:endParaRPr lang="en-US" dirty="0" smtClean="0"/>
          </a:p>
          <a:p>
            <a:r>
              <a:rPr lang="en-US" dirty="0" smtClean="0"/>
              <a:t>March 2018</a:t>
            </a:r>
            <a:endParaRPr lang="en-US" dirty="0"/>
          </a:p>
        </p:txBody>
      </p:sp>
    </p:spTree>
    <p:extLst>
      <p:ext uri="{BB962C8B-B14F-4D97-AF65-F5344CB8AC3E}">
        <p14:creationId xmlns:p14="http://schemas.microsoft.com/office/powerpoint/2010/main" val="209016414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FF00"/>
                </a:solidFill>
              </a:rPr>
              <a:t>Data Exploration (Continued)</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912533" y="1588911"/>
            <a:ext cx="5943600" cy="3962400"/>
          </a:xfrm>
          <a:prstGeom prst="rect">
            <a:avLst/>
          </a:prstGeom>
          <a:ln>
            <a:solidFill>
              <a:schemeClr val="tx1"/>
            </a:solidFill>
          </a:ln>
        </p:spPr>
      </p:pic>
      <p:sp>
        <p:nvSpPr>
          <p:cNvPr id="6" name="TextBox 5"/>
          <p:cNvSpPr txBox="1"/>
          <p:nvPr/>
        </p:nvSpPr>
        <p:spPr>
          <a:xfrm>
            <a:off x="204376" y="1627160"/>
            <a:ext cx="2662381" cy="2585323"/>
          </a:xfrm>
          <a:prstGeom prst="rect">
            <a:avLst/>
          </a:prstGeom>
          <a:noFill/>
        </p:spPr>
        <p:txBody>
          <a:bodyPr wrap="square" rtlCol="0">
            <a:spAutoFit/>
          </a:bodyPr>
          <a:lstStyle/>
          <a:p>
            <a:pPr marL="285750" indent="-285750">
              <a:buFont typeface="Wingdings" charset="2"/>
              <a:buChar char="ü"/>
            </a:pPr>
            <a:r>
              <a:rPr lang="en-US" dirty="0"/>
              <a:t>The recidivism rate for whites (non-Hispanic), blacks, whites (Hispanic), and American Indians/Alaska natives is 33.4, 32.8, 20.9, and 39.4% respectively </a:t>
            </a:r>
            <a:r>
              <a:rPr lang="en-US" dirty="0" smtClean="0"/>
              <a:t>. </a:t>
            </a:r>
            <a:endParaRPr lang="en-US" dirty="0"/>
          </a:p>
        </p:txBody>
      </p:sp>
    </p:spTree>
    <p:extLst>
      <p:ext uri="{BB962C8B-B14F-4D97-AF65-F5344CB8AC3E}">
        <p14:creationId xmlns:p14="http://schemas.microsoft.com/office/powerpoint/2010/main" val="2182628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FF00"/>
                </a:solidFill>
              </a:rPr>
              <a:t>Data Exploration (Continued)</a:t>
            </a:r>
          </a:p>
        </p:txBody>
      </p:sp>
      <p:sp>
        <p:nvSpPr>
          <p:cNvPr id="6" name="TextBox 5"/>
          <p:cNvSpPr txBox="1"/>
          <p:nvPr/>
        </p:nvSpPr>
        <p:spPr>
          <a:xfrm>
            <a:off x="204376" y="1627160"/>
            <a:ext cx="2662381" cy="3970318"/>
          </a:xfrm>
          <a:prstGeom prst="rect">
            <a:avLst/>
          </a:prstGeom>
          <a:noFill/>
        </p:spPr>
        <p:txBody>
          <a:bodyPr wrap="square" rtlCol="0">
            <a:spAutoFit/>
          </a:bodyPr>
          <a:lstStyle/>
          <a:p>
            <a:pPr marL="285750" indent="-285750">
              <a:buFont typeface="Wingdings" charset="2"/>
              <a:buChar char="ü"/>
            </a:pPr>
            <a:r>
              <a:rPr lang="en-US" dirty="0"/>
              <a:t>The recidivism rate for the age groups under 25, 25-34, 35-44, 45-54, and over 55 is 37.1%, 34.6%, 31.8%, 28.0%, and 19.1% </a:t>
            </a:r>
            <a:r>
              <a:rPr lang="en-US" dirty="0" smtClean="0"/>
              <a:t>respectively</a:t>
            </a:r>
          </a:p>
          <a:p>
            <a:pPr marL="285750" indent="-285750">
              <a:buFont typeface="Wingdings" charset="2"/>
              <a:buChar char="ü"/>
            </a:pPr>
            <a:endParaRPr lang="en-US" dirty="0"/>
          </a:p>
          <a:p>
            <a:pPr marL="285750" indent="-285750">
              <a:buFont typeface="Wingdings" charset="2"/>
              <a:buChar char="ü"/>
            </a:pPr>
            <a:r>
              <a:rPr lang="en-US" dirty="0" smtClean="0"/>
              <a:t>Recidivism </a:t>
            </a:r>
            <a:r>
              <a:rPr lang="en-US" dirty="0"/>
              <a:t>is highest for the age group under 25 and the lowest for age group over 55 </a:t>
            </a:r>
            <a:r>
              <a:rPr lang="en-US" dirty="0" smtClean="0"/>
              <a:t>years. </a:t>
            </a:r>
            <a:endParaRPr lang="en-US"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2866757" y="1627160"/>
            <a:ext cx="5943600" cy="3962400"/>
          </a:xfrm>
          <a:prstGeom prst="rect">
            <a:avLst/>
          </a:prstGeom>
          <a:ln>
            <a:solidFill>
              <a:schemeClr val="tx1"/>
            </a:solidFill>
          </a:ln>
        </p:spPr>
      </p:pic>
    </p:spTree>
    <p:extLst>
      <p:ext uri="{BB962C8B-B14F-4D97-AF65-F5344CB8AC3E}">
        <p14:creationId xmlns:p14="http://schemas.microsoft.com/office/powerpoint/2010/main" val="694123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FF00"/>
                </a:solidFill>
              </a:rPr>
              <a:t>Data Exploration (Continued)</a:t>
            </a:r>
          </a:p>
        </p:txBody>
      </p:sp>
      <p:sp>
        <p:nvSpPr>
          <p:cNvPr id="6" name="TextBox 5"/>
          <p:cNvSpPr txBox="1"/>
          <p:nvPr/>
        </p:nvSpPr>
        <p:spPr>
          <a:xfrm>
            <a:off x="204376" y="1627160"/>
            <a:ext cx="2662381" cy="2031325"/>
          </a:xfrm>
          <a:prstGeom prst="rect">
            <a:avLst/>
          </a:prstGeom>
          <a:noFill/>
        </p:spPr>
        <p:txBody>
          <a:bodyPr wrap="square" rtlCol="0">
            <a:spAutoFit/>
          </a:bodyPr>
          <a:lstStyle/>
          <a:p>
            <a:pPr marL="285750" indent="-285750">
              <a:buFont typeface="Wingdings" charset="2"/>
              <a:buChar char="ü"/>
            </a:pPr>
            <a:r>
              <a:rPr lang="en-US" dirty="0"/>
              <a:t>Although female prisoners make up only 12.6% of the total number of prisoners, the recidivism rate is 27.7%</a:t>
            </a:r>
            <a:r>
              <a:rPr lang="en-US" dirty="0"/>
              <a:t> </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725646" y="1627160"/>
            <a:ext cx="5943600" cy="2377440"/>
          </a:xfrm>
          <a:prstGeom prst="rect">
            <a:avLst/>
          </a:prstGeom>
          <a:ln>
            <a:solidFill>
              <a:schemeClr val="tx1"/>
            </a:solidFill>
          </a:ln>
        </p:spPr>
      </p:pic>
    </p:spTree>
    <p:extLst>
      <p:ext uri="{BB962C8B-B14F-4D97-AF65-F5344CB8AC3E}">
        <p14:creationId xmlns:p14="http://schemas.microsoft.com/office/powerpoint/2010/main" val="3956939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FF00"/>
                </a:solidFill>
              </a:rPr>
              <a:t>Machine Learning</a:t>
            </a:r>
            <a:endParaRPr lang="en-US" b="1" dirty="0">
              <a:solidFill>
                <a:srgbClr val="FFFF00"/>
              </a:solidFill>
            </a:endParaRPr>
          </a:p>
        </p:txBody>
      </p:sp>
      <p:sp>
        <p:nvSpPr>
          <p:cNvPr id="6" name="TextBox 5"/>
          <p:cNvSpPr txBox="1"/>
          <p:nvPr/>
        </p:nvSpPr>
        <p:spPr>
          <a:xfrm>
            <a:off x="268919" y="1425388"/>
            <a:ext cx="8636033" cy="2893100"/>
          </a:xfrm>
          <a:prstGeom prst="rect">
            <a:avLst/>
          </a:prstGeom>
          <a:noFill/>
        </p:spPr>
        <p:txBody>
          <a:bodyPr wrap="square" rtlCol="0">
            <a:spAutoFit/>
          </a:bodyPr>
          <a:lstStyle/>
          <a:p>
            <a:pPr marL="285750" indent="-285750">
              <a:buFont typeface="Wingdings" charset="2"/>
              <a:buChar char="ü"/>
            </a:pPr>
            <a:r>
              <a:rPr lang="en-US" dirty="0" smtClean="0"/>
              <a:t>The positive </a:t>
            </a:r>
            <a:r>
              <a:rPr lang="en-US" dirty="0"/>
              <a:t>to negative class ratio is ~1:</a:t>
            </a:r>
            <a:r>
              <a:rPr lang="en-US" dirty="0" smtClean="0"/>
              <a:t>2</a:t>
            </a:r>
          </a:p>
          <a:p>
            <a:pPr marL="285750" indent="-285750">
              <a:spcBef>
                <a:spcPts val="600"/>
              </a:spcBef>
              <a:buFont typeface="Wingdings" charset="2"/>
              <a:buChar char="ü"/>
            </a:pPr>
            <a:r>
              <a:rPr lang="en-US" dirty="0" smtClean="0"/>
              <a:t> The class </a:t>
            </a:r>
            <a:r>
              <a:rPr lang="en-US" dirty="0"/>
              <a:t>imbalance is not as extreme as in problems in areas such as fraud detection and infant </a:t>
            </a:r>
            <a:r>
              <a:rPr lang="en-US" dirty="0" smtClean="0"/>
              <a:t>mortality</a:t>
            </a:r>
          </a:p>
          <a:p>
            <a:pPr marL="285750" indent="-285750">
              <a:spcBef>
                <a:spcPts val="600"/>
              </a:spcBef>
              <a:buFont typeface="Wingdings" charset="2"/>
              <a:buChar char="ü"/>
            </a:pPr>
            <a:r>
              <a:rPr lang="en-US" dirty="0" smtClean="0"/>
              <a:t>I </a:t>
            </a:r>
            <a:r>
              <a:rPr lang="en-US" dirty="0"/>
              <a:t>have used under-sampling, over-sampling and combined (under-sampling followed by over-sampling) to balance the data. </a:t>
            </a:r>
            <a:endParaRPr lang="en-US" dirty="0" smtClean="0"/>
          </a:p>
          <a:p>
            <a:pPr marL="285750" indent="-285750">
              <a:spcBef>
                <a:spcPts val="600"/>
              </a:spcBef>
              <a:buFont typeface="Wingdings" charset="2"/>
              <a:buChar char="ü"/>
            </a:pPr>
            <a:r>
              <a:rPr lang="en-US" dirty="0" smtClean="0"/>
              <a:t>The </a:t>
            </a:r>
            <a:r>
              <a:rPr lang="en-US" dirty="0"/>
              <a:t>resampling step can be applied before or after splitting the dataset into train and test datasets. </a:t>
            </a:r>
            <a:endParaRPr lang="en-US" dirty="0" smtClean="0"/>
          </a:p>
          <a:p>
            <a:pPr marL="285750" indent="-285750">
              <a:spcBef>
                <a:spcPts val="600"/>
              </a:spcBef>
              <a:buFont typeface="Wingdings" charset="2"/>
              <a:buChar char="ü"/>
            </a:pPr>
            <a:r>
              <a:rPr lang="en-US" dirty="0" smtClean="0"/>
              <a:t>I </a:t>
            </a:r>
            <a:r>
              <a:rPr lang="en-US" dirty="0"/>
              <a:t>have applied resampling both before and after splitting getting contrasting results. </a:t>
            </a:r>
            <a:endParaRPr lang="en-US" dirty="0"/>
          </a:p>
        </p:txBody>
      </p:sp>
    </p:spTree>
    <p:extLst>
      <p:ext uri="{BB962C8B-B14F-4D97-AF65-F5344CB8AC3E}">
        <p14:creationId xmlns:p14="http://schemas.microsoft.com/office/powerpoint/2010/main" val="1489579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FF00"/>
                </a:solidFill>
              </a:rPr>
              <a:t>Machine </a:t>
            </a:r>
            <a:r>
              <a:rPr lang="en-US" b="1" dirty="0" smtClean="0">
                <a:solidFill>
                  <a:srgbClr val="FFFF00"/>
                </a:solidFill>
              </a:rPr>
              <a:t>Learning: Resampling</a:t>
            </a:r>
            <a:endParaRPr lang="en-US" b="1" dirty="0">
              <a:solidFill>
                <a:srgbClr val="FFFF00"/>
              </a:solidFill>
            </a:endParaRPr>
          </a:p>
        </p:txBody>
      </p:sp>
      <p:sp>
        <p:nvSpPr>
          <p:cNvPr id="3" name="TextBox 2"/>
          <p:cNvSpPr txBox="1"/>
          <p:nvPr/>
        </p:nvSpPr>
        <p:spPr>
          <a:xfrm>
            <a:off x="832556" y="1651000"/>
            <a:ext cx="6301725" cy="3416320"/>
          </a:xfrm>
          <a:prstGeom prst="rect">
            <a:avLst/>
          </a:prstGeom>
          <a:noFill/>
        </p:spPr>
        <p:txBody>
          <a:bodyPr wrap="none" rtlCol="0">
            <a:spAutoFit/>
          </a:bodyPr>
          <a:lstStyle/>
          <a:p>
            <a:pPr marL="285750" indent="-285750">
              <a:buFont typeface="Wingdings" charset="2"/>
              <a:buChar char="ü"/>
            </a:pPr>
            <a:r>
              <a:rPr lang="en-US" dirty="0" smtClean="0"/>
              <a:t>Under-sampling methods</a:t>
            </a:r>
          </a:p>
          <a:p>
            <a:pPr marL="742950" lvl="1" indent="-285750">
              <a:buFont typeface="Arial"/>
              <a:buChar char="•"/>
            </a:pPr>
            <a:r>
              <a:rPr lang="en-US" dirty="0"/>
              <a:t>Random Under-Sampling (RUS)</a:t>
            </a:r>
          </a:p>
          <a:p>
            <a:pPr marL="742950" lvl="1" indent="-285750">
              <a:buFont typeface="Arial"/>
              <a:buChar char="•"/>
            </a:pPr>
            <a:r>
              <a:rPr lang="en-US" dirty="0"/>
              <a:t>RUS/</a:t>
            </a:r>
            <a:r>
              <a:rPr lang="en-US" dirty="0" err="1"/>
              <a:t>TomekLinks</a:t>
            </a:r>
            <a:endParaRPr lang="en-US" dirty="0"/>
          </a:p>
          <a:p>
            <a:pPr marL="742950" lvl="1" indent="-285750">
              <a:buFont typeface="Arial"/>
              <a:buChar char="•"/>
            </a:pPr>
            <a:r>
              <a:rPr lang="en-US" dirty="0"/>
              <a:t>Edited Nearest Neighbor (ENN)</a:t>
            </a:r>
          </a:p>
          <a:p>
            <a:pPr marL="742950" lvl="1" indent="-285750">
              <a:buFont typeface="Wingdings" charset="2"/>
              <a:buChar char="ü"/>
            </a:pPr>
            <a:endParaRPr lang="en-US" dirty="0" smtClean="0"/>
          </a:p>
          <a:p>
            <a:pPr marL="285750" indent="-285750">
              <a:buFont typeface="Wingdings" charset="2"/>
              <a:buChar char="ü"/>
            </a:pPr>
            <a:r>
              <a:rPr lang="en-US" dirty="0" smtClean="0"/>
              <a:t>Over-sampling methods</a:t>
            </a:r>
          </a:p>
          <a:p>
            <a:pPr marL="742950" lvl="1" indent="-285750">
              <a:buFont typeface="Arial"/>
              <a:buChar char="•"/>
            </a:pPr>
            <a:r>
              <a:rPr lang="en-US" dirty="0"/>
              <a:t>Synthetic Minority Oversampling Technique (SMOTE)</a:t>
            </a:r>
          </a:p>
          <a:p>
            <a:pPr marL="742950" lvl="1" indent="-285750">
              <a:buFont typeface="Arial"/>
              <a:buChar char="•"/>
            </a:pPr>
            <a:r>
              <a:rPr lang="en-US" dirty="0"/>
              <a:t>Adaptive Synthetic Sampling Approach (ADAYSN) </a:t>
            </a:r>
          </a:p>
          <a:p>
            <a:pPr marL="742950" lvl="1" indent="-285750">
              <a:buFont typeface="Wingdings" charset="2"/>
              <a:buChar char="ü"/>
            </a:pPr>
            <a:endParaRPr lang="en-US" dirty="0" smtClean="0"/>
          </a:p>
          <a:p>
            <a:pPr marL="285750" indent="-285750">
              <a:buFont typeface="Wingdings" charset="2"/>
              <a:buChar char="ü"/>
            </a:pPr>
            <a:r>
              <a:rPr lang="en-US" dirty="0" smtClean="0"/>
              <a:t>Combined methods</a:t>
            </a:r>
          </a:p>
          <a:p>
            <a:pPr marL="742950" lvl="1" indent="-285750">
              <a:buFont typeface="Arial"/>
              <a:buChar char="•"/>
            </a:pPr>
            <a:r>
              <a:rPr lang="en-US" dirty="0" smtClean="0"/>
              <a:t>SMOTEENN</a:t>
            </a:r>
          </a:p>
          <a:p>
            <a:pPr lvl="1"/>
            <a:r>
              <a:rPr lang="en-US" dirty="0" smtClean="0"/>
              <a:t> </a:t>
            </a:r>
            <a:endParaRPr lang="en-US" dirty="0"/>
          </a:p>
        </p:txBody>
      </p:sp>
    </p:spTree>
    <p:extLst>
      <p:ext uri="{BB962C8B-B14F-4D97-AF65-F5344CB8AC3E}">
        <p14:creationId xmlns:p14="http://schemas.microsoft.com/office/powerpoint/2010/main" val="253110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FF00"/>
                </a:solidFill>
              </a:rPr>
              <a:t>ML</a:t>
            </a:r>
            <a:r>
              <a:rPr lang="en-US" b="1" dirty="0" smtClean="0">
                <a:solidFill>
                  <a:srgbClr val="FFFF00"/>
                </a:solidFill>
              </a:rPr>
              <a:t>: Logistic Regression</a:t>
            </a:r>
            <a:endParaRPr lang="en-US" b="1" dirty="0">
              <a:solidFill>
                <a:srgbClr val="FFFF00"/>
              </a:solidFill>
            </a:endParaRPr>
          </a:p>
        </p:txBody>
      </p:sp>
      <p:sp>
        <p:nvSpPr>
          <p:cNvPr id="3" name="TextBox 2"/>
          <p:cNvSpPr txBox="1"/>
          <p:nvPr/>
        </p:nvSpPr>
        <p:spPr>
          <a:xfrm>
            <a:off x="197556" y="1651000"/>
            <a:ext cx="4698999" cy="3016211"/>
          </a:xfrm>
          <a:prstGeom prst="rect">
            <a:avLst/>
          </a:prstGeom>
          <a:noFill/>
        </p:spPr>
        <p:txBody>
          <a:bodyPr wrap="square" rtlCol="0">
            <a:spAutoFit/>
          </a:bodyPr>
          <a:lstStyle/>
          <a:p>
            <a:pPr marL="285750" indent="-285750">
              <a:buFont typeface="Wingdings" charset="2"/>
              <a:buChar char="ü"/>
            </a:pPr>
            <a:r>
              <a:rPr lang="en-US" dirty="0"/>
              <a:t>Logistic regression is popular machine-learning tool for classification problems. </a:t>
            </a:r>
            <a:endParaRPr lang="en-US" dirty="0" smtClean="0"/>
          </a:p>
          <a:p>
            <a:pPr marL="285750" indent="-285750">
              <a:spcBef>
                <a:spcPts val="600"/>
              </a:spcBef>
              <a:buFont typeface="Wingdings" charset="2"/>
              <a:buChar char="ü"/>
            </a:pPr>
            <a:r>
              <a:rPr lang="en-US" dirty="0" smtClean="0"/>
              <a:t>For </a:t>
            </a:r>
            <a:r>
              <a:rPr lang="en-US" dirty="0"/>
              <a:t>binary classification, logistic regression computes the probability of an outcome by computing fitted probabilities of linear combination of predictors. </a:t>
            </a:r>
            <a:endParaRPr lang="en-US" dirty="0" smtClean="0"/>
          </a:p>
          <a:p>
            <a:pPr marL="285750" indent="-285750">
              <a:spcBef>
                <a:spcPts val="600"/>
              </a:spcBef>
              <a:buFont typeface="Wingdings" charset="2"/>
              <a:buChar char="ü"/>
            </a:pPr>
            <a:r>
              <a:rPr lang="en-US" dirty="0" smtClean="0"/>
              <a:t>Sigmoid </a:t>
            </a:r>
            <a:r>
              <a:rPr lang="en-US" dirty="0"/>
              <a:t>function is used to constrain the result of the linear combination to be between 0 and 1.</a:t>
            </a:r>
            <a:r>
              <a:rPr lang="en-US" dirty="0"/>
              <a:t> </a:t>
            </a:r>
            <a:r>
              <a:rPr lang="en-US" dirty="0" smtClean="0"/>
              <a:t> </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4896556" y="1806221"/>
            <a:ext cx="3994104" cy="2677019"/>
          </a:xfrm>
          <a:prstGeom prst="rect">
            <a:avLst/>
          </a:prstGeom>
          <a:ln>
            <a:solidFill>
              <a:schemeClr val="tx1"/>
            </a:solidFill>
          </a:ln>
        </p:spPr>
      </p:pic>
    </p:spTree>
    <p:extLst>
      <p:ext uri="{BB962C8B-B14F-4D97-AF65-F5344CB8AC3E}">
        <p14:creationId xmlns:p14="http://schemas.microsoft.com/office/powerpoint/2010/main" val="1270848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FF00"/>
                </a:solidFill>
              </a:rPr>
              <a:t>ML</a:t>
            </a:r>
            <a:r>
              <a:rPr lang="en-US" b="1" dirty="0" smtClean="0">
                <a:solidFill>
                  <a:srgbClr val="FFFF00"/>
                </a:solidFill>
              </a:rPr>
              <a:t>: Logistic Regression </a:t>
            </a:r>
            <a:endParaRPr lang="en-US" b="1" dirty="0">
              <a:solidFill>
                <a:srgbClr val="FFFF00"/>
              </a:solidFill>
            </a:endParaRPr>
          </a:p>
        </p:txBody>
      </p:sp>
      <p:sp>
        <p:nvSpPr>
          <p:cNvPr id="3" name="TextBox 2"/>
          <p:cNvSpPr txBox="1"/>
          <p:nvPr/>
        </p:nvSpPr>
        <p:spPr>
          <a:xfrm>
            <a:off x="832557" y="1651000"/>
            <a:ext cx="8015110" cy="2693045"/>
          </a:xfrm>
          <a:prstGeom prst="rect">
            <a:avLst/>
          </a:prstGeom>
          <a:noFill/>
        </p:spPr>
        <p:txBody>
          <a:bodyPr wrap="square" rtlCol="0">
            <a:spAutoFit/>
          </a:bodyPr>
          <a:lstStyle/>
          <a:p>
            <a:pPr marL="285750" indent="-285750">
              <a:buFont typeface="Wingdings" charset="2"/>
              <a:buChar char="ü"/>
            </a:pPr>
            <a:r>
              <a:rPr lang="en-US" dirty="0"/>
              <a:t>The logistic regression function in sklearn has three options for the norms used in penalization</a:t>
            </a:r>
            <a:r>
              <a:rPr lang="en-US" dirty="0" smtClean="0"/>
              <a:t>.</a:t>
            </a:r>
          </a:p>
          <a:p>
            <a:pPr marL="285750" indent="-285750">
              <a:spcBef>
                <a:spcPts val="600"/>
              </a:spcBef>
              <a:buFont typeface="Wingdings" charset="2"/>
              <a:buChar char="ü"/>
            </a:pPr>
            <a:r>
              <a:rPr lang="en-US" dirty="0" smtClean="0"/>
              <a:t>I </a:t>
            </a:r>
            <a:r>
              <a:rPr lang="en-US" dirty="0"/>
              <a:t>used the default, norm L2 regularization, in this study.</a:t>
            </a:r>
            <a:r>
              <a:rPr lang="en-US" dirty="0"/>
              <a:t> </a:t>
            </a:r>
            <a:endParaRPr lang="en-US" dirty="0" smtClean="0"/>
          </a:p>
          <a:p>
            <a:pPr marL="285750" indent="-285750">
              <a:spcBef>
                <a:spcPts val="600"/>
              </a:spcBef>
              <a:buFont typeface="Wingdings" charset="2"/>
              <a:buChar char="ü"/>
            </a:pPr>
            <a:r>
              <a:rPr lang="en-US" dirty="0" smtClean="0"/>
              <a:t>Performance evaluation using</a:t>
            </a:r>
          </a:p>
          <a:p>
            <a:pPr marL="742950" lvl="1" indent="-285750">
              <a:spcBef>
                <a:spcPts val="600"/>
              </a:spcBef>
              <a:buFont typeface="Arial"/>
              <a:buChar char="•"/>
            </a:pPr>
            <a:r>
              <a:rPr lang="en-US" dirty="0" smtClean="0"/>
              <a:t>values </a:t>
            </a:r>
            <a:r>
              <a:rPr lang="en-US" dirty="0"/>
              <a:t>(accuracy, precision, recall, TNR, area under the curve—AUC</a:t>
            </a:r>
            <a:r>
              <a:rPr lang="en-US" dirty="0" smtClean="0"/>
              <a:t>)</a:t>
            </a:r>
          </a:p>
          <a:p>
            <a:pPr marL="742950" lvl="1" indent="-285750">
              <a:spcBef>
                <a:spcPts val="600"/>
              </a:spcBef>
              <a:buFont typeface="Arial"/>
              <a:buChar char="•"/>
            </a:pPr>
            <a:r>
              <a:rPr lang="en-US" dirty="0" smtClean="0"/>
              <a:t>tables </a:t>
            </a:r>
            <a:r>
              <a:rPr lang="en-US" dirty="0"/>
              <a:t>(confusion matrix table</a:t>
            </a:r>
            <a:r>
              <a:rPr lang="en-US" dirty="0" smtClean="0"/>
              <a:t>)</a:t>
            </a:r>
          </a:p>
          <a:p>
            <a:pPr marL="742950" lvl="1" indent="-285750">
              <a:spcBef>
                <a:spcPts val="600"/>
              </a:spcBef>
              <a:buFont typeface="Arial"/>
              <a:buChar char="•"/>
            </a:pPr>
            <a:r>
              <a:rPr lang="en-US" dirty="0" smtClean="0"/>
              <a:t>curves </a:t>
            </a:r>
            <a:r>
              <a:rPr lang="en-US" dirty="0"/>
              <a:t>(precision-recall curve, receiver operating characteristic—ROC—curve</a:t>
            </a:r>
            <a:r>
              <a:rPr lang="en-US" dirty="0" smtClean="0"/>
              <a:t>)</a:t>
            </a:r>
          </a:p>
        </p:txBody>
      </p:sp>
    </p:spTree>
    <p:extLst>
      <p:ext uri="{BB962C8B-B14F-4D97-AF65-F5344CB8AC3E}">
        <p14:creationId xmlns:p14="http://schemas.microsoft.com/office/powerpoint/2010/main" val="536868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FF00"/>
                </a:solidFill>
              </a:rPr>
              <a:t>ML</a:t>
            </a:r>
            <a:r>
              <a:rPr lang="en-US" b="1" dirty="0" smtClean="0">
                <a:solidFill>
                  <a:srgbClr val="FFFF00"/>
                </a:solidFill>
              </a:rPr>
              <a:t>: Logistic Regression Result </a:t>
            </a:r>
            <a:endParaRPr lang="en-US" b="1" dirty="0">
              <a:solidFill>
                <a:srgbClr val="FFFF00"/>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338885870"/>
              </p:ext>
            </p:extLst>
          </p:nvPr>
        </p:nvGraphicFramePr>
        <p:xfrm>
          <a:off x="1162050" y="1425388"/>
          <a:ext cx="6819900" cy="3695700"/>
        </p:xfrm>
        <a:graphic>
          <a:graphicData uri="http://schemas.openxmlformats.org/presentationml/2006/ole">
            <mc:AlternateContent xmlns:mc="http://schemas.openxmlformats.org/markup-compatibility/2006">
              <mc:Choice xmlns:v="urn:schemas-microsoft-com:vml" Requires="v">
                <p:oleObj spid="_x0000_s1038" name="Document" r:id="rId3" imgW="6819900" imgH="3695700" progId="Word.Document.12">
                  <p:embed/>
                </p:oleObj>
              </mc:Choice>
              <mc:Fallback>
                <p:oleObj name="Document" r:id="rId3" imgW="6819900" imgH="3695700" progId="Word.Document.12">
                  <p:embed/>
                  <p:pic>
                    <p:nvPicPr>
                      <p:cNvPr id="0" name=""/>
                      <p:cNvPicPr/>
                      <p:nvPr/>
                    </p:nvPicPr>
                    <p:blipFill>
                      <a:blip r:embed="rId4"/>
                      <a:stretch>
                        <a:fillRect/>
                      </a:stretch>
                    </p:blipFill>
                    <p:spPr>
                      <a:xfrm>
                        <a:off x="1162050" y="1425388"/>
                        <a:ext cx="6819900" cy="3695700"/>
                      </a:xfrm>
                      <a:prstGeom prst="rect">
                        <a:avLst/>
                      </a:prstGeom>
                    </p:spPr>
                  </p:pic>
                </p:oleObj>
              </mc:Fallback>
            </mc:AlternateContent>
          </a:graphicData>
        </a:graphic>
      </p:graphicFrame>
      <p:sp>
        <p:nvSpPr>
          <p:cNvPr id="5" name="TextBox 4"/>
          <p:cNvSpPr txBox="1"/>
          <p:nvPr/>
        </p:nvSpPr>
        <p:spPr>
          <a:xfrm>
            <a:off x="1128890" y="5390444"/>
            <a:ext cx="7644680" cy="923330"/>
          </a:xfrm>
          <a:prstGeom prst="rect">
            <a:avLst/>
          </a:prstGeom>
          <a:noFill/>
        </p:spPr>
        <p:txBody>
          <a:bodyPr wrap="square" rtlCol="0">
            <a:spAutoFit/>
          </a:bodyPr>
          <a:lstStyle/>
          <a:p>
            <a:pPr marL="285750" indent="-285750">
              <a:buFont typeface="Wingdings" charset="2"/>
              <a:buChar char="ü"/>
            </a:pPr>
            <a:r>
              <a:rPr lang="en-US" dirty="0"/>
              <a:t>The performance indicators show the best model is the model built by using SMOTEENN resampling </a:t>
            </a:r>
            <a:r>
              <a:rPr lang="en-US" dirty="0" smtClean="0"/>
              <a:t>technique, </a:t>
            </a:r>
            <a:r>
              <a:rPr lang="en-US" dirty="0"/>
              <a:t>followed by splitting the dataset into train and test sets. </a:t>
            </a:r>
            <a:endParaRPr lang="en-US" dirty="0"/>
          </a:p>
        </p:txBody>
      </p:sp>
    </p:spTree>
    <p:extLst>
      <p:ext uri="{BB962C8B-B14F-4D97-AF65-F5344CB8AC3E}">
        <p14:creationId xmlns:p14="http://schemas.microsoft.com/office/powerpoint/2010/main" val="560078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381000"/>
            <a:ext cx="7583487" cy="578556"/>
          </a:xfrm>
        </p:spPr>
        <p:txBody>
          <a:bodyPr/>
          <a:lstStyle/>
          <a:p>
            <a:pPr algn="ctr"/>
            <a:r>
              <a:rPr lang="en-US" b="1" dirty="0" smtClean="0">
                <a:solidFill>
                  <a:srgbClr val="FFFF00"/>
                </a:solidFill>
              </a:rPr>
              <a:t>ML</a:t>
            </a:r>
            <a:r>
              <a:rPr lang="en-US" b="1" dirty="0" smtClean="0">
                <a:solidFill>
                  <a:srgbClr val="FFFF00"/>
                </a:solidFill>
              </a:rPr>
              <a:t>: Logistic Regression Result </a:t>
            </a:r>
            <a:endParaRPr lang="en-US" b="1" dirty="0">
              <a:solidFill>
                <a:srgbClr val="FFFF00"/>
              </a:solidFill>
            </a:endParaRPr>
          </a:p>
        </p:txBody>
      </p:sp>
      <p:sp>
        <p:nvSpPr>
          <p:cNvPr id="9" name="TextBox 8"/>
          <p:cNvSpPr txBox="1"/>
          <p:nvPr/>
        </p:nvSpPr>
        <p:spPr>
          <a:xfrm>
            <a:off x="2812110" y="4612962"/>
            <a:ext cx="3253214" cy="584776"/>
          </a:xfrm>
          <a:prstGeom prst="rect">
            <a:avLst/>
          </a:prstGeom>
          <a:noFill/>
        </p:spPr>
        <p:txBody>
          <a:bodyPr wrap="none" rtlCol="0">
            <a:spAutoFit/>
          </a:bodyPr>
          <a:lstStyle/>
          <a:p>
            <a:r>
              <a:rPr lang="en-US" sz="3200" dirty="0" smtClean="0"/>
              <a:t>Confusion Matrix</a:t>
            </a:r>
            <a:endParaRPr lang="en-US" sz="3200" dirty="0"/>
          </a:p>
        </p:txBody>
      </p:sp>
      <p:pic>
        <p:nvPicPr>
          <p:cNvPr id="10" name="Picture 9" descr="LR_SMOTE_ENN_Split_confusion_matrix_tes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4356" y="1066800"/>
            <a:ext cx="3291840" cy="3291840"/>
          </a:xfrm>
          <a:prstGeom prst="rect">
            <a:avLst/>
          </a:prstGeom>
        </p:spPr>
      </p:pic>
      <p:pic>
        <p:nvPicPr>
          <p:cNvPr id="11" name="Picture 10" descr="LR_SMOTE_ENN_Split_Confusion_matrix_train.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6196" y="1066800"/>
            <a:ext cx="3291840" cy="3291840"/>
          </a:xfrm>
          <a:prstGeom prst="rect">
            <a:avLst/>
          </a:prstGeom>
        </p:spPr>
      </p:pic>
    </p:spTree>
    <p:extLst>
      <p:ext uri="{BB962C8B-B14F-4D97-AF65-F5344CB8AC3E}">
        <p14:creationId xmlns:p14="http://schemas.microsoft.com/office/powerpoint/2010/main" val="4150688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381000"/>
            <a:ext cx="7583487" cy="578556"/>
          </a:xfrm>
        </p:spPr>
        <p:txBody>
          <a:bodyPr/>
          <a:lstStyle/>
          <a:p>
            <a:pPr algn="ctr"/>
            <a:r>
              <a:rPr lang="en-US" b="1" dirty="0" smtClean="0">
                <a:solidFill>
                  <a:srgbClr val="FFFF00"/>
                </a:solidFill>
              </a:rPr>
              <a:t>ML</a:t>
            </a:r>
            <a:r>
              <a:rPr lang="en-US" b="1" dirty="0" smtClean="0">
                <a:solidFill>
                  <a:srgbClr val="FFFF00"/>
                </a:solidFill>
              </a:rPr>
              <a:t>: Logistic Regression Result </a:t>
            </a:r>
            <a:endParaRPr lang="en-US" b="1" dirty="0">
              <a:solidFill>
                <a:srgbClr val="FFFF00"/>
              </a:solidFill>
            </a:endParaRPr>
          </a:p>
        </p:txBody>
      </p:sp>
      <p:sp>
        <p:nvSpPr>
          <p:cNvPr id="9" name="TextBox 8"/>
          <p:cNvSpPr txBox="1"/>
          <p:nvPr/>
        </p:nvSpPr>
        <p:spPr>
          <a:xfrm>
            <a:off x="1852555" y="5487851"/>
            <a:ext cx="1631977" cy="584776"/>
          </a:xfrm>
          <a:prstGeom prst="rect">
            <a:avLst/>
          </a:prstGeom>
          <a:noFill/>
        </p:spPr>
        <p:txBody>
          <a:bodyPr wrap="none" rtlCol="0">
            <a:spAutoFit/>
          </a:bodyPr>
          <a:lstStyle/>
          <a:p>
            <a:r>
              <a:rPr lang="en-US" sz="3200" dirty="0" smtClean="0"/>
              <a:t>Test Set</a:t>
            </a:r>
            <a:endParaRPr lang="en-US" sz="3200" dirty="0"/>
          </a:p>
        </p:txBody>
      </p:sp>
      <p:pic>
        <p:nvPicPr>
          <p:cNvPr id="3" name="Picture 2" descr="LR_SMOTE_ENN_Split_precision_recall_tes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190" y="1078089"/>
            <a:ext cx="3291840" cy="2194560"/>
          </a:xfrm>
          <a:prstGeom prst="rect">
            <a:avLst/>
          </a:prstGeom>
        </p:spPr>
      </p:pic>
      <p:pic>
        <p:nvPicPr>
          <p:cNvPr id="4" name="Picture 3" descr="LR_SMOTE_ENN_Split_Precision_Recall_trai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8030" y="1078089"/>
            <a:ext cx="3291840" cy="2194560"/>
          </a:xfrm>
          <a:prstGeom prst="rect">
            <a:avLst/>
          </a:prstGeom>
        </p:spPr>
      </p:pic>
      <p:pic>
        <p:nvPicPr>
          <p:cNvPr id="5" name="Picture 4" descr="LR_SMOTE_ENN_Split_ROC_test.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6190" y="3272649"/>
            <a:ext cx="3291840" cy="2194560"/>
          </a:xfrm>
          <a:prstGeom prst="rect">
            <a:avLst/>
          </a:prstGeom>
        </p:spPr>
      </p:pic>
      <p:pic>
        <p:nvPicPr>
          <p:cNvPr id="6" name="Picture 5" descr="LR_SMOTE_ENN_Split_ROC_train.ep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58030" y="3272649"/>
            <a:ext cx="3291840" cy="2194560"/>
          </a:xfrm>
          <a:prstGeom prst="rect">
            <a:avLst/>
          </a:prstGeom>
        </p:spPr>
      </p:pic>
      <p:sp>
        <p:nvSpPr>
          <p:cNvPr id="12" name="TextBox 11"/>
          <p:cNvSpPr txBox="1"/>
          <p:nvPr/>
        </p:nvSpPr>
        <p:spPr>
          <a:xfrm>
            <a:off x="5306955" y="5487851"/>
            <a:ext cx="1801695" cy="584776"/>
          </a:xfrm>
          <a:prstGeom prst="rect">
            <a:avLst/>
          </a:prstGeom>
          <a:noFill/>
        </p:spPr>
        <p:txBody>
          <a:bodyPr wrap="none" rtlCol="0">
            <a:spAutoFit/>
          </a:bodyPr>
          <a:lstStyle/>
          <a:p>
            <a:r>
              <a:rPr lang="en-US" sz="3200" dirty="0" smtClean="0"/>
              <a:t>Train Set</a:t>
            </a:r>
            <a:endParaRPr lang="en-US" sz="3200" dirty="0"/>
          </a:p>
        </p:txBody>
      </p:sp>
    </p:spTree>
    <p:extLst>
      <p:ext uri="{BB962C8B-B14F-4D97-AF65-F5344CB8AC3E}">
        <p14:creationId xmlns:p14="http://schemas.microsoft.com/office/powerpoint/2010/main" val="1351025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FF00"/>
                </a:solidFill>
              </a:rPr>
              <a:t>Introduction</a:t>
            </a:r>
            <a:endParaRPr lang="en-US" b="1" dirty="0">
              <a:solidFill>
                <a:srgbClr val="FFFF00"/>
              </a:solidFill>
            </a:endParaRPr>
          </a:p>
        </p:txBody>
      </p:sp>
      <p:sp>
        <p:nvSpPr>
          <p:cNvPr id="3" name="Content Placeholder 2"/>
          <p:cNvSpPr>
            <a:spLocks noGrp="1"/>
          </p:cNvSpPr>
          <p:nvPr>
            <p:ph idx="1"/>
          </p:nvPr>
        </p:nvSpPr>
        <p:spPr/>
        <p:txBody>
          <a:bodyPr>
            <a:normAutofit fontScale="92500"/>
          </a:bodyPr>
          <a:lstStyle/>
          <a:p>
            <a:pPr>
              <a:lnSpc>
                <a:spcPct val="120000"/>
              </a:lnSpc>
            </a:pPr>
            <a:r>
              <a:rPr lang="en-US" dirty="0"/>
              <a:t>Criminal recidivism refers to the act of a person repeating a criminal offense after being released from prison for a similar offense. </a:t>
            </a:r>
            <a:endParaRPr lang="en-US" dirty="0"/>
          </a:p>
          <a:p>
            <a:pPr>
              <a:lnSpc>
                <a:spcPct val="120000"/>
              </a:lnSpc>
            </a:pPr>
            <a:r>
              <a:rPr lang="en-US" dirty="0" smtClean="0"/>
              <a:t>The </a:t>
            </a:r>
            <a:r>
              <a:rPr lang="en-US" dirty="0"/>
              <a:t>Bureau of Justice Statistics </a:t>
            </a:r>
            <a:r>
              <a:rPr lang="en-US" dirty="0" smtClean="0"/>
              <a:t>reported </a:t>
            </a:r>
            <a:r>
              <a:rPr lang="en-US" dirty="0" smtClean="0"/>
              <a:t>67% and 76.6% of </a:t>
            </a:r>
            <a:r>
              <a:rPr lang="en-US" dirty="0"/>
              <a:t>state prisoners released in 2005 were re-arrested within three and five years of release, respectively (Durose et al, 2014). </a:t>
            </a:r>
            <a:endParaRPr lang="en-US" dirty="0" smtClean="0"/>
          </a:p>
          <a:p>
            <a:pPr>
              <a:lnSpc>
                <a:spcPct val="120000"/>
              </a:lnSpc>
            </a:pPr>
            <a:r>
              <a:rPr lang="en-US" dirty="0" smtClean="0"/>
              <a:t>The </a:t>
            </a:r>
            <a:r>
              <a:rPr lang="en-US" dirty="0"/>
              <a:t>justice system in the US predicts an individual’s recidivism potential when making key decisions such as parole, probation, and sentencing. </a:t>
            </a:r>
            <a:endParaRPr lang="en-US" dirty="0" smtClean="0"/>
          </a:p>
        </p:txBody>
      </p:sp>
    </p:spTree>
    <p:extLst>
      <p:ext uri="{BB962C8B-B14F-4D97-AF65-F5344CB8AC3E}">
        <p14:creationId xmlns:p14="http://schemas.microsoft.com/office/powerpoint/2010/main" val="2545909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FF00"/>
                </a:solidFill>
              </a:rPr>
              <a:t>ML</a:t>
            </a:r>
            <a:r>
              <a:rPr lang="en-US" b="1" dirty="0" smtClean="0">
                <a:solidFill>
                  <a:srgbClr val="FFFF00"/>
                </a:solidFill>
              </a:rPr>
              <a:t>: Random Forest</a:t>
            </a:r>
            <a:endParaRPr lang="en-US" b="1" dirty="0">
              <a:solidFill>
                <a:srgbClr val="FFFF00"/>
              </a:solidFill>
            </a:endParaRPr>
          </a:p>
        </p:txBody>
      </p:sp>
      <p:sp>
        <p:nvSpPr>
          <p:cNvPr id="3" name="TextBox 2"/>
          <p:cNvSpPr txBox="1"/>
          <p:nvPr/>
        </p:nvSpPr>
        <p:spPr>
          <a:xfrm>
            <a:off x="197556" y="1651000"/>
            <a:ext cx="8720666" cy="2893100"/>
          </a:xfrm>
          <a:prstGeom prst="rect">
            <a:avLst/>
          </a:prstGeom>
          <a:noFill/>
        </p:spPr>
        <p:txBody>
          <a:bodyPr wrap="square" rtlCol="0">
            <a:spAutoFit/>
          </a:bodyPr>
          <a:lstStyle/>
          <a:p>
            <a:pPr marL="285750" indent="-285750">
              <a:buFont typeface="Wingdings" charset="2"/>
              <a:buChar char="ü"/>
            </a:pPr>
            <a:r>
              <a:rPr lang="en-US" dirty="0"/>
              <a:t>Decision trees are generated from the binary splitting of variables at nodes with similar cases grouped in the same </a:t>
            </a:r>
            <a:r>
              <a:rPr lang="en-US" dirty="0" smtClean="0"/>
              <a:t>branches.</a:t>
            </a:r>
          </a:p>
          <a:p>
            <a:pPr marL="285750" indent="-285750">
              <a:spcBef>
                <a:spcPts val="600"/>
              </a:spcBef>
              <a:buFont typeface="Wingdings" charset="2"/>
              <a:buChar char="ü"/>
            </a:pPr>
            <a:r>
              <a:rPr lang="en-US" dirty="0" smtClean="0"/>
              <a:t>Random </a:t>
            </a:r>
            <a:r>
              <a:rPr lang="en-US" dirty="0"/>
              <a:t>Forest grows many classification trees with each tree giving a </a:t>
            </a:r>
            <a:r>
              <a:rPr lang="en-US" dirty="0" smtClean="0"/>
              <a:t>classification. </a:t>
            </a:r>
          </a:p>
          <a:p>
            <a:pPr marL="285750" indent="-285750">
              <a:spcBef>
                <a:spcPts val="600"/>
              </a:spcBef>
              <a:buFont typeface="Wingdings" charset="2"/>
              <a:buChar char="ü"/>
            </a:pPr>
            <a:r>
              <a:rPr lang="en-US" dirty="0" smtClean="0"/>
              <a:t>The </a:t>
            </a:r>
            <a:r>
              <a:rPr lang="en-US" dirty="0"/>
              <a:t>random forest chooses the classification by choosing the most votes over all the trees in the forest or averaging the trees’ probabilistic prediction. </a:t>
            </a:r>
            <a:endParaRPr lang="en-US" dirty="0"/>
          </a:p>
          <a:p>
            <a:pPr marL="285750" indent="-285750">
              <a:spcBef>
                <a:spcPts val="600"/>
              </a:spcBef>
              <a:buFont typeface="Wingdings" charset="2"/>
              <a:buChar char="ü"/>
            </a:pPr>
            <a:r>
              <a:rPr lang="en-US" dirty="0" smtClean="0"/>
              <a:t>Random </a:t>
            </a:r>
            <a:r>
              <a:rPr lang="en-US" dirty="0"/>
              <a:t>Forests are used widely for classification problems due to their high accuracy and efficiency when dealing with large databases. </a:t>
            </a:r>
            <a:endParaRPr lang="en-US" dirty="0" smtClean="0"/>
          </a:p>
          <a:p>
            <a:pPr marL="285750" indent="-285750">
              <a:spcBef>
                <a:spcPts val="600"/>
              </a:spcBef>
              <a:buFont typeface="Wingdings" charset="2"/>
              <a:buChar char="ü"/>
            </a:pPr>
            <a:r>
              <a:rPr lang="en-US" dirty="0" smtClean="0"/>
              <a:t>I </a:t>
            </a:r>
            <a:r>
              <a:rPr lang="en-US" dirty="0"/>
              <a:t>use the </a:t>
            </a:r>
            <a:r>
              <a:rPr lang="en-US" dirty="0" err="1"/>
              <a:t>RandomForestClassifier</a:t>
            </a:r>
            <a:r>
              <a:rPr lang="en-US" dirty="0"/>
              <a:t> method from the </a:t>
            </a:r>
            <a:r>
              <a:rPr lang="en-US" dirty="0" err="1"/>
              <a:t>sklearn.ensemble</a:t>
            </a:r>
            <a:r>
              <a:rPr lang="en-US" dirty="0"/>
              <a:t> </a:t>
            </a:r>
            <a:r>
              <a:rPr lang="en-US" dirty="0" smtClean="0"/>
              <a:t>module</a:t>
            </a:r>
            <a:endParaRPr lang="en-US" dirty="0"/>
          </a:p>
        </p:txBody>
      </p:sp>
    </p:spTree>
    <p:extLst>
      <p:ext uri="{BB962C8B-B14F-4D97-AF65-F5344CB8AC3E}">
        <p14:creationId xmlns:p14="http://schemas.microsoft.com/office/powerpoint/2010/main" val="1854664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FF00"/>
                </a:solidFill>
              </a:rPr>
              <a:t>ML</a:t>
            </a:r>
            <a:r>
              <a:rPr lang="en-US" b="1" dirty="0" smtClean="0">
                <a:solidFill>
                  <a:srgbClr val="FFFF00"/>
                </a:solidFill>
              </a:rPr>
              <a:t>: Random Forest</a:t>
            </a:r>
            <a:endParaRPr lang="en-US" b="1" dirty="0">
              <a:solidFill>
                <a:srgbClr val="FFFF00"/>
              </a:solidFill>
            </a:endParaRPr>
          </a:p>
        </p:txBody>
      </p:sp>
      <p:sp>
        <p:nvSpPr>
          <p:cNvPr id="3" name="TextBox 2"/>
          <p:cNvSpPr txBox="1"/>
          <p:nvPr/>
        </p:nvSpPr>
        <p:spPr>
          <a:xfrm>
            <a:off x="197556" y="1651000"/>
            <a:ext cx="4360333" cy="4955204"/>
          </a:xfrm>
          <a:prstGeom prst="rect">
            <a:avLst/>
          </a:prstGeom>
          <a:noFill/>
        </p:spPr>
        <p:txBody>
          <a:bodyPr wrap="square" rtlCol="0">
            <a:spAutoFit/>
          </a:bodyPr>
          <a:lstStyle/>
          <a:p>
            <a:pPr marL="285750" indent="-285750">
              <a:buFont typeface="Wingdings" charset="2"/>
              <a:buChar char="ü"/>
            </a:pPr>
            <a:r>
              <a:rPr lang="en-US" dirty="0"/>
              <a:t>The two main parameters </a:t>
            </a:r>
            <a:r>
              <a:rPr lang="en-US" dirty="0" smtClean="0"/>
              <a:t>when </a:t>
            </a:r>
            <a:r>
              <a:rPr lang="en-US" dirty="0"/>
              <a:t>using Random Forest Classifier are the number of trees in the forest </a:t>
            </a:r>
            <a:r>
              <a:rPr lang="en-US" dirty="0" smtClean="0"/>
              <a:t>and </a:t>
            </a:r>
            <a:r>
              <a:rPr lang="en-US" dirty="0"/>
              <a:t>the size of the subset of features randomly selected at each </a:t>
            </a:r>
            <a:r>
              <a:rPr lang="en-US" dirty="0" smtClean="0"/>
              <a:t>split. </a:t>
            </a:r>
          </a:p>
          <a:p>
            <a:pPr marL="285750" indent="-285750">
              <a:spcBef>
                <a:spcPts val="600"/>
              </a:spcBef>
              <a:buFont typeface="Wingdings" charset="2"/>
              <a:buChar char="ü"/>
            </a:pPr>
            <a:r>
              <a:rPr lang="en-US" dirty="0" smtClean="0"/>
              <a:t>I OOB</a:t>
            </a:r>
            <a:r>
              <a:rPr lang="en-US" dirty="0"/>
              <a:t>—score to choose the best number of trees and subset of features. OOB score is a measure of accuracy of a model when it is fed samples not included when training the model</a:t>
            </a:r>
            <a:r>
              <a:rPr lang="en-US" dirty="0" smtClean="0"/>
              <a:t>.</a:t>
            </a:r>
          </a:p>
          <a:p>
            <a:pPr marL="285750" indent="-285750">
              <a:spcBef>
                <a:spcPts val="600"/>
              </a:spcBef>
              <a:buFont typeface="Wingdings" charset="2"/>
              <a:buChar char="ü"/>
            </a:pPr>
            <a:r>
              <a:rPr lang="en-US" dirty="0" smtClean="0"/>
              <a:t>The </a:t>
            </a:r>
            <a:r>
              <a:rPr lang="en-US" dirty="0"/>
              <a:t>average OOB score versus number of estimators’ plot shows that there is not significant difference in performance whether the number of estimators used is log2 or square root of number of features. </a:t>
            </a:r>
          </a:p>
        </p:txBody>
      </p:sp>
      <p:pic>
        <p:nvPicPr>
          <p:cNvPr id="4" name="Picture 3" descr="gridscore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7889" y="1651000"/>
            <a:ext cx="4385734" cy="2923823"/>
          </a:xfrm>
          <a:prstGeom prst="rect">
            <a:avLst/>
          </a:prstGeom>
        </p:spPr>
      </p:pic>
    </p:spTree>
    <p:extLst>
      <p:ext uri="{BB962C8B-B14F-4D97-AF65-F5344CB8AC3E}">
        <p14:creationId xmlns:p14="http://schemas.microsoft.com/office/powerpoint/2010/main" val="61321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FF00"/>
                </a:solidFill>
              </a:rPr>
              <a:t>ML</a:t>
            </a:r>
            <a:r>
              <a:rPr lang="en-US" b="1" dirty="0" smtClean="0">
                <a:solidFill>
                  <a:srgbClr val="FFFF00"/>
                </a:solidFill>
              </a:rPr>
              <a:t>: Random Forest Result </a:t>
            </a:r>
            <a:endParaRPr lang="en-US" b="1" dirty="0">
              <a:solidFill>
                <a:srgbClr val="FFFF00"/>
              </a:solidFill>
            </a:endParaRPr>
          </a:p>
        </p:txBody>
      </p:sp>
      <p:sp>
        <p:nvSpPr>
          <p:cNvPr id="5" name="TextBox 4"/>
          <p:cNvSpPr txBox="1"/>
          <p:nvPr/>
        </p:nvSpPr>
        <p:spPr>
          <a:xfrm>
            <a:off x="1128890" y="5390444"/>
            <a:ext cx="7644680" cy="923330"/>
          </a:xfrm>
          <a:prstGeom prst="rect">
            <a:avLst/>
          </a:prstGeom>
          <a:noFill/>
        </p:spPr>
        <p:txBody>
          <a:bodyPr wrap="square" rtlCol="0">
            <a:spAutoFit/>
          </a:bodyPr>
          <a:lstStyle/>
          <a:p>
            <a:pPr marL="285750" indent="-285750">
              <a:buFont typeface="Wingdings" charset="2"/>
              <a:buChar char="ü"/>
            </a:pPr>
            <a:r>
              <a:rPr lang="en-US" dirty="0"/>
              <a:t>The performance indicators show the best model is the model built by using SMOTEENN resampling </a:t>
            </a:r>
            <a:r>
              <a:rPr lang="en-US" dirty="0" smtClean="0"/>
              <a:t>technique, </a:t>
            </a:r>
            <a:r>
              <a:rPr lang="en-US" dirty="0"/>
              <a:t>followed by splitting the dataset into train and test sets. </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3717396019"/>
              </p:ext>
            </p:extLst>
          </p:nvPr>
        </p:nvGraphicFramePr>
        <p:xfrm>
          <a:off x="1422400" y="1765300"/>
          <a:ext cx="6299200" cy="3327400"/>
        </p:xfrm>
        <a:graphic>
          <a:graphicData uri="http://schemas.openxmlformats.org/presentationml/2006/ole">
            <mc:AlternateContent xmlns:mc="http://schemas.openxmlformats.org/markup-compatibility/2006">
              <mc:Choice xmlns:v="urn:schemas-microsoft-com:vml" Requires="v">
                <p:oleObj spid="_x0000_s5131" name="Document" r:id="rId3" imgW="6299200" imgH="3327400" progId="Word.Document.12">
                  <p:embed/>
                </p:oleObj>
              </mc:Choice>
              <mc:Fallback>
                <p:oleObj name="Document" r:id="rId3" imgW="6299200" imgH="3327400" progId="Word.Document.12">
                  <p:embed/>
                  <p:pic>
                    <p:nvPicPr>
                      <p:cNvPr id="0" name=""/>
                      <p:cNvPicPr/>
                      <p:nvPr/>
                    </p:nvPicPr>
                    <p:blipFill>
                      <a:blip r:embed="rId4"/>
                      <a:stretch>
                        <a:fillRect/>
                      </a:stretch>
                    </p:blipFill>
                    <p:spPr>
                      <a:xfrm>
                        <a:off x="1422400" y="1765300"/>
                        <a:ext cx="6299200" cy="3327400"/>
                      </a:xfrm>
                      <a:prstGeom prst="rect">
                        <a:avLst/>
                      </a:prstGeom>
                    </p:spPr>
                  </p:pic>
                </p:oleObj>
              </mc:Fallback>
            </mc:AlternateContent>
          </a:graphicData>
        </a:graphic>
      </p:graphicFrame>
    </p:spTree>
    <p:extLst>
      <p:ext uri="{BB962C8B-B14F-4D97-AF65-F5344CB8AC3E}">
        <p14:creationId xmlns:p14="http://schemas.microsoft.com/office/powerpoint/2010/main" val="10495632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381000"/>
            <a:ext cx="7583487" cy="578556"/>
          </a:xfrm>
        </p:spPr>
        <p:txBody>
          <a:bodyPr/>
          <a:lstStyle/>
          <a:p>
            <a:pPr algn="ctr"/>
            <a:r>
              <a:rPr lang="en-US" b="1" dirty="0" smtClean="0">
                <a:solidFill>
                  <a:srgbClr val="FFFF00"/>
                </a:solidFill>
              </a:rPr>
              <a:t>ML</a:t>
            </a:r>
            <a:r>
              <a:rPr lang="en-US" b="1" dirty="0" smtClean="0">
                <a:solidFill>
                  <a:srgbClr val="FFFF00"/>
                </a:solidFill>
              </a:rPr>
              <a:t>: Random Forest Result </a:t>
            </a:r>
            <a:endParaRPr lang="en-US" b="1" dirty="0">
              <a:solidFill>
                <a:srgbClr val="FFFF00"/>
              </a:solidFill>
            </a:endParaRPr>
          </a:p>
        </p:txBody>
      </p:sp>
      <p:pic>
        <p:nvPicPr>
          <p:cNvPr id="7" name="Picture 6" descr="RF_SMOTE_ENN_Split_confusion_matrix_tes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6476" y="1240572"/>
            <a:ext cx="3291840" cy="3291840"/>
          </a:xfrm>
          <a:prstGeom prst="rect">
            <a:avLst/>
          </a:prstGeom>
        </p:spPr>
      </p:pic>
      <p:pic>
        <p:nvPicPr>
          <p:cNvPr id="8" name="Picture 7" descr="RF_SMOTE_ENN_Split_Confusion_matrix_train.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8316" y="1240572"/>
            <a:ext cx="3291840" cy="3291840"/>
          </a:xfrm>
          <a:prstGeom prst="rect">
            <a:avLst/>
          </a:prstGeom>
        </p:spPr>
      </p:pic>
      <p:sp>
        <p:nvSpPr>
          <p:cNvPr id="9" name="TextBox 8"/>
          <p:cNvSpPr txBox="1"/>
          <p:nvPr/>
        </p:nvSpPr>
        <p:spPr>
          <a:xfrm>
            <a:off x="2656888" y="4905350"/>
            <a:ext cx="3253214" cy="584776"/>
          </a:xfrm>
          <a:prstGeom prst="rect">
            <a:avLst/>
          </a:prstGeom>
          <a:noFill/>
        </p:spPr>
        <p:txBody>
          <a:bodyPr wrap="none" rtlCol="0">
            <a:spAutoFit/>
          </a:bodyPr>
          <a:lstStyle/>
          <a:p>
            <a:r>
              <a:rPr lang="en-US" sz="3200" dirty="0" smtClean="0"/>
              <a:t>Confusion Matrix</a:t>
            </a:r>
            <a:endParaRPr lang="en-US" sz="3200" dirty="0"/>
          </a:p>
        </p:txBody>
      </p:sp>
    </p:spTree>
    <p:extLst>
      <p:ext uri="{BB962C8B-B14F-4D97-AF65-F5344CB8AC3E}">
        <p14:creationId xmlns:p14="http://schemas.microsoft.com/office/powerpoint/2010/main" val="760405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381000"/>
            <a:ext cx="7583487" cy="578556"/>
          </a:xfrm>
        </p:spPr>
        <p:txBody>
          <a:bodyPr/>
          <a:lstStyle/>
          <a:p>
            <a:pPr algn="ctr"/>
            <a:r>
              <a:rPr lang="en-US" b="1" dirty="0" smtClean="0">
                <a:solidFill>
                  <a:srgbClr val="FFFF00"/>
                </a:solidFill>
              </a:rPr>
              <a:t>ML</a:t>
            </a:r>
            <a:r>
              <a:rPr lang="en-US" b="1" dirty="0" smtClean="0">
                <a:solidFill>
                  <a:srgbClr val="FFFF00"/>
                </a:solidFill>
              </a:rPr>
              <a:t>: Random Forest Result </a:t>
            </a:r>
            <a:endParaRPr lang="en-US" b="1" dirty="0">
              <a:solidFill>
                <a:srgbClr val="FFFF00"/>
              </a:solidFill>
            </a:endParaRPr>
          </a:p>
        </p:txBody>
      </p:sp>
      <p:sp>
        <p:nvSpPr>
          <p:cNvPr id="9" name="TextBox 8"/>
          <p:cNvSpPr txBox="1"/>
          <p:nvPr/>
        </p:nvSpPr>
        <p:spPr>
          <a:xfrm>
            <a:off x="3663491" y="3921518"/>
            <a:ext cx="1631977" cy="584776"/>
          </a:xfrm>
          <a:prstGeom prst="rect">
            <a:avLst/>
          </a:prstGeom>
          <a:noFill/>
        </p:spPr>
        <p:txBody>
          <a:bodyPr wrap="none" rtlCol="0">
            <a:spAutoFit/>
          </a:bodyPr>
          <a:lstStyle/>
          <a:p>
            <a:r>
              <a:rPr lang="en-US" sz="3200" dirty="0" smtClean="0"/>
              <a:t>Test Set</a:t>
            </a:r>
            <a:endParaRPr lang="en-US" sz="3200" dirty="0"/>
          </a:p>
        </p:txBody>
      </p:sp>
      <p:pic>
        <p:nvPicPr>
          <p:cNvPr id="7" name="Picture 6" descr="RF_SMOTE_ENN_Split_precision_recall_tes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000" y="1120422"/>
            <a:ext cx="3840480" cy="2560320"/>
          </a:xfrm>
          <a:prstGeom prst="rect">
            <a:avLst/>
          </a:prstGeom>
        </p:spPr>
      </p:pic>
      <p:pic>
        <p:nvPicPr>
          <p:cNvPr id="8" name="Picture 7" descr="RF_SMOTE_ENN_Split_ROC_test.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9480" y="1120422"/>
            <a:ext cx="3840480" cy="2560320"/>
          </a:xfrm>
          <a:prstGeom prst="rect">
            <a:avLst/>
          </a:prstGeom>
        </p:spPr>
      </p:pic>
    </p:spTree>
    <p:extLst>
      <p:ext uri="{BB962C8B-B14F-4D97-AF65-F5344CB8AC3E}">
        <p14:creationId xmlns:p14="http://schemas.microsoft.com/office/powerpoint/2010/main" val="3844059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381000"/>
            <a:ext cx="7583487" cy="733778"/>
          </a:xfrm>
        </p:spPr>
        <p:txBody>
          <a:bodyPr/>
          <a:lstStyle/>
          <a:p>
            <a:pPr algn="ctr"/>
            <a:r>
              <a:rPr lang="en-US" b="1" dirty="0" smtClean="0">
                <a:solidFill>
                  <a:srgbClr val="FFFF00"/>
                </a:solidFill>
              </a:rPr>
              <a:t>Conclusion</a:t>
            </a:r>
            <a:endParaRPr lang="en-US" b="1" dirty="0">
              <a:solidFill>
                <a:srgbClr val="FFFF00"/>
              </a:solidFill>
            </a:endParaRPr>
          </a:p>
        </p:txBody>
      </p:sp>
      <p:sp>
        <p:nvSpPr>
          <p:cNvPr id="3" name="Content Placeholder 2"/>
          <p:cNvSpPr>
            <a:spLocks noGrp="1"/>
          </p:cNvSpPr>
          <p:nvPr>
            <p:ph idx="1"/>
          </p:nvPr>
        </p:nvSpPr>
        <p:spPr/>
        <p:txBody>
          <a:bodyPr>
            <a:normAutofit fontScale="85000" lnSpcReduction="20000"/>
          </a:bodyPr>
          <a:lstStyle/>
          <a:p>
            <a:r>
              <a:rPr lang="en-US" dirty="0" smtClean="0"/>
              <a:t>Prediction </a:t>
            </a:r>
            <a:r>
              <a:rPr lang="en-US" dirty="0"/>
              <a:t>of recidivism also plays a great role in decisions related to parole, probation and sentencing. In this study, I explored the predictive capability of two common machine learning classification algorithms namely logistic regression and random forests.</a:t>
            </a:r>
          </a:p>
          <a:p>
            <a:r>
              <a:rPr lang="en-US" dirty="0"/>
              <a:t>The logistic regression model has good accuracy comparable to accuracy values in the literature. The model has similar performance on both the train and test data sets showing no indication of over-fitting. </a:t>
            </a:r>
          </a:p>
          <a:p>
            <a:r>
              <a:rPr lang="en-US" dirty="0"/>
              <a:t>The prediction results show that random forests outperformed logistic regression. </a:t>
            </a:r>
            <a:r>
              <a:rPr lang="en-US" dirty="0" smtClean="0"/>
              <a:t>This </a:t>
            </a:r>
            <a:r>
              <a:rPr lang="en-US" dirty="0"/>
              <a:t>could be explained by the fact that random forest algorithm is appropriate for capturing non-linear relationships in datasets which potentially involve complex higher-order </a:t>
            </a:r>
            <a:r>
              <a:rPr lang="en-US" dirty="0" smtClean="0"/>
              <a:t>interactions.</a:t>
            </a:r>
            <a:endParaRPr lang="en-US" dirty="0"/>
          </a:p>
        </p:txBody>
      </p:sp>
    </p:spTree>
    <p:extLst>
      <p:ext uri="{BB962C8B-B14F-4D97-AF65-F5344CB8AC3E}">
        <p14:creationId xmlns:p14="http://schemas.microsoft.com/office/powerpoint/2010/main" val="3566889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381000"/>
            <a:ext cx="7583487" cy="677333"/>
          </a:xfrm>
        </p:spPr>
        <p:txBody>
          <a:bodyPr/>
          <a:lstStyle/>
          <a:p>
            <a:pPr algn="ctr"/>
            <a:r>
              <a:rPr lang="en-US" b="1" dirty="0" smtClean="0">
                <a:solidFill>
                  <a:srgbClr val="FFFF00"/>
                </a:solidFill>
              </a:rPr>
              <a:t>Recommendation</a:t>
            </a:r>
            <a:endParaRPr lang="en-US" b="1" dirty="0">
              <a:solidFill>
                <a:srgbClr val="FFFF00"/>
              </a:solidFill>
            </a:endParaRPr>
          </a:p>
        </p:txBody>
      </p:sp>
      <p:sp>
        <p:nvSpPr>
          <p:cNvPr id="3" name="Content Placeholder 2"/>
          <p:cNvSpPr>
            <a:spLocks noGrp="1"/>
          </p:cNvSpPr>
          <p:nvPr>
            <p:ph idx="1"/>
          </p:nvPr>
        </p:nvSpPr>
        <p:spPr>
          <a:xfrm>
            <a:off x="878241" y="1278467"/>
            <a:ext cx="7583487" cy="4208930"/>
          </a:xfrm>
        </p:spPr>
        <p:txBody>
          <a:bodyPr>
            <a:normAutofit fontScale="77500" lnSpcReduction="20000"/>
          </a:bodyPr>
          <a:lstStyle/>
          <a:p>
            <a:pPr>
              <a:buFont typeface="Wingdings" charset="2"/>
              <a:buChar char="ü"/>
            </a:pPr>
            <a:r>
              <a:rPr lang="en-US" dirty="0" smtClean="0"/>
              <a:t>The </a:t>
            </a:r>
            <a:r>
              <a:rPr lang="en-US" dirty="0"/>
              <a:t>justice system uses recidivism prediction to make decisions on probation, parole, and sentencing. The predictions based on software or individuals can be biased. Some states such as Pennsylvania have started using machine learning to predict recidivism</a:t>
            </a:r>
            <a:r>
              <a:rPr lang="en-US" dirty="0" smtClean="0"/>
              <a:t>.</a:t>
            </a:r>
          </a:p>
          <a:p>
            <a:pPr>
              <a:buFont typeface="Wingdings" charset="2"/>
              <a:buChar char="ü"/>
            </a:pPr>
            <a:r>
              <a:rPr lang="en-US" dirty="0" smtClean="0"/>
              <a:t> </a:t>
            </a:r>
            <a:r>
              <a:rPr lang="en-US" dirty="0"/>
              <a:t>Understandably, there is some concern by many people, who want to know what goes “under the hood” before embracing machine learning based predictions. The excellent performance of machine learning algorithms in predicting recidivism should convince more states to take advantage of such advances. </a:t>
            </a:r>
            <a:endParaRPr lang="en-US" dirty="0" smtClean="0"/>
          </a:p>
          <a:p>
            <a:pPr>
              <a:buFont typeface="Wingdings" charset="2"/>
              <a:buChar char="ü"/>
            </a:pPr>
            <a:r>
              <a:rPr lang="en-US" dirty="0" smtClean="0"/>
              <a:t> </a:t>
            </a:r>
            <a:r>
              <a:rPr lang="en-US" dirty="0"/>
              <a:t>In this study, random forest model trained on SMOTEENN resampled data is the best model. Random forest models are intuitive and can easily be explained to relevant </a:t>
            </a:r>
            <a:r>
              <a:rPr lang="en-US" dirty="0" smtClean="0"/>
              <a:t>personnel.</a:t>
            </a:r>
          </a:p>
          <a:p>
            <a:pPr>
              <a:buFont typeface="Wingdings" charset="2"/>
              <a:buChar char="ü"/>
            </a:pPr>
            <a:r>
              <a:rPr lang="en-US" dirty="0" smtClean="0"/>
              <a:t>The </a:t>
            </a:r>
            <a:r>
              <a:rPr lang="en-US" dirty="0"/>
              <a:t>best model is generally expected to have high performance metrics such as accuracy, precision, recall, and AUC. Some models can be better at certain metrics but worse at other metrics</a:t>
            </a:r>
            <a:r>
              <a:rPr lang="en-US" dirty="0" smtClean="0"/>
              <a:t>.</a:t>
            </a:r>
          </a:p>
          <a:p>
            <a:endParaRPr lang="en-US" dirty="0"/>
          </a:p>
        </p:txBody>
      </p:sp>
    </p:spTree>
    <p:extLst>
      <p:ext uri="{BB962C8B-B14F-4D97-AF65-F5344CB8AC3E}">
        <p14:creationId xmlns:p14="http://schemas.microsoft.com/office/powerpoint/2010/main" val="38131746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381000"/>
            <a:ext cx="7583487" cy="677333"/>
          </a:xfrm>
        </p:spPr>
        <p:txBody>
          <a:bodyPr/>
          <a:lstStyle/>
          <a:p>
            <a:pPr algn="ctr"/>
            <a:r>
              <a:rPr lang="en-US" b="1" dirty="0" smtClean="0">
                <a:solidFill>
                  <a:srgbClr val="FFFF00"/>
                </a:solidFill>
              </a:rPr>
              <a:t>Recommendation</a:t>
            </a:r>
            <a:endParaRPr lang="en-US" b="1" dirty="0">
              <a:solidFill>
                <a:srgbClr val="FFFF00"/>
              </a:solidFill>
            </a:endParaRPr>
          </a:p>
        </p:txBody>
      </p:sp>
      <p:sp>
        <p:nvSpPr>
          <p:cNvPr id="3" name="Content Placeholder 2"/>
          <p:cNvSpPr>
            <a:spLocks noGrp="1"/>
          </p:cNvSpPr>
          <p:nvPr>
            <p:ph idx="1"/>
          </p:nvPr>
        </p:nvSpPr>
        <p:spPr>
          <a:xfrm>
            <a:off x="878241" y="1278467"/>
            <a:ext cx="7583487" cy="4208930"/>
          </a:xfrm>
        </p:spPr>
        <p:txBody>
          <a:bodyPr>
            <a:normAutofit/>
          </a:bodyPr>
          <a:lstStyle/>
          <a:p>
            <a:pPr>
              <a:buFont typeface="Wingdings" charset="2"/>
              <a:buChar char="ü"/>
            </a:pPr>
            <a:r>
              <a:rPr lang="en-US" dirty="0" smtClean="0"/>
              <a:t>The </a:t>
            </a:r>
            <a:r>
              <a:rPr lang="en-US" dirty="0"/>
              <a:t>purpose of the model dictates the choice of the best model. For example, for violent offenders, the justice system may want to err on safety side, preferring low False Negative Rate at the cost of incorrectly identifying non-recidivists as recidivists (i.e. higher False Positive Rate). </a:t>
            </a:r>
            <a:endParaRPr lang="en-US" dirty="0" smtClean="0"/>
          </a:p>
          <a:p>
            <a:pPr>
              <a:buFont typeface="Wingdings" charset="2"/>
              <a:buChar char="ü"/>
            </a:pPr>
            <a:r>
              <a:rPr lang="en-US" dirty="0" smtClean="0"/>
              <a:t>It </a:t>
            </a:r>
            <a:r>
              <a:rPr lang="en-US" dirty="0"/>
              <a:t>is recommended to start with the objective (e.g., is the interest violent recidivism or general recidivism? Is it preferred to identify as many potential recidivists at the cost of classifying non-recidivists as recidivists?) and then select the best model.</a:t>
            </a:r>
          </a:p>
          <a:p>
            <a:endParaRPr lang="en-US" dirty="0"/>
          </a:p>
        </p:txBody>
      </p:sp>
    </p:spTree>
    <p:extLst>
      <p:ext uri="{BB962C8B-B14F-4D97-AF65-F5344CB8AC3E}">
        <p14:creationId xmlns:p14="http://schemas.microsoft.com/office/powerpoint/2010/main" val="995906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FF00"/>
                </a:solidFill>
              </a:rPr>
              <a:t>Introduction (Continued)</a:t>
            </a:r>
            <a:endParaRPr lang="en-US" b="1" dirty="0">
              <a:solidFill>
                <a:srgbClr val="FFFF00"/>
              </a:solidFill>
            </a:endParaRPr>
          </a:p>
        </p:txBody>
      </p:sp>
      <p:sp>
        <p:nvSpPr>
          <p:cNvPr id="3" name="Content Placeholder 2"/>
          <p:cNvSpPr>
            <a:spLocks noGrp="1"/>
          </p:cNvSpPr>
          <p:nvPr>
            <p:ph idx="1"/>
          </p:nvPr>
        </p:nvSpPr>
        <p:spPr/>
        <p:txBody>
          <a:bodyPr>
            <a:normAutofit/>
          </a:bodyPr>
          <a:lstStyle/>
          <a:p>
            <a:pPr>
              <a:lnSpc>
                <a:spcPct val="120000"/>
              </a:lnSpc>
            </a:pPr>
            <a:r>
              <a:rPr lang="en-US" dirty="0" smtClean="0"/>
              <a:t>The </a:t>
            </a:r>
            <a:r>
              <a:rPr lang="en-US" dirty="0"/>
              <a:t>court systems rely on a </a:t>
            </a:r>
            <a:r>
              <a:rPr lang="en-US" dirty="0" smtClean="0"/>
              <a:t>software </a:t>
            </a:r>
            <a:r>
              <a:rPr lang="en-US" dirty="0"/>
              <a:t>called Correctional Offender Management Profiling for Alternative Sanctions (COMPAS) to predict the likelihood of recidivism</a:t>
            </a:r>
            <a:r>
              <a:rPr lang="en-US" dirty="0" smtClean="0"/>
              <a:t>. </a:t>
            </a:r>
            <a:endParaRPr lang="en-US" dirty="0" smtClean="0"/>
          </a:p>
          <a:p>
            <a:pPr>
              <a:lnSpc>
                <a:spcPct val="120000"/>
              </a:lnSpc>
            </a:pPr>
            <a:r>
              <a:rPr lang="en-US" dirty="0" smtClean="0"/>
              <a:t>The </a:t>
            </a:r>
            <a:r>
              <a:rPr lang="en-US" dirty="0"/>
              <a:t>recidivism prediction </a:t>
            </a:r>
            <a:r>
              <a:rPr lang="en-US" dirty="0" smtClean="0"/>
              <a:t>individuals </a:t>
            </a:r>
            <a:r>
              <a:rPr lang="en-US" dirty="0" smtClean="0"/>
              <a:t>could be biased depending on one’s life experiences and perspectives.</a:t>
            </a:r>
          </a:p>
          <a:p>
            <a:pPr>
              <a:lnSpc>
                <a:spcPct val="120000"/>
              </a:lnSpc>
            </a:pPr>
            <a:r>
              <a:rPr lang="en-US" dirty="0" smtClean="0"/>
              <a:t>Prediction made by </a:t>
            </a:r>
            <a:r>
              <a:rPr lang="en-US" dirty="0" smtClean="0"/>
              <a:t>software could also be biased due to fixed pre-determined weightage for variables. </a:t>
            </a:r>
          </a:p>
          <a:p>
            <a:pPr>
              <a:lnSpc>
                <a:spcPct val="120000"/>
              </a:lnSpc>
            </a:pPr>
            <a:r>
              <a:rPr lang="en-US" dirty="0" smtClean="0"/>
              <a:t>Machine Learning can address some of the bias.</a:t>
            </a:r>
            <a:endParaRPr lang="en-US" dirty="0"/>
          </a:p>
        </p:txBody>
      </p:sp>
    </p:spTree>
    <p:extLst>
      <p:ext uri="{BB962C8B-B14F-4D97-AF65-F5344CB8AC3E}">
        <p14:creationId xmlns:p14="http://schemas.microsoft.com/office/powerpoint/2010/main" val="590149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FF00"/>
                </a:solidFill>
              </a:rPr>
              <a:t>Data and data wrangling</a:t>
            </a:r>
            <a:endParaRPr lang="en-US" b="1" dirty="0">
              <a:solidFill>
                <a:srgbClr val="FFFF00"/>
              </a:solidFill>
            </a:endParaRPr>
          </a:p>
        </p:txBody>
      </p:sp>
      <p:sp>
        <p:nvSpPr>
          <p:cNvPr id="3" name="Content Placeholder 2"/>
          <p:cNvSpPr>
            <a:spLocks noGrp="1"/>
          </p:cNvSpPr>
          <p:nvPr>
            <p:ph idx="1"/>
          </p:nvPr>
        </p:nvSpPr>
        <p:spPr/>
        <p:txBody>
          <a:bodyPr>
            <a:normAutofit/>
          </a:bodyPr>
          <a:lstStyle/>
          <a:p>
            <a:r>
              <a:rPr lang="en-US" dirty="0"/>
              <a:t>The original data set consisted of 21,646 rows and 17 features. </a:t>
            </a:r>
            <a:endParaRPr lang="en-US" dirty="0" smtClean="0"/>
          </a:p>
          <a:p>
            <a:r>
              <a:rPr lang="en-US" dirty="0" smtClean="0"/>
              <a:t>Rows </a:t>
            </a:r>
            <a:r>
              <a:rPr lang="en-US" dirty="0"/>
              <a:t>that do not have any value for all the features were removed from the dataset. </a:t>
            </a:r>
            <a:endParaRPr lang="en-US" dirty="0" smtClean="0"/>
          </a:p>
          <a:p>
            <a:r>
              <a:rPr lang="en-US" dirty="0" smtClean="0"/>
              <a:t>Any categorical </a:t>
            </a:r>
            <a:r>
              <a:rPr lang="en-US" dirty="0"/>
              <a:t>entries with “</a:t>
            </a:r>
            <a:r>
              <a:rPr lang="en-US" dirty="0" err="1"/>
              <a:t>NaN</a:t>
            </a:r>
            <a:r>
              <a:rPr lang="en-US" dirty="0"/>
              <a:t>” values were assigned to </a:t>
            </a:r>
            <a:r>
              <a:rPr lang="en-US" dirty="0" smtClean="0"/>
              <a:t>an</a:t>
            </a:r>
            <a:r>
              <a:rPr lang="en-US" dirty="0" smtClean="0"/>
              <a:t> </a:t>
            </a:r>
            <a:r>
              <a:rPr lang="en-US" dirty="0"/>
              <a:t>“unknown” </a:t>
            </a:r>
            <a:r>
              <a:rPr lang="en-US" dirty="0" smtClean="0"/>
              <a:t>group for each attribute. </a:t>
            </a:r>
          </a:p>
          <a:p>
            <a:r>
              <a:rPr lang="en-US" dirty="0" smtClean="0"/>
              <a:t>The </a:t>
            </a:r>
            <a:r>
              <a:rPr lang="en-US" dirty="0"/>
              <a:t>dataset is reasonably clean and the number of records in the “unknown group” is few. </a:t>
            </a:r>
            <a:endParaRPr lang="en-US" dirty="0" smtClean="0"/>
          </a:p>
        </p:txBody>
      </p:sp>
    </p:spTree>
    <p:extLst>
      <p:ext uri="{BB962C8B-B14F-4D97-AF65-F5344CB8AC3E}">
        <p14:creationId xmlns:p14="http://schemas.microsoft.com/office/powerpoint/2010/main" val="3548604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FF00"/>
                </a:solidFill>
              </a:rPr>
              <a:t>Data and data wrangling</a:t>
            </a:r>
            <a:endParaRPr lang="en-US" b="1" dirty="0">
              <a:solidFill>
                <a:srgbClr val="FFFF00"/>
              </a:solidFill>
            </a:endParaRPr>
          </a:p>
        </p:txBody>
      </p:sp>
      <p:sp>
        <p:nvSpPr>
          <p:cNvPr id="3" name="Content Placeholder 2"/>
          <p:cNvSpPr>
            <a:spLocks noGrp="1"/>
          </p:cNvSpPr>
          <p:nvPr>
            <p:ph idx="1"/>
          </p:nvPr>
        </p:nvSpPr>
        <p:spPr/>
        <p:txBody>
          <a:bodyPr>
            <a:normAutofit/>
          </a:bodyPr>
          <a:lstStyle/>
          <a:p>
            <a:r>
              <a:rPr lang="en-US" dirty="0" smtClean="0"/>
              <a:t>The </a:t>
            </a:r>
            <a:r>
              <a:rPr lang="en-US" dirty="0"/>
              <a:t>cleaned dataset consists of 21,611 rows and 17 </a:t>
            </a:r>
            <a:r>
              <a:rPr lang="en-US" dirty="0" smtClean="0"/>
              <a:t>columns. </a:t>
            </a:r>
          </a:p>
          <a:p>
            <a:r>
              <a:rPr lang="en-US" dirty="0" smtClean="0"/>
              <a:t>Each </a:t>
            </a:r>
            <a:r>
              <a:rPr lang="en-US" dirty="0"/>
              <a:t>row represents a prisoner released from prison in the five-year period between 2010 and 2014.  </a:t>
            </a:r>
            <a:endParaRPr lang="en-US" dirty="0" smtClean="0"/>
          </a:p>
          <a:p>
            <a:r>
              <a:rPr lang="en-US" dirty="0" smtClean="0"/>
              <a:t>One </a:t>
            </a:r>
            <a:r>
              <a:rPr lang="en-US" dirty="0"/>
              <a:t>of the columns, whether an individual returned to prison within 3 years of release, is used as the label (a.k.a. target </a:t>
            </a:r>
            <a:r>
              <a:rPr lang="en-US" dirty="0" smtClean="0"/>
              <a:t>feature). </a:t>
            </a:r>
          </a:p>
          <a:p>
            <a:pPr marL="0" indent="0">
              <a:buNone/>
            </a:pPr>
            <a:endParaRPr lang="en-US" dirty="0"/>
          </a:p>
        </p:txBody>
      </p:sp>
    </p:spTree>
    <p:extLst>
      <p:ext uri="{BB962C8B-B14F-4D97-AF65-F5344CB8AC3E}">
        <p14:creationId xmlns:p14="http://schemas.microsoft.com/office/powerpoint/2010/main" val="1066025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FF00"/>
                </a:solidFill>
              </a:rPr>
              <a:t>Data Exploration</a:t>
            </a:r>
            <a:endParaRPr lang="en-US" b="1" dirty="0">
              <a:solidFill>
                <a:srgbClr val="FFFF00"/>
              </a:solidFill>
            </a:endParaRPr>
          </a:p>
        </p:txBody>
      </p:sp>
      <p:sp>
        <p:nvSpPr>
          <p:cNvPr id="3" name="Content Placeholder 2"/>
          <p:cNvSpPr>
            <a:spLocks noGrp="1"/>
          </p:cNvSpPr>
          <p:nvPr>
            <p:ph idx="1"/>
          </p:nvPr>
        </p:nvSpPr>
        <p:spPr/>
        <p:txBody>
          <a:bodyPr/>
          <a:lstStyle/>
          <a:p>
            <a:pPr>
              <a:buFont typeface="Wingdings" charset="2"/>
              <a:buChar char="ü"/>
            </a:pPr>
            <a:r>
              <a:rPr lang="en-US" dirty="0" smtClean="0"/>
              <a:t>The attributes contain information such as</a:t>
            </a:r>
          </a:p>
          <a:p>
            <a:pPr lvl="1"/>
            <a:r>
              <a:rPr lang="en-US" dirty="0" smtClean="0"/>
              <a:t>Year released and year of recidivism</a:t>
            </a:r>
          </a:p>
          <a:p>
            <a:pPr lvl="1"/>
            <a:r>
              <a:rPr lang="en-US" dirty="0" smtClean="0"/>
              <a:t>Race/ Ethnicity</a:t>
            </a:r>
          </a:p>
          <a:p>
            <a:pPr lvl="1"/>
            <a:r>
              <a:rPr lang="en-US" dirty="0" smtClean="0"/>
              <a:t>Convicting offense classification, type, and subtype</a:t>
            </a:r>
          </a:p>
          <a:p>
            <a:pPr lvl="1"/>
            <a:r>
              <a:rPr lang="en-US" dirty="0" smtClean="0"/>
              <a:t>Main supervising district</a:t>
            </a:r>
          </a:p>
          <a:p>
            <a:pPr lvl="1"/>
            <a:r>
              <a:rPr lang="en-US" dirty="0" smtClean="0"/>
              <a:t>Release type</a:t>
            </a:r>
          </a:p>
          <a:p>
            <a:pPr lvl="1"/>
            <a:r>
              <a:rPr lang="en-US" dirty="0" smtClean="0"/>
              <a:t>Recidivism type</a:t>
            </a:r>
          </a:p>
          <a:p>
            <a:pPr lvl="1"/>
            <a:r>
              <a:rPr lang="en-US" dirty="0"/>
              <a:t>New </a:t>
            </a:r>
            <a:r>
              <a:rPr lang="en-US" dirty="0" smtClean="0"/>
              <a:t>convicting </a:t>
            </a:r>
            <a:r>
              <a:rPr lang="en-US" dirty="0"/>
              <a:t>offense classification, type, and </a:t>
            </a:r>
            <a:r>
              <a:rPr lang="en-US" dirty="0" smtClean="0"/>
              <a:t>subtype</a:t>
            </a:r>
            <a:endParaRPr lang="en-US" dirty="0"/>
          </a:p>
        </p:txBody>
      </p:sp>
    </p:spTree>
    <p:extLst>
      <p:ext uri="{BB962C8B-B14F-4D97-AF65-F5344CB8AC3E}">
        <p14:creationId xmlns:p14="http://schemas.microsoft.com/office/powerpoint/2010/main" val="2385434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FF00"/>
                </a:solidFill>
              </a:rPr>
              <a:t>Data Exploration</a:t>
            </a:r>
            <a:endParaRPr lang="en-US" b="1" dirty="0">
              <a:solidFill>
                <a:srgbClr val="FFFF00"/>
              </a:solidFill>
            </a:endParaRPr>
          </a:p>
        </p:txBody>
      </p:sp>
      <p:sp>
        <p:nvSpPr>
          <p:cNvPr id="3" name="Content Placeholder 2"/>
          <p:cNvSpPr>
            <a:spLocks noGrp="1"/>
          </p:cNvSpPr>
          <p:nvPr>
            <p:ph idx="1"/>
          </p:nvPr>
        </p:nvSpPr>
        <p:spPr/>
        <p:txBody>
          <a:bodyPr>
            <a:normAutofit/>
          </a:bodyPr>
          <a:lstStyle/>
          <a:p>
            <a:pPr>
              <a:buFont typeface="Wingdings" charset="2"/>
              <a:buChar char="ü"/>
            </a:pPr>
            <a:r>
              <a:rPr lang="en-US" dirty="0" smtClean="0"/>
              <a:t>The ratio of recidivism to non-recidivism is 1:</a:t>
            </a:r>
            <a:r>
              <a:rPr lang="en-US" dirty="0" smtClean="0"/>
              <a:t>2</a:t>
            </a:r>
            <a:endParaRPr lang="en-US" dirty="0" smtClean="0"/>
          </a:p>
          <a:p>
            <a:endParaRPr lang="en-US" dirty="0" smtClean="0"/>
          </a:p>
          <a:p>
            <a:endParaRPr lang="en-US" dirty="0"/>
          </a:p>
          <a:p>
            <a:endParaRPr lang="en-US" dirty="0" smtClean="0"/>
          </a:p>
          <a:p>
            <a:endParaRPr lang="en-US" dirty="0"/>
          </a:p>
          <a:p>
            <a:endParaRPr lang="en-US" dirty="0" smtClean="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645356" y="2634130"/>
            <a:ext cx="5486400" cy="3657600"/>
          </a:xfrm>
          <a:prstGeom prst="rect">
            <a:avLst/>
          </a:prstGeom>
          <a:ln>
            <a:solidFill>
              <a:schemeClr val="tx1"/>
            </a:solidFill>
          </a:ln>
        </p:spPr>
      </p:pic>
    </p:spTree>
    <p:extLst>
      <p:ext uri="{BB962C8B-B14F-4D97-AF65-F5344CB8AC3E}">
        <p14:creationId xmlns:p14="http://schemas.microsoft.com/office/powerpoint/2010/main" val="3707839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FF00"/>
                </a:solidFill>
              </a:rPr>
              <a:t>Data </a:t>
            </a:r>
            <a:r>
              <a:rPr lang="en-US" b="1" dirty="0" smtClean="0">
                <a:solidFill>
                  <a:srgbClr val="FFFF00"/>
                </a:solidFill>
              </a:rPr>
              <a:t>Exploration (Continued)</a:t>
            </a:r>
            <a:endParaRPr lang="en-US" b="1" dirty="0">
              <a:solidFill>
                <a:srgbClr val="FFFF00"/>
              </a:solidFill>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3653686" y="1521115"/>
            <a:ext cx="5257800" cy="3449884"/>
          </a:xfrm>
          <a:prstGeom prst="rect">
            <a:avLst/>
          </a:prstGeom>
          <a:ln>
            <a:solidFill>
              <a:schemeClr val="tx1"/>
            </a:solidFill>
          </a:ln>
        </p:spPr>
      </p:pic>
      <p:sp>
        <p:nvSpPr>
          <p:cNvPr id="7" name="TextBox 6"/>
          <p:cNvSpPr txBox="1"/>
          <p:nvPr/>
        </p:nvSpPr>
        <p:spPr>
          <a:xfrm>
            <a:off x="369072" y="1554679"/>
            <a:ext cx="3284613" cy="3693319"/>
          </a:xfrm>
          <a:prstGeom prst="rect">
            <a:avLst/>
          </a:prstGeom>
          <a:noFill/>
        </p:spPr>
        <p:txBody>
          <a:bodyPr wrap="square" rtlCol="0">
            <a:spAutoFit/>
          </a:bodyPr>
          <a:lstStyle/>
          <a:p>
            <a:pPr marL="285750" indent="-285750">
              <a:buFont typeface="Wingdings" charset="2"/>
              <a:buChar char="ü"/>
            </a:pPr>
            <a:r>
              <a:rPr lang="en-US" dirty="0"/>
              <a:t>The distribution of “days to recidivism” shows most recidivism occurs between 150 to 400 days. </a:t>
            </a:r>
            <a:endParaRPr lang="en-US" dirty="0"/>
          </a:p>
          <a:p>
            <a:pPr marL="285750" indent="-285750">
              <a:buFont typeface="Wingdings" charset="2"/>
              <a:buChar char="ü"/>
            </a:pPr>
            <a:endParaRPr lang="en-US" dirty="0" smtClean="0"/>
          </a:p>
          <a:p>
            <a:pPr marL="285750" indent="-285750">
              <a:buFont typeface="Wingdings" charset="2"/>
              <a:buChar char="ü"/>
            </a:pPr>
            <a:r>
              <a:rPr lang="en-US" dirty="0" smtClean="0"/>
              <a:t>Most </a:t>
            </a:r>
            <a:r>
              <a:rPr lang="en-US" dirty="0"/>
              <a:t>recidivism studies focus in the first 3 years after prisoner release since most prisoners, if they are ever to recidivate, they recidivate within three years.</a:t>
            </a:r>
          </a:p>
          <a:p>
            <a:endParaRPr lang="en-US" dirty="0"/>
          </a:p>
        </p:txBody>
      </p:sp>
    </p:spTree>
    <p:extLst>
      <p:ext uri="{BB962C8B-B14F-4D97-AF65-F5344CB8AC3E}">
        <p14:creationId xmlns:p14="http://schemas.microsoft.com/office/powerpoint/2010/main" val="3456632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FF00"/>
                </a:solidFill>
              </a:rPr>
              <a:t>Data Exploration (Continued)</a:t>
            </a: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2912534" y="1425388"/>
            <a:ext cx="5943600" cy="3566160"/>
          </a:xfrm>
          <a:prstGeom prst="rect">
            <a:avLst/>
          </a:prstGeom>
          <a:ln>
            <a:solidFill>
              <a:schemeClr val="tx1"/>
            </a:solidFill>
          </a:ln>
        </p:spPr>
      </p:pic>
      <p:sp>
        <p:nvSpPr>
          <p:cNvPr id="7" name="TextBox 6"/>
          <p:cNvSpPr txBox="1"/>
          <p:nvPr/>
        </p:nvSpPr>
        <p:spPr>
          <a:xfrm>
            <a:off x="175181" y="1679222"/>
            <a:ext cx="2613092" cy="2308324"/>
          </a:xfrm>
          <a:prstGeom prst="rect">
            <a:avLst/>
          </a:prstGeom>
          <a:noFill/>
        </p:spPr>
        <p:txBody>
          <a:bodyPr wrap="square" rtlCol="0">
            <a:spAutoFit/>
          </a:bodyPr>
          <a:lstStyle/>
          <a:p>
            <a:pPr marL="285750" indent="-285750">
              <a:buFont typeface="Wingdings" charset="2"/>
              <a:buChar char="ü"/>
            </a:pPr>
            <a:r>
              <a:rPr lang="en-US" dirty="0"/>
              <a:t>The ratio of recidivism to non-recidivism is highest for the year 2014. </a:t>
            </a:r>
            <a:endParaRPr lang="en-US" dirty="0" smtClean="0"/>
          </a:p>
          <a:p>
            <a:pPr marL="285750" indent="-285750">
              <a:buFont typeface="Wingdings" charset="2"/>
              <a:buChar char="ü"/>
            </a:pPr>
            <a:endParaRPr lang="en-US" dirty="0"/>
          </a:p>
          <a:p>
            <a:pPr marL="285750" indent="-285750">
              <a:buFont typeface="Wingdings" charset="2"/>
              <a:buChar char="ü"/>
            </a:pPr>
            <a:r>
              <a:rPr lang="en-US" dirty="0" smtClean="0"/>
              <a:t>The </a:t>
            </a:r>
            <a:r>
              <a:rPr lang="en-US" dirty="0"/>
              <a:t>average recidivism for the 5-year period is 32.5%.</a:t>
            </a:r>
            <a:r>
              <a:rPr lang="en-US" dirty="0"/>
              <a:t> </a:t>
            </a:r>
          </a:p>
        </p:txBody>
      </p:sp>
    </p:spTree>
    <p:extLst>
      <p:ext uri="{BB962C8B-B14F-4D97-AF65-F5344CB8AC3E}">
        <p14:creationId xmlns:p14="http://schemas.microsoft.com/office/powerpoint/2010/main" val="1620850547"/>
      </p:ext>
    </p:extLst>
  </p:cSld>
  <p:clrMapOvr>
    <a:masterClrMapping/>
  </p:clrMapOvr>
</p:sld>
</file>

<file path=ppt/theme/theme1.xml><?xml version="1.0" encoding="utf-8"?>
<a:theme xmlns:a="http://schemas.openxmlformats.org/drawingml/2006/main" name="Revolution">
  <a:themeElements>
    <a:clrScheme name="Revolution">
      <a:dk1>
        <a:sysClr val="windowText" lastClr="000000"/>
      </a:dk1>
      <a:lt1>
        <a:sysClr val="window" lastClr="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Revolution">
      <a:fillStyleLst>
        <a:solidFill>
          <a:schemeClr val="phClr"/>
        </a:solidFill>
        <a:solidFill>
          <a:schemeClr val="phClr"/>
        </a:soli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317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0800000">
              <a:srgbClr val="808080">
                <a:alpha val="75000"/>
              </a:srgbClr>
            </a:innerShdw>
          </a:effectLst>
        </a:effectStyle>
        <a:effectStyle>
          <a:effectLst>
            <a:innerShdw blurRad="50800" dist="25400" dir="13500000">
              <a:srgbClr val="808080">
                <a:alpha val="75000"/>
              </a:srgbClr>
            </a:innerShdw>
            <a:outerShdw blurRad="63500" dist="50800" dir="5400000" algn="br" rotWithShape="0">
              <a:srgbClr val="000000">
                <a:alpha val="35000"/>
              </a:srgbClr>
            </a:outerShdw>
          </a:effectLst>
          <a:scene3d>
            <a:camera prst="orthographicFront">
              <a:rot lat="0" lon="0" rev="0"/>
            </a:camera>
            <a:lightRig rig="threePt" dir="tl">
              <a:rot lat="0" lon="0" rev="11400000"/>
            </a:lightRig>
          </a:scene3d>
          <a:sp3d contourW="12700" prstMaterial="softmetal">
            <a:bevelT w="63500" h="254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Revolution.thmx</Template>
  <TotalTime>1336</TotalTime>
  <Words>1535</Words>
  <Application>Microsoft Macintosh PowerPoint</Application>
  <PresentationFormat>On-screen Show (4:3)</PresentationFormat>
  <Paragraphs>118</Paragraphs>
  <Slides>27</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29" baseType="lpstr">
      <vt:lpstr>Revolution</vt:lpstr>
      <vt:lpstr>Microsoft Word Document</vt:lpstr>
      <vt:lpstr>Predicting Criminal Recidivism Using  Machine Learning</vt:lpstr>
      <vt:lpstr>Introduction</vt:lpstr>
      <vt:lpstr>Introduction (Continued)</vt:lpstr>
      <vt:lpstr>Data and data wrangling</vt:lpstr>
      <vt:lpstr>Data and data wrangling</vt:lpstr>
      <vt:lpstr>Data Exploration</vt:lpstr>
      <vt:lpstr>Data Exploration</vt:lpstr>
      <vt:lpstr>Data Exploration (Continued)</vt:lpstr>
      <vt:lpstr>Data Exploration (Continued)</vt:lpstr>
      <vt:lpstr>Data Exploration (Continued)</vt:lpstr>
      <vt:lpstr>Data Exploration (Continued)</vt:lpstr>
      <vt:lpstr>Data Exploration (Continued)</vt:lpstr>
      <vt:lpstr>Machine Learning</vt:lpstr>
      <vt:lpstr>Machine Learning: Resampling</vt:lpstr>
      <vt:lpstr>ML: Logistic Regression</vt:lpstr>
      <vt:lpstr>ML: Logistic Regression </vt:lpstr>
      <vt:lpstr>ML: Logistic Regression Result </vt:lpstr>
      <vt:lpstr>ML: Logistic Regression Result </vt:lpstr>
      <vt:lpstr>ML: Logistic Regression Result </vt:lpstr>
      <vt:lpstr>ML: Random Forest</vt:lpstr>
      <vt:lpstr>ML: Random Forest</vt:lpstr>
      <vt:lpstr>ML: Random Forest Result </vt:lpstr>
      <vt:lpstr>ML: Random Forest Result </vt:lpstr>
      <vt:lpstr>ML: Random Forest Result </vt:lpstr>
      <vt:lpstr>Conclusion</vt:lpstr>
      <vt:lpstr>Recommendation</vt:lpstr>
      <vt:lpstr>Recommendation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Infant Mortality Using Logistic Regression</dc:title>
  <dc:creator>shishay</dc:creator>
  <cp:lastModifiedBy>shishay</cp:lastModifiedBy>
  <cp:revision>51</cp:revision>
  <dcterms:created xsi:type="dcterms:W3CDTF">2018-01-16T01:38:20Z</dcterms:created>
  <dcterms:modified xsi:type="dcterms:W3CDTF">2018-03-05T16:18:08Z</dcterms:modified>
</cp:coreProperties>
</file>