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8" r:id="rId7"/>
    <p:sldId id="287" r:id="rId8"/>
    <p:sldId id="290" r:id="rId9"/>
    <p:sldId id="289" r:id="rId10"/>
    <p:sldId id="284" r:id="rId11"/>
    <p:sldId id="266" r:id="rId12"/>
    <p:sldId id="291" r:id="rId13"/>
    <p:sldId id="292" r:id="rId14"/>
    <p:sldId id="29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02-May-20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02-May-20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2981876"/>
            <a:ext cx="7077456" cy="3193414"/>
          </a:xfrm>
        </p:spPr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אנליזה של ביג דאטה</a:t>
            </a: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1</a:t>
            </a:r>
            <a:br>
              <a:rPr lang="he-IL" b="0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915" y="5626804"/>
            <a:ext cx="2622170" cy="1096972"/>
          </a:xfrm>
        </p:spPr>
        <p:txBody>
          <a:bodyPr>
            <a:normAutofit/>
          </a:bodyPr>
          <a:lstStyle/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שי איס 315960252</a:t>
            </a:r>
          </a:p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יונתן קינן 066483165</a:t>
            </a:r>
          </a:p>
          <a:p>
            <a:pPr algn="ctr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אור ליאור 308177948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568" y="649235"/>
            <a:ext cx="6417694" cy="424732"/>
          </a:xfrm>
        </p:spPr>
        <p:txBody>
          <a:bodyPr/>
          <a:lstStyle/>
          <a:p>
            <a:r>
              <a:rPr lang="en-US" sz="2400" dirty="0"/>
              <a:t>COVID-19 effects on the economy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28D6-59DE-4813-B837-96C4A9A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7" y="2050721"/>
            <a:ext cx="5643462" cy="3446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D75C2-BBC7-4834-B548-BC2EDD4DB394}"/>
              </a:ext>
            </a:extLst>
          </p:cNvPr>
          <p:cNvSpPr txBox="1"/>
          <p:nvPr/>
        </p:nvSpPr>
        <p:spPr>
          <a:xfrm>
            <a:off x="6277763" y="2274838"/>
            <a:ext cx="4974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בדיקה לגבי אופן השינוי של המחירים בעקבות משבר הקורונה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נראה שהייתה יציבות לפני שהקורונה החלה, הגוש הימיני העליון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עם הזמן בחודשים האחרונים יש קריסה כללית בביקוש לנפט- רוב הטיסות בעולם מושבתות ולכן גם אין רווח מנסיגת מחיר הנפט</a:t>
            </a:r>
          </a:p>
          <a:p>
            <a:pPr algn="r"/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Placeholder 24" descr="Bar chart">
            <a:extLst>
              <a:ext uri="{FF2B5EF4-FFF2-40B4-BE49-F238E27FC236}">
                <a16:creationId xmlns:a16="http://schemas.microsoft.com/office/drawing/2014/main" id="{8F28E739-0E3E-4CE3-A66D-F1C9ADDB7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315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242" y="448404"/>
            <a:ext cx="5553512" cy="757130"/>
          </a:xfrm>
        </p:spPr>
        <p:txBody>
          <a:bodyPr/>
          <a:lstStyle/>
          <a:p>
            <a:r>
              <a:rPr lang="en-US" sz="2400" dirty="0"/>
              <a:t>Checking correlations with a Linear Regression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F2137-1114-4184-898A-A4186ABAFFFB}"/>
              </a:ext>
            </a:extLst>
          </p:cNvPr>
          <p:cNvSpPr txBox="1"/>
          <p:nvPr/>
        </p:nvSpPr>
        <p:spPr>
          <a:xfrm>
            <a:off x="5637402" y="29822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7EAED-864B-4D03-AB93-6A956B76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82" y="2188526"/>
            <a:ext cx="2609850" cy="3190875"/>
          </a:xfrm>
          <a:prstGeom prst="rect">
            <a:avLst/>
          </a:prstGeom>
        </p:spPr>
      </p:pic>
      <p:pic>
        <p:nvPicPr>
          <p:cNvPr id="10" name="Picture Placeholder 28" descr="Microscope">
            <a:extLst>
              <a:ext uri="{FF2B5EF4-FFF2-40B4-BE49-F238E27FC236}">
                <a16:creationId xmlns:a16="http://schemas.microsoft.com/office/drawing/2014/main" id="{F8321983-F892-457A-9B19-6FCAF0A4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-12495" y="381408"/>
            <a:ext cx="973295" cy="973295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0AA5A-2737-4139-B3E0-D51EE4D4C856}"/>
              </a:ext>
            </a:extLst>
          </p:cNvPr>
          <p:cNvSpPr txBox="1"/>
          <p:nvPr/>
        </p:nvSpPr>
        <p:spPr>
          <a:xfrm>
            <a:off x="5637402" y="2188526"/>
            <a:ext cx="491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כאן השתמשנו במודל של רגרסיה לינראית בשביל לנסות לתאר את הקשר בין מחירי מניית הנפט לבין כמות הדבקים והמתים במחלת הקורונה.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מצאנו לפי הנתונים כי יש קורלציה שלילית של 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בין מחיר הנפט לבין כמות החולים והמתים בקורונה</a:t>
            </a: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-0.8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0.9</a:t>
            </a: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וכן בין מצאנו כי גם קיים קורלציה חיובית גבוהה של 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בין מחיר הנפט לבין מניית אמריקן איירליינס.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המודל הצליח לתאר באופן יחסית מוצלח את הקשר בין מחירי מניות לבין כמות נדבקים ומתים מקורונה.</a:t>
            </a:r>
          </a:p>
          <a:p>
            <a:pPr algn="r"/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99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87" y="1059213"/>
            <a:ext cx="3421295" cy="661720"/>
          </a:xfrm>
        </p:spPr>
        <p:txBody>
          <a:bodyPr/>
          <a:lstStyle/>
          <a:p>
            <a:pPr algn="r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בחירת הדאטה</a:t>
            </a:r>
            <a:endParaRPr lang="en-US"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901522" cy="4093243"/>
          </a:xfrm>
        </p:spPr>
        <p:txBody>
          <a:bodyPr/>
          <a:lstStyle/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בתרגיל זה התבקשנו להתרכז בדאטה הקשור למחלת הקורונה והתפרצותה. נציג ניתוח של נתונים אלה ע"י גרפים ומודל רגרסיה לינראית.</a:t>
            </a:r>
          </a:p>
          <a:p>
            <a:pPr marL="0" indent="0" algn="r">
              <a:buNone/>
            </a:pPr>
            <a:endParaRPr lang="he-IL" sz="11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לשם כך בחרנו להתמקד בנתונים הבאים:</a:t>
            </a:r>
          </a:p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העוסקים בהתפתחות המגפה בעולם.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ECDC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נתוני ה</a:t>
            </a:r>
          </a:p>
          <a:p>
            <a:pPr marL="0" indent="0" algn="r">
              <a:buNone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.John Hopkins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דרכי התמודדות של מדינות למגפה מאת אוניברסיטת </a:t>
            </a:r>
          </a:p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נתוני ששוק ההון הפתוחים לציבור, בפרט במדדי הנפט וחברות התעופה.</a:t>
            </a:r>
          </a:p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במדדי רווחה ואושר של מדינות אירופה המתפרסם מדי שנה.</a:t>
            </a:r>
          </a:p>
          <a:p>
            <a:pPr marL="0" indent="0" algn="r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מידע על תוחלת החיים של כלל מדינות העולם.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4520D1-679E-475A-96D7-291079278864}"/>
              </a:ext>
            </a:extLst>
          </p:cNvPr>
          <p:cNvSpPr/>
          <p:nvPr/>
        </p:nvSpPr>
        <p:spPr>
          <a:xfrm>
            <a:off x="7346026" y="4124130"/>
            <a:ext cx="138701" cy="1428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764E02-64B0-4B62-B2C2-BDFF46D85A4D}"/>
              </a:ext>
            </a:extLst>
          </p:cNvPr>
          <p:cNvSpPr/>
          <p:nvPr/>
        </p:nvSpPr>
        <p:spPr>
          <a:xfrm>
            <a:off x="7346025" y="4553933"/>
            <a:ext cx="138701" cy="1428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DD1535-2B9A-42FF-9C4F-6F193854CB0E}"/>
              </a:ext>
            </a:extLst>
          </p:cNvPr>
          <p:cNvSpPr/>
          <p:nvPr/>
        </p:nvSpPr>
        <p:spPr>
          <a:xfrm>
            <a:off x="7346024" y="4983736"/>
            <a:ext cx="138701" cy="1428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418DE-2D12-42F2-969C-E0FF0C7698A0}"/>
              </a:ext>
            </a:extLst>
          </p:cNvPr>
          <p:cNvSpPr/>
          <p:nvPr/>
        </p:nvSpPr>
        <p:spPr>
          <a:xfrm>
            <a:off x="7346023" y="5413539"/>
            <a:ext cx="138701" cy="1428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704FFB-50BB-4F70-9788-A320568D1D1C}"/>
              </a:ext>
            </a:extLst>
          </p:cNvPr>
          <p:cNvSpPr/>
          <p:nvPr/>
        </p:nvSpPr>
        <p:spPr>
          <a:xfrm>
            <a:off x="7346022" y="5843342"/>
            <a:ext cx="138701" cy="1428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32" descr="Head with Gears">
            <a:extLst>
              <a:ext uri="{FF2B5EF4-FFF2-40B4-BE49-F238E27FC236}">
                <a16:creationId xmlns:a16="http://schemas.microsoft.com/office/drawing/2014/main" id="{2291EAB4-7366-4F52-BF1B-537E88C1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-121672" y="257729"/>
            <a:ext cx="1132344" cy="113234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7" y="734268"/>
            <a:ext cx="4983060" cy="757130"/>
          </a:xfrm>
        </p:spPr>
        <p:txBody>
          <a:bodyPr/>
          <a:lstStyle/>
          <a:p>
            <a:r>
              <a:rPr lang="en-US" sz="2400" dirty="0"/>
              <a:t>Number of confirmed cases and deaths due to COVID-19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8A99C-5B6F-45A2-B806-97FBE9EF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" y="1575909"/>
            <a:ext cx="6830517" cy="4395217"/>
          </a:xfrm>
          <a:prstGeom prst="rect">
            <a:avLst/>
          </a:prstGeom>
        </p:spPr>
      </p:pic>
      <p:pic>
        <p:nvPicPr>
          <p:cNvPr id="6" name="Picture Placeholder 24" descr="Bar chart">
            <a:extLst>
              <a:ext uri="{FF2B5EF4-FFF2-40B4-BE49-F238E27FC236}">
                <a16:creationId xmlns:a16="http://schemas.microsoft.com/office/drawing/2014/main" id="{26191F4D-E569-428A-97CB-4CB2724B9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502CD-B57A-4F79-A97C-2370861776BD}"/>
              </a:ext>
            </a:extLst>
          </p:cNvPr>
          <p:cNvSpPr txBox="1"/>
          <p:nvPr/>
        </p:nvSpPr>
        <p:spPr>
          <a:xfrm>
            <a:off x="7508147" y="1879134"/>
            <a:ext cx="4150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כאן אנו רואים בצורה ברורה את כמות החולים והמתים של מספר מדינות וביניהן ישראל.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נכון להיום אפשר לראות שבכמות הנדבקים בלבד, ארה"ב כרגע נמצאת הרבה מעל כל המדינות. יכול להיות שרק בגלל כמות האנשים, אבל גם אולי יש עוד מדדים המשפיעים על הנתונים הללו.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ניתן לראות גם שכמות המתים של איטליה וספרד גבוהות במיוחד, ואף עוברות את כמות המתים של ארה"ב, למרות שגודל המדינות קטן בהרבה.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55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56" y="593836"/>
            <a:ext cx="517624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2400" dirty="0"/>
              <a:t>How age is distributed for each country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22A18-575E-4A36-82CE-1E981B13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440442"/>
            <a:ext cx="7078156" cy="4646006"/>
          </a:xfrm>
          <a:prstGeom prst="rect">
            <a:avLst/>
          </a:prstGeom>
          <a:noFill/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7D75A6-DAB6-4DC3-BFD0-76EA14A0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06437" y="2434721"/>
            <a:ext cx="3365063" cy="2397338"/>
          </a:xfrm>
        </p:spPr>
        <p:txBody>
          <a:bodyPr>
            <a:normAutofit/>
          </a:bodyPr>
          <a:lstStyle/>
          <a:p>
            <a:pPr algn="r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גרף המתאר התפלגות גילאים בשנים לפי מדינות.</a:t>
            </a:r>
          </a:p>
          <a:p>
            <a:pPr algn="r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כל עמודה מתארת התפלגות נורמלית עבור הגילאים של החולים באותה מדינה.</a:t>
            </a:r>
          </a:p>
          <a:p>
            <a:pPr algn="r"/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נתונים אלו יעזרו לנו לבדוק קורלציות מול נתוני המחלה.</a:t>
            </a:r>
          </a:p>
        </p:txBody>
      </p:sp>
      <p:pic>
        <p:nvPicPr>
          <p:cNvPr id="9" name="Picture Placeholder 24" descr="Bar chart">
            <a:extLst>
              <a:ext uri="{FF2B5EF4-FFF2-40B4-BE49-F238E27FC236}">
                <a16:creationId xmlns:a16="http://schemas.microsoft.com/office/drawing/2014/main" id="{A3181478-718B-4FC7-A431-902CDBCCD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8C3D-B159-4DAD-A72F-EE6479B76A81}"/>
              </a:ext>
            </a:extLst>
          </p:cNvPr>
          <p:cNvSpPr txBox="1"/>
          <p:nvPr/>
        </p:nvSpPr>
        <p:spPr>
          <a:xfrm>
            <a:off x="4154388" y="6310868"/>
            <a:ext cx="671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77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352" y="649235"/>
            <a:ext cx="6459639" cy="424732"/>
          </a:xfrm>
        </p:spPr>
        <p:txBody>
          <a:bodyPr/>
          <a:lstStyle/>
          <a:p>
            <a:r>
              <a:rPr lang="en-US" sz="2400" dirty="0"/>
              <a:t>Are we taking precautions?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F50CE-646B-420C-8FD1-76FE342A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86" y="3380298"/>
            <a:ext cx="443865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43111-6A29-4C53-BE2A-F0E1DD78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7" y="3380297"/>
            <a:ext cx="4438650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6E526-CA13-43D1-ACBF-F21BA04F592A}"/>
              </a:ext>
            </a:extLst>
          </p:cNvPr>
          <p:cNvSpPr txBox="1"/>
          <p:nvPr/>
        </p:nvSpPr>
        <p:spPr>
          <a:xfrm>
            <a:off x="5364640" y="1410527"/>
            <a:ext cx="58875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מהי פונקצית צפיפות בהקשר של סגירת בתי ספר?</a:t>
            </a: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אפשר לחשוב על הפונקציה שהגרף מתאר כגל.</a:t>
            </a: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 הוא בא לענות על השאלה האם עוד מדינות הולכות לסגור בתי ספר</a:t>
            </a:r>
            <a:r>
              <a:rPr lang="en-US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כתגובה למגפת הקורונה</a:t>
            </a:r>
          </a:p>
          <a:p>
            <a:pPr algn="r"/>
            <a:r>
              <a:rPr lang="he-IL" sz="1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צפיפות של סגירת בתי ספר ע"י מדינות:</a:t>
            </a: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בגרף הראשון אנו מסתכלים על נקודת האמצע מבחינת תאריכים</a:t>
            </a: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בגרף השני אנו מסתכלים על היום הכי עדכני עבור כל המדינות</a:t>
            </a: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ניתן לראות כי לאורך זמן יותר מדינות סגרו את בתי הספר שלהן ככל שהמחלה מתפשטת</a:t>
            </a:r>
          </a:p>
          <a:p>
            <a:pPr algn="r"/>
            <a:endParaRPr lang="en-US" sz="10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Placeholder 24" descr="Bar chart">
            <a:extLst>
              <a:ext uri="{FF2B5EF4-FFF2-40B4-BE49-F238E27FC236}">
                <a16:creationId xmlns:a16="http://schemas.microsoft.com/office/drawing/2014/main" id="{44303C8D-286D-4F13-A875-C17CDD8E3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1109D-7474-4A33-9090-EF3C4D7148D5}"/>
              </a:ext>
            </a:extLst>
          </p:cNvPr>
          <p:cNvSpPr txBox="1"/>
          <p:nvPr/>
        </p:nvSpPr>
        <p:spPr>
          <a:xfrm>
            <a:off x="7029830" y="6128303"/>
            <a:ext cx="3959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Graph 1</a:t>
            </a:r>
          </a:p>
          <a:p>
            <a:r>
              <a:rPr lang="en-US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Density vs school closure density (over the middle day of the outbreak)</a:t>
            </a:r>
            <a:endParaRPr lang="he-IL" sz="1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B32B2-C812-4BF7-B591-288B39F61A90}"/>
              </a:ext>
            </a:extLst>
          </p:cNvPr>
          <p:cNvSpPr txBox="1"/>
          <p:nvPr/>
        </p:nvSpPr>
        <p:spPr>
          <a:xfrm>
            <a:off x="578840" y="6056822"/>
            <a:ext cx="458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Graph 2</a:t>
            </a:r>
          </a:p>
          <a:p>
            <a:r>
              <a:rPr lang="en-US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Density vs school closure (over the last day)</a:t>
            </a:r>
            <a:endParaRPr lang="he-IL" sz="1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7C87F-6520-4DDF-B5D5-D5E722A72A19}"/>
              </a:ext>
            </a:extLst>
          </p:cNvPr>
          <p:cNvSpPr txBox="1"/>
          <p:nvPr/>
        </p:nvSpPr>
        <p:spPr>
          <a:xfrm>
            <a:off x="399570" y="1687526"/>
            <a:ext cx="41899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רוב המדינות לא סגרו את בתי הספר(כלומר ערך 0 ברשומה) אז הפיק של הגרף יהיה בנקודה 0.</a:t>
            </a:r>
            <a:endParaRPr lang="en-US" sz="1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קצת מהמדינות סגרו את בתי הספר(כלומר ערך גדול מ0 ברשומה) אז יהיה עוד פיק בגרף בנקודה ימנית לנקודה 0.</a:t>
            </a:r>
            <a:endParaRPr lang="en-US" sz="1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06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02" y="483036"/>
            <a:ext cx="4862935" cy="757130"/>
          </a:xfrm>
        </p:spPr>
        <p:txBody>
          <a:bodyPr/>
          <a:lstStyle/>
          <a:p>
            <a:r>
              <a:rPr lang="en-US" sz="2400" dirty="0"/>
              <a:t>How does quality of life affect death rates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599FD-7A24-4291-8BF3-C5B59E53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4" y="1502470"/>
            <a:ext cx="5651500" cy="2138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BA2A7-8BD8-405F-B5C4-72932ADA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4" y="3792348"/>
            <a:ext cx="5651500" cy="213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1FAA0-6083-45C4-B329-69E5F750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29" y="1502470"/>
            <a:ext cx="5781675" cy="2138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2372A-7990-4DAC-A917-4C3BCE0945C6}"/>
              </a:ext>
            </a:extLst>
          </p:cNvPr>
          <p:cNvSpPr txBox="1"/>
          <p:nvPr/>
        </p:nvSpPr>
        <p:spPr>
          <a:xfrm>
            <a:off x="6096001" y="3641346"/>
            <a:ext cx="53717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הגדרות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נגדיר את יחס המוות להיות כמות המתים חלקי כמות החולים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נגדיר את יחס הבדיקות להיות כמות הבדיקות חלקי כמות החולים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מדדי האושר של מדינה נקבעים ע"י דירוג של אזרחי המדינה</a:t>
            </a:r>
          </a:p>
          <a:p>
            <a:pPr lvl="1"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המדדים כוללים בין השאר צפייה לחיים ארוכים ונדיבות</a:t>
            </a:r>
          </a:p>
          <a:p>
            <a:pPr algn="r"/>
            <a:r>
              <a:rPr lang="he-IL" sz="16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ניצור גרפים המשווים בין יחס המוות לפרמטרים הבאים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יחס הבדיקות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נדיבות</a:t>
            </a:r>
          </a:p>
          <a:p>
            <a:pPr algn="r"/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צפי לחיים ארוכים</a:t>
            </a:r>
          </a:p>
          <a:p>
            <a:pPr algn="r"/>
            <a:endParaRPr lang="en-US" sz="16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Picture Placeholder 24" descr="Bar chart">
            <a:extLst>
              <a:ext uri="{FF2B5EF4-FFF2-40B4-BE49-F238E27FC236}">
                <a16:creationId xmlns:a16="http://schemas.microsoft.com/office/drawing/2014/main" id="{0D491ECE-FE39-440E-9C02-481DBA63B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725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836" y="774432"/>
            <a:ext cx="5109108" cy="757130"/>
          </a:xfrm>
        </p:spPr>
        <p:txBody>
          <a:bodyPr/>
          <a:lstStyle/>
          <a:p>
            <a:r>
              <a:rPr lang="en-US" sz="2400" dirty="0"/>
              <a:t>COVID-19 effects on the economy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1310E-FDA7-4F87-B5BF-A96B66E5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4" y="1773308"/>
            <a:ext cx="6477000" cy="401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11C3A-B6AC-4AD2-83CF-74BCF7179B09}"/>
              </a:ext>
            </a:extLst>
          </p:cNvPr>
          <p:cNvSpPr txBox="1"/>
          <p:nvPr/>
        </p:nvSpPr>
        <p:spPr>
          <a:xfrm>
            <a:off x="6780944" y="1773308"/>
            <a:ext cx="4715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המשבר שמטביע את תעשיית התעופה העולמית מחריף. 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אמריקן איירליינס הודיעו על ירידה צפויה בהכנסות, קיצוצים חדים בטיסותיהן ומהלכי חירום נוספים. זאת, במטרה לצמצם את נזקי נגיף הקורונה שמדלל באופן דרסטי את תנועתה נוסעים העולמית.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נכון ל־2019, אמריקן איירליינס היא חברת התעופה הגדולה בעולם עם צי של 956 מטוסים. 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ניתן לראות ירידה חדה במיוחד בשערי המנייה בתקופת סוף פברואר. בסביבות אותה תקופה, ארה"ב התחילה לראות עלייה בכמות החולים.</a:t>
            </a:r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DEB1C-7522-4FA4-BA63-1E1E9B94484D}"/>
              </a:ext>
            </a:extLst>
          </p:cNvPr>
          <p:cNvSpPr txBox="1"/>
          <p:nvPr/>
        </p:nvSpPr>
        <p:spPr>
          <a:xfrm>
            <a:off x="175943" y="5857875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בדולרים על פני השנה האחרונה</a:t>
            </a:r>
            <a:r>
              <a:rPr lang="en-US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AAL</a:t>
            </a:r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כאן ניתן לראות את שערי הסגירה של מניית </a:t>
            </a:r>
            <a:endParaRPr lang="en-US" sz="16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Picture Placeholder 24" descr="Bar chart">
            <a:extLst>
              <a:ext uri="{FF2B5EF4-FFF2-40B4-BE49-F238E27FC236}">
                <a16:creationId xmlns:a16="http://schemas.microsoft.com/office/drawing/2014/main" id="{1F12DE58-4E83-464A-AA6F-1B7B2AB52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32" y="690542"/>
            <a:ext cx="4773335" cy="424732"/>
          </a:xfrm>
        </p:spPr>
        <p:txBody>
          <a:bodyPr/>
          <a:lstStyle/>
          <a:p>
            <a:pPr algn="r"/>
            <a:r>
              <a:rPr lang="en-US" sz="2400" dirty="0"/>
              <a:t>COVID-19 effects on the economy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19FA9-8F8C-47DA-8A46-C2BC3BE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" y="1440442"/>
            <a:ext cx="6572250" cy="4490575"/>
          </a:xfrm>
          <a:prstGeom prst="rect">
            <a:avLst/>
          </a:prstGeom>
        </p:spPr>
      </p:pic>
      <p:pic>
        <p:nvPicPr>
          <p:cNvPr id="7" name="Picture Placeholder 24" descr="Bar chart">
            <a:extLst>
              <a:ext uri="{FF2B5EF4-FFF2-40B4-BE49-F238E27FC236}">
                <a16:creationId xmlns:a16="http://schemas.microsoft.com/office/drawing/2014/main" id="{671BED65-6097-40D3-B875-BD6117416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EAE5E-C552-45D0-9CEE-6BAC7B710470}"/>
              </a:ext>
            </a:extLst>
          </p:cNvPr>
          <p:cNvSpPr txBox="1"/>
          <p:nvPr/>
        </p:nvSpPr>
        <p:spPr>
          <a:xfrm>
            <a:off x="175943" y="5857875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בדולרים על פני שנת2020 </a:t>
            </a:r>
            <a:r>
              <a:rPr lang="en-US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WTI</a:t>
            </a:r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כאן ניתן לראות את שערי הסגירה של מניית  </a:t>
            </a:r>
            <a:endParaRPr lang="en-US" sz="16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CC60-3EA4-41C0-BD10-C61F43CC61F7}"/>
              </a:ext>
            </a:extLst>
          </p:cNvPr>
          <p:cNvSpPr txBox="1"/>
          <p:nvPr/>
        </p:nvSpPr>
        <p:spPr>
          <a:xfrm>
            <a:off x="7600426" y="2428612"/>
            <a:ext cx="3053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בדומה למה שראינו קודם עם מניית אמירקן איירליינס, יש ירידה משמעותית במחיר מאז תחילת המשבר.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שנת2020 המנייה ירדה מסביבות 60 דולר ל20 דולר עד לאפריל. ירידה של כ66% במשך רבעון אחד.</a:t>
            </a: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10" y="649235"/>
            <a:ext cx="4960297" cy="424732"/>
          </a:xfrm>
        </p:spPr>
        <p:txBody>
          <a:bodyPr/>
          <a:lstStyle/>
          <a:p>
            <a:r>
              <a:rPr lang="en-US" sz="2400" dirty="0"/>
              <a:t>COVID-19 effects on the economy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6EDE3-F2D1-40F8-8B7F-3F3D1A5A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5" y="2274838"/>
            <a:ext cx="4612644" cy="3011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AE154-BDC9-494A-A491-7D16A5197764}"/>
              </a:ext>
            </a:extLst>
          </p:cNvPr>
          <p:cNvSpPr txBox="1"/>
          <p:nvPr/>
        </p:nvSpPr>
        <p:spPr>
          <a:xfrm>
            <a:off x="6336252" y="2274838"/>
            <a:ext cx="4915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עבור הנפט אנו רואים שרוב הערכים נמצאים 30 ל55 דולר כאשר הממוצע לאורך זמן הינו 50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יש נפילה דרמטית עד לערכים מינימליים של 15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עבור מחיר המנייה של חברת התעופה אנו רואים שהממוצע לאורך הזמן היה 30 ורוב הזמן זה נשאר כך</a:t>
            </a:r>
          </a:p>
          <a:p>
            <a:pPr algn="r"/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אך בעקבות משבר הקורונה נהיו ערכים מינימליים שרחוקים מאוד מהטווח- הנקודות</a:t>
            </a:r>
          </a:p>
          <a:p>
            <a:pPr algn="r"/>
            <a:endParaRPr lang="en-US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Placeholder 24" descr="Bar chart">
            <a:extLst>
              <a:ext uri="{FF2B5EF4-FFF2-40B4-BE49-F238E27FC236}">
                <a16:creationId xmlns:a16="http://schemas.microsoft.com/office/drawing/2014/main" id="{34A34FBF-9033-438D-A7C7-6563A6A2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0" y="282761"/>
            <a:ext cx="1157681" cy="1157681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48639-5AB3-43CF-B186-6C159981F1DF}"/>
              </a:ext>
            </a:extLst>
          </p:cNvPr>
          <p:cNvSpPr txBox="1"/>
          <p:nvPr/>
        </p:nvSpPr>
        <p:spPr>
          <a:xfrm>
            <a:off x="645365" y="5377344"/>
            <a:ext cx="477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גרף קופסה המתאר את מניית הנפט ואמריקן איירליינס בדולר</a:t>
            </a:r>
            <a:endParaRPr lang="en-US" sz="16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393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David</vt:lpstr>
      <vt:lpstr>Trade Gothic LT Pro</vt:lpstr>
      <vt:lpstr>Trebuchet MS</vt:lpstr>
      <vt:lpstr>Office Theme</vt:lpstr>
      <vt:lpstr>אנליזה של ביג דאטה תרגיל 1  </vt:lpstr>
      <vt:lpstr>בחירת הדאטה</vt:lpstr>
      <vt:lpstr>Number of confirmed cases and deaths due to COVID-19</vt:lpstr>
      <vt:lpstr>How age is distributed for each country</vt:lpstr>
      <vt:lpstr>Are we taking precautions?</vt:lpstr>
      <vt:lpstr>How does quality of life affect death rates</vt:lpstr>
      <vt:lpstr>COVID-19 effects on the economy</vt:lpstr>
      <vt:lpstr>COVID-19 effects on the economy</vt:lpstr>
      <vt:lpstr>COVID-19 effects on the economy</vt:lpstr>
      <vt:lpstr>COVID-19 effects on the economy</vt:lpstr>
      <vt:lpstr>Checking correlations with a Linear Regression model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2020-05-01T18:04:20Z</dcterms:created>
  <dcterms:modified xsi:type="dcterms:W3CDTF">2020-05-02T11:39:14Z</dcterms:modified>
</cp:coreProperties>
</file>