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58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3" r:id="rId17"/>
    <p:sldId id="266" r:id="rId18"/>
    <p:sldId id="274" r:id="rId19"/>
    <p:sldId id="27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1"/>
    <a:srgbClr val="E20087"/>
    <a:srgbClr val="FFABCB"/>
    <a:srgbClr val="EF720B"/>
    <a:srgbClr val="F79B4F"/>
    <a:srgbClr val="6F4001"/>
    <a:srgbClr val="CC9900"/>
    <a:srgbClr val="157FFF"/>
    <a:srgbClr val="F7E289"/>
    <a:srgbClr val="FF9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4130" y="1138425"/>
            <a:ext cx="6108200" cy="1527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5261460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FFABC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1291130"/>
            <a:ext cx="824607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2007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46070" cy="412303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27605"/>
            <a:ext cx="6558080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2007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443835"/>
            <a:ext cx="6558080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1291130"/>
            <a:ext cx="593902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2007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2054655"/>
            <a:ext cx="3817625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E200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818180"/>
            <a:ext cx="3817625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410" y="2054655"/>
            <a:ext cx="3817625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E200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410" y="2818180"/>
            <a:ext cx="3817625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540" y="222195"/>
            <a:ext cx="6108200" cy="1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Effective Graph Classification Based on Topological and Label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5261460"/>
            <a:ext cx="6400800" cy="1068935"/>
          </a:xfrm>
        </p:spPr>
        <p:txBody>
          <a:bodyPr>
            <a:normAutofit/>
          </a:bodyPr>
          <a:lstStyle/>
          <a:p>
            <a:r>
              <a:rPr lang="en-US" dirty="0" smtClean="0"/>
              <a:t>By : Hamid Shayesteh-</a:t>
            </a:r>
            <a:r>
              <a:rPr lang="en-US" dirty="0" err="1" smtClean="0"/>
              <a:t>manesh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Attributes</a:t>
            </a:r>
            <a:br>
              <a:rPr lang="en-US" dirty="0" smtClean="0"/>
            </a:br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Clustering Coefficient , O(nd^2) where d is max degree</a:t>
            </a:r>
          </a:p>
          <a:p>
            <a:r>
              <a:rPr lang="en-US" dirty="0" smtClean="0"/>
              <a:t>Eccentricity-based features and the average path length can be easily computed from the all-pairs SP matrix, which can be computed in O(n^2 + nm) and features can be computed from SP matrix in O(n^2)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1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Attributes</a:t>
            </a:r>
            <a:br>
              <a:rPr lang="en-US" dirty="0" smtClean="0"/>
            </a:br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eigenvalue-based features , as much as Graphs in real world are sparse so all the eigenvalues can be computed is O(n^2).</a:t>
            </a:r>
          </a:p>
          <a:p>
            <a:r>
              <a:rPr lang="en-US" dirty="0" smtClean="0"/>
              <a:t>Finally, label entropy  can be computed in O(n) , neighborhood impurity can be computed in O(</a:t>
            </a:r>
            <a:r>
              <a:rPr lang="en-US" dirty="0" err="1" smtClean="0"/>
              <a:t>nd</a:t>
            </a:r>
            <a:r>
              <a:rPr lang="en-US" dirty="0" smtClean="0"/>
              <a:t>) where d is max </a:t>
            </a:r>
            <a:r>
              <a:rPr lang="en-US" dirty="0" err="1" smtClean="0"/>
              <a:t>deg</a:t>
            </a:r>
            <a:endParaRPr lang="en-US" dirty="0" smtClean="0"/>
          </a:p>
          <a:p>
            <a:r>
              <a:rPr lang="en-US" dirty="0" smtClean="0"/>
              <a:t>And link impurity can be computed in O(</a:t>
            </a:r>
            <a:r>
              <a:rPr lang="en-US" dirty="0" err="1" smtClean="0"/>
              <a:t>n+m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954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2360064"/>
            <a:ext cx="3817625" cy="3493173"/>
          </a:xfrm>
        </p:spPr>
        <p:txBody>
          <a:bodyPr>
            <a:normAutofit/>
          </a:bodyPr>
          <a:lstStyle/>
          <a:p>
            <a:r>
              <a:rPr lang="en-US" dirty="0" smtClean="0"/>
              <a:t>PTC ( 4 datasets )</a:t>
            </a:r>
          </a:p>
          <a:p>
            <a:r>
              <a:rPr lang="en-US" dirty="0" err="1" smtClean="0"/>
              <a:t>Mutag</a:t>
            </a:r>
            <a:endParaRPr lang="en-US" dirty="0" smtClean="0"/>
          </a:p>
          <a:p>
            <a:r>
              <a:rPr lang="en-US" dirty="0" smtClean="0"/>
              <a:t>NCI1</a:t>
            </a:r>
          </a:p>
          <a:p>
            <a:r>
              <a:rPr lang="en-US" dirty="0" smtClean="0"/>
              <a:t>NCI109</a:t>
            </a:r>
            <a:endParaRPr lang="en-US" dirty="0" smtClean="0"/>
          </a:p>
          <a:p>
            <a:r>
              <a:rPr lang="en-US" dirty="0" smtClean="0"/>
              <a:t>Enzymes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098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244" y="1443835"/>
            <a:ext cx="593902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2649893"/>
              </p:ext>
            </p:extLst>
          </p:nvPr>
        </p:nvGraphicFramePr>
        <p:xfrm>
          <a:off x="601663" y="2360064"/>
          <a:ext cx="8030604" cy="43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34"/>
                <a:gridCol w="1338434"/>
                <a:gridCol w="1338434"/>
                <a:gridCol w="1338434"/>
                <a:gridCol w="1338434"/>
                <a:gridCol w="1338434"/>
              </a:tblGrid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No-Normal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Range-Normal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Z-Normal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MUTAG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+- 7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83.5 +- 9.4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86.1 +- 8.1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NCI1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r>
                        <a:rPr lang="en-US" baseline="0" dirty="0" smtClean="0"/>
                        <a:t> +- 2.3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 +- 2.5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 +- 2.3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NCI109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51.9 +- 1.6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 +- 2.7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 +-</a:t>
                      </a:r>
                      <a:r>
                        <a:rPr lang="en-US" baseline="0" dirty="0" smtClean="0"/>
                        <a:t> 1.8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PTC(MM)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57.4</a:t>
                      </a:r>
                      <a:r>
                        <a:rPr lang="en-US" baseline="0" dirty="0" smtClean="0"/>
                        <a:t> +- 3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53.1 +- 5.8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53.9</a:t>
                      </a:r>
                      <a:r>
                        <a:rPr lang="en-US" baseline="0" dirty="0" smtClean="0"/>
                        <a:t> +- 3.9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PTC(FM)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55.2 +- 5.9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48.4 +- 8.2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48.8 +- 5.7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PTC(MR)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50.8 +- 6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51.8 +- 6.6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55.9</a:t>
                      </a:r>
                      <a:r>
                        <a:rPr lang="en-US" baseline="0" dirty="0" smtClean="0"/>
                        <a:t> +- 7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PTC(FR)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60.2 +- 8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55.2 +- 6.9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55.8 +- 4.3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Enzymes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79.9</a:t>
                      </a:r>
                      <a:r>
                        <a:rPr lang="en-US" baseline="0" dirty="0" smtClean="0"/>
                        <a:t> +- 4.8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25.8 +- 5.4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16.7 +- 4.7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06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244" y="1443835"/>
            <a:ext cx="593902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Datasets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Only dataset which is same with the paper is MUTAG</a:t>
            </a:r>
          </a:p>
          <a:p>
            <a:r>
              <a:rPr lang="en-US" dirty="0" smtClean="0"/>
              <a:t>PTC dataset has change too much, how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244" y="1443835"/>
            <a:ext cx="593902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6752951"/>
              </p:ext>
            </p:extLst>
          </p:nvPr>
        </p:nvGraphicFramePr>
        <p:xfrm>
          <a:off x="601663" y="2360064"/>
          <a:ext cx="8030603" cy="409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29"/>
                <a:gridCol w="1147229"/>
                <a:gridCol w="1147229"/>
                <a:gridCol w="1147229"/>
                <a:gridCol w="1147229"/>
                <a:gridCol w="1147229"/>
                <a:gridCol w="1147229"/>
              </a:tblGrid>
              <a:tr h="794066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No-Normal – Test, 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Range-Normal – Test,</a:t>
                      </a:r>
                      <a:r>
                        <a:rPr lang="en-US" baseline="0" dirty="0" smtClean="0"/>
                        <a:t> 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Z-Normal – Test, Train</a:t>
                      </a:r>
                      <a:endParaRPr lang="en-US" dirty="0"/>
                    </a:p>
                  </a:txBody>
                  <a:tcPr/>
                </a:tc>
              </a:tr>
              <a:tr h="794066">
                <a:tc>
                  <a:txBody>
                    <a:bodyPr/>
                    <a:lstStyle/>
                    <a:p>
                      <a:r>
                        <a:rPr lang="en-US" dirty="0" smtClean="0"/>
                        <a:t>PTC(MM)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80.7 – 78.1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83.2 – 64.05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83.2 – 98.4</a:t>
                      </a:r>
                      <a:endParaRPr lang="en-US" dirty="0"/>
                    </a:p>
                  </a:txBody>
                  <a:tcPr/>
                </a:tc>
              </a:tr>
              <a:tr h="794066">
                <a:tc>
                  <a:txBody>
                    <a:bodyPr/>
                    <a:lstStyle/>
                    <a:p>
                      <a:r>
                        <a:rPr lang="en-US" dirty="0" smtClean="0"/>
                        <a:t>PTC(FM)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74.8 – 77.9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78.3 – 60.8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78.3 - 99</a:t>
                      </a:r>
                      <a:endParaRPr lang="en-US" dirty="0"/>
                    </a:p>
                  </a:txBody>
                  <a:tcPr/>
                </a:tc>
              </a:tr>
              <a:tr h="794066">
                <a:tc>
                  <a:txBody>
                    <a:bodyPr/>
                    <a:lstStyle/>
                    <a:p>
                      <a:r>
                        <a:rPr lang="en-US" dirty="0" smtClean="0"/>
                        <a:t>PTC(MR)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61.5 – 80.1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73.8 – 64.2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73.8 – 98.4</a:t>
                      </a:r>
                      <a:endParaRPr lang="en-US" dirty="0"/>
                    </a:p>
                  </a:txBody>
                  <a:tcPr/>
                </a:tc>
              </a:tr>
              <a:tr h="794066">
                <a:tc>
                  <a:txBody>
                    <a:bodyPr/>
                    <a:lstStyle/>
                    <a:p>
                      <a:r>
                        <a:rPr lang="en-US" dirty="0" smtClean="0"/>
                        <a:t>PTC(FR)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71.9 – 80.3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 – 69.1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 – 99.5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98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244" y="1443835"/>
            <a:ext cx="5939025" cy="5321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Feature Importance Study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4631583"/>
              </p:ext>
            </p:extLst>
          </p:nvPr>
        </p:nvGraphicFramePr>
        <p:xfrm>
          <a:off x="448965" y="2360065"/>
          <a:ext cx="839787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646"/>
                <a:gridCol w="1399646"/>
                <a:gridCol w="1399646"/>
                <a:gridCol w="1399646"/>
                <a:gridCol w="1399646"/>
                <a:gridCol w="13996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</a:t>
                      </a:r>
                      <a:r>
                        <a:rPr lang="en-US" dirty="0" err="1" smtClean="0"/>
                        <a:t>Clustring</a:t>
                      </a:r>
                      <a:r>
                        <a:rPr lang="en-US" dirty="0" smtClean="0"/>
                        <a:t> 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Effective Eccentricity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</a:t>
                      </a:r>
                      <a:r>
                        <a:rPr lang="en-US" dirty="0" err="1" smtClean="0"/>
                        <a:t>Deg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Edges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NCI1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Spectral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</a:t>
                      </a:r>
                      <a:r>
                        <a:rPr lang="en-US" dirty="0" err="1" smtClean="0"/>
                        <a:t>Clustring</a:t>
                      </a:r>
                      <a:r>
                        <a:rPr lang="en-US" dirty="0" smtClean="0"/>
                        <a:t> 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r>
                        <a:rPr lang="en-US" baseline="0" dirty="0" smtClean="0"/>
                        <a:t> Effective Eccentricity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Neighborhood Impurity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NCI109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Spectral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</a:t>
                      </a:r>
                      <a:r>
                        <a:rPr lang="en-US" dirty="0" err="1" smtClean="0"/>
                        <a:t>Clustring</a:t>
                      </a:r>
                      <a:r>
                        <a:rPr lang="en-US" dirty="0" smtClean="0"/>
                        <a:t> 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Effective Eccentricity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Neighborhood Impurity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Enzymes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Clustring</a:t>
                      </a:r>
                      <a:r>
                        <a:rPr lang="en-US" baseline="0" dirty="0" smtClean="0"/>
                        <a:t> 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Effective Eccentricity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</a:t>
                      </a:r>
                      <a:r>
                        <a:rPr lang="en-US" dirty="0" err="1" smtClean="0"/>
                        <a:t>Deg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Nodes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Augmented Topological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5" y="2360065"/>
            <a:ext cx="3817625" cy="3664920"/>
          </a:xfrm>
        </p:spPr>
        <p:txBody>
          <a:bodyPr/>
          <a:lstStyle/>
          <a:p>
            <a:r>
              <a:rPr lang="en-US" dirty="0" smtClean="0"/>
              <a:t>Eigen-exponent</a:t>
            </a:r>
            <a:endParaRPr lang="en-US" dirty="0" smtClean="0"/>
          </a:p>
          <a:p>
            <a:r>
              <a:rPr lang="en-US" dirty="0" smtClean="0"/>
              <a:t>Hop-Plot exponent</a:t>
            </a:r>
            <a:endParaRPr lang="en-US" dirty="0" smtClean="0"/>
          </a:p>
          <a:p>
            <a:r>
              <a:rPr lang="en-US" dirty="0" smtClean="0"/>
              <a:t>Averaged current-flow closeness centrality</a:t>
            </a:r>
          </a:p>
          <a:p>
            <a:r>
              <a:rPr lang="en-US" dirty="0" smtClean="0"/>
              <a:t>Degree </a:t>
            </a:r>
            <a:r>
              <a:rPr lang="en-US" dirty="0" err="1" smtClean="0"/>
              <a:t>assortativity</a:t>
            </a:r>
            <a:r>
              <a:rPr lang="en-US" dirty="0" smtClean="0"/>
              <a:t> coefficient</a:t>
            </a:r>
          </a:p>
          <a:p>
            <a:r>
              <a:rPr lang="en-US" dirty="0" smtClean="0"/>
              <a:t>Number of Cliques</a:t>
            </a:r>
          </a:p>
          <a:p>
            <a:r>
              <a:rPr lang="en-US" dirty="0" smtClean="0"/>
              <a:t>Average neighbor degree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16474" y="2395245"/>
            <a:ext cx="3817625" cy="3629740"/>
          </a:xfrm>
        </p:spPr>
        <p:txBody>
          <a:bodyPr/>
          <a:lstStyle/>
          <a:p>
            <a:r>
              <a:rPr lang="en-US" dirty="0" smtClean="0"/>
              <a:t>Transitivity</a:t>
            </a:r>
            <a:endParaRPr lang="en-US" dirty="0" smtClean="0"/>
          </a:p>
          <a:p>
            <a:r>
              <a:rPr lang="en-US" dirty="0" smtClean="0"/>
              <a:t>Periphery</a:t>
            </a:r>
            <a:endParaRPr lang="en-US" dirty="0" smtClean="0"/>
          </a:p>
          <a:p>
            <a:r>
              <a:rPr lang="en-US" dirty="0" smtClean="0"/>
              <a:t>Cycle basis</a:t>
            </a:r>
          </a:p>
          <a:p>
            <a:r>
              <a:rPr lang="en-US" dirty="0" smtClean="0"/>
              <a:t>Square clustering 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3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244" y="1443835"/>
            <a:ext cx="593902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7515400"/>
              </p:ext>
            </p:extLst>
          </p:nvPr>
        </p:nvGraphicFramePr>
        <p:xfrm>
          <a:off x="601663" y="2360064"/>
          <a:ext cx="8030604" cy="43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34"/>
                <a:gridCol w="1338434"/>
                <a:gridCol w="1338434"/>
                <a:gridCol w="1338434"/>
                <a:gridCol w="1338434"/>
                <a:gridCol w="1338434"/>
              </a:tblGrid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No-Normal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Range-Normal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Z-Normal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MUTAG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89.8</a:t>
                      </a:r>
                      <a:r>
                        <a:rPr lang="en-US" baseline="0" dirty="0" smtClean="0"/>
                        <a:t> +- 6.4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83.7 +- 8.4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86.3 +- 10.1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NCI1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52.1</a:t>
                      </a:r>
                      <a:r>
                        <a:rPr lang="en-US" baseline="0" dirty="0" smtClean="0"/>
                        <a:t> +- 2.2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52.6 +- 2.1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 +- 2.1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NCI109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 +- 2.7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52.1 +- 1.9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 +-</a:t>
                      </a:r>
                      <a:r>
                        <a:rPr lang="en-US" baseline="0" dirty="0" smtClean="0"/>
                        <a:t> 2.6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PTC(MM)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63.9</a:t>
                      </a:r>
                      <a:r>
                        <a:rPr lang="en-US" baseline="0" dirty="0" smtClean="0"/>
                        <a:t> +- 8.5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54.9 +- 4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55.1 +- 5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PTC(FM)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63.2</a:t>
                      </a:r>
                      <a:r>
                        <a:rPr lang="en-US" baseline="0" dirty="0" smtClean="0"/>
                        <a:t> +- 6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54.4</a:t>
                      </a:r>
                      <a:r>
                        <a:rPr lang="en-US" baseline="0" dirty="0" smtClean="0"/>
                        <a:t> +- 6.6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54.8</a:t>
                      </a:r>
                      <a:r>
                        <a:rPr lang="en-US" baseline="0" dirty="0" smtClean="0"/>
                        <a:t> +- 4.6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PTC(MR)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61.2 +- 5.1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55.3 +- 4.3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55.7 +- 5.7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PTC(FR)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</a:t>
                      </a:r>
                      <a:r>
                        <a:rPr lang="en-US" baseline="0" dirty="0" smtClean="0"/>
                        <a:t> +- 5.5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55.2</a:t>
                      </a:r>
                      <a:r>
                        <a:rPr lang="en-US" baseline="0" dirty="0" smtClean="0"/>
                        <a:t> +- 5.6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55.4</a:t>
                      </a:r>
                      <a:r>
                        <a:rPr lang="en-US" baseline="0" dirty="0" smtClean="0"/>
                        <a:t> +- 4.4</a:t>
                      </a:r>
                      <a:endParaRPr lang="en-US" dirty="0"/>
                    </a:p>
                  </a:txBody>
                  <a:tcPr/>
                </a:tc>
              </a:tr>
              <a:tr h="458115">
                <a:tc>
                  <a:txBody>
                    <a:bodyPr/>
                    <a:lstStyle/>
                    <a:p>
                      <a:r>
                        <a:rPr lang="en-US" dirty="0" smtClean="0"/>
                        <a:t>Enzymes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88.5</a:t>
                      </a:r>
                      <a:r>
                        <a:rPr lang="en-US" baseline="0" dirty="0" smtClean="0"/>
                        <a:t> +- 3.6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 +- 5.4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16.7 +- 4.3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91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244" y="1443835"/>
            <a:ext cx="593902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1670" y="2818180"/>
            <a:ext cx="6719020" cy="3035058"/>
          </a:xfrm>
        </p:spPr>
        <p:txBody>
          <a:bodyPr/>
          <a:lstStyle/>
          <a:p>
            <a:r>
              <a:rPr lang="en-US" dirty="0" smtClean="0"/>
              <a:t>Effective Graph Classification Based on Topological and Label Attributes – </a:t>
            </a:r>
            <a:r>
              <a:rPr lang="en-US" dirty="0" err="1" smtClean="0"/>
              <a:t>Geng</a:t>
            </a:r>
            <a:r>
              <a:rPr lang="en-US" dirty="0" smtClean="0"/>
              <a:t> Li, Murat </a:t>
            </a:r>
            <a:r>
              <a:rPr lang="en-US" dirty="0" err="1" smtClean="0"/>
              <a:t>Semerci</a:t>
            </a:r>
            <a:r>
              <a:rPr lang="en-US" dirty="0" smtClean="0"/>
              <a:t>, Bulent </a:t>
            </a:r>
            <a:r>
              <a:rPr lang="en-US" dirty="0" err="1" smtClean="0"/>
              <a:t>Yener</a:t>
            </a:r>
            <a:r>
              <a:rPr lang="en-US" dirty="0"/>
              <a:t> </a:t>
            </a:r>
            <a:r>
              <a:rPr lang="en-US" dirty="0" smtClean="0"/>
              <a:t>and Mohammed </a:t>
            </a:r>
            <a:r>
              <a:rPr lang="en-US" dirty="0" err="1" smtClean="0"/>
              <a:t>Zaki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5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our problem ?</a:t>
            </a:r>
            <a:endParaRPr lang="en-US" dirty="0" smtClean="0"/>
          </a:p>
          <a:p>
            <a:r>
              <a:rPr lang="en-US" dirty="0" smtClean="0"/>
              <a:t>Related Work</a:t>
            </a:r>
            <a:endParaRPr lang="en-US" dirty="0" smtClean="0"/>
          </a:p>
          <a:p>
            <a:r>
              <a:rPr lang="en-US" dirty="0" smtClean="0"/>
              <a:t>Graph Attribute For Classification</a:t>
            </a:r>
            <a:endParaRPr lang="en-US" dirty="0" smtClean="0"/>
          </a:p>
          <a:p>
            <a:r>
              <a:rPr lang="en-US" dirty="0" smtClean="0"/>
              <a:t>Datasets</a:t>
            </a:r>
          </a:p>
          <a:p>
            <a:r>
              <a:rPr lang="en-US" dirty="0" smtClean="0"/>
              <a:t>Feature Importance Study</a:t>
            </a:r>
          </a:p>
          <a:p>
            <a:r>
              <a:rPr lang="en-US" dirty="0"/>
              <a:t>Augmented Topological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Questions!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1670" y="2818180"/>
            <a:ext cx="7635250" cy="36649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dirty="0" smtClean="0"/>
              <a:t>Questions 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7010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Our Problem ?</a:t>
            </a:r>
            <a:br>
              <a:rPr lang="en-US" dirty="0" smtClean="0"/>
            </a:br>
            <a:r>
              <a:rPr lang="en-US" dirty="0" smtClean="0"/>
              <a:t>Graph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classification is an important data mining task, and various graph kernel methods have been </a:t>
            </a:r>
            <a:r>
              <a:rPr lang="en-US" dirty="0" smtClean="0"/>
              <a:t>proposed</a:t>
            </a:r>
          </a:p>
          <a:p>
            <a:endParaRPr lang="en-US" dirty="0"/>
          </a:p>
          <a:p>
            <a:r>
              <a:rPr lang="en-US" dirty="0" smtClean="0"/>
              <a:t>Your Samples are Graph.</a:t>
            </a:r>
          </a:p>
          <a:p>
            <a:r>
              <a:rPr lang="en-US" dirty="0" smtClean="0"/>
              <a:t>Such as Enzymes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US" dirty="0"/>
              <a:t>kernels compute the similarity between pairs </a:t>
            </a:r>
            <a:r>
              <a:rPr lang="en-US" dirty="0" smtClean="0"/>
              <a:t>of</a:t>
            </a:r>
            <a:r>
              <a:rPr lang="fa-IR" dirty="0" smtClean="0"/>
              <a:t> </a:t>
            </a:r>
            <a:r>
              <a:rPr lang="en-US" dirty="0" smtClean="0"/>
              <a:t>graphs, based </a:t>
            </a:r>
            <a:r>
              <a:rPr lang="en-US" dirty="0"/>
              <a:t>on the common patterns they </a:t>
            </a:r>
            <a:r>
              <a:rPr lang="en-US" dirty="0" smtClean="0"/>
              <a:t>share, such as</a:t>
            </a:r>
          </a:p>
          <a:p>
            <a:r>
              <a:rPr lang="en-US" dirty="0" smtClean="0"/>
              <a:t>Random Walk Kernels</a:t>
            </a:r>
          </a:p>
          <a:p>
            <a:r>
              <a:rPr lang="en-US" dirty="0" smtClean="0"/>
              <a:t>Shortest Path Kernels</a:t>
            </a:r>
            <a:endParaRPr lang="en-US" dirty="0"/>
          </a:p>
          <a:p>
            <a:r>
              <a:rPr lang="en-US" dirty="0" smtClean="0"/>
              <a:t>Cyclic </a:t>
            </a:r>
            <a:r>
              <a:rPr lang="en-US" dirty="0"/>
              <a:t>Pattern </a:t>
            </a:r>
            <a:r>
              <a:rPr lang="en-US" dirty="0" smtClean="0"/>
              <a:t>Kernels</a:t>
            </a:r>
          </a:p>
          <a:p>
            <a:r>
              <a:rPr lang="en-US" dirty="0" err="1"/>
              <a:t>Graphlet</a:t>
            </a:r>
            <a:r>
              <a:rPr lang="en-US" dirty="0"/>
              <a:t> and Subgraph </a:t>
            </a:r>
            <a:r>
              <a:rPr lang="en-US" dirty="0" smtClean="0"/>
              <a:t>Kernels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Walk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similarity of two </a:t>
            </a:r>
            <a:r>
              <a:rPr lang="en-US" dirty="0" smtClean="0"/>
              <a:t>graphs can </a:t>
            </a:r>
            <a:r>
              <a:rPr lang="en-US" dirty="0"/>
              <a:t>be quantified by counting labeled </a:t>
            </a:r>
            <a:r>
              <a:rPr lang="en-US" dirty="0" smtClean="0"/>
              <a:t>walks that </a:t>
            </a:r>
            <a:r>
              <a:rPr lang="en-US" dirty="0"/>
              <a:t>are common to both of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of first Ideas</a:t>
            </a:r>
          </a:p>
          <a:p>
            <a:r>
              <a:rPr lang="en-US" dirty="0" smtClean="0"/>
              <a:t>Complexity O(n^3) – BEST!!!</a:t>
            </a:r>
          </a:p>
          <a:p>
            <a:r>
              <a:rPr lang="en-US" dirty="0"/>
              <a:t>One </a:t>
            </a:r>
            <a:r>
              <a:rPr lang="en-US" dirty="0" smtClean="0"/>
              <a:t>potential problem </a:t>
            </a:r>
            <a:r>
              <a:rPr lang="en-US" dirty="0"/>
              <a:t>with these kernels is that artificially high </a:t>
            </a:r>
            <a:r>
              <a:rPr lang="en-US" dirty="0" smtClean="0"/>
              <a:t>kernel values </a:t>
            </a:r>
            <a:r>
              <a:rPr lang="en-US" dirty="0"/>
              <a:t>may be obtained by repeatedly visiting same </a:t>
            </a:r>
            <a:r>
              <a:rPr lang="en-US" dirty="0" smtClean="0"/>
              <a:t>nodes and </a:t>
            </a:r>
            <a:r>
              <a:rPr lang="en-US" dirty="0"/>
              <a:t>edges multiple times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2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/>
              <a:t>sophisticated </a:t>
            </a:r>
            <a:r>
              <a:rPr lang="en-US" dirty="0" smtClean="0"/>
              <a:t>graph kernels </a:t>
            </a:r>
            <a:r>
              <a:rPr lang="en-US" dirty="0"/>
              <a:t>have been proposed, efficiency and </a:t>
            </a:r>
            <a:r>
              <a:rPr lang="en-US" dirty="0" smtClean="0"/>
              <a:t>scalability remain </a:t>
            </a:r>
            <a:r>
              <a:rPr lang="en-US" dirty="0"/>
              <a:t>as </a:t>
            </a:r>
            <a:r>
              <a:rPr lang="en-US" dirty="0" smtClean="0"/>
              <a:t>challenges</a:t>
            </a:r>
          </a:p>
          <a:p>
            <a:r>
              <a:rPr lang="en-US" dirty="0"/>
              <a:t>Our </a:t>
            </a:r>
            <a:r>
              <a:rPr lang="en-US" dirty="0" smtClean="0"/>
              <a:t>basic idea </a:t>
            </a:r>
            <a:r>
              <a:rPr lang="en-US" dirty="0"/>
              <a:t>is to compute several topological and label </a:t>
            </a:r>
            <a:r>
              <a:rPr lang="en-US" dirty="0" smtClean="0"/>
              <a:t>attributes for </a:t>
            </a:r>
            <a:r>
              <a:rPr lang="en-US" dirty="0"/>
              <a:t>each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And we use the SVM as classifier of choice</a:t>
            </a:r>
          </a:p>
          <a:p>
            <a:r>
              <a:rPr lang="en-US" dirty="0" smtClean="0"/>
              <a:t>And 10 times </a:t>
            </a:r>
            <a:r>
              <a:rPr lang="en-US" smtClean="0"/>
              <a:t>10 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0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3817625" cy="4275740"/>
          </a:xfrm>
        </p:spPr>
        <p:txBody>
          <a:bodyPr/>
          <a:lstStyle/>
          <a:p>
            <a:r>
              <a:rPr lang="en-US" dirty="0"/>
              <a:t>Average </a:t>
            </a:r>
            <a:r>
              <a:rPr lang="en-US" dirty="0" smtClean="0"/>
              <a:t>Degree</a:t>
            </a:r>
          </a:p>
          <a:p>
            <a:r>
              <a:rPr lang="en-US" dirty="0" smtClean="0"/>
              <a:t>Average Clustering coefficient</a:t>
            </a:r>
            <a:endParaRPr lang="en-US" dirty="0" smtClean="0"/>
          </a:p>
          <a:p>
            <a:r>
              <a:rPr lang="en-US" dirty="0" smtClean="0"/>
              <a:t>Average Effective Eccentricity </a:t>
            </a:r>
          </a:p>
          <a:p>
            <a:r>
              <a:rPr lang="en-US" dirty="0" smtClean="0"/>
              <a:t>Max Effective Eccentricity </a:t>
            </a:r>
          </a:p>
          <a:p>
            <a:r>
              <a:rPr lang="en-US" dirty="0" smtClean="0"/>
              <a:t>Min Effective Eccentricity</a:t>
            </a:r>
          </a:p>
          <a:p>
            <a:r>
              <a:rPr lang="en-US" dirty="0"/>
              <a:t>Average Path Length (Closeness Centrality 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48558" y="2512769"/>
            <a:ext cx="3817625" cy="3512215"/>
          </a:xfrm>
        </p:spPr>
        <p:txBody>
          <a:bodyPr/>
          <a:lstStyle/>
          <a:p>
            <a:r>
              <a:rPr lang="en-US" dirty="0" smtClean="0"/>
              <a:t>Percentage of Central Points</a:t>
            </a:r>
            <a:endParaRPr lang="en-US" dirty="0" smtClean="0"/>
          </a:p>
          <a:p>
            <a:r>
              <a:rPr lang="en-US" dirty="0" smtClean="0"/>
              <a:t>Giant Connected Ratio</a:t>
            </a:r>
          </a:p>
          <a:p>
            <a:r>
              <a:rPr lang="en-US" dirty="0" smtClean="0"/>
              <a:t>Percentage of Isolated Points </a:t>
            </a:r>
          </a:p>
          <a:p>
            <a:r>
              <a:rPr lang="en-US" dirty="0" smtClean="0"/>
              <a:t>Percentage of End Points</a:t>
            </a:r>
          </a:p>
          <a:p>
            <a:r>
              <a:rPr lang="en-US" dirty="0" smtClean="0"/>
              <a:t>Number of Nodes</a:t>
            </a:r>
          </a:p>
          <a:p>
            <a:r>
              <a:rPr lang="en-US" dirty="0" smtClean="0"/>
              <a:t>Number of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Attribute For Classification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2360064"/>
            <a:ext cx="3817625" cy="3493173"/>
          </a:xfrm>
        </p:spPr>
        <p:txBody>
          <a:bodyPr/>
          <a:lstStyle/>
          <a:p>
            <a:r>
              <a:rPr lang="en-US" dirty="0" smtClean="0"/>
              <a:t>Spectral Radius</a:t>
            </a:r>
            <a:endParaRPr lang="en-US" dirty="0" smtClean="0"/>
          </a:p>
          <a:p>
            <a:r>
              <a:rPr lang="en-US" dirty="0" smtClean="0"/>
              <a:t>Second Largest eigenvalue</a:t>
            </a:r>
            <a:endParaRPr lang="en-US" dirty="0" smtClean="0"/>
          </a:p>
          <a:p>
            <a:r>
              <a:rPr lang="en-US" dirty="0" smtClean="0"/>
              <a:t>Trace</a:t>
            </a:r>
          </a:p>
          <a:p>
            <a:r>
              <a:rPr lang="en-US" dirty="0" smtClean="0"/>
              <a:t>Energy </a:t>
            </a:r>
          </a:p>
          <a:p>
            <a:r>
              <a:rPr lang="en-US" dirty="0" smtClean="0"/>
              <a:t>Number of Eigenvalues</a:t>
            </a:r>
          </a:p>
          <a:p>
            <a:r>
              <a:rPr lang="en-US" dirty="0" smtClean="0"/>
              <a:t>Label Entropy </a:t>
            </a:r>
          </a:p>
          <a:p>
            <a:r>
              <a:rPr lang="en-US" dirty="0" smtClean="0"/>
              <a:t>Neighborhood Impurity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6928" y="2435043"/>
            <a:ext cx="3817625" cy="3418193"/>
          </a:xfrm>
        </p:spPr>
        <p:txBody>
          <a:bodyPr/>
          <a:lstStyle/>
          <a:p>
            <a:r>
              <a:rPr lang="en-US" dirty="0" smtClean="0"/>
              <a:t>Link Impurity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1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Attributes</a:t>
            </a:r>
            <a:br>
              <a:rPr lang="en-US" dirty="0" smtClean="0"/>
            </a:br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Nodes and Number of Edges are O(1)</a:t>
            </a:r>
          </a:p>
          <a:p>
            <a:r>
              <a:rPr lang="en-US" dirty="0" smtClean="0"/>
              <a:t>Degree Based Attributes such as percentage of isolated or end points and average degree can be computed in linear time.</a:t>
            </a:r>
          </a:p>
          <a:p>
            <a:r>
              <a:rPr lang="en-US" dirty="0" smtClean="0"/>
              <a:t>Also the Giant Ratio is linear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0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7682</TotalTime>
  <Words>842</Words>
  <Application>Microsoft Office PowerPoint</Application>
  <PresentationFormat>On-screen Show (4:3)</PresentationFormat>
  <Paragraphs>263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Effective Graph Classification Based on Topological and Label Attributes</vt:lpstr>
      <vt:lpstr>PowerPoint Presentation</vt:lpstr>
      <vt:lpstr>What is Our Problem ? Graph Classification</vt:lpstr>
      <vt:lpstr>Related Work</vt:lpstr>
      <vt:lpstr>Random Walk Kernels</vt:lpstr>
      <vt:lpstr>Graph Attribute</vt:lpstr>
      <vt:lpstr>Graph Attributes</vt:lpstr>
      <vt:lpstr>Graph Attribute For Classification</vt:lpstr>
      <vt:lpstr>Graph Attributes Complexity</vt:lpstr>
      <vt:lpstr>Graph Attributes Complexity</vt:lpstr>
      <vt:lpstr>Graph Attributes Complexity</vt:lpstr>
      <vt:lpstr>Datasets</vt:lpstr>
      <vt:lpstr>Datasets  -Results</vt:lpstr>
      <vt:lpstr>Datasets  </vt:lpstr>
      <vt:lpstr>Datasets  -Results</vt:lpstr>
      <vt:lpstr>Feature Importance Study</vt:lpstr>
      <vt:lpstr>Augmented Topological Features</vt:lpstr>
      <vt:lpstr>Datasets  -Results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Hamid Shayesteh</cp:lastModifiedBy>
  <cp:revision>227</cp:revision>
  <dcterms:created xsi:type="dcterms:W3CDTF">2013-08-21T19:17:07Z</dcterms:created>
  <dcterms:modified xsi:type="dcterms:W3CDTF">2016-03-02T11:28:05Z</dcterms:modified>
</cp:coreProperties>
</file>