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1"/>
  </p:notesMasterIdLst>
  <p:sldIdLst>
    <p:sldId id="256" r:id="rId4"/>
    <p:sldId id="304" r:id="rId5"/>
    <p:sldId id="305" r:id="rId6"/>
    <p:sldId id="306" r:id="rId7"/>
    <p:sldId id="261" r:id="rId8"/>
    <p:sldId id="307" r:id="rId9"/>
    <p:sldId id="262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CCCC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63" autoAdjust="0"/>
    <p:restoredTop sz="84227" autoAdjust="0"/>
  </p:normalViewPr>
  <p:slideViewPr>
    <p:cSldViewPr>
      <p:cViewPr varScale="1">
        <p:scale>
          <a:sx n="98" d="100"/>
          <a:sy n="98" d="100"/>
        </p:scale>
        <p:origin x="1234" y="67"/>
      </p:cViewPr>
      <p:guideLst>
        <p:guide orient="horz" pos="1620"/>
        <p:guide pos="2880"/>
        <p:guide orient="horz" pos="184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89311-B830-475E-80F1-E166C91F26EF}" type="datetimeFigureOut">
              <a:rPr lang="en-US" smtClean="0"/>
              <a:t>3/13/2020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94226-DCFC-4059-B351-D1AEFFD67F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2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4226-DCFC-4059-B351-D1AEFFD67F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54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4226-DCFC-4059-B351-D1AEFFD67F2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84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Confounder</a:t>
            </a:r>
            <a:r>
              <a:rPr lang="en-US" baseline="0" dirty="0" smtClean="0"/>
              <a:t> – Is it it’s first enrolment of the course?</a:t>
            </a:r>
          </a:p>
          <a:p>
            <a:endParaRPr lang="en-US" baseline="0" dirty="0" smtClean="0"/>
          </a:p>
          <a:p>
            <a:pPr rtl="0"/>
            <a:r>
              <a:rPr lang="en-US" baseline="0" dirty="0" smtClean="0"/>
              <a:t>N-hours before the reading assignment because comments too close to the due date will not have time to be answered.</a:t>
            </a:r>
          </a:p>
          <a:p>
            <a:pPr rtl="0"/>
            <a:endParaRPr lang="en-US" baseline="0" dirty="0" smtClean="0"/>
          </a:p>
          <a:p>
            <a:pPr rtl="0"/>
            <a:r>
              <a:rPr lang="en-US" baseline="0" dirty="0" smtClean="0"/>
              <a:t>Follow up – Or the entire semester?, Should I need to remove students who didn’t participate in all of the lectures? Or didn’t start to participate at assignment 1?</a:t>
            </a:r>
          </a:p>
          <a:p>
            <a:pPr rtl="0"/>
            <a:endParaRPr lang="en-US" baseline="0" dirty="0" smtClean="0"/>
          </a:p>
          <a:p>
            <a:pPr rtl="0"/>
            <a:r>
              <a:rPr lang="en-US" baseline="0" dirty="0" smtClean="0"/>
              <a:t>I hope I followed </a:t>
            </a:r>
            <a:r>
              <a:rPr lang="en-US" dirty="0" smtClean="0"/>
              <a:t>Miguel Hernan</a:t>
            </a:r>
            <a:r>
              <a:rPr lang="en-US" baseline="0" dirty="0" smtClean="0"/>
              <a:t> correctly</a:t>
            </a:r>
          </a:p>
          <a:p>
            <a:pPr rtl="0"/>
            <a:endParaRPr lang="en-US" baseline="0" dirty="0" smtClean="0"/>
          </a:p>
          <a:p>
            <a:pPr rtl="0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4226-DCFC-4059-B351-D1AEFFD67F2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54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V sign – Have this feature</a:t>
            </a:r>
            <a:endParaRPr lang="en-US" dirty="0" smtClean="0"/>
          </a:p>
          <a:p>
            <a:r>
              <a:rPr lang="en-US" dirty="0" smtClean="0"/>
              <a:t>Circles</a:t>
            </a:r>
            <a:r>
              <a:rPr lang="en-US" baseline="0" dirty="0" smtClean="0"/>
              <a:t> – Don’t have yet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4226-DCFC-4059-B351-D1AEFFD67F2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83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50000">
                <a:schemeClr val="bg1">
                  <a:alpha val="88000"/>
                </a:schemeClr>
              </a:gs>
              <a:gs pos="100000">
                <a:schemeClr val="bg1">
                  <a:alpha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625257"/>
            <a:ext cx="9144000" cy="47811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FREE PPT TEMPLATES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03374"/>
            <a:ext cx="9144000" cy="47744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16302" y="1169208"/>
            <a:ext cx="1915817" cy="2986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9B7425D-12B5-4BD3-AFE0-E211BEC2925B}"/>
              </a:ext>
            </a:extLst>
          </p:cNvPr>
          <p:cNvSpPr/>
          <p:nvPr userDrawn="1"/>
        </p:nvSpPr>
        <p:spPr>
          <a:xfrm>
            <a:off x="3449684" y="771550"/>
            <a:ext cx="2244633" cy="4032448"/>
          </a:xfrm>
          <a:custGeom>
            <a:avLst/>
            <a:gdLst>
              <a:gd name="connsiteX0" fmla="*/ 1074311 w 2244633"/>
              <a:gd name="connsiteY0" fmla="*/ 3650043 h 4032448"/>
              <a:gd name="connsiteX1" fmla="*/ 1170321 w 2244633"/>
              <a:gd name="connsiteY1" fmla="*/ 3650043 h 4032448"/>
              <a:gd name="connsiteX2" fmla="*/ 1194324 w 2244633"/>
              <a:gd name="connsiteY2" fmla="*/ 3674046 h 4032448"/>
              <a:gd name="connsiteX3" fmla="*/ 1194324 w 2244633"/>
              <a:gd name="connsiteY3" fmla="*/ 3770056 h 4032448"/>
              <a:gd name="connsiteX4" fmla="*/ 1170321 w 2244633"/>
              <a:gd name="connsiteY4" fmla="*/ 3794059 h 4032448"/>
              <a:gd name="connsiteX5" fmla="*/ 1074311 w 2244633"/>
              <a:gd name="connsiteY5" fmla="*/ 3794059 h 4032448"/>
              <a:gd name="connsiteX6" fmla="*/ 1050308 w 2244633"/>
              <a:gd name="connsiteY6" fmla="*/ 3770056 h 4032448"/>
              <a:gd name="connsiteX7" fmla="*/ 1050308 w 2244633"/>
              <a:gd name="connsiteY7" fmla="*/ 3674046 h 4032448"/>
              <a:gd name="connsiteX8" fmla="*/ 1074311 w 2244633"/>
              <a:gd name="connsiteY8" fmla="*/ 3650043 h 4032448"/>
              <a:gd name="connsiteX9" fmla="*/ 1122317 w 2244633"/>
              <a:gd name="connsiteY9" fmla="*/ 3550171 h 4032448"/>
              <a:gd name="connsiteX10" fmla="*/ 960590 w 2244633"/>
              <a:gd name="connsiteY10" fmla="*/ 3718057 h 4032448"/>
              <a:gd name="connsiteX11" fmla="*/ 1122317 w 2244633"/>
              <a:gd name="connsiteY11" fmla="*/ 3885942 h 4032448"/>
              <a:gd name="connsiteX12" fmla="*/ 1284043 w 2244633"/>
              <a:gd name="connsiteY12" fmla="*/ 3718057 h 4032448"/>
              <a:gd name="connsiteX13" fmla="*/ 1122317 w 2244633"/>
              <a:gd name="connsiteY13" fmla="*/ 3550171 h 4032448"/>
              <a:gd name="connsiteX14" fmla="*/ 172664 w 2244633"/>
              <a:gd name="connsiteY14" fmla="*/ 402120 h 4032448"/>
              <a:gd name="connsiteX15" fmla="*/ 172664 w 2244633"/>
              <a:gd name="connsiteY15" fmla="*/ 3359577 h 4032448"/>
              <a:gd name="connsiteX16" fmla="*/ 2071969 w 2244633"/>
              <a:gd name="connsiteY16" fmla="*/ 3359577 h 4032448"/>
              <a:gd name="connsiteX17" fmla="*/ 2071969 w 2244633"/>
              <a:gd name="connsiteY17" fmla="*/ 402120 h 4032448"/>
              <a:gd name="connsiteX18" fmla="*/ 863349 w 2244633"/>
              <a:gd name="connsiteY18" fmla="*/ 133260 h 4032448"/>
              <a:gd name="connsiteX19" fmla="*/ 798608 w 2244633"/>
              <a:gd name="connsiteY19" fmla="*/ 200468 h 4032448"/>
              <a:gd name="connsiteX20" fmla="*/ 863349 w 2244633"/>
              <a:gd name="connsiteY20" fmla="*/ 267675 h 4032448"/>
              <a:gd name="connsiteX21" fmla="*/ 1381284 w 2244633"/>
              <a:gd name="connsiteY21" fmla="*/ 267675 h 4032448"/>
              <a:gd name="connsiteX22" fmla="*/ 1446026 w 2244633"/>
              <a:gd name="connsiteY22" fmla="*/ 200468 h 4032448"/>
              <a:gd name="connsiteX23" fmla="*/ 1381284 w 2244633"/>
              <a:gd name="connsiteY23" fmla="*/ 133260 h 4032448"/>
              <a:gd name="connsiteX24" fmla="*/ 631322 w 2244633"/>
              <a:gd name="connsiteY24" fmla="*/ 126821 h 4032448"/>
              <a:gd name="connsiteX25" fmla="*/ 559314 w 2244633"/>
              <a:gd name="connsiteY25" fmla="*/ 198829 h 4032448"/>
              <a:gd name="connsiteX26" fmla="*/ 631322 w 2244633"/>
              <a:gd name="connsiteY26" fmla="*/ 270837 h 4032448"/>
              <a:gd name="connsiteX27" fmla="*/ 703330 w 2244633"/>
              <a:gd name="connsiteY27" fmla="*/ 198829 h 4032448"/>
              <a:gd name="connsiteX28" fmla="*/ 631322 w 2244633"/>
              <a:gd name="connsiteY28" fmla="*/ 126821 h 4032448"/>
              <a:gd name="connsiteX29" fmla="*/ 374113 w 2244633"/>
              <a:gd name="connsiteY29" fmla="*/ 0 h 4032448"/>
              <a:gd name="connsiteX30" fmla="*/ 1870520 w 2244633"/>
              <a:gd name="connsiteY30" fmla="*/ 0 h 4032448"/>
              <a:gd name="connsiteX31" fmla="*/ 2244633 w 2244633"/>
              <a:gd name="connsiteY31" fmla="*/ 388361 h 4032448"/>
              <a:gd name="connsiteX32" fmla="*/ 2244633 w 2244633"/>
              <a:gd name="connsiteY32" fmla="*/ 3644087 h 4032448"/>
              <a:gd name="connsiteX33" fmla="*/ 1870520 w 2244633"/>
              <a:gd name="connsiteY33" fmla="*/ 4032448 h 4032448"/>
              <a:gd name="connsiteX34" fmla="*/ 374113 w 2244633"/>
              <a:gd name="connsiteY34" fmla="*/ 4032448 h 4032448"/>
              <a:gd name="connsiteX35" fmla="*/ 0 w 2244633"/>
              <a:gd name="connsiteY35" fmla="*/ 3644087 h 4032448"/>
              <a:gd name="connsiteX36" fmla="*/ 0 w 2244633"/>
              <a:gd name="connsiteY36" fmla="*/ 388361 h 4032448"/>
              <a:gd name="connsiteX37" fmla="*/ 374113 w 2244633"/>
              <a:gd name="connsiteY37" fmla="*/ 0 h 403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244633" h="4032448">
                <a:moveTo>
                  <a:pt x="1074311" y="3650043"/>
                </a:moveTo>
                <a:lnTo>
                  <a:pt x="1170321" y="3650043"/>
                </a:lnTo>
                <a:cubicBezTo>
                  <a:pt x="1183577" y="3650043"/>
                  <a:pt x="1194324" y="3660790"/>
                  <a:pt x="1194324" y="3674046"/>
                </a:cubicBezTo>
                <a:lnTo>
                  <a:pt x="1194324" y="3770056"/>
                </a:lnTo>
                <a:cubicBezTo>
                  <a:pt x="1194324" y="3783312"/>
                  <a:pt x="1183577" y="3794059"/>
                  <a:pt x="1170321" y="3794059"/>
                </a:cubicBezTo>
                <a:lnTo>
                  <a:pt x="1074311" y="3794059"/>
                </a:lnTo>
                <a:cubicBezTo>
                  <a:pt x="1061055" y="3794059"/>
                  <a:pt x="1050308" y="3783312"/>
                  <a:pt x="1050308" y="3770056"/>
                </a:cubicBezTo>
                <a:lnTo>
                  <a:pt x="1050308" y="3674046"/>
                </a:lnTo>
                <a:cubicBezTo>
                  <a:pt x="1050308" y="3660790"/>
                  <a:pt x="1061055" y="3650043"/>
                  <a:pt x="1074311" y="3650043"/>
                </a:cubicBezTo>
                <a:close/>
                <a:moveTo>
                  <a:pt x="1122317" y="3550171"/>
                </a:moveTo>
                <a:cubicBezTo>
                  <a:pt x="1032998" y="3550171"/>
                  <a:pt x="960590" y="3625336"/>
                  <a:pt x="960590" y="3718057"/>
                </a:cubicBezTo>
                <a:cubicBezTo>
                  <a:pt x="960590" y="3810777"/>
                  <a:pt x="1032998" y="3885942"/>
                  <a:pt x="1122317" y="3885942"/>
                </a:cubicBezTo>
                <a:cubicBezTo>
                  <a:pt x="1211635" y="3885942"/>
                  <a:pt x="1284043" y="3810777"/>
                  <a:pt x="1284043" y="3718057"/>
                </a:cubicBezTo>
                <a:cubicBezTo>
                  <a:pt x="1284043" y="3625336"/>
                  <a:pt x="1211635" y="3550171"/>
                  <a:pt x="1122317" y="3550171"/>
                </a:cubicBezTo>
                <a:close/>
                <a:moveTo>
                  <a:pt x="172664" y="402120"/>
                </a:moveTo>
                <a:lnTo>
                  <a:pt x="172664" y="3359577"/>
                </a:lnTo>
                <a:lnTo>
                  <a:pt x="2071969" y="3359577"/>
                </a:lnTo>
                <a:lnTo>
                  <a:pt x="2071969" y="402120"/>
                </a:lnTo>
                <a:close/>
                <a:moveTo>
                  <a:pt x="863349" y="133260"/>
                </a:moveTo>
                <a:cubicBezTo>
                  <a:pt x="827594" y="133260"/>
                  <a:pt x="798608" y="163350"/>
                  <a:pt x="798608" y="200468"/>
                </a:cubicBezTo>
                <a:cubicBezTo>
                  <a:pt x="798608" y="237585"/>
                  <a:pt x="827594" y="267675"/>
                  <a:pt x="863349" y="267675"/>
                </a:cubicBezTo>
                <a:lnTo>
                  <a:pt x="1381284" y="267675"/>
                </a:lnTo>
                <a:cubicBezTo>
                  <a:pt x="1417040" y="267675"/>
                  <a:pt x="1446026" y="237585"/>
                  <a:pt x="1446026" y="200468"/>
                </a:cubicBezTo>
                <a:cubicBezTo>
                  <a:pt x="1446026" y="163350"/>
                  <a:pt x="1417040" y="133260"/>
                  <a:pt x="1381284" y="133260"/>
                </a:cubicBezTo>
                <a:close/>
                <a:moveTo>
                  <a:pt x="631322" y="126821"/>
                </a:moveTo>
                <a:cubicBezTo>
                  <a:pt x="591553" y="126821"/>
                  <a:pt x="559314" y="159060"/>
                  <a:pt x="559314" y="198829"/>
                </a:cubicBezTo>
                <a:cubicBezTo>
                  <a:pt x="559314" y="238598"/>
                  <a:pt x="591553" y="270837"/>
                  <a:pt x="631322" y="270837"/>
                </a:cubicBezTo>
                <a:cubicBezTo>
                  <a:pt x="671091" y="270837"/>
                  <a:pt x="703330" y="238598"/>
                  <a:pt x="703330" y="198829"/>
                </a:cubicBezTo>
                <a:cubicBezTo>
                  <a:pt x="703330" y="159060"/>
                  <a:pt x="671091" y="126821"/>
                  <a:pt x="631322" y="126821"/>
                </a:cubicBezTo>
                <a:close/>
                <a:moveTo>
                  <a:pt x="374113" y="0"/>
                </a:moveTo>
                <a:lnTo>
                  <a:pt x="1870520" y="0"/>
                </a:lnTo>
                <a:cubicBezTo>
                  <a:pt x="2077136" y="0"/>
                  <a:pt x="2244633" y="173876"/>
                  <a:pt x="2244633" y="388361"/>
                </a:cubicBezTo>
                <a:lnTo>
                  <a:pt x="2244633" y="3644087"/>
                </a:lnTo>
                <a:cubicBezTo>
                  <a:pt x="2244633" y="3858572"/>
                  <a:pt x="2077136" y="4032448"/>
                  <a:pt x="1870520" y="4032448"/>
                </a:cubicBezTo>
                <a:lnTo>
                  <a:pt x="374113" y="4032448"/>
                </a:lnTo>
                <a:cubicBezTo>
                  <a:pt x="167497" y="4032448"/>
                  <a:pt x="0" y="3858572"/>
                  <a:pt x="0" y="3644087"/>
                </a:cubicBezTo>
                <a:lnTo>
                  <a:pt x="0" y="388361"/>
                </a:lnTo>
                <a:cubicBezTo>
                  <a:pt x="0" y="173876"/>
                  <a:pt x="167497" y="0"/>
                  <a:pt x="374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30963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33500" y="1491630"/>
            <a:ext cx="2644455" cy="19917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139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045692"/>
            <a:ext cx="9153525" cy="2097807"/>
          </a:xfrm>
          <a:custGeom>
            <a:avLst/>
            <a:gdLst>
              <a:gd name="connsiteX0" fmla="*/ 0 w 9144000"/>
              <a:gd name="connsiteY0" fmla="*/ 0 h 1059582"/>
              <a:gd name="connsiteX1" fmla="*/ 9144000 w 9144000"/>
              <a:gd name="connsiteY1" fmla="*/ 0 h 1059582"/>
              <a:gd name="connsiteX2" fmla="*/ 9144000 w 9144000"/>
              <a:gd name="connsiteY2" fmla="*/ 1059582 h 1059582"/>
              <a:gd name="connsiteX3" fmla="*/ 0 w 9144000"/>
              <a:gd name="connsiteY3" fmla="*/ 1059582 h 1059582"/>
              <a:gd name="connsiteX4" fmla="*/ 0 w 9144000"/>
              <a:gd name="connsiteY4" fmla="*/ 0 h 1059582"/>
              <a:gd name="connsiteX0" fmla="*/ 0 w 9153525"/>
              <a:gd name="connsiteY0" fmla="*/ 1038225 h 2097807"/>
              <a:gd name="connsiteX1" fmla="*/ 9153525 w 9153525"/>
              <a:gd name="connsiteY1" fmla="*/ 0 h 2097807"/>
              <a:gd name="connsiteX2" fmla="*/ 9144000 w 9153525"/>
              <a:gd name="connsiteY2" fmla="*/ 2097807 h 2097807"/>
              <a:gd name="connsiteX3" fmla="*/ 0 w 9153525"/>
              <a:gd name="connsiteY3" fmla="*/ 2097807 h 2097807"/>
              <a:gd name="connsiteX4" fmla="*/ 0 w 9153525"/>
              <a:gd name="connsiteY4" fmla="*/ 1038225 h 209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2097807">
                <a:moveTo>
                  <a:pt x="0" y="1038225"/>
                </a:moveTo>
                <a:lnTo>
                  <a:pt x="9153525" y="0"/>
                </a:lnTo>
                <a:lnTo>
                  <a:pt x="9144000" y="2097807"/>
                </a:lnTo>
                <a:lnTo>
                  <a:pt x="0" y="2097807"/>
                </a:lnTo>
                <a:lnTo>
                  <a:pt x="0" y="10382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14344"/>
            <a:ext cx="3816424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0" y="1374774"/>
            <a:ext cx="3455535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941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942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35891" y="3075998"/>
            <a:ext cx="2862064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9088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094420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43942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689088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590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14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ame 3"/>
          <p:cNvSpPr/>
          <p:nvPr userDrawn="1"/>
        </p:nvSpPr>
        <p:spPr>
          <a:xfrm>
            <a:off x="54000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 userDrawn="1"/>
        </p:nvSpPr>
        <p:spPr>
          <a:xfrm>
            <a:off x="327608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 userDrawn="1"/>
        </p:nvSpPr>
        <p:spPr>
          <a:xfrm>
            <a:off x="601216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53718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83054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225878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757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55576" y="466625"/>
            <a:ext cx="7620148" cy="4212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94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9F2EC2D3-607F-4842-8AB5-DAC56E382FAF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6120680" cy="4752526"/>
          </a:xfrm>
          <a:custGeom>
            <a:avLst/>
            <a:gdLst>
              <a:gd name="connsiteX0" fmla="*/ 2088232 w 6120680"/>
              <a:gd name="connsiteY0" fmla="*/ 0 h 4752526"/>
              <a:gd name="connsiteX1" fmla="*/ 4032448 w 6120680"/>
              <a:gd name="connsiteY1" fmla="*/ 0 h 4752526"/>
              <a:gd name="connsiteX2" fmla="*/ 4032448 w 6120680"/>
              <a:gd name="connsiteY2" fmla="*/ 4752526 h 4752526"/>
              <a:gd name="connsiteX3" fmla="*/ 2088232 w 6120680"/>
              <a:gd name="connsiteY3" fmla="*/ 4752526 h 4752526"/>
              <a:gd name="connsiteX4" fmla="*/ 0 w 6120680"/>
              <a:gd name="connsiteY4" fmla="*/ 0 h 4752526"/>
              <a:gd name="connsiteX5" fmla="*/ 1944216 w 6120680"/>
              <a:gd name="connsiteY5" fmla="*/ 0 h 4752526"/>
              <a:gd name="connsiteX6" fmla="*/ 1944216 w 6120680"/>
              <a:gd name="connsiteY6" fmla="*/ 4752526 h 4752526"/>
              <a:gd name="connsiteX7" fmla="*/ 0 w 6120680"/>
              <a:gd name="connsiteY7" fmla="*/ 4752526 h 4752526"/>
              <a:gd name="connsiteX8" fmla="*/ 4176464 w 6120680"/>
              <a:gd name="connsiteY8" fmla="*/ 0 h 4752526"/>
              <a:gd name="connsiteX9" fmla="*/ 6120680 w 6120680"/>
              <a:gd name="connsiteY9" fmla="*/ 0 h 4752526"/>
              <a:gd name="connsiteX10" fmla="*/ 6120680 w 6120680"/>
              <a:gd name="connsiteY10" fmla="*/ 4752526 h 4752526"/>
              <a:gd name="connsiteX11" fmla="*/ 4176464 w 6120680"/>
              <a:gd name="connsiteY11" fmla="*/ 4752526 h 475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20680" h="4752526">
                <a:moveTo>
                  <a:pt x="2088232" y="0"/>
                </a:moveTo>
                <a:lnTo>
                  <a:pt x="4032448" y="0"/>
                </a:lnTo>
                <a:lnTo>
                  <a:pt x="4032448" y="4752526"/>
                </a:lnTo>
                <a:lnTo>
                  <a:pt x="2088232" y="4752526"/>
                </a:lnTo>
                <a:close/>
                <a:moveTo>
                  <a:pt x="0" y="0"/>
                </a:moveTo>
                <a:lnTo>
                  <a:pt x="1944216" y="0"/>
                </a:lnTo>
                <a:lnTo>
                  <a:pt x="1944216" y="4752526"/>
                </a:lnTo>
                <a:lnTo>
                  <a:pt x="0" y="4752526"/>
                </a:lnTo>
                <a:close/>
                <a:moveTo>
                  <a:pt x="4176464" y="0"/>
                </a:moveTo>
                <a:lnTo>
                  <a:pt x="6120680" y="0"/>
                </a:lnTo>
                <a:lnTo>
                  <a:pt x="6120680" y="4752526"/>
                </a:lnTo>
                <a:lnTo>
                  <a:pt x="4176464" y="475252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843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579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60440" y="26749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08472" y="185167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742552" y="343584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960440" y="185167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42552" y="185109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08472" y="26749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323528" y="267494"/>
            <a:ext cx="3273112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94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925" y="636207"/>
            <a:ext cx="4655223" cy="3951767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211710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8777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395536" y="1131589"/>
            <a:ext cx="2808312" cy="3649171"/>
          </a:xfrm>
          <a:prstGeom prst="roundRect">
            <a:avLst>
              <a:gd name="adj" fmla="val 34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531932" y="1238201"/>
            <a:ext cx="2563041" cy="3349772"/>
            <a:chOff x="531932" y="1238201"/>
            <a:chExt cx="2563041" cy="3349772"/>
          </a:xfrm>
        </p:grpSpPr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ounded Rectangle 10"/>
          <p:cNvSpPr/>
          <p:nvPr userDrawn="1"/>
        </p:nvSpPr>
        <p:spPr>
          <a:xfrm>
            <a:off x="3419872" y="1143150"/>
            <a:ext cx="5544616" cy="3649171"/>
          </a:xfrm>
          <a:prstGeom prst="roundRect">
            <a:avLst>
              <a:gd name="adj" fmla="val 34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91680" y="1843719"/>
            <a:ext cx="7452320" cy="144016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60440" y="2181679"/>
            <a:ext cx="518356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60440" y="2655255"/>
            <a:ext cx="51835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17545"/>
            <a:ext cx="3151673" cy="267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045692"/>
            <a:ext cx="9153525" cy="2097807"/>
          </a:xfrm>
          <a:custGeom>
            <a:avLst/>
            <a:gdLst>
              <a:gd name="connsiteX0" fmla="*/ 0 w 9144000"/>
              <a:gd name="connsiteY0" fmla="*/ 0 h 1059582"/>
              <a:gd name="connsiteX1" fmla="*/ 9144000 w 9144000"/>
              <a:gd name="connsiteY1" fmla="*/ 0 h 1059582"/>
              <a:gd name="connsiteX2" fmla="*/ 9144000 w 9144000"/>
              <a:gd name="connsiteY2" fmla="*/ 1059582 h 1059582"/>
              <a:gd name="connsiteX3" fmla="*/ 0 w 9144000"/>
              <a:gd name="connsiteY3" fmla="*/ 1059582 h 1059582"/>
              <a:gd name="connsiteX4" fmla="*/ 0 w 9144000"/>
              <a:gd name="connsiteY4" fmla="*/ 0 h 1059582"/>
              <a:gd name="connsiteX0" fmla="*/ 0 w 9153525"/>
              <a:gd name="connsiteY0" fmla="*/ 1038225 h 2097807"/>
              <a:gd name="connsiteX1" fmla="*/ 9153525 w 9153525"/>
              <a:gd name="connsiteY1" fmla="*/ 0 h 2097807"/>
              <a:gd name="connsiteX2" fmla="*/ 9144000 w 9153525"/>
              <a:gd name="connsiteY2" fmla="*/ 2097807 h 2097807"/>
              <a:gd name="connsiteX3" fmla="*/ 0 w 9153525"/>
              <a:gd name="connsiteY3" fmla="*/ 2097807 h 2097807"/>
              <a:gd name="connsiteX4" fmla="*/ 0 w 9153525"/>
              <a:gd name="connsiteY4" fmla="*/ 1038225 h 209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2097807">
                <a:moveTo>
                  <a:pt x="0" y="1038225"/>
                </a:moveTo>
                <a:lnTo>
                  <a:pt x="9153525" y="0"/>
                </a:lnTo>
                <a:lnTo>
                  <a:pt x="9144000" y="2097807"/>
                </a:lnTo>
                <a:lnTo>
                  <a:pt x="0" y="2097807"/>
                </a:lnTo>
                <a:lnTo>
                  <a:pt x="0" y="10382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14344"/>
            <a:ext cx="3816424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0" y="1374774"/>
            <a:ext cx="3455535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909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2285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771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2398" y="55552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2398" y="113159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5081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2398" y="55552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2398" y="113159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52185" y="1599886"/>
            <a:ext cx="1944000" cy="21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7514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582135" y="1599886"/>
            <a:ext cx="1944000" cy="21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687893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12085" y="1599886"/>
            <a:ext cx="1944000" cy="21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18272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642034" y="1599886"/>
            <a:ext cx="1944000" cy="21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748651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24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  <p:sldLayoutId id="2147483676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73" r:id="rId5"/>
    <p:sldLayoutId id="2147483655" r:id="rId6"/>
    <p:sldLayoutId id="2147483665" r:id="rId7"/>
    <p:sldLayoutId id="2147483666" r:id="rId8"/>
    <p:sldLayoutId id="2147483667" r:id="rId9"/>
    <p:sldLayoutId id="2147483674" r:id="rId10"/>
    <p:sldLayoutId id="2147483669" r:id="rId11"/>
    <p:sldLayoutId id="2147483662" r:id="rId12"/>
    <p:sldLayoutId id="2147483672" r:id="rId13"/>
    <p:sldLayoutId id="2147483664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3939902"/>
            <a:ext cx="9144000" cy="478117"/>
          </a:xfrm>
        </p:spPr>
        <p:txBody>
          <a:bodyPr/>
          <a:lstStyle/>
          <a:p>
            <a:pPr lvl="0"/>
            <a:r>
              <a:rPr lang="en-US" dirty="0" smtClean="0"/>
              <a:t>Understanding </a:t>
            </a:r>
            <a:r>
              <a:rPr lang="en-US" dirty="0"/>
              <a:t>Students’ </a:t>
            </a:r>
            <a:r>
              <a:rPr lang="en-US" dirty="0" smtClean="0"/>
              <a:t>Engagement</a:t>
            </a:r>
          </a:p>
          <a:p>
            <a:pPr lvl="0"/>
            <a:r>
              <a:rPr lang="en-US" altLang="ko-KR" dirty="0" smtClean="0"/>
              <a:t>By Shay Geller</a:t>
            </a:r>
            <a:endParaRPr lang="en-US" altLang="ko-K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504" y="216248"/>
            <a:ext cx="941472" cy="23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Nota Bene Annotation Tool</a:t>
            </a:r>
            <a:endParaRPr lang="en-US" altLang="ko-KR" dirty="0"/>
          </a:p>
        </p:txBody>
      </p:sp>
      <p:sp>
        <p:nvSpPr>
          <p:cNvPr id="6" name="Text Placeholder 13"/>
          <p:cNvSpPr txBox="1">
            <a:spLocks/>
          </p:cNvSpPr>
          <p:nvPr/>
        </p:nvSpPr>
        <p:spPr>
          <a:xfrm>
            <a:off x="5220072" y="1563638"/>
            <a:ext cx="3441754" cy="129614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chemeClr val="bg1"/>
                </a:solidFill>
                <a:cs typeface="Arial" pitchFamily="34" charset="0"/>
              </a:rPr>
              <a:t>Biology 101 course</a:t>
            </a:r>
          </a:p>
          <a:p>
            <a:r>
              <a:rPr lang="en-US" sz="2400" b="1" dirty="0" smtClean="0">
                <a:solidFill>
                  <a:schemeClr val="bg1"/>
                </a:solidFill>
                <a:cs typeface="Arial" pitchFamily="34" charset="0"/>
              </a:rPr>
              <a:t>700 Students</a:t>
            </a:r>
          </a:p>
          <a:p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25 Lectures</a:t>
            </a:r>
          </a:p>
          <a:p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60K comments</a:t>
            </a:r>
            <a:endParaRPr lang="en-US" altLang="ko-KR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4118A-3859-4041-A0E5-615ED3CA8CD6}"/>
              </a:ext>
            </a:extLst>
          </p:cNvPr>
          <p:cNvSpPr txBox="1"/>
          <p:nvPr/>
        </p:nvSpPr>
        <p:spPr>
          <a:xfrm>
            <a:off x="5148064" y="3982989"/>
            <a:ext cx="35137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355883"/>
            <a:ext cx="3502413" cy="229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Research Question</a:t>
            </a:r>
            <a:endParaRPr lang="ko-KR" altLang="en-US" dirty="0"/>
          </a:p>
        </p:txBody>
      </p:sp>
      <p:sp>
        <p:nvSpPr>
          <p:cNvPr id="5" name="Round Same Side Corner Rectangle 8"/>
          <p:cNvSpPr/>
          <p:nvPr/>
        </p:nvSpPr>
        <p:spPr>
          <a:xfrm>
            <a:off x="4286796" y="3037731"/>
            <a:ext cx="586311" cy="154420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7A3DE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1619672" y="1901733"/>
            <a:ext cx="2304256" cy="860102"/>
          </a:xfrm>
          <a:prstGeom prst="leftArrow">
            <a:avLst>
              <a:gd name="adj1" fmla="val 59244"/>
              <a:gd name="adj2" fmla="val 887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Answered students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 flipH="1">
            <a:off x="5292080" y="1901733"/>
            <a:ext cx="2304256" cy="860102"/>
          </a:xfrm>
          <a:prstGeom prst="leftArrow">
            <a:avLst>
              <a:gd name="adj1" fmla="val 59244"/>
              <a:gd name="adj2" fmla="val 8874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Non answered students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95811" y="1684095"/>
            <a:ext cx="936475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600" b="1" dirty="0">
                <a:solidFill>
                  <a:schemeClr val="bg1"/>
                </a:solidFill>
                <a:cs typeface="Arial" pitchFamily="34" charset="0"/>
              </a:rPr>
              <a:t>?</a:t>
            </a:r>
            <a:endParaRPr lang="ko-KR" altLang="en-US" sz="9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3271" y="2730114"/>
            <a:ext cx="3104296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Produced </a:t>
            </a:r>
            <a:r>
              <a:rPr lang="en-US" altLang="ko-KR" sz="1400" b="1" dirty="0" smtClean="0">
                <a:solidFill>
                  <a:srgbClr val="FF0000"/>
                </a:solidFill>
                <a:cs typeface="Arial" pitchFamily="34" charset="0"/>
              </a:rPr>
              <a:t>3.23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 comments on average on the next lecture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3053" y="2730113"/>
            <a:ext cx="3168353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Produced </a:t>
            </a:r>
            <a:r>
              <a:rPr lang="en-US" altLang="ko-KR" sz="1400" b="1" dirty="0" smtClean="0">
                <a:solidFill>
                  <a:srgbClr val="FF0000"/>
                </a:solidFill>
                <a:cs typeface="Arial" pitchFamily="34" charset="0"/>
              </a:rPr>
              <a:t>3.62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 comments on average on the next lecture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3405" y="915566"/>
            <a:ext cx="803309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Does students that their post got answered by other students in the current lecture, tend to write more posts in the next lecture?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62064" y="1645279"/>
            <a:ext cx="34198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Observed effect</a:t>
            </a:r>
            <a:endParaRPr lang="en-US" altLang="ko-K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Freeform 32">
            <a:extLst>
              <a:ext uri="{FF2B5EF4-FFF2-40B4-BE49-F238E27FC236}">
                <a16:creationId xmlns:a16="http://schemas.microsoft.com/office/drawing/2014/main" id="{92690B5B-554D-402C-9152-25577FEBC22A}"/>
              </a:ext>
            </a:extLst>
          </p:cNvPr>
          <p:cNvSpPr/>
          <p:nvPr/>
        </p:nvSpPr>
        <p:spPr>
          <a:xfrm>
            <a:off x="893053" y="4192407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5850" y="4311043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**P-value&lt;0.005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67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1" grpId="0"/>
      <p:bldP spid="17" grpId="0"/>
      <p:bldP spid="21" grpId="0"/>
      <p:bldP spid="23" grpId="0"/>
      <p:bldP spid="24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Target Trial – Pseudo RCT</a:t>
            </a:r>
            <a:endParaRPr lang="ko-KR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755575" y="915566"/>
            <a:ext cx="828696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i="1" u="sng" dirty="0" smtClean="0">
                <a:solidFill>
                  <a:schemeClr val="bg1"/>
                </a:solidFill>
                <a:cs typeface="Arial" pitchFamily="34" charset="0"/>
              </a:rPr>
              <a:t>Eligibility </a:t>
            </a:r>
            <a:r>
              <a:rPr lang="en-US" sz="1400" i="1" u="sng" dirty="0">
                <a:solidFill>
                  <a:schemeClr val="bg1"/>
                </a:solidFill>
                <a:cs typeface="Arial" pitchFamily="34" charset="0"/>
              </a:rPr>
              <a:t>criteria</a:t>
            </a: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cs typeface="Arial" pitchFamily="34" charset="0"/>
              </a:rPr>
              <a:t>-</a:t>
            </a: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cs typeface="Arial" pitchFamily="34" charset="0"/>
              </a:rPr>
              <a:t>Student of the course (his first* enrolment), students who </a:t>
            </a: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wrote </a:t>
            </a:r>
            <a:r>
              <a:rPr lang="en-US" sz="1200" dirty="0">
                <a:solidFill>
                  <a:schemeClr val="bg1"/>
                </a:solidFill>
                <a:cs typeface="Arial" pitchFamily="34" charset="0"/>
              </a:rPr>
              <a:t>write a comment in each reading assignment. Comments what got chance to be answered (written less than 5 hours before due date)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200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i="1" u="sng" dirty="0" smtClean="0">
                <a:solidFill>
                  <a:schemeClr val="bg1"/>
                </a:solidFill>
                <a:cs typeface="Arial" pitchFamily="34" charset="0"/>
              </a:rPr>
              <a:t>Treatment </a:t>
            </a:r>
            <a:r>
              <a:rPr lang="en-US" sz="1400" i="1" u="sng" dirty="0">
                <a:solidFill>
                  <a:schemeClr val="bg1"/>
                </a:solidFill>
                <a:cs typeface="Arial" pitchFamily="34" charset="0"/>
              </a:rPr>
              <a:t>strategies</a:t>
            </a: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- </a:t>
            </a:r>
            <a:r>
              <a:rPr lang="en-US" sz="1200" dirty="0">
                <a:solidFill>
                  <a:schemeClr val="bg1"/>
                </a:solidFill>
                <a:cs typeface="Arial" pitchFamily="34" charset="0"/>
              </a:rPr>
              <a:t>An answer to student post by other student. Any type of answer (short\long) is fine. </a:t>
            </a:r>
            <a:endParaRPr lang="en-US" sz="1200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200" dirty="0">
              <a:solidFill>
                <a:schemeClr val="bg1"/>
              </a:solidFill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i="1" u="sng" dirty="0" smtClean="0">
                <a:solidFill>
                  <a:schemeClr val="bg1"/>
                </a:solidFill>
                <a:cs typeface="Arial" pitchFamily="34" charset="0"/>
              </a:rPr>
              <a:t>Randomized </a:t>
            </a:r>
            <a:r>
              <a:rPr lang="en-US" sz="1400" i="1" u="sng" dirty="0">
                <a:solidFill>
                  <a:schemeClr val="bg1"/>
                </a:solidFill>
                <a:cs typeface="Arial" pitchFamily="34" charset="0"/>
              </a:rPr>
              <a:t>assignment</a:t>
            </a: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 - At </a:t>
            </a:r>
            <a:r>
              <a:rPr lang="en-US" sz="1200" dirty="0">
                <a:solidFill>
                  <a:schemeClr val="bg1"/>
                </a:solidFill>
                <a:cs typeface="Arial" pitchFamily="34" charset="0"/>
              </a:rPr>
              <a:t>the beginning of the semester, split the students into two groups:</a:t>
            </a:r>
          </a:p>
          <a:p>
            <a:pPr marL="457200" lvl="2"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 Control </a:t>
            </a:r>
            <a:r>
              <a:rPr lang="en-US" sz="1200" dirty="0">
                <a:solidFill>
                  <a:schemeClr val="bg1"/>
                </a:solidFill>
                <a:cs typeface="Arial" pitchFamily="34" charset="0"/>
              </a:rPr>
              <a:t>group – Their post will be naturally replied(or not) by other students</a:t>
            </a:r>
          </a:p>
          <a:p>
            <a:pPr marL="457200" lvl="2"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 Treatment </a:t>
            </a:r>
            <a:r>
              <a:rPr lang="en-US" sz="1200" dirty="0">
                <a:solidFill>
                  <a:schemeClr val="bg1"/>
                </a:solidFill>
                <a:cs typeface="Arial" pitchFamily="34" charset="0"/>
              </a:rPr>
              <a:t>group – At lease one of their posts in each lecture will be replied by other student(randomly)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200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i="1" u="sng" dirty="0" smtClean="0">
                <a:solidFill>
                  <a:schemeClr val="bg1"/>
                </a:solidFill>
                <a:cs typeface="Arial" pitchFamily="34" charset="0"/>
              </a:rPr>
              <a:t>Start/end </a:t>
            </a:r>
            <a:r>
              <a:rPr lang="en-US" sz="1400" i="1" u="sng" dirty="0">
                <a:solidFill>
                  <a:schemeClr val="bg1"/>
                </a:solidFill>
                <a:cs typeface="Arial" pitchFamily="34" charset="0"/>
              </a:rPr>
              <a:t>follow-up</a:t>
            </a: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cs typeface="Arial" pitchFamily="34" charset="0"/>
              </a:rPr>
              <a:t>-</a:t>
            </a:r>
            <a:r>
              <a:rPr lang="en-US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sz="1400" dirty="0">
              <a:solidFill>
                <a:schemeClr val="bg1"/>
              </a:solidFill>
              <a:cs typeface="Arial" pitchFamily="34" charset="0"/>
            </a:endParaRPr>
          </a:p>
          <a:p>
            <a:pPr marL="457200" lvl="2"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 Start </a:t>
            </a:r>
            <a:r>
              <a:rPr lang="en-US" sz="1200" dirty="0">
                <a:solidFill>
                  <a:schemeClr val="bg1"/>
                </a:solidFill>
                <a:cs typeface="Arial" pitchFamily="34" charset="0"/>
              </a:rPr>
              <a:t>– beginning of a reading assignment</a:t>
            </a:r>
          </a:p>
          <a:p>
            <a:pPr marL="457200" lvl="2"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 End </a:t>
            </a:r>
            <a:r>
              <a:rPr lang="en-US" sz="1200" dirty="0">
                <a:solidFill>
                  <a:schemeClr val="bg1"/>
                </a:solidFill>
                <a:cs typeface="Arial" pitchFamily="34" charset="0"/>
              </a:rPr>
              <a:t>– N-hours* before the end of the reading assignment due date</a:t>
            </a:r>
          </a:p>
          <a:p>
            <a:pPr marL="457200" lvl="2"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 Follow-up </a:t>
            </a:r>
            <a:r>
              <a:rPr lang="en-US" sz="1200" dirty="0">
                <a:solidFill>
                  <a:schemeClr val="bg1"/>
                </a:solidFill>
                <a:cs typeface="Arial" pitchFamily="34" charset="0"/>
              </a:rPr>
              <a:t>– Consecutive reading assignment*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200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i="1" u="sng" dirty="0" smtClean="0">
                <a:solidFill>
                  <a:schemeClr val="bg1"/>
                </a:solidFill>
                <a:cs typeface="Arial" pitchFamily="34" charset="0"/>
              </a:rPr>
              <a:t>Outcomes</a:t>
            </a:r>
            <a:r>
              <a:rPr lang="en-US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- </a:t>
            </a:r>
            <a:r>
              <a:rPr lang="en-US" sz="1200" dirty="0">
                <a:solidFill>
                  <a:schemeClr val="bg1"/>
                </a:solidFill>
                <a:cs typeface="Arial" pitchFamily="34" charset="0"/>
              </a:rPr>
              <a:t>Number of comments at the next reading </a:t>
            </a: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assignment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200" dirty="0">
              <a:solidFill>
                <a:schemeClr val="bg1"/>
              </a:solidFill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i="1" u="sng" dirty="0" smtClean="0">
                <a:solidFill>
                  <a:schemeClr val="bg1"/>
                </a:solidFill>
                <a:cs typeface="Arial" pitchFamily="34" charset="0"/>
              </a:rPr>
              <a:t>Causal effect</a:t>
            </a:r>
            <a:r>
              <a:rPr lang="en-US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- </a:t>
            </a:r>
            <a:r>
              <a:rPr lang="en-US" sz="1200" dirty="0">
                <a:solidFill>
                  <a:schemeClr val="bg1"/>
                </a:solidFill>
                <a:cs typeface="Arial" pitchFamily="34" charset="0"/>
              </a:rPr>
              <a:t>ATE, ATT, </a:t>
            </a: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ATC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200" dirty="0">
              <a:solidFill>
                <a:schemeClr val="bg1"/>
              </a:solidFill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i="1" u="sng" dirty="0" smtClean="0">
                <a:solidFill>
                  <a:schemeClr val="bg1"/>
                </a:solidFill>
                <a:cs typeface="Arial" pitchFamily="34" charset="0"/>
              </a:rPr>
              <a:t>Analysis </a:t>
            </a:r>
            <a:r>
              <a:rPr lang="en-US" sz="1400" i="1" u="sng" dirty="0">
                <a:solidFill>
                  <a:schemeClr val="bg1"/>
                </a:solidFill>
                <a:cs typeface="Arial" pitchFamily="34" charset="0"/>
              </a:rPr>
              <a:t>plan</a:t>
            </a: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- </a:t>
            </a:r>
            <a:r>
              <a:rPr lang="en-US" sz="1200" dirty="0">
                <a:solidFill>
                  <a:schemeClr val="bg1"/>
                </a:solidFill>
                <a:cs typeface="Arial" pitchFamily="34" charset="0"/>
              </a:rPr>
              <a:t>Matching, IPSW, S-Learner, T-learner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1600" dirty="0"/>
          </a:p>
        </p:txBody>
      </p:sp>
      <p:pic>
        <p:nvPicPr>
          <p:cNvPr id="41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3342624"/>
            <a:ext cx="2238295" cy="160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2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763688" y="555526"/>
            <a:ext cx="648072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bg1"/>
                </a:solidFill>
                <a:cs typeface="Arial" pitchFamily="34" charset="0"/>
              </a:rPr>
              <a:t>Confounders</a:t>
            </a:r>
            <a:endParaRPr 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10"/>
          <p:cNvSpPr txBox="1"/>
          <p:nvPr/>
        </p:nvSpPr>
        <p:spPr bwMode="auto">
          <a:xfrm>
            <a:off x="1768949" y="1419622"/>
            <a:ext cx="5702920" cy="289310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Age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Sex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Demographic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First language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Is 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first 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enrolment to the course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Lecture number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#Comments in current lecture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#First-comments in the current lecture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#Reply-comments in the current lecture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Number of students in section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Student’s verbosity (length of sentences)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Emoji counts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123728" y="1347614"/>
            <a:ext cx="2024786" cy="36004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 smtClean="0"/>
              <a:t>Main difference between control and treatment</a:t>
            </a:r>
            <a:endParaRPr lang="en-US" sz="3200" dirty="0"/>
          </a:p>
        </p:txBody>
      </p:sp>
      <p:sp>
        <p:nvSpPr>
          <p:cNvPr id="4" name="Right Triangle 17">
            <a:extLst>
              <a:ext uri="{FF2B5EF4-FFF2-40B4-BE49-F238E27FC236}">
                <a16:creationId xmlns:a16="http://schemas.microsoft.com/office/drawing/2014/main" id="{10030EED-A9E1-47F5-8072-B1418CBB460C}"/>
              </a:ext>
            </a:extLst>
          </p:cNvPr>
          <p:cNvSpPr>
            <a:spLocks noChangeAspect="1"/>
          </p:cNvSpPr>
          <p:nvPr/>
        </p:nvSpPr>
        <p:spPr>
          <a:xfrm>
            <a:off x="2540720" y="3291830"/>
            <a:ext cx="1304591" cy="1553361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Not </a:t>
            </a:r>
          </a:p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answered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4">
            <a:extLst>
              <a:ext uri="{FF2B5EF4-FFF2-40B4-BE49-F238E27FC236}">
                <a16:creationId xmlns:a16="http://schemas.microsoft.com/office/drawing/2014/main" id="{6483504C-F35A-42DD-ABB9-BCECA8D6EBBB}"/>
              </a:ext>
            </a:extLst>
          </p:cNvPr>
          <p:cNvSpPr>
            <a:spLocks noChangeAspect="1"/>
          </p:cNvSpPr>
          <p:nvPr/>
        </p:nvSpPr>
        <p:spPr>
          <a:xfrm>
            <a:off x="2540720" y="1522445"/>
            <a:ext cx="1304591" cy="1553361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Answered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13569" y="986327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Control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82282" y="1347614"/>
            <a:ext cx="2024786" cy="36004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4" name="Right Triangle 17">
            <a:extLst>
              <a:ext uri="{FF2B5EF4-FFF2-40B4-BE49-F238E27FC236}">
                <a16:creationId xmlns:a16="http://schemas.microsoft.com/office/drawing/2014/main" id="{10030EED-A9E1-47F5-8072-B1418CBB460C}"/>
              </a:ext>
            </a:extLst>
          </p:cNvPr>
          <p:cNvSpPr>
            <a:spLocks noChangeAspect="1"/>
          </p:cNvSpPr>
          <p:nvPr/>
        </p:nvSpPr>
        <p:spPr>
          <a:xfrm>
            <a:off x="5099274" y="3291830"/>
            <a:ext cx="1304591" cy="1553361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Answered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6483504C-F35A-42DD-ABB9-BCECA8D6EBBB}"/>
              </a:ext>
            </a:extLst>
          </p:cNvPr>
          <p:cNvSpPr>
            <a:spLocks noChangeAspect="1"/>
          </p:cNvSpPr>
          <p:nvPr/>
        </p:nvSpPr>
        <p:spPr>
          <a:xfrm>
            <a:off x="5099274" y="1522445"/>
            <a:ext cx="1304591" cy="1553361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Answered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94974" y="1009060"/>
            <a:ext cx="111319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Treatment</a:t>
            </a:r>
            <a:endParaRPr lang="en-US" sz="1600" dirty="0">
              <a:solidFill>
                <a:srgbClr val="00B0F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707904" y="3939902"/>
            <a:ext cx="129614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84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5" grpId="0" animBg="1"/>
      <p:bldP spid="10" grpId="0"/>
      <p:bldP spid="13" grpId="0" animBg="1"/>
      <p:bldP spid="14" grpId="0" animBg="1"/>
      <p:bldP spid="15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1992</TotalTime>
  <Words>410</Words>
  <Application>Microsoft Office PowerPoint</Application>
  <PresentationFormat>On-screen Show (16:9)</PresentationFormat>
  <Paragraphs>73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맑은 고딕</vt:lpstr>
      <vt:lpstr>Arial</vt:lpstr>
      <vt:lpstr>Arial Unicode MS</vt:lpstr>
      <vt:lpstr>Calibri</vt:lpstr>
      <vt:lpstr>Courier New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gelleral</cp:lastModifiedBy>
  <cp:revision>121</cp:revision>
  <dcterms:created xsi:type="dcterms:W3CDTF">2016-12-05T23:26:54Z</dcterms:created>
  <dcterms:modified xsi:type="dcterms:W3CDTF">2020-03-13T17:49:23Z</dcterms:modified>
</cp:coreProperties>
</file>