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91"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3" r:id="rId31"/>
    <p:sldId id="285" r:id="rId32"/>
    <p:sldId id="286" r:id="rId33"/>
    <p:sldId id="287" r:id="rId34"/>
    <p:sldId id="288" r:id="rId35"/>
    <p:sldId id="292" r:id="rId36"/>
    <p:sldId id="289" r:id="rId37"/>
    <p:sldId id="290" r:id="rId3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95282" autoAdjust="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273399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68845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132689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42749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349694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40A85B13-CFE8-42F5-B3E3-0981F61F650F}" type="datetimeFigureOut">
              <a:rPr lang="en-US" smtClean="0"/>
              <a:t>5/28/2022</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417870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40A85B13-CFE8-42F5-B3E3-0981F61F650F}" type="datetimeFigureOut">
              <a:rPr lang="en-US" smtClean="0"/>
              <a:t>5/28/2022</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304230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40A85B13-CFE8-42F5-B3E3-0981F61F650F}" type="datetimeFigureOut">
              <a:rPr lang="en-US" smtClean="0"/>
              <a:t>5/28/2022</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404900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0A85B13-CFE8-42F5-B3E3-0981F61F650F}" type="datetimeFigureOut">
              <a:rPr lang="en-US" smtClean="0"/>
              <a:t>5/28/2022</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91352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40A85B13-CFE8-42F5-B3E3-0981F61F650F}" type="datetimeFigureOut">
              <a:rPr lang="en-US" smtClean="0"/>
              <a:t>5/28/2022</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39906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40A85B13-CFE8-42F5-B3E3-0981F61F650F}" type="datetimeFigureOut">
              <a:rPr lang="en-US" smtClean="0"/>
              <a:t>5/28/2022</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CDECF1C3-A10C-4692-97A8-8E683EA99B89}" type="slidenum">
              <a:rPr lang="en-US" smtClean="0"/>
              <a:t>‹#›</a:t>
            </a:fld>
            <a:endParaRPr lang="en-US"/>
          </a:p>
        </p:txBody>
      </p:sp>
    </p:spTree>
    <p:extLst>
      <p:ext uri="{BB962C8B-B14F-4D97-AF65-F5344CB8AC3E}">
        <p14:creationId xmlns:p14="http://schemas.microsoft.com/office/powerpoint/2010/main" val="217783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0A85B13-CFE8-42F5-B3E3-0981F61F650F}" type="datetimeFigureOut">
              <a:rPr lang="en-US" smtClean="0"/>
              <a:t>5/28/2022</a:t>
            </a:fld>
            <a:endParaRPr lang="en-US"/>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DECF1C3-A10C-4692-97A8-8E683EA99B89}" type="slidenum">
              <a:rPr lang="en-US" smtClean="0"/>
              <a:t>‹#›</a:t>
            </a:fld>
            <a:endParaRPr lang="en-US"/>
          </a:p>
        </p:txBody>
      </p:sp>
    </p:spTree>
    <p:extLst>
      <p:ext uri="{BB962C8B-B14F-4D97-AF65-F5344CB8AC3E}">
        <p14:creationId xmlns:p14="http://schemas.microsoft.com/office/powerpoint/2010/main" val="2109462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endParaRPr lang="en-US" dirty="0"/>
          </a:p>
        </p:txBody>
      </p:sp>
      <p:sp>
        <p:nvSpPr>
          <p:cNvPr id="3" name="כותרת משנה 2"/>
          <p:cNvSpPr>
            <a:spLocks noGrp="1"/>
          </p:cNvSpPr>
          <p:nvPr>
            <p:ph type="subTitle" idx="1"/>
          </p:nvPr>
        </p:nvSpPr>
        <p:spPr/>
        <p:txBody>
          <a:bodyPr/>
          <a:lstStyle/>
          <a:p>
            <a:endParaRPr lang="en-US" dirty="0"/>
          </a:p>
        </p:txBody>
      </p:sp>
      <p:sp>
        <p:nvSpPr>
          <p:cNvPr id="4" name="מלבן 3"/>
          <p:cNvSpPr/>
          <p:nvPr/>
        </p:nvSpPr>
        <p:spPr>
          <a:xfrm>
            <a:off x="-195385" y="-49876"/>
            <a:ext cx="12387385" cy="5004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מלבן 4"/>
          <p:cNvSpPr/>
          <p:nvPr/>
        </p:nvSpPr>
        <p:spPr>
          <a:xfrm>
            <a:off x="-1" y="4904509"/>
            <a:ext cx="12327776" cy="19534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TextBox 5"/>
          <p:cNvSpPr txBox="1"/>
          <p:nvPr/>
        </p:nvSpPr>
        <p:spPr>
          <a:xfrm>
            <a:off x="1921839" y="651762"/>
            <a:ext cx="9168938" cy="3600986"/>
          </a:xfrm>
          <a:prstGeom prst="rect">
            <a:avLst/>
          </a:prstGeom>
          <a:noFill/>
        </p:spPr>
        <p:txBody>
          <a:bodyPr wrap="square" rtlCol="0">
            <a:spAutoFit/>
          </a:bodyPr>
          <a:lstStyle/>
          <a:p>
            <a:pPr algn="ctr"/>
            <a:r>
              <a:rPr lang="en-US" sz="5400" dirty="0" smtClean="0">
                <a:solidFill>
                  <a:srgbClr val="FF0000"/>
                </a:solidFill>
                <a:latin typeface="Berlin Sans FB Demi" panose="020E0802020502020306" pitchFamily="34" charset="0"/>
              </a:rPr>
              <a:t>Bird &amp; Child</a:t>
            </a:r>
          </a:p>
          <a:p>
            <a:pPr algn="ctr"/>
            <a:r>
              <a:rPr lang="en-US" sz="5400" dirty="0" smtClean="0">
                <a:solidFill>
                  <a:srgbClr val="FF0000"/>
                </a:solidFill>
                <a:latin typeface="Berlin Sans FB Demi" panose="020E0802020502020306" pitchFamily="34" charset="0"/>
              </a:rPr>
              <a:t>Game</a:t>
            </a:r>
          </a:p>
          <a:p>
            <a:pPr algn="ctr"/>
            <a:r>
              <a:rPr lang="he-IL" sz="2400" dirty="0" smtClean="0">
                <a:solidFill>
                  <a:srgbClr val="FF0000"/>
                </a:solidFill>
                <a:latin typeface="Berlin Sans FB Demi" panose="020E0802020502020306" pitchFamily="34" charset="0"/>
              </a:rPr>
              <a:t>מתכנת: שי גילת</a:t>
            </a:r>
          </a:p>
          <a:p>
            <a:pPr algn="ctr"/>
            <a:r>
              <a:rPr lang="he-IL" sz="2400" dirty="0" smtClean="0">
                <a:solidFill>
                  <a:srgbClr val="FF0000"/>
                </a:solidFill>
                <a:latin typeface="Berlin Sans FB Demi" panose="020E0802020502020306" pitchFamily="34" charset="0"/>
              </a:rPr>
              <a:t>ת.ז: 329508204 </a:t>
            </a:r>
          </a:p>
          <a:p>
            <a:pPr algn="ctr"/>
            <a:r>
              <a:rPr lang="he-IL" sz="2400" dirty="0" smtClean="0">
                <a:solidFill>
                  <a:srgbClr val="FF0000"/>
                </a:solidFill>
                <a:latin typeface="Berlin Sans FB Demi" panose="020E0802020502020306" pitchFamily="34" charset="0"/>
              </a:rPr>
              <a:t>מורה מלווה: אופיר שביט</a:t>
            </a:r>
          </a:p>
          <a:p>
            <a:pPr algn="ctr"/>
            <a:r>
              <a:rPr lang="he-IL" sz="2400" dirty="0" smtClean="0">
                <a:solidFill>
                  <a:srgbClr val="FF0000"/>
                </a:solidFill>
                <a:latin typeface="Berlin Sans FB Demi" panose="020E0802020502020306" pitchFamily="34" charset="0"/>
              </a:rPr>
              <a:t>כיתה:  י"9</a:t>
            </a:r>
          </a:p>
          <a:p>
            <a:pPr algn="ctr"/>
            <a:r>
              <a:rPr lang="he-IL" sz="2400" dirty="0" smtClean="0">
                <a:solidFill>
                  <a:srgbClr val="FF0000"/>
                </a:solidFill>
                <a:latin typeface="Berlin Sans FB Demi" panose="020E0802020502020306" pitchFamily="34" charset="0"/>
              </a:rPr>
              <a:t>בית ספר: איש שלום</a:t>
            </a:r>
            <a:endParaRPr lang="en-US" sz="2400" dirty="0">
              <a:solidFill>
                <a:srgbClr val="FF0000"/>
              </a:solidFill>
              <a:latin typeface="Berlin Sans FB Demi" panose="020E0802020502020306" pitchFamily="34" charset="0"/>
            </a:endParaRPr>
          </a:p>
        </p:txBody>
      </p:sp>
      <p:sp>
        <p:nvSpPr>
          <p:cNvPr id="7" name="ענן 6"/>
          <p:cNvSpPr/>
          <p:nvPr/>
        </p:nvSpPr>
        <p:spPr>
          <a:xfrm>
            <a:off x="8659446" y="248594"/>
            <a:ext cx="3094892" cy="201636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ענן 7"/>
          <p:cNvSpPr/>
          <p:nvPr/>
        </p:nvSpPr>
        <p:spPr>
          <a:xfrm>
            <a:off x="359651" y="420725"/>
            <a:ext cx="3993518" cy="205675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34873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280" y="200533"/>
            <a:ext cx="6982968" cy="567563"/>
          </a:xfrm>
        </p:spPr>
        <p:txBody>
          <a:bodyPr>
            <a:normAutofit fontScale="90000"/>
          </a:bodyPr>
          <a:lstStyle/>
          <a:p>
            <a:r>
              <a:rPr lang="he-IL" dirty="0" smtClean="0"/>
              <a:t>תיעוד והסבר-לוגיקה ומבנה התוכנית</a:t>
            </a:r>
            <a:endParaRPr lang="he-IL" dirty="0"/>
          </a:p>
        </p:txBody>
      </p:sp>
      <p:sp>
        <p:nvSpPr>
          <p:cNvPr id="3" name="Content Placeholder 2"/>
          <p:cNvSpPr>
            <a:spLocks noGrp="1"/>
          </p:cNvSpPr>
          <p:nvPr>
            <p:ph idx="1"/>
          </p:nvPr>
        </p:nvSpPr>
        <p:spPr>
          <a:xfrm>
            <a:off x="1505712" y="685800"/>
            <a:ext cx="10515600" cy="6172200"/>
          </a:xfrm>
        </p:spPr>
        <p:txBody>
          <a:bodyPr>
            <a:normAutofit/>
          </a:bodyPr>
          <a:lstStyle/>
          <a:p>
            <a:r>
              <a:rPr lang="he-IL" sz="1800" dirty="0" smtClean="0"/>
              <a:t>המשחק עצמו מתחיל מאיפוס כל הטיימרים שהמשחק משתמש בהם וקריאת הניקוד המקסימלי ושם של זה ששבר את השיא מקובץ,אם זאת פעם ראשונה ואין עדין שיא יוצרים את הקובץ בשביל המשך המשחק.</a:t>
            </a:r>
          </a:p>
          <a:p>
            <a:r>
              <a:rPr lang="he-IL" sz="1800" dirty="0" smtClean="0"/>
              <a:t>בפתיחת הלולאה הראשית מעדכנים את הניקוד על המסך,הניסיונות שנשארו לשחקן וציור הילדה לפי הערכים במשתנים שקובעים נקודה מסוימת בגופה,בכל הזזה של הילדה או הבלון לא מעדכנים את הדמויות,רק את המשתנים שמצביעים על משהו מסוים בהם,לדוגמא שלוחצים שמאלה התוכנית רק מעדכנת את משתנה </a:t>
            </a:r>
            <a:r>
              <a:rPr lang="en-US" sz="1800" dirty="0" err="1" smtClean="0"/>
              <a:t>collumnsplace</a:t>
            </a:r>
            <a:r>
              <a:rPr lang="he-IL" sz="1800" dirty="0"/>
              <a:t> </a:t>
            </a:r>
            <a:r>
              <a:rPr lang="he-IL" sz="1800" dirty="0" smtClean="0"/>
              <a:t>שמצביע על מיקום הנקודה המסוימת בילדה בטורים ומוחקים את דמות הילדה איפה שהיא הייתה.</a:t>
            </a:r>
          </a:p>
          <a:p>
            <a:r>
              <a:rPr lang="he-IL" sz="1800" dirty="0" smtClean="0"/>
              <a:t>בתוך הפרוצידורה שמציירת את הילדה נמצאת גם הבדיקה של העלאת או הורדת הבלון שמעדכנת את המספר של הקומות שהבלון נמצא בהם ומאוחר יותר בפרוצידורה מציירת את החוט של הבלון באורך המתאים ועליו את ראש הבלון,אחרי ציור הדמות עם הבלון מתבצעת בדיקה של קלט לתזוזת הילדה,אם מתקבל קלט הוא קודם כל נבדק לפי המאקרו של הזמן כדי שהדמות לא תזוז מהר מדי,ואם התנאי התבצע הדמות זזה שמאלה.</a:t>
            </a:r>
          </a:p>
          <a:p>
            <a:r>
              <a:rPr lang="he-IL" sz="1800" dirty="0" smtClean="0"/>
              <a:t>אחרי זה מתבצעת הזזת הציפור.ים,לכל ציפור יש משתנים משלה שמחזיקים ערכים על כיוון תזוזתה(</a:t>
            </a:r>
            <a:r>
              <a:rPr lang="en-US" sz="1800" dirty="0" err="1" smtClean="0"/>
              <a:t>bmoveside</a:t>
            </a:r>
            <a:r>
              <a:rPr lang="en-US" sz="1800" dirty="0"/>
              <a:t> </a:t>
            </a:r>
            <a:r>
              <a:rPr lang="he-IL" sz="1800" dirty="0"/>
              <a:t> </a:t>
            </a:r>
            <a:r>
              <a:rPr lang="he-IL" sz="1800" dirty="0" smtClean="0"/>
              <a:t>,=1 אם זזה ימינה,=0 אם זזה שמאלה),מצב תנועתה(כנפיים למעלה\למטה, </a:t>
            </a:r>
            <a:r>
              <a:rPr lang="en-US" sz="1800" dirty="0" err="1" smtClean="0"/>
              <a:t>bstate</a:t>
            </a:r>
            <a:r>
              <a:rPr lang="he-IL" sz="1800" dirty="0" smtClean="0"/>
              <a:t> ),מיקומי המקור שלה לפי טורים ושורות(</a:t>
            </a:r>
            <a:r>
              <a:rPr lang="en-US" sz="1800" dirty="0" err="1" smtClean="0"/>
              <a:t>bmakorc</a:t>
            </a:r>
            <a:r>
              <a:rPr lang="en-US" sz="1800" dirty="0" smtClean="0"/>
              <a:t>-</a:t>
            </a:r>
            <a:r>
              <a:rPr lang="en-US" sz="1800" dirty="0" err="1" smtClean="0"/>
              <a:t>collumns,bmakorr</a:t>
            </a:r>
            <a:r>
              <a:rPr lang="en-US" sz="1800" dirty="0" smtClean="0"/>
              <a:t>-rows</a:t>
            </a:r>
            <a:r>
              <a:rPr lang="he-IL" sz="1800" dirty="0" smtClean="0"/>
              <a:t> ),מהירותה שנקבעת רנדומלית בתחילת התוכנית ובסוף כל סייקל של ציפורים ועוד,במשחק יש עד 3 ציפורים שנכנסות לפי מספר הנקודות שהגעת אליו,כל פעם שתעבור את המסך תחומי המהירויות של הציפורים </a:t>
            </a:r>
            <a:r>
              <a:rPr lang="en-US" sz="1800" dirty="0" err="1" smtClean="0"/>
              <a:t>maxspeed</a:t>
            </a:r>
            <a:r>
              <a:rPr lang="he-IL" sz="1800" dirty="0" smtClean="0"/>
              <a:t> ו </a:t>
            </a:r>
            <a:r>
              <a:rPr lang="en-US" sz="1800" dirty="0" err="1" smtClean="0"/>
              <a:t>minspeed</a:t>
            </a:r>
            <a:r>
              <a:rPr lang="he-IL" sz="1800" dirty="0" smtClean="0"/>
              <a:t> קטנים ובכך הופכים את המהירויות האקראיות של הציפור ליותר מהירות,הציפור תקבל מהירות חדשה בתחילת המשחק,בעת פסילה או בסיום סייקל,סייקל של ציפורים נקבע על ידי משתנים אישיים שאומרים אם הציפור סיימה את המסלול,בסוף הלולאה הראשית כולם נבדקים ואם כולם שווים ל1 מוציאים את הציפורים מחדש מנקודת ההתחלה שלהם,כשיוצאת ציפור חדשה לגמרי התחומים מתאפסים ועולים מחדש בהדרגה</a:t>
            </a:r>
          </a:p>
          <a:p>
            <a:r>
              <a:rPr lang="he-IL" sz="1800" dirty="0" smtClean="0"/>
              <a:t>אחרי ההזזה של כל ציפור מתצעת בדיקה אם אותה ציפור פגעה בבלון,בדיקה זו מתבצעת על ידי שמירת כל הצלעות החיצוניות של הבלון בתזוזת הדמות\הבלון ובדיקה אם מקור הציפור נמצא בין הצלעות האלו,אם כן מופעלת </a:t>
            </a:r>
            <a:r>
              <a:rPr lang="en-US" sz="1800" dirty="0" err="1" smtClean="0"/>
              <a:t>failProc</a:t>
            </a:r>
            <a:r>
              <a:rPr lang="he-IL" sz="1800" dirty="0" smtClean="0"/>
              <a:t> שמורידה ניסיון אחד לשחקן ומחזירה אותה להתחלה</a:t>
            </a:r>
            <a:endParaRPr lang="he-IL" sz="1800" dirty="0"/>
          </a:p>
        </p:txBody>
      </p:sp>
    </p:spTree>
    <p:extLst>
      <p:ext uri="{BB962C8B-B14F-4D97-AF65-F5344CB8AC3E}">
        <p14:creationId xmlns:p14="http://schemas.microsoft.com/office/powerpoint/2010/main" val="1702384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 y="166963"/>
            <a:ext cx="1914144" cy="529400"/>
          </a:xfrm>
        </p:spPr>
        <p:txBody>
          <a:bodyPr>
            <a:normAutofit fontScale="90000"/>
          </a:bodyPr>
          <a:lstStyle/>
          <a:p>
            <a:r>
              <a:rPr lang="en-US" sz="2400" dirty="0" smtClean="0"/>
              <a:t>Opening screens</a:t>
            </a:r>
            <a:endParaRPr lang="he-IL" sz="2400" dirty="0"/>
          </a:p>
        </p:txBody>
      </p:sp>
      <p:sp>
        <p:nvSpPr>
          <p:cNvPr id="5" name="Rectangle 4"/>
          <p:cNvSpPr/>
          <p:nvPr/>
        </p:nvSpPr>
        <p:spPr>
          <a:xfrm>
            <a:off x="7084314" y="1322667"/>
            <a:ext cx="163677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Diamond 5"/>
          <p:cNvSpPr/>
          <p:nvPr/>
        </p:nvSpPr>
        <p:spPr>
          <a:xfrm>
            <a:off x="7238809" y="2646762"/>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Diamond 6"/>
          <p:cNvSpPr/>
          <p:nvPr/>
        </p:nvSpPr>
        <p:spPr>
          <a:xfrm>
            <a:off x="9145238" y="2610186"/>
            <a:ext cx="1435608" cy="10058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Diamond 7"/>
          <p:cNvSpPr/>
          <p:nvPr/>
        </p:nvSpPr>
        <p:spPr>
          <a:xfrm>
            <a:off x="11039475" y="2570267"/>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Flowchart: Terminator 8"/>
          <p:cNvSpPr/>
          <p:nvPr/>
        </p:nvSpPr>
        <p:spPr>
          <a:xfrm>
            <a:off x="10185654" y="6236208"/>
            <a:ext cx="1883664" cy="62179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7116318" y="4161234"/>
            <a:ext cx="1604772" cy="897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Diamond 12"/>
          <p:cNvSpPr/>
          <p:nvPr/>
        </p:nvSpPr>
        <p:spPr>
          <a:xfrm>
            <a:off x="3595116" y="4125372"/>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Diamond 13"/>
          <p:cNvSpPr/>
          <p:nvPr/>
        </p:nvSpPr>
        <p:spPr>
          <a:xfrm>
            <a:off x="1765935" y="4125372"/>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Diamond 14"/>
          <p:cNvSpPr/>
          <p:nvPr/>
        </p:nvSpPr>
        <p:spPr>
          <a:xfrm>
            <a:off x="762" y="4125372"/>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27432" y="2823830"/>
            <a:ext cx="124434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p:cNvSpPr/>
          <p:nvPr/>
        </p:nvSpPr>
        <p:spPr>
          <a:xfrm>
            <a:off x="1923051" y="2808011"/>
            <a:ext cx="124434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p:cNvSpPr/>
          <p:nvPr/>
        </p:nvSpPr>
        <p:spPr>
          <a:xfrm>
            <a:off x="3635121" y="2765634"/>
            <a:ext cx="124434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Diamond 18"/>
          <p:cNvSpPr/>
          <p:nvPr/>
        </p:nvSpPr>
        <p:spPr>
          <a:xfrm>
            <a:off x="3608451" y="1084923"/>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Diamond 19"/>
          <p:cNvSpPr/>
          <p:nvPr/>
        </p:nvSpPr>
        <p:spPr>
          <a:xfrm>
            <a:off x="1885950" y="1084923"/>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Diamond 20"/>
          <p:cNvSpPr/>
          <p:nvPr/>
        </p:nvSpPr>
        <p:spPr>
          <a:xfrm>
            <a:off x="0" y="1088671"/>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Flowchart: Terminator 21"/>
          <p:cNvSpPr/>
          <p:nvPr/>
        </p:nvSpPr>
        <p:spPr>
          <a:xfrm>
            <a:off x="8171688" y="6225278"/>
            <a:ext cx="1883664" cy="62179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Flowchart: Terminator 22"/>
          <p:cNvSpPr/>
          <p:nvPr/>
        </p:nvSpPr>
        <p:spPr>
          <a:xfrm>
            <a:off x="6837426" y="49500"/>
            <a:ext cx="1883664" cy="62179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Rectangle 23"/>
          <p:cNvSpPr/>
          <p:nvPr/>
        </p:nvSpPr>
        <p:spPr>
          <a:xfrm>
            <a:off x="5451538" y="2765634"/>
            <a:ext cx="124434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Diamond 25"/>
          <p:cNvSpPr/>
          <p:nvPr/>
        </p:nvSpPr>
        <p:spPr>
          <a:xfrm>
            <a:off x="5201412" y="4125372"/>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Diamond 26"/>
          <p:cNvSpPr/>
          <p:nvPr/>
        </p:nvSpPr>
        <p:spPr>
          <a:xfrm>
            <a:off x="5330952" y="1084923"/>
            <a:ext cx="1271016" cy="969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TextBox 27"/>
          <p:cNvSpPr txBox="1"/>
          <p:nvPr/>
        </p:nvSpPr>
        <p:spPr>
          <a:xfrm>
            <a:off x="7116318" y="166963"/>
            <a:ext cx="1341882" cy="369332"/>
          </a:xfrm>
          <a:prstGeom prst="rect">
            <a:avLst/>
          </a:prstGeom>
          <a:noFill/>
        </p:spPr>
        <p:txBody>
          <a:bodyPr wrap="square" rtlCol="1">
            <a:spAutoFit/>
          </a:bodyPr>
          <a:lstStyle/>
          <a:p>
            <a:r>
              <a:rPr lang="he-IL" dirty="0" smtClean="0">
                <a:solidFill>
                  <a:schemeClr val="bg1"/>
                </a:solidFill>
              </a:rPr>
              <a:t>התחלה</a:t>
            </a:r>
            <a:endParaRPr lang="he-IL" dirty="0">
              <a:solidFill>
                <a:schemeClr val="bg1"/>
              </a:solidFill>
            </a:endParaRPr>
          </a:p>
        </p:txBody>
      </p:sp>
      <p:sp>
        <p:nvSpPr>
          <p:cNvPr id="29" name="TextBox 28"/>
          <p:cNvSpPr txBox="1"/>
          <p:nvPr/>
        </p:nvSpPr>
        <p:spPr>
          <a:xfrm>
            <a:off x="8301990" y="6225278"/>
            <a:ext cx="1341882" cy="646331"/>
          </a:xfrm>
          <a:prstGeom prst="rect">
            <a:avLst/>
          </a:prstGeom>
          <a:noFill/>
        </p:spPr>
        <p:txBody>
          <a:bodyPr wrap="square" rtlCol="1">
            <a:spAutoFit/>
          </a:bodyPr>
          <a:lstStyle/>
          <a:p>
            <a:r>
              <a:rPr lang="he-IL" dirty="0" smtClean="0">
                <a:solidFill>
                  <a:schemeClr val="bg1"/>
                </a:solidFill>
              </a:rPr>
              <a:t>יציאה מהמשחק</a:t>
            </a:r>
            <a:endParaRPr lang="he-IL" dirty="0">
              <a:solidFill>
                <a:schemeClr val="bg1"/>
              </a:solidFill>
            </a:endParaRPr>
          </a:p>
        </p:txBody>
      </p:sp>
      <p:sp>
        <p:nvSpPr>
          <p:cNvPr id="30" name="TextBox 29"/>
          <p:cNvSpPr txBox="1"/>
          <p:nvPr/>
        </p:nvSpPr>
        <p:spPr>
          <a:xfrm>
            <a:off x="10368534" y="6225912"/>
            <a:ext cx="1341882" cy="646331"/>
          </a:xfrm>
          <a:prstGeom prst="rect">
            <a:avLst/>
          </a:prstGeom>
          <a:noFill/>
        </p:spPr>
        <p:txBody>
          <a:bodyPr wrap="square" rtlCol="1">
            <a:spAutoFit/>
          </a:bodyPr>
          <a:lstStyle/>
          <a:p>
            <a:r>
              <a:rPr lang="he-IL" dirty="0" smtClean="0">
                <a:solidFill>
                  <a:schemeClr val="bg1"/>
                </a:solidFill>
              </a:rPr>
              <a:t>סוף(כניסה למשחק)</a:t>
            </a:r>
            <a:endParaRPr lang="he-IL" dirty="0">
              <a:solidFill>
                <a:schemeClr val="bg1"/>
              </a:solidFill>
            </a:endParaRPr>
          </a:p>
        </p:txBody>
      </p:sp>
      <p:sp>
        <p:nvSpPr>
          <p:cNvPr id="31" name="TextBox 30"/>
          <p:cNvSpPr txBox="1"/>
          <p:nvPr/>
        </p:nvSpPr>
        <p:spPr>
          <a:xfrm>
            <a:off x="7231761" y="4317616"/>
            <a:ext cx="1341882" cy="584775"/>
          </a:xfrm>
          <a:prstGeom prst="rect">
            <a:avLst/>
          </a:prstGeom>
          <a:noFill/>
        </p:spPr>
        <p:txBody>
          <a:bodyPr wrap="square" rtlCol="1">
            <a:spAutoFit/>
          </a:bodyPr>
          <a:lstStyle/>
          <a:p>
            <a:r>
              <a:rPr lang="he-IL" sz="1600" dirty="0" smtClean="0">
                <a:solidFill>
                  <a:schemeClr val="bg1"/>
                </a:solidFill>
              </a:rPr>
              <a:t>הדפסת מסך הוראות ראשי</a:t>
            </a:r>
            <a:endParaRPr lang="he-IL" sz="1600" dirty="0">
              <a:solidFill>
                <a:schemeClr val="bg1"/>
              </a:solidFill>
            </a:endParaRPr>
          </a:p>
        </p:txBody>
      </p:sp>
      <p:sp>
        <p:nvSpPr>
          <p:cNvPr id="32" name="TextBox 31"/>
          <p:cNvSpPr txBox="1"/>
          <p:nvPr/>
        </p:nvSpPr>
        <p:spPr>
          <a:xfrm>
            <a:off x="7330630" y="2793293"/>
            <a:ext cx="913257" cy="646331"/>
          </a:xfrm>
          <a:prstGeom prst="rect">
            <a:avLst/>
          </a:prstGeom>
          <a:noFill/>
        </p:spPr>
        <p:txBody>
          <a:bodyPr wrap="square" rtlCol="1">
            <a:spAutoFit/>
          </a:bodyPr>
          <a:lstStyle/>
          <a:p>
            <a:r>
              <a:rPr lang="he-IL" sz="1200" dirty="0" smtClean="0">
                <a:solidFill>
                  <a:schemeClr val="bg1"/>
                </a:solidFill>
              </a:rPr>
              <a:t>האם נלחץ כפתור ההוראות</a:t>
            </a:r>
            <a:endParaRPr lang="he-IL" sz="1200" dirty="0">
              <a:solidFill>
                <a:schemeClr val="bg1"/>
              </a:solidFill>
            </a:endParaRPr>
          </a:p>
        </p:txBody>
      </p:sp>
      <p:sp>
        <p:nvSpPr>
          <p:cNvPr id="33" name="TextBox 32"/>
          <p:cNvSpPr txBox="1"/>
          <p:nvPr/>
        </p:nvSpPr>
        <p:spPr>
          <a:xfrm>
            <a:off x="7379208" y="1354908"/>
            <a:ext cx="1341882" cy="584775"/>
          </a:xfrm>
          <a:prstGeom prst="rect">
            <a:avLst/>
          </a:prstGeom>
          <a:noFill/>
        </p:spPr>
        <p:txBody>
          <a:bodyPr wrap="square" rtlCol="1">
            <a:spAutoFit/>
          </a:bodyPr>
          <a:lstStyle/>
          <a:p>
            <a:r>
              <a:rPr lang="he-IL" sz="1600" dirty="0" smtClean="0">
                <a:solidFill>
                  <a:schemeClr val="bg1"/>
                </a:solidFill>
              </a:rPr>
              <a:t>הדפסת מסך כניסה ראשי</a:t>
            </a:r>
            <a:endParaRPr lang="he-IL" sz="1600" dirty="0">
              <a:solidFill>
                <a:schemeClr val="bg1"/>
              </a:solidFill>
            </a:endParaRPr>
          </a:p>
        </p:txBody>
      </p:sp>
      <p:sp>
        <p:nvSpPr>
          <p:cNvPr id="34" name="TextBox 33"/>
          <p:cNvSpPr txBox="1"/>
          <p:nvPr/>
        </p:nvSpPr>
        <p:spPr>
          <a:xfrm>
            <a:off x="9305354" y="2782256"/>
            <a:ext cx="913257" cy="646331"/>
          </a:xfrm>
          <a:prstGeom prst="rect">
            <a:avLst/>
          </a:prstGeom>
          <a:noFill/>
        </p:spPr>
        <p:txBody>
          <a:bodyPr wrap="square" rtlCol="1">
            <a:spAutoFit/>
          </a:bodyPr>
          <a:lstStyle/>
          <a:p>
            <a:r>
              <a:rPr lang="he-IL" sz="1200" dirty="0" smtClean="0">
                <a:solidFill>
                  <a:schemeClr val="bg1"/>
                </a:solidFill>
              </a:rPr>
              <a:t>האם נלחץ כפתור היציאה</a:t>
            </a:r>
            <a:endParaRPr lang="he-IL" sz="1200" dirty="0">
              <a:solidFill>
                <a:schemeClr val="bg1"/>
              </a:solidFill>
            </a:endParaRPr>
          </a:p>
        </p:txBody>
      </p:sp>
      <p:sp>
        <p:nvSpPr>
          <p:cNvPr id="35" name="TextBox 34"/>
          <p:cNvSpPr txBox="1"/>
          <p:nvPr/>
        </p:nvSpPr>
        <p:spPr>
          <a:xfrm>
            <a:off x="11127486" y="2731733"/>
            <a:ext cx="913257" cy="646331"/>
          </a:xfrm>
          <a:prstGeom prst="rect">
            <a:avLst/>
          </a:prstGeom>
          <a:noFill/>
        </p:spPr>
        <p:txBody>
          <a:bodyPr wrap="square" rtlCol="1">
            <a:spAutoFit/>
          </a:bodyPr>
          <a:lstStyle/>
          <a:p>
            <a:r>
              <a:rPr lang="he-IL" sz="1200" dirty="0" smtClean="0">
                <a:solidFill>
                  <a:schemeClr val="bg1"/>
                </a:solidFill>
              </a:rPr>
              <a:t>האם נלחץ כפתור ההתחלה</a:t>
            </a:r>
            <a:endParaRPr lang="he-IL" sz="1200" dirty="0">
              <a:solidFill>
                <a:schemeClr val="bg1"/>
              </a:solidFill>
            </a:endParaRPr>
          </a:p>
        </p:txBody>
      </p:sp>
      <p:sp>
        <p:nvSpPr>
          <p:cNvPr id="36" name="TextBox 35"/>
          <p:cNvSpPr txBox="1"/>
          <p:nvPr/>
        </p:nvSpPr>
        <p:spPr>
          <a:xfrm>
            <a:off x="5451538" y="1264471"/>
            <a:ext cx="913257" cy="646331"/>
          </a:xfrm>
          <a:prstGeom prst="rect">
            <a:avLst/>
          </a:prstGeom>
          <a:noFill/>
        </p:spPr>
        <p:txBody>
          <a:bodyPr wrap="square" rtlCol="1">
            <a:spAutoFit/>
          </a:bodyPr>
          <a:lstStyle/>
          <a:p>
            <a:r>
              <a:rPr lang="he-IL" sz="1200" dirty="0" smtClean="0">
                <a:solidFill>
                  <a:schemeClr val="bg1"/>
                </a:solidFill>
              </a:rPr>
              <a:t>האם נלחץ כפתור החזרה</a:t>
            </a:r>
            <a:endParaRPr lang="he-IL" sz="1200" dirty="0">
              <a:solidFill>
                <a:schemeClr val="bg1"/>
              </a:solidFill>
            </a:endParaRPr>
          </a:p>
        </p:txBody>
      </p:sp>
      <p:sp>
        <p:nvSpPr>
          <p:cNvPr id="40" name="TextBox 39"/>
          <p:cNvSpPr txBox="1"/>
          <p:nvPr/>
        </p:nvSpPr>
        <p:spPr>
          <a:xfrm>
            <a:off x="5330952" y="4286837"/>
            <a:ext cx="913257" cy="646331"/>
          </a:xfrm>
          <a:prstGeom prst="rect">
            <a:avLst/>
          </a:prstGeom>
          <a:noFill/>
        </p:spPr>
        <p:txBody>
          <a:bodyPr wrap="square" rtlCol="1">
            <a:spAutoFit/>
          </a:bodyPr>
          <a:lstStyle/>
          <a:p>
            <a:r>
              <a:rPr lang="he-IL" sz="1200" dirty="0" smtClean="0">
                <a:solidFill>
                  <a:schemeClr val="bg1"/>
                </a:solidFill>
              </a:rPr>
              <a:t>האם נלחץ כפתור הקרדיטים</a:t>
            </a:r>
            <a:endParaRPr lang="he-IL" sz="1200" dirty="0">
              <a:solidFill>
                <a:schemeClr val="bg1"/>
              </a:solidFill>
            </a:endParaRPr>
          </a:p>
        </p:txBody>
      </p:sp>
      <p:sp>
        <p:nvSpPr>
          <p:cNvPr id="41" name="TextBox 40"/>
          <p:cNvSpPr txBox="1"/>
          <p:nvPr/>
        </p:nvSpPr>
        <p:spPr>
          <a:xfrm>
            <a:off x="3719894" y="4312571"/>
            <a:ext cx="913257" cy="577081"/>
          </a:xfrm>
          <a:prstGeom prst="rect">
            <a:avLst/>
          </a:prstGeom>
          <a:noFill/>
        </p:spPr>
        <p:txBody>
          <a:bodyPr wrap="square" rtlCol="1">
            <a:spAutoFit/>
          </a:bodyPr>
          <a:lstStyle/>
          <a:p>
            <a:r>
              <a:rPr lang="he-IL" sz="1050" dirty="0" smtClean="0">
                <a:solidFill>
                  <a:schemeClr val="bg1"/>
                </a:solidFill>
              </a:rPr>
              <a:t>האם נלחץ כפתור "אודות המשחק</a:t>
            </a:r>
            <a:endParaRPr lang="he-IL" sz="1050" dirty="0">
              <a:solidFill>
                <a:schemeClr val="bg1"/>
              </a:solidFill>
            </a:endParaRPr>
          </a:p>
        </p:txBody>
      </p:sp>
      <p:sp>
        <p:nvSpPr>
          <p:cNvPr id="42" name="TextBox 41"/>
          <p:cNvSpPr txBox="1"/>
          <p:nvPr/>
        </p:nvSpPr>
        <p:spPr>
          <a:xfrm>
            <a:off x="1885950" y="4286837"/>
            <a:ext cx="913257" cy="577081"/>
          </a:xfrm>
          <a:prstGeom prst="rect">
            <a:avLst/>
          </a:prstGeom>
          <a:noFill/>
        </p:spPr>
        <p:txBody>
          <a:bodyPr wrap="square" rtlCol="1">
            <a:spAutoFit/>
          </a:bodyPr>
          <a:lstStyle/>
          <a:p>
            <a:r>
              <a:rPr lang="he-IL" sz="1050" dirty="0" smtClean="0">
                <a:solidFill>
                  <a:schemeClr val="bg1"/>
                </a:solidFill>
              </a:rPr>
              <a:t>האם נלחץ כפתור "איך משחקים"</a:t>
            </a:r>
            <a:endParaRPr lang="he-IL" sz="1050" dirty="0">
              <a:solidFill>
                <a:schemeClr val="bg1"/>
              </a:solidFill>
            </a:endParaRPr>
          </a:p>
        </p:txBody>
      </p:sp>
      <p:sp>
        <p:nvSpPr>
          <p:cNvPr id="43" name="TextBox 42"/>
          <p:cNvSpPr txBox="1"/>
          <p:nvPr/>
        </p:nvSpPr>
        <p:spPr>
          <a:xfrm>
            <a:off x="142113" y="4256059"/>
            <a:ext cx="913257" cy="577081"/>
          </a:xfrm>
          <a:prstGeom prst="rect">
            <a:avLst/>
          </a:prstGeom>
          <a:noFill/>
        </p:spPr>
        <p:txBody>
          <a:bodyPr wrap="square" rtlCol="1">
            <a:spAutoFit/>
          </a:bodyPr>
          <a:lstStyle/>
          <a:p>
            <a:r>
              <a:rPr lang="he-IL" sz="1050" dirty="0" smtClean="0">
                <a:solidFill>
                  <a:schemeClr val="bg1"/>
                </a:solidFill>
              </a:rPr>
              <a:t>האם נלחץ כפתור "תזוזה וכפתורים"</a:t>
            </a:r>
            <a:endParaRPr lang="he-IL" sz="1050" dirty="0">
              <a:solidFill>
                <a:schemeClr val="bg1"/>
              </a:solidFill>
            </a:endParaRPr>
          </a:p>
        </p:txBody>
      </p:sp>
      <p:sp>
        <p:nvSpPr>
          <p:cNvPr id="44" name="TextBox 43"/>
          <p:cNvSpPr txBox="1"/>
          <p:nvPr/>
        </p:nvSpPr>
        <p:spPr>
          <a:xfrm>
            <a:off x="108871" y="1247701"/>
            <a:ext cx="913257" cy="646331"/>
          </a:xfrm>
          <a:prstGeom prst="rect">
            <a:avLst/>
          </a:prstGeom>
          <a:noFill/>
        </p:spPr>
        <p:txBody>
          <a:bodyPr wrap="square" rtlCol="1">
            <a:spAutoFit/>
          </a:bodyPr>
          <a:lstStyle/>
          <a:p>
            <a:r>
              <a:rPr lang="he-IL" sz="1200" dirty="0" smtClean="0">
                <a:solidFill>
                  <a:schemeClr val="bg1"/>
                </a:solidFill>
              </a:rPr>
              <a:t>האם נלחץ כפתור החזרה</a:t>
            </a:r>
            <a:endParaRPr lang="he-IL" sz="1200" dirty="0">
              <a:solidFill>
                <a:schemeClr val="bg1"/>
              </a:solidFill>
            </a:endParaRPr>
          </a:p>
        </p:txBody>
      </p:sp>
      <p:sp>
        <p:nvSpPr>
          <p:cNvPr id="45" name="TextBox 44"/>
          <p:cNvSpPr txBox="1"/>
          <p:nvPr/>
        </p:nvSpPr>
        <p:spPr>
          <a:xfrm>
            <a:off x="1983105" y="1293352"/>
            <a:ext cx="913257" cy="646331"/>
          </a:xfrm>
          <a:prstGeom prst="rect">
            <a:avLst/>
          </a:prstGeom>
          <a:noFill/>
        </p:spPr>
        <p:txBody>
          <a:bodyPr wrap="square" rtlCol="1">
            <a:spAutoFit/>
          </a:bodyPr>
          <a:lstStyle/>
          <a:p>
            <a:r>
              <a:rPr lang="he-IL" sz="1200" dirty="0" smtClean="0">
                <a:solidFill>
                  <a:schemeClr val="bg1"/>
                </a:solidFill>
              </a:rPr>
              <a:t>האם נלחץ כפתור החזרה</a:t>
            </a:r>
            <a:endParaRPr lang="he-IL" sz="1200" dirty="0">
              <a:solidFill>
                <a:schemeClr val="bg1"/>
              </a:solidFill>
            </a:endParaRPr>
          </a:p>
        </p:txBody>
      </p:sp>
      <p:sp>
        <p:nvSpPr>
          <p:cNvPr id="46" name="TextBox 45"/>
          <p:cNvSpPr txBox="1"/>
          <p:nvPr/>
        </p:nvSpPr>
        <p:spPr>
          <a:xfrm>
            <a:off x="3716941" y="1247701"/>
            <a:ext cx="913257" cy="646331"/>
          </a:xfrm>
          <a:prstGeom prst="rect">
            <a:avLst/>
          </a:prstGeom>
          <a:noFill/>
        </p:spPr>
        <p:txBody>
          <a:bodyPr wrap="square" rtlCol="1">
            <a:spAutoFit/>
          </a:bodyPr>
          <a:lstStyle/>
          <a:p>
            <a:r>
              <a:rPr lang="he-IL" sz="1200" dirty="0" smtClean="0">
                <a:solidFill>
                  <a:schemeClr val="bg1"/>
                </a:solidFill>
              </a:rPr>
              <a:t>האם נלחץ כפתור החזרה</a:t>
            </a:r>
            <a:endParaRPr lang="he-IL" sz="1200" dirty="0">
              <a:solidFill>
                <a:schemeClr val="bg1"/>
              </a:solidFill>
            </a:endParaRPr>
          </a:p>
        </p:txBody>
      </p:sp>
      <p:sp>
        <p:nvSpPr>
          <p:cNvPr id="47" name="TextBox 46"/>
          <p:cNvSpPr txBox="1"/>
          <p:nvPr/>
        </p:nvSpPr>
        <p:spPr>
          <a:xfrm>
            <a:off x="-36766" y="2780009"/>
            <a:ext cx="1341882" cy="830997"/>
          </a:xfrm>
          <a:prstGeom prst="rect">
            <a:avLst/>
          </a:prstGeom>
          <a:noFill/>
        </p:spPr>
        <p:txBody>
          <a:bodyPr wrap="square" rtlCol="1">
            <a:spAutoFit/>
          </a:bodyPr>
          <a:lstStyle/>
          <a:p>
            <a:r>
              <a:rPr lang="he-IL" sz="1600" dirty="0" smtClean="0">
                <a:solidFill>
                  <a:schemeClr val="bg1"/>
                </a:solidFill>
              </a:rPr>
              <a:t>הדפסת מסך "תזוזה וכפתורים"</a:t>
            </a:r>
            <a:endParaRPr lang="he-IL" sz="1600" dirty="0">
              <a:solidFill>
                <a:schemeClr val="bg1"/>
              </a:solidFill>
            </a:endParaRPr>
          </a:p>
        </p:txBody>
      </p:sp>
      <p:sp>
        <p:nvSpPr>
          <p:cNvPr id="48" name="TextBox 47"/>
          <p:cNvSpPr txBox="1"/>
          <p:nvPr/>
        </p:nvSpPr>
        <p:spPr>
          <a:xfrm>
            <a:off x="1842755" y="2863720"/>
            <a:ext cx="1341882" cy="584775"/>
          </a:xfrm>
          <a:prstGeom prst="rect">
            <a:avLst/>
          </a:prstGeom>
          <a:noFill/>
        </p:spPr>
        <p:txBody>
          <a:bodyPr wrap="square" rtlCol="1">
            <a:spAutoFit/>
          </a:bodyPr>
          <a:lstStyle/>
          <a:p>
            <a:r>
              <a:rPr lang="he-IL" sz="1600" dirty="0" smtClean="0">
                <a:solidFill>
                  <a:schemeClr val="bg1"/>
                </a:solidFill>
              </a:rPr>
              <a:t>הדפסת מסך "איך משחקים"</a:t>
            </a:r>
            <a:endParaRPr lang="he-IL" sz="1600" dirty="0">
              <a:solidFill>
                <a:schemeClr val="bg1"/>
              </a:solidFill>
            </a:endParaRPr>
          </a:p>
        </p:txBody>
      </p:sp>
      <p:sp>
        <p:nvSpPr>
          <p:cNvPr id="49" name="TextBox 48"/>
          <p:cNvSpPr txBox="1"/>
          <p:nvPr/>
        </p:nvSpPr>
        <p:spPr>
          <a:xfrm>
            <a:off x="3592258" y="2725924"/>
            <a:ext cx="1341882" cy="830997"/>
          </a:xfrm>
          <a:prstGeom prst="rect">
            <a:avLst/>
          </a:prstGeom>
          <a:noFill/>
        </p:spPr>
        <p:txBody>
          <a:bodyPr wrap="square" rtlCol="1">
            <a:spAutoFit/>
          </a:bodyPr>
          <a:lstStyle/>
          <a:p>
            <a:r>
              <a:rPr lang="he-IL" sz="1600" dirty="0" smtClean="0">
                <a:solidFill>
                  <a:schemeClr val="bg1"/>
                </a:solidFill>
              </a:rPr>
              <a:t>הדפסת מסך "אודות המשחק"</a:t>
            </a:r>
            <a:endParaRPr lang="he-IL" sz="1600" dirty="0">
              <a:solidFill>
                <a:schemeClr val="bg1"/>
              </a:solidFill>
            </a:endParaRPr>
          </a:p>
        </p:txBody>
      </p:sp>
      <p:sp>
        <p:nvSpPr>
          <p:cNvPr id="50" name="TextBox 49"/>
          <p:cNvSpPr txBox="1"/>
          <p:nvPr/>
        </p:nvSpPr>
        <p:spPr>
          <a:xfrm>
            <a:off x="5330952" y="2823830"/>
            <a:ext cx="1341882" cy="584775"/>
          </a:xfrm>
          <a:prstGeom prst="rect">
            <a:avLst/>
          </a:prstGeom>
          <a:noFill/>
        </p:spPr>
        <p:txBody>
          <a:bodyPr wrap="square" rtlCol="1">
            <a:spAutoFit/>
          </a:bodyPr>
          <a:lstStyle/>
          <a:p>
            <a:r>
              <a:rPr lang="he-IL" sz="1600" dirty="0" smtClean="0">
                <a:solidFill>
                  <a:schemeClr val="bg1"/>
                </a:solidFill>
              </a:rPr>
              <a:t>הדפסת מסך קרדיטים</a:t>
            </a:r>
            <a:endParaRPr lang="he-IL" sz="1600" dirty="0">
              <a:solidFill>
                <a:schemeClr val="bg1"/>
              </a:solidFill>
            </a:endParaRPr>
          </a:p>
        </p:txBody>
      </p:sp>
      <p:cxnSp>
        <p:nvCxnSpPr>
          <p:cNvPr id="52" name="Straight Arrow Connector 51"/>
          <p:cNvCxnSpPr>
            <a:stCxn id="7" idx="2"/>
            <a:endCxn id="22" idx="0"/>
          </p:cNvCxnSpPr>
          <p:nvPr/>
        </p:nvCxnSpPr>
        <p:spPr>
          <a:xfrm flipH="1">
            <a:off x="9113520" y="3616026"/>
            <a:ext cx="749522" cy="260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2"/>
            <a:endCxn id="30" idx="0"/>
          </p:cNvCxnSpPr>
          <p:nvPr/>
        </p:nvCxnSpPr>
        <p:spPr>
          <a:xfrm flipH="1">
            <a:off x="11039475" y="3539531"/>
            <a:ext cx="635508" cy="2686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2"/>
          </p:cNvCxnSpPr>
          <p:nvPr/>
        </p:nvCxnSpPr>
        <p:spPr>
          <a:xfrm>
            <a:off x="7779258" y="671292"/>
            <a:ext cx="0" cy="65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 idx="2"/>
            <a:endCxn id="6" idx="0"/>
          </p:cNvCxnSpPr>
          <p:nvPr/>
        </p:nvCxnSpPr>
        <p:spPr>
          <a:xfrm flipH="1">
            <a:off x="7874317" y="2054187"/>
            <a:ext cx="28385" cy="59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3"/>
            <a:endCxn id="7" idx="1"/>
          </p:cNvCxnSpPr>
          <p:nvPr/>
        </p:nvCxnSpPr>
        <p:spPr>
          <a:xfrm flipV="1">
            <a:off x="8509825" y="3113106"/>
            <a:ext cx="635413" cy="1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3"/>
            <a:endCxn id="8" idx="1"/>
          </p:cNvCxnSpPr>
          <p:nvPr/>
        </p:nvCxnSpPr>
        <p:spPr>
          <a:xfrm flipV="1">
            <a:off x="10580846" y="3054899"/>
            <a:ext cx="458629" cy="5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 idx="2"/>
            <a:endCxn id="11" idx="0"/>
          </p:cNvCxnSpPr>
          <p:nvPr/>
        </p:nvCxnSpPr>
        <p:spPr>
          <a:xfrm>
            <a:off x="7874317" y="3616026"/>
            <a:ext cx="44387" cy="54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1" idx="1"/>
            <a:endCxn id="26" idx="3"/>
          </p:cNvCxnSpPr>
          <p:nvPr/>
        </p:nvCxnSpPr>
        <p:spPr>
          <a:xfrm flipH="1">
            <a:off x="6472428" y="4610004"/>
            <a:ext cx="64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1"/>
            <a:endCxn id="13" idx="3"/>
          </p:cNvCxnSpPr>
          <p:nvPr/>
        </p:nvCxnSpPr>
        <p:spPr>
          <a:xfrm flipH="1">
            <a:off x="4866132" y="4610004"/>
            <a:ext cx="335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1"/>
            <a:endCxn id="14" idx="3"/>
          </p:cNvCxnSpPr>
          <p:nvPr/>
        </p:nvCxnSpPr>
        <p:spPr>
          <a:xfrm flipH="1">
            <a:off x="3036951" y="4610004"/>
            <a:ext cx="558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1"/>
            <a:endCxn id="15" idx="3"/>
          </p:cNvCxnSpPr>
          <p:nvPr/>
        </p:nvCxnSpPr>
        <p:spPr>
          <a:xfrm flipH="1">
            <a:off x="1271778" y="4610004"/>
            <a:ext cx="494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a:off x="772859" y="4968922"/>
            <a:ext cx="7243477" cy="863216"/>
          </a:xfrm>
          <a:prstGeom prst="bentConnector3">
            <a:avLst>
              <a:gd name="adj1" fmla="val -20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8050149" y="5020300"/>
            <a:ext cx="0" cy="78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6" idx="0"/>
          </p:cNvCxnSpPr>
          <p:nvPr/>
        </p:nvCxnSpPr>
        <p:spPr>
          <a:xfrm flipV="1">
            <a:off x="5836920" y="3497154"/>
            <a:ext cx="0" cy="62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3" idx="0"/>
            <a:endCxn id="18" idx="2"/>
          </p:cNvCxnSpPr>
          <p:nvPr/>
        </p:nvCxnSpPr>
        <p:spPr>
          <a:xfrm flipV="1">
            <a:off x="4230624" y="3497154"/>
            <a:ext cx="26670" cy="62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0"/>
            <a:endCxn id="17" idx="2"/>
          </p:cNvCxnSpPr>
          <p:nvPr/>
        </p:nvCxnSpPr>
        <p:spPr>
          <a:xfrm flipV="1">
            <a:off x="2401443" y="3539531"/>
            <a:ext cx="143781" cy="5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5" idx="0"/>
            <a:endCxn id="47" idx="2"/>
          </p:cNvCxnSpPr>
          <p:nvPr/>
        </p:nvCxnSpPr>
        <p:spPr>
          <a:xfrm flipH="1" flipV="1">
            <a:off x="634175" y="3611006"/>
            <a:ext cx="2095" cy="51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7" idx="0"/>
            <a:endCxn id="21" idx="2"/>
          </p:cNvCxnSpPr>
          <p:nvPr/>
        </p:nvCxnSpPr>
        <p:spPr>
          <a:xfrm flipV="1">
            <a:off x="634175" y="2057935"/>
            <a:ext cx="1333" cy="72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7" idx="0"/>
            <a:endCxn id="20" idx="2"/>
          </p:cNvCxnSpPr>
          <p:nvPr/>
        </p:nvCxnSpPr>
        <p:spPr>
          <a:xfrm flipH="1" flipV="1">
            <a:off x="2521458" y="2054187"/>
            <a:ext cx="23766" cy="75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9" idx="0"/>
            <a:endCxn id="19" idx="2"/>
          </p:cNvCxnSpPr>
          <p:nvPr/>
        </p:nvCxnSpPr>
        <p:spPr>
          <a:xfrm flipH="1" flipV="1">
            <a:off x="4243959" y="2054187"/>
            <a:ext cx="19240" cy="67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24" idx="0"/>
            <a:endCxn id="27" idx="2"/>
          </p:cNvCxnSpPr>
          <p:nvPr/>
        </p:nvCxnSpPr>
        <p:spPr>
          <a:xfrm flipH="1" flipV="1">
            <a:off x="5966460" y="2054187"/>
            <a:ext cx="107251" cy="71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21" idx="0"/>
            <a:endCxn id="5" idx="1"/>
          </p:cNvCxnSpPr>
          <p:nvPr/>
        </p:nvCxnSpPr>
        <p:spPr>
          <a:xfrm rot="16200000" flipH="1">
            <a:off x="3560033" y="-1835854"/>
            <a:ext cx="599756" cy="6448806"/>
          </a:xfrm>
          <a:prstGeom prst="bentConnector4">
            <a:avLst>
              <a:gd name="adj1" fmla="val -38116"/>
              <a:gd name="adj2" fmla="val 951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0" idx="0"/>
          </p:cNvCxnSpPr>
          <p:nvPr/>
        </p:nvCxnSpPr>
        <p:spPr>
          <a:xfrm flipV="1">
            <a:off x="2521458" y="850392"/>
            <a:ext cx="0" cy="23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9" idx="0"/>
          </p:cNvCxnSpPr>
          <p:nvPr/>
        </p:nvCxnSpPr>
        <p:spPr>
          <a:xfrm flipV="1">
            <a:off x="4243959" y="850392"/>
            <a:ext cx="0" cy="23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27" idx="0"/>
          </p:cNvCxnSpPr>
          <p:nvPr/>
        </p:nvCxnSpPr>
        <p:spPr>
          <a:xfrm flipV="1">
            <a:off x="5966460" y="850392"/>
            <a:ext cx="0" cy="23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7" idx="1"/>
            <a:endCxn id="50" idx="1"/>
          </p:cNvCxnSpPr>
          <p:nvPr/>
        </p:nvCxnSpPr>
        <p:spPr>
          <a:xfrm rot="10800000" flipV="1">
            <a:off x="5330952" y="1569554"/>
            <a:ext cx="12700" cy="154666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9" idx="1"/>
            <a:endCxn id="49" idx="1"/>
          </p:cNvCxnSpPr>
          <p:nvPr/>
        </p:nvCxnSpPr>
        <p:spPr>
          <a:xfrm rot="10800000" flipV="1">
            <a:off x="3592259" y="1569555"/>
            <a:ext cx="16193" cy="1571868"/>
          </a:xfrm>
          <a:prstGeom prst="bentConnector3">
            <a:avLst>
              <a:gd name="adj1" fmla="val 15117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20" idx="1"/>
            <a:endCxn id="17" idx="1"/>
          </p:cNvCxnSpPr>
          <p:nvPr/>
        </p:nvCxnSpPr>
        <p:spPr>
          <a:xfrm rot="10800000" flipH="1" flipV="1">
            <a:off x="1885949" y="1569555"/>
            <a:ext cx="37101" cy="1604216"/>
          </a:xfrm>
          <a:prstGeom prst="bentConnector3">
            <a:avLst>
              <a:gd name="adj1" fmla="val -3204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21" idx="3"/>
            <a:endCxn id="16" idx="3"/>
          </p:cNvCxnSpPr>
          <p:nvPr/>
        </p:nvCxnSpPr>
        <p:spPr>
          <a:xfrm>
            <a:off x="1271016" y="1573303"/>
            <a:ext cx="762" cy="1616287"/>
          </a:xfrm>
          <a:prstGeom prst="bentConnector3">
            <a:avLst>
              <a:gd name="adj1" fmla="val 205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8" idx="0"/>
            <a:endCxn id="5" idx="3"/>
          </p:cNvCxnSpPr>
          <p:nvPr/>
        </p:nvCxnSpPr>
        <p:spPr>
          <a:xfrm rot="16200000" flipV="1">
            <a:off x="9757117" y="652400"/>
            <a:ext cx="881840" cy="2953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1584114" y="2031657"/>
            <a:ext cx="345948" cy="215444"/>
          </a:xfrm>
          <a:prstGeom prst="rect">
            <a:avLst/>
          </a:prstGeom>
          <a:noFill/>
        </p:spPr>
        <p:txBody>
          <a:bodyPr wrap="square" rtlCol="1">
            <a:spAutoFit/>
          </a:bodyPr>
          <a:lstStyle/>
          <a:p>
            <a:r>
              <a:rPr lang="he-IL" sz="800" dirty="0" smtClean="0"/>
              <a:t>לא</a:t>
            </a:r>
            <a:endParaRPr lang="he-IL" sz="800" dirty="0"/>
          </a:p>
        </p:txBody>
      </p:sp>
      <p:sp>
        <p:nvSpPr>
          <p:cNvPr id="131" name="TextBox 130"/>
          <p:cNvSpPr txBox="1"/>
          <p:nvPr/>
        </p:nvSpPr>
        <p:spPr>
          <a:xfrm>
            <a:off x="10578845" y="2863694"/>
            <a:ext cx="345948" cy="215444"/>
          </a:xfrm>
          <a:prstGeom prst="rect">
            <a:avLst/>
          </a:prstGeom>
          <a:noFill/>
        </p:spPr>
        <p:txBody>
          <a:bodyPr wrap="square" rtlCol="1">
            <a:spAutoFit/>
          </a:bodyPr>
          <a:lstStyle/>
          <a:p>
            <a:r>
              <a:rPr lang="he-IL" sz="800" dirty="0" smtClean="0"/>
              <a:t>לא</a:t>
            </a:r>
            <a:endParaRPr lang="he-IL" sz="800" dirty="0"/>
          </a:p>
        </p:txBody>
      </p:sp>
      <p:sp>
        <p:nvSpPr>
          <p:cNvPr id="132" name="TextBox 131"/>
          <p:cNvSpPr txBox="1"/>
          <p:nvPr/>
        </p:nvSpPr>
        <p:spPr>
          <a:xfrm>
            <a:off x="8602789" y="2928863"/>
            <a:ext cx="345948" cy="215444"/>
          </a:xfrm>
          <a:prstGeom prst="rect">
            <a:avLst/>
          </a:prstGeom>
          <a:noFill/>
        </p:spPr>
        <p:txBody>
          <a:bodyPr wrap="square" rtlCol="1">
            <a:spAutoFit/>
          </a:bodyPr>
          <a:lstStyle/>
          <a:p>
            <a:r>
              <a:rPr lang="he-IL" sz="800" dirty="0" smtClean="0"/>
              <a:t>לא</a:t>
            </a:r>
            <a:endParaRPr lang="he-IL" sz="800" dirty="0"/>
          </a:p>
        </p:txBody>
      </p:sp>
      <p:sp>
        <p:nvSpPr>
          <p:cNvPr id="133" name="TextBox 132"/>
          <p:cNvSpPr txBox="1"/>
          <p:nvPr/>
        </p:nvSpPr>
        <p:spPr>
          <a:xfrm>
            <a:off x="4826365" y="2072092"/>
            <a:ext cx="345948" cy="215444"/>
          </a:xfrm>
          <a:prstGeom prst="rect">
            <a:avLst/>
          </a:prstGeom>
          <a:noFill/>
        </p:spPr>
        <p:txBody>
          <a:bodyPr wrap="square" rtlCol="1">
            <a:spAutoFit/>
          </a:bodyPr>
          <a:lstStyle/>
          <a:p>
            <a:r>
              <a:rPr lang="he-IL" sz="800" dirty="0" smtClean="0"/>
              <a:t>לא</a:t>
            </a:r>
            <a:endParaRPr lang="he-IL" sz="800" dirty="0"/>
          </a:p>
        </p:txBody>
      </p:sp>
      <p:sp>
        <p:nvSpPr>
          <p:cNvPr id="134" name="TextBox 133"/>
          <p:cNvSpPr txBox="1"/>
          <p:nvPr/>
        </p:nvSpPr>
        <p:spPr>
          <a:xfrm>
            <a:off x="3069383" y="2145704"/>
            <a:ext cx="345948" cy="215444"/>
          </a:xfrm>
          <a:prstGeom prst="rect">
            <a:avLst/>
          </a:prstGeom>
          <a:noFill/>
        </p:spPr>
        <p:txBody>
          <a:bodyPr wrap="square" rtlCol="1">
            <a:spAutoFit/>
          </a:bodyPr>
          <a:lstStyle/>
          <a:p>
            <a:r>
              <a:rPr lang="he-IL" sz="800" dirty="0" smtClean="0"/>
              <a:t>לא</a:t>
            </a:r>
            <a:endParaRPr lang="he-IL" sz="800" dirty="0"/>
          </a:p>
        </p:txBody>
      </p:sp>
      <p:sp>
        <p:nvSpPr>
          <p:cNvPr id="135" name="TextBox 134"/>
          <p:cNvSpPr txBox="1"/>
          <p:nvPr/>
        </p:nvSpPr>
        <p:spPr>
          <a:xfrm>
            <a:off x="1496807" y="2184264"/>
            <a:ext cx="345948" cy="215444"/>
          </a:xfrm>
          <a:prstGeom prst="rect">
            <a:avLst/>
          </a:prstGeom>
          <a:noFill/>
        </p:spPr>
        <p:txBody>
          <a:bodyPr wrap="square" rtlCol="1">
            <a:spAutoFit/>
          </a:bodyPr>
          <a:lstStyle/>
          <a:p>
            <a:r>
              <a:rPr lang="he-IL" sz="800" dirty="0" smtClean="0"/>
              <a:t>לא</a:t>
            </a:r>
            <a:endParaRPr lang="he-IL" sz="800" dirty="0"/>
          </a:p>
        </p:txBody>
      </p:sp>
      <p:sp>
        <p:nvSpPr>
          <p:cNvPr id="136" name="TextBox 135"/>
          <p:cNvSpPr txBox="1"/>
          <p:nvPr/>
        </p:nvSpPr>
        <p:spPr>
          <a:xfrm>
            <a:off x="1302237" y="2184264"/>
            <a:ext cx="345948" cy="215444"/>
          </a:xfrm>
          <a:prstGeom prst="rect">
            <a:avLst/>
          </a:prstGeom>
          <a:noFill/>
        </p:spPr>
        <p:txBody>
          <a:bodyPr wrap="square" rtlCol="1">
            <a:spAutoFit/>
          </a:bodyPr>
          <a:lstStyle/>
          <a:p>
            <a:r>
              <a:rPr lang="he-IL" sz="800" dirty="0" smtClean="0"/>
              <a:t>לא</a:t>
            </a:r>
            <a:endParaRPr lang="he-IL" sz="800" dirty="0"/>
          </a:p>
        </p:txBody>
      </p:sp>
      <p:sp>
        <p:nvSpPr>
          <p:cNvPr id="137" name="TextBox 136"/>
          <p:cNvSpPr txBox="1"/>
          <p:nvPr/>
        </p:nvSpPr>
        <p:spPr>
          <a:xfrm>
            <a:off x="4879467" y="4588480"/>
            <a:ext cx="345948" cy="215444"/>
          </a:xfrm>
          <a:prstGeom prst="rect">
            <a:avLst/>
          </a:prstGeom>
          <a:noFill/>
        </p:spPr>
        <p:txBody>
          <a:bodyPr wrap="square" rtlCol="1">
            <a:spAutoFit/>
          </a:bodyPr>
          <a:lstStyle/>
          <a:p>
            <a:r>
              <a:rPr lang="he-IL" sz="800" dirty="0" smtClean="0"/>
              <a:t>לא</a:t>
            </a:r>
            <a:endParaRPr lang="he-IL" sz="800" dirty="0"/>
          </a:p>
        </p:txBody>
      </p:sp>
      <p:sp>
        <p:nvSpPr>
          <p:cNvPr id="138" name="TextBox 137"/>
          <p:cNvSpPr txBox="1"/>
          <p:nvPr/>
        </p:nvSpPr>
        <p:spPr>
          <a:xfrm>
            <a:off x="3216021" y="4594177"/>
            <a:ext cx="345948" cy="215444"/>
          </a:xfrm>
          <a:prstGeom prst="rect">
            <a:avLst/>
          </a:prstGeom>
          <a:noFill/>
        </p:spPr>
        <p:txBody>
          <a:bodyPr wrap="square" rtlCol="1">
            <a:spAutoFit/>
          </a:bodyPr>
          <a:lstStyle/>
          <a:p>
            <a:r>
              <a:rPr lang="he-IL" sz="800" dirty="0" smtClean="0"/>
              <a:t>לא</a:t>
            </a:r>
            <a:endParaRPr lang="he-IL" sz="800" dirty="0"/>
          </a:p>
        </p:txBody>
      </p:sp>
      <p:sp>
        <p:nvSpPr>
          <p:cNvPr id="139" name="TextBox 138"/>
          <p:cNvSpPr txBox="1"/>
          <p:nvPr/>
        </p:nvSpPr>
        <p:spPr>
          <a:xfrm>
            <a:off x="1387412" y="4627879"/>
            <a:ext cx="345948" cy="215444"/>
          </a:xfrm>
          <a:prstGeom prst="rect">
            <a:avLst/>
          </a:prstGeom>
          <a:noFill/>
        </p:spPr>
        <p:txBody>
          <a:bodyPr wrap="square" rtlCol="1">
            <a:spAutoFit/>
          </a:bodyPr>
          <a:lstStyle/>
          <a:p>
            <a:r>
              <a:rPr lang="he-IL" sz="800" dirty="0" smtClean="0"/>
              <a:t>לא</a:t>
            </a:r>
            <a:endParaRPr lang="he-IL" sz="800" dirty="0"/>
          </a:p>
        </p:txBody>
      </p:sp>
      <p:sp>
        <p:nvSpPr>
          <p:cNvPr id="140" name="TextBox 139"/>
          <p:cNvSpPr txBox="1"/>
          <p:nvPr/>
        </p:nvSpPr>
        <p:spPr>
          <a:xfrm>
            <a:off x="340233" y="5180059"/>
            <a:ext cx="345948" cy="215444"/>
          </a:xfrm>
          <a:prstGeom prst="rect">
            <a:avLst/>
          </a:prstGeom>
          <a:noFill/>
        </p:spPr>
        <p:txBody>
          <a:bodyPr wrap="square" rtlCol="1">
            <a:spAutoFit/>
          </a:bodyPr>
          <a:lstStyle/>
          <a:p>
            <a:r>
              <a:rPr lang="he-IL" sz="800" dirty="0" smtClean="0"/>
              <a:t>לא</a:t>
            </a:r>
            <a:endParaRPr lang="he-IL" sz="800" dirty="0"/>
          </a:p>
        </p:txBody>
      </p:sp>
      <p:sp>
        <p:nvSpPr>
          <p:cNvPr id="141" name="TextBox 140"/>
          <p:cNvSpPr txBox="1"/>
          <p:nvPr/>
        </p:nvSpPr>
        <p:spPr>
          <a:xfrm>
            <a:off x="9297924" y="4256059"/>
            <a:ext cx="345948" cy="215444"/>
          </a:xfrm>
          <a:prstGeom prst="rect">
            <a:avLst/>
          </a:prstGeom>
          <a:noFill/>
        </p:spPr>
        <p:txBody>
          <a:bodyPr wrap="square" rtlCol="1">
            <a:spAutoFit/>
          </a:bodyPr>
          <a:lstStyle/>
          <a:p>
            <a:r>
              <a:rPr lang="he-IL" sz="800" dirty="0" smtClean="0"/>
              <a:t>כן</a:t>
            </a:r>
            <a:endParaRPr lang="he-IL" sz="800" dirty="0"/>
          </a:p>
        </p:txBody>
      </p:sp>
      <p:sp>
        <p:nvSpPr>
          <p:cNvPr id="142" name="TextBox 141"/>
          <p:cNvSpPr txBox="1"/>
          <p:nvPr/>
        </p:nvSpPr>
        <p:spPr>
          <a:xfrm>
            <a:off x="11036427" y="4617696"/>
            <a:ext cx="345948" cy="215444"/>
          </a:xfrm>
          <a:prstGeom prst="rect">
            <a:avLst/>
          </a:prstGeom>
          <a:noFill/>
        </p:spPr>
        <p:txBody>
          <a:bodyPr wrap="square" rtlCol="1">
            <a:spAutoFit/>
          </a:bodyPr>
          <a:lstStyle/>
          <a:p>
            <a:r>
              <a:rPr lang="he-IL" sz="800" dirty="0" smtClean="0"/>
              <a:t>כן</a:t>
            </a:r>
            <a:endParaRPr lang="he-IL" sz="800" dirty="0"/>
          </a:p>
        </p:txBody>
      </p:sp>
      <p:sp>
        <p:nvSpPr>
          <p:cNvPr id="143" name="TextBox 142"/>
          <p:cNvSpPr txBox="1"/>
          <p:nvPr/>
        </p:nvSpPr>
        <p:spPr>
          <a:xfrm>
            <a:off x="7552753" y="3718584"/>
            <a:ext cx="345948" cy="215444"/>
          </a:xfrm>
          <a:prstGeom prst="rect">
            <a:avLst/>
          </a:prstGeom>
          <a:noFill/>
        </p:spPr>
        <p:txBody>
          <a:bodyPr wrap="square" rtlCol="1">
            <a:spAutoFit/>
          </a:bodyPr>
          <a:lstStyle/>
          <a:p>
            <a:r>
              <a:rPr lang="he-IL" sz="800" dirty="0" smtClean="0"/>
              <a:t>כן</a:t>
            </a:r>
            <a:endParaRPr lang="he-IL" sz="800" dirty="0"/>
          </a:p>
        </p:txBody>
      </p:sp>
      <p:sp>
        <p:nvSpPr>
          <p:cNvPr id="144" name="TextBox 143"/>
          <p:cNvSpPr txBox="1"/>
          <p:nvPr/>
        </p:nvSpPr>
        <p:spPr>
          <a:xfrm>
            <a:off x="5486209" y="3756933"/>
            <a:ext cx="345948" cy="215444"/>
          </a:xfrm>
          <a:prstGeom prst="rect">
            <a:avLst/>
          </a:prstGeom>
          <a:noFill/>
        </p:spPr>
        <p:txBody>
          <a:bodyPr wrap="square" rtlCol="1">
            <a:spAutoFit/>
          </a:bodyPr>
          <a:lstStyle/>
          <a:p>
            <a:r>
              <a:rPr lang="he-IL" sz="800" dirty="0" smtClean="0"/>
              <a:t>כן</a:t>
            </a:r>
            <a:endParaRPr lang="he-IL" sz="800" dirty="0"/>
          </a:p>
        </p:txBody>
      </p:sp>
      <p:sp>
        <p:nvSpPr>
          <p:cNvPr id="145" name="TextBox 144"/>
          <p:cNvSpPr txBox="1"/>
          <p:nvPr/>
        </p:nvSpPr>
        <p:spPr>
          <a:xfrm>
            <a:off x="3932015" y="3744120"/>
            <a:ext cx="345948" cy="215444"/>
          </a:xfrm>
          <a:prstGeom prst="rect">
            <a:avLst/>
          </a:prstGeom>
          <a:noFill/>
        </p:spPr>
        <p:txBody>
          <a:bodyPr wrap="square" rtlCol="1">
            <a:spAutoFit/>
          </a:bodyPr>
          <a:lstStyle/>
          <a:p>
            <a:r>
              <a:rPr lang="he-IL" sz="800" dirty="0" smtClean="0"/>
              <a:t>כן</a:t>
            </a:r>
            <a:endParaRPr lang="he-IL" sz="800" dirty="0"/>
          </a:p>
        </p:txBody>
      </p:sp>
      <p:sp>
        <p:nvSpPr>
          <p:cNvPr id="146" name="TextBox 145"/>
          <p:cNvSpPr txBox="1"/>
          <p:nvPr/>
        </p:nvSpPr>
        <p:spPr>
          <a:xfrm>
            <a:off x="2167748" y="3753401"/>
            <a:ext cx="345948" cy="215444"/>
          </a:xfrm>
          <a:prstGeom prst="rect">
            <a:avLst/>
          </a:prstGeom>
          <a:noFill/>
        </p:spPr>
        <p:txBody>
          <a:bodyPr wrap="square" rtlCol="1">
            <a:spAutoFit/>
          </a:bodyPr>
          <a:lstStyle/>
          <a:p>
            <a:r>
              <a:rPr lang="he-IL" sz="800" dirty="0" smtClean="0"/>
              <a:t>כן</a:t>
            </a:r>
            <a:endParaRPr lang="he-IL" sz="800" dirty="0"/>
          </a:p>
        </p:txBody>
      </p:sp>
      <p:sp>
        <p:nvSpPr>
          <p:cNvPr id="147" name="TextBox 146"/>
          <p:cNvSpPr txBox="1"/>
          <p:nvPr/>
        </p:nvSpPr>
        <p:spPr>
          <a:xfrm>
            <a:off x="309374" y="3792949"/>
            <a:ext cx="345948" cy="215444"/>
          </a:xfrm>
          <a:prstGeom prst="rect">
            <a:avLst/>
          </a:prstGeom>
          <a:noFill/>
        </p:spPr>
        <p:txBody>
          <a:bodyPr wrap="square" rtlCol="1">
            <a:spAutoFit/>
          </a:bodyPr>
          <a:lstStyle/>
          <a:p>
            <a:r>
              <a:rPr lang="he-IL" sz="800" dirty="0" smtClean="0"/>
              <a:t>כן</a:t>
            </a:r>
            <a:endParaRPr lang="he-IL" sz="800" dirty="0"/>
          </a:p>
        </p:txBody>
      </p:sp>
      <p:sp>
        <p:nvSpPr>
          <p:cNvPr id="148" name="TextBox 147"/>
          <p:cNvSpPr txBox="1"/>
          <p:nvPr/>
        </p:nvSpPr>
        <p:spPr>
          <a:xfrm>
            <a:off x="303657" y="836559"/>
            <a:ext cx="345948" cy="215444"/>
          </a:xfrm>
          <a:prstGeom prst="rect">
            <a:avLst/>
          </a:prstGeom>
          <a:noFill/>
        </p:spPr>
        <p:txBody>
          <a:bodyPr wrap="square" rtlCol="1">
            <a:spAutoFit/>
          </a:bodyPr>
          <a:lstStyle/>
          <a:p>
            <a:r>
              <a:rPr lang="he-IL" sz="800" dirty="0" smtClean="0"/>
              <a:t>כן</a:t>
            </a:r>
            <a:endParaRPr lang="he-IL" sz="800" dirty="0"/>
          </a:p>
        </p:txBody>
      </p:sp>
      <p:sp>
        <p:nvSpPr>
          <p:cNvPr id="150" name="TextBox 149"/>
          <p:cNvSpPr txBox="1"/>
          <p:nvPr/>
        </p:nvSpPr>
        <p:spPr>
          <a:xfrm>
            <a:off x="5620512" y="880807"/>
            <a:ext cx="345948" cy="215444"/>
          </a:xfrm>
          <a:prstGeom prst="rect">
            <a:avLst/>
          </a:prstGeom>
          <a:noFill/>
        </p:spPr>
        <p:txBody>
          <a:bodyPr wrap="square" rtlCol="1">
            <a:spAutoFit/>
          </a:bodyPr>
          <a:lstStyle/>
          <a:p>
            <a:r>
              <a:rPr lang="he-IL" sz="800" dirty="0" smtClean="0"/>
              <a:t>כן</a:t>
            </a:r>
            <a:endParaRPr lang="he-IL" sz="800" dirty="0"/>
          </a:p>
        </p:txBody>
      </p:sp>
      <p:sp>
        <p:nvSpPr>
          <p:cNvPr id="151" name="TextBox 150"/>
          <p:cNvSpPr txBox="1"/>
          <p:nvPr/>
        </p:nvSpPr>
        <p:spPr>
          <a:xfrm>
            <a:off x="3884676" y="859935"/>
            <a:ext cx="345948" cy="215444"/>
          </a:xfrm>
          <a:prstGeom prst="rect">
            <a:avLst/>
          </a:prstGeom>
          <a:noFill/>
        </p:spPr>
        <p:txBody>
          <a:bodyPr wrap="square" rtlCol="1">
            <a:spAutoFit/>
          </a:bodyPr>
          <a:lstStyle/>
          <a:p>
            <a:r>
              <a:rPr lang="he-IL" sz="800" dirty="0" smtClean="0"/>
              <a:t>כן</a:t>
            </a:r>
            <a:endParaRPr lang="he-IL" sz="800" dirty="0"/>
          </a:p>
        </p:txBody>
      </p:sp>
      <p:sp>
        <p:nvSpPr>
          <p:cNvPr id="152" name="TextBox 151"/>
          <p:cNvSpPr txBox="1"/>
          <p:nvPr/>
        </p:nvSpPr>
        <p:spPr>
          <a:xfrm>
            <a:off x="2219040" y="874013"/>
            <a:ext cx="345948" cy="215444"/>
          </a:xfrm>
          <a:prstGeom prst="rect">
            <a:avLst/>
          </a:prstGeom>
          <a:noFill/>
        </p:spPr>
        <p:txBody>
          <a:bodyPr wrap="square" rtlCol="1">
            <a:spAutoFit/>
          </a:bodyPr>
          <a:lstStyle/>
          <a:p>
            <a:r>
              <a:rPr lang="he-IL" sz="800" dirty="0" smtClean="0"/>
              <a:t>כן</a:t>
            </a:r>
            <a:endParaRPr lang="he-IL" sz="800" dirty="0"/>
          </a:p>
        </p:txBody>
      </p:sp>
      <p:sp>
        <p:nvSpPr>
          <p:cNvPr id="3" name="TextBox 2"/>
          <p:cNvSpPr txBox="1"/>
          <p:nvPr/>
        </p:nvSpPr>
        <p:spPr>
          <a:xfrm>
            <a:off x="8948737" y="250257"/>
            <a:ext cx="2871086" cy="646331"/>
          </a:xfrm>
          <a:prstGeom prst="rect">
            <a:avLst/>
          </a:prstGeom>
          <a:noFill/>
        </p:spPr>
        <p:txBody>
          <a:bodyPr wrap="square" rtlCol="1">
            <a:spAutoFit/>
          </a:bodyPr>
          <a:lstStyle/>
          <a:p>
            <a:r>
              <a:rPr lang="he-IL" sz="3600" dirty="0" smtClean="0"/>
              <a:t>תרשימי זרימה</a:t>
            </a:r>
            <a:endParaRPr lang="he-IL" sz="3600" dirty="0"/>
          </a:p>
        </p:txBody>
      </p:sp>
    </p:spTree>
    <p:extLst>
      <p:ext uri="{BB962C8B-B14F-4D97-AF65-F5344CB8AC3E}">
        <p14:creationId xmlns:p14="http://schemas.microsoft.com/office/powerpoint/2010/main" val="1611479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90099" y="344410"/>
            <a:ext cx="1370846" cy="235390"/>
          </a:xfrm>
        </p:spPr>
        <p:txBody>
          <a:bodyPr>
            <a:normAutofit/>
          </a:bodyPr>
          <a:lstStyle/>
          <a:p>
            <a:r>
              <a:rPr lang="en-US" sz="1000" dirty="0" err="1" smtClean="0"/>
              <a:t>checkBetween</a:t>
            </a:r>
            <a:endParaRPr lang="he-IL" sz="1000" dirty="0"/>
          </a:p>
        </p:txBody>
      </p:sp>
      <p:sp>
        <p:nvSpPr>
          <p:cNvPr id="4" name="תרשים זרימה: מסיים 3"/>
          <p:cNvSpPr/>
          <p:nvPr/>
        </p:nvSpPr>
        <p:spPr>
          <a:xfrm>
            <a:off x="8365402" y="199176"/>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רשים זרימה: מסיים 4"/>
          <p:cNvSpPr/>
          <p:nvPr/>
        </p:nvSpPr>
        <p:spPr>
          <a:xfrm>
            <a:off x="9975353" y="5954538"/>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8446883" y="1149790"/>
            <a:ext cx="1493822" cy="63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רשים זרימה: החלטה 6"/>
          <p:cNvSpPr/>
          <p:nvPr/>
        </p:nvSpPr>
        <p:spPr>
          <a:xfrm>
            <a:off x="8518557" y="2167550"/>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רשים זרימה: מסיים 9"/>
          <p:cNvSpPr/>
          <p:nvPr/>
        </p:nvSpPr>
        <p:spPr>
          <a:xfrm>
            <a:off x="7659231" y="5828922"/>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2" name="מחבר מרפקי 11"/>
          <p:cNvCxnSpPr/>
          <p:nvPr/>
        </p:nvCxnSpPr>
        <p:spPr>
          <a:xfrm>
            <a:off x="9800194" y="2657661"/>
            <a:ext cx="893974" cy="33433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מחבר מרפקי 17"/>
          <p:cNvCxnSpPr>
            <a:endCxn id="10" idx="0"/>
          </p:cNvCxnSpPr>
          <p:nvPr/>
        </p:nvCxnSpPr>
        <p:spPr>
          <a:xfrm rot="5400000">
            <a:off x="7341230" y="3960889"/>
            <a:ext cx="2973687" cy="7623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a:stCxn id="4" idx="2"/>
          </p:cNvCxnSpPr>
          <p:nvPr/>
        </p:nvCxnSpPr>
        <p:spPr>
          <a:xfrm flipH="1">
            <a:off x="9153053" y="751438"/>
            <a:ext cx="1" cy="3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p:cNvCxnSpPr>
            <a:stCxn id="6" idx="2"/>
            <a:endCxn id="7" idx="0"/>
          </p:cNvCxnSpPr>
          <p:nvPr/>
        </p:nvCxnSpPr>
        <p:spPr>
          <a:xfrm>
            <a:off x="9193794" y="1783533"/>
            <a:ext cx="0" cy="38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כותרת 1"/>
          <p:cNvSpPr txBox="1">
            <a:spLocks/>
          </p:cNvSpPr>
          <p:nvPr/>
        </p:nvSpPr>
        <p:spPr>
          <a:xfrm>
            <a:off x="8365402" y="212758"/>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24" name="כותרת 1"/>
          <p:cNvSpPr txBox="1">
            <a:spLocks/>
          </p:cNvSpPr>
          <p:nvPr/>
        </p:nvSpPr>
        <p:spPr>
          <a:xfrm>
            <a:off x="7823331" y="370852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25" name="כותרת 1"/>
          <p:cNvSpPr txBox="1">
            <a:spLocks/>
          </p:cNvSpPr>
          <p:nvPr/>
        </p:nvSpPr>
        <p:spPr>
          <a:xfrm>
            <a:off x="9802024" y="5954538"/>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27" name="כותרת 1"/>
          <p:cNvSpPr txBox="1">
            <a:spLocks/>
          </p:cNvSpPr>
          <p:nvPr/>
        </p:nvSpPr>
        <p:spPr>
          <a:xfrm>
            <a:off x="7761459" y="5828922"/>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החזר קארי</a:t>
            </a:r>
            <a:endParaRPr lang="he-IL" sz="2400" dirty="0">
              <a:solidFill>
                <a:schemeClr val="bg1"/>
              </a:solidFill>
            </a:endParaRPr>
          </a:p>
        </p:txBody>
      </p:sp>
      <p:cxnSp>
        <p:nvCxnSpPr>
          <p:cNvPr id="29" name="מחבר חץ ישר 28"/>
          <p:cNvCxnSpPr>
            <a:stCxn id="10" idx="3"/>
            <a:endCxn id="5" idx="1"/>
          </p:cNvCxnSpPr>
          <p:nvPr/>
        </p:nvCxnSpPr>
        <p:spPr>
          <a:xfrm>
            <a:off x="9234534" y="6105053"/>
            <a:ext cx="740819" cy="125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כותרת 1"/>
          <p:cNvSpPr txBox="1">
            <a:spLocks/>
          </p:cNvSpPr>
          <p:nvPr/>
        </p:nvSpPr>
        <p:spPr>
          <a:xfrm>
            <a:off x="8569859" y="1149789"/>
            <a:ext cx="1370846" cy="498694"/>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קבל את הנתונים מהמחסנית</a:t>
            </a:r>
            <a:endParaRPr lang="he-IL" sz="2400" dirty="0">
              <a:solidFill>
                <a:schemeClr val="bg1"/>
              </a:solidFill>
            </a:endParaRPr>
          </a:p>
        </p:txBody>
      </p:sp>
      <p:sp>
        <p:nvSpPr>
          <p:cNvPr id="31" name="כותרת 1"/>
          <p:cNvSpPr txBox="1">
            <a:spLocks/>
          </p:cNvSpPr>
          <p:nvPr/>
        </p:nvSpPr>
        <p:spPr>
          <a:xfrm>
            <a:off x="8698871" y="2356541"/>
            <a:ext cx="969476" cy="498694"/>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האם הערך בין 2 הערכים של הגבולות</a:t>
            </a:r>
            <a:endParaRPr lang="he-IL" sz="1200" dirty="0">
              <a:solidFill>
                <a:schemeClr val="bg1"/>
              </a:solidFill>
            </a:endParaRPr>
          </a:p>
        </p:txBody>
      </p:sp>
      <p:sp>
        <p:nvSpPr>
          <p:cNvPr id="35" name="כותרת 1"/>
          <p:cNvSpPr txBox="1">
            <a:spLocks/>
          </p:cNvSpPr>
          <p:nvPr/>
        </p:nvSpPr>
        <p:spPr>
          <a:xfrm>
            <a:off x="7276721" y="3142684"/>
            <a:ext cx="969476" cy="498694"/>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האם הערך בין 2 הערכים של הגבולות</a:t>
            </a:r>
            <a:endParaRPr lang="he-IL" sz="1200" dirty="0">
              <a:solidFill>
                <a:schemeClr val="bg1"/>
              </a:solidFill>
            </a:endParaRPr>
          </a:p>
        </p:txBody>
      </p:sp>
      <p:sp>
        <p:nvSpPr>
          <p:cNvPr id="36" name="כותרת 1"/>
          <p:cNvSpPr txBox="1">
            <a:spLocks/>
          </p:cNvSpPr>
          <p:nvPr/>
        </p:nvSpPr>
        <p:spPr>
          <a:xfrm>
            <a:off x="1326381" y="358014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21" name="כותרת 1"/>
          <p:cNvSpPr txBox="1">
            <a:spLocks/>
          </p:cNvSpPr>
          <p:nvPr/>
        </p:nvSpPr>
        <p:spPr>
          <a:xfrm>
            <a:off x="0" y="72617"/>
            <a:ext cx="850393" cy="80537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smtClean="0"/>
              <a:t>Checking buttons\fail function</a:t>
            </a:r>
            <a:endParaRPr lang="he-IL" sz="1000" dirty="0"/>
          </a:p>
        </p:txBody>
      </p:sp>
      <p:sp>
        <p:nvSpPr>
          <p:cNvPr id="26" name="תרשים זרימה: מסיים 3"/>
          <p:cNvSpPr/>
          <p:nvPr/>
        </p:nvSpPr>
        <p:spPr>
          <a:xfrm>
            <a:off x="2647006" y="212758"/>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תרשים זרימה: מסיים 3"/>
          <p:cNvSpPr/>
          <p:nvPr/>
        </p:nvSpPr>
        <p:spPr>
          <a:xfrm>
            <a:off x="2668433" y="5775354"/>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כותרת 1"/>
          <p:cNvSpPr txBox="1">
            <a:spLocks/>
          </p:cNvSpPr>
          <p:nvPr/>
        </p:nvSpPr>
        <p:spPr>
          <a:xfrm>
            <a:off x="2648440" y="5802138"/>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37" name="כותרת 1"/>
          <p:cNvSpPr txBox="1">
            <a:spLocks/>
          </p:cNvSpPr>
          <p:nvPr/>
        </p:nvSpPr>
        <p:spPr>
          <a:xfrm>
            <a:off x="2668433" y="199176"/>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38" name="מלבן 5"/>
          <p:cNvSpPr/>
          <p:nvPr/>
        </p:nvSpPr>
        <p:spPr>
          <a:xfrm>
            <a:off x="2647006" y="1082264"/>
            <a:ext cx="1493822" cy="63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תרשים זרימה: החלטה 6"/>
          <p:cNvSpPr/>
          <p:nvPr/>
        </p:nvSpPr>
        <p:spPr>
          <a:xfrm>
            <a:off x="2688805" y="2082367"/>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תרשים זרימה: החלטה 6"/>
          <p:cNvSpPr/>
          <p:nvPr/>
        </p:nvSpPr>
        <p:spPr>
          <a:xfrm>
            <a:off x="2688805" y="3315452"/>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מלבן 5"/>
          <p:cNvSpPr/>
          <p:nvPr/>
        </p:nvSpPr>
        <p:spPr>
          <a:xfrm>
            <a:off x="2709173" y="4672151"/>
            <a:ext cx="1493822" cy="63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 name="Elbow Connector 10"/>
          <p:cNvCxnSpPr>
            <a:stCxn id="39" idx="1"/>
            <a:endCxn id="33" idx="1"/>
          </p:cNvCxnSpPr>
          <p:nvPr/>
        </p:nvCxnSpPr>
        <p:spPr>
          <a:xfrm rot="10800000" flipV="1">
            <a:off x="2648441" y="2525987"/>
            <a:ext cx="40365" cy="3525498"/>
          </a:xfrm>
          <a:prstGeom prst="bentConnector3">
            <a:avLst>
              <a:gd name="adj1" fmla="val 6663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0" idx="1"/>
          </p:cNvCxnSpPr>
          <p:nvPr/>
        </p:nvCxnSpPr>
        <p:spPr>
          <a:xfrm flipH="1">
            <a:off x="2414016" y="3759072"/>
            <a:ext cx="2747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6" idx="2"/>
            <a:endCxn id="38" idx="0"/>
          </p:cNvCxnSpPr>
          <p:nvPr/>
        </p:nvCxnSpPr>
        <p:spPr>
          <a:xfrm flipH="1">
            <a:off x="3393917" y="765020"/>
            <a:ext cx="40741" cy="31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8" idx="2"/>
            <a:endCxn id="39" idx="0"/>
          </p:cNvCxnSpPr>
          <p:nvPr/>
        </p:nvCxnSpPr>
        <p:spPr>
          <a:xfrm flipH="1">
            <a:off x="3364042" y="1716007"/>
            <a:ext cx="29875" cy="36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40" idx="0"/>
          </p:cNvCxnSpPr>
          <p:nvPr/>
        </p:nvCxnSpPr>
        <p:spPr>
          <a:xfrm>
            <a:off x="3364042" y="2969607"/>
            <a:ext cx="0" cy="34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2"/>
            <a:endCxn id="41" idx="0"/>
          </p:cNvCxnSpPr>
          <p:nvPr/>
        </p:nvCxnSpPr>
        <p:spPr>
          <a:xfrm>
            <a:off x="3364042" y="4202692"/>
            <a:ext cx="92042" cy="469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2"/>
            <a:endCxn id="28" idx="0"/>
          </p:cNvCxnSpPr>
          <p:nvPr/>
        </p:nvCxnSpPr>
        <p:spPr>
          <a:xfrm>
            <a:off x="3456084" y="5305894"/>
            <a:ext cx="1" cy="469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כותרת 1"/>
          <p:cNvSpPr txBox="1">
            <a:spLocks/>
          </p:cNvSpPr>
          <p:nvPr/>
        </p:nvSpPr>
        <p:spPr>
          <a:xfrm>
            <a:off x="2851463" y="1005795"/>
            <a:ext cx="1370846" cy="777737"/>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קבל את הנתונים מהמחסנית\אחסן את הנתונים לבדיקה לשורות וטורים</a:t>
            </a:r>
            <a:endParaRPr lang="he-IL" sz="2400" dirty="0">
              <a:solidFill>
                <a:schemeClr val="bg1"/>
              </a:solidFill>
            </a:endParaRPr>
          </a:p>
        </p:txBody>
      </p:sp>
      <p:sp>
        <p:nvSpPr>
          <p:cNvPr id="49" name="כותרת 1"/>
          <p:cNvSpPr txBox="1">
            <a:spLocks/>
          </p:cNvSpPr>
          <p:nvPr/>
        </p:nvSpPr>
        <p:spPr>
          <a:xfrm>
            <a:off x="2809644" y="2209229"/>
            <a:ext cx="989847" cy="595835"/>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מיקום הבדיקה בשורות בין 2 הערכים הנוספים</a:t>
            </a:r>
            <a:endParaRPr lang="he-IL" sz="2400" dirty="0">
              <a:solidFill>
                <a:schemeClr val="bg1"/>
              </a:solidFill>
            </a:endParaRPr>
          </a:p>
        </p:txBody>
      </p:sp>
      <p:sp>
        <p:nvSpPr>
          <p:cNvPr id="50" name="כותרת 1"/>
          <p:cNvSpPr txBox="1">
            <a:spLocks/>
          </p:cNvSpPr>
          <p:nvPr/>
        </p:nvSpPr>
        <p:spPr>
          <a:xfrm>
            <a:off x="2829907" y="3439067"/>
            <a:ext cx="989847" cy="595835"/>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מיקום הבדיקה בטורים בין 2 הערכים הנוספים</a:t>
            </a:r>
            <a:endParaRPr lang="he-IL" sz="2400" dirty="0">
              <a:solidFill>
                <a:schemeClr val="bg1"/>
              </a:solidFill>
            </a:endParaRPr>
          </a:p>
        </p:txBody>
      </p:sp>
      <p:sp>
        <p:nvSpPr>
          <p:cNvPr id="69" name="כותרת 1"/>
          <p:cNvSpPr txBox="1">
            <a:spLocks/>
          </p:cNvSpPr>
          <p:nvPr/>
        </p:nvSpPr>
        <p:spPr>
          <a:xfrm>
            <a:off x="2709174" y="4646872"/>
            <a:ext cx="1493822" cy="595835"/>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בצע פסילה\עבור בין תמונות</a:t>
            </a:r>
            <a:endParaRPr lang="he-IL" sz="2400" dirty="0">
              <a:solidFill>
                <a:schemeClr val="bg1"/>
              </a:solidFill>
            </a:endParaRPr>
          </a:p>
        </p:txBody>
      </p:sp>
      <p:sp>
        <p:nvSpPr>
          <p:cNvPr id="70" name="כותרת 1"/>
          <p:cNvSpPr txBox="1">
            <a:spLocks/>
          </p:cNvSpPr>
          <p:nvPr/>
        </p:nvSpPr>
        <p:spPr>
          <a:xfrm>
            <a:off x="2039217" y="2956026"/>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1" name="כותרת 1"/>
          <p:cNvSpPr txBox="1">
            <a:spLocks/>
          </p:cNvSpPr>
          <p:nvPr/>
        </p:nvSpPr>
        <p:spPr>
          <a:xfrm>
            <a:off x="2029176" y="429172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2" name="כותרת 1"/>
          <p:cNvSpPr txBox="1">
            <a:spLocks/>
          </p:cNvSpPr>
          <p:nvPr/>
        </p:nvSpPr>
        <p:spPr>
          <a:xfrm>
            <a:off x="9304888" y="248367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73" name="כותרת 1"/>
          <p:cNvSpPr txBox="1">
            <a:spLocks/>
          </p:cNvSpPr>
          <p:nvPr/>
        </p:nvSpPr>
        <p:spPr>
          <a:xfrm>
            <a:off x="1378379" y="2290597"/>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74" name="כותרת 1"/>
          <p:cNvSpPr txBox="1">
            <a:spLocks/>
          </p:cNvSpPr>
          <p:nvPr/>
        </p:nvSpPr>
        <p:spPr>
          <a:xfrm>
            <a:off x="3469331" y="2282121"/>
            <a:ext cx="1370846" cy="502555"/>
          </a:xfrm>
          <a:prstGeom prst="rect">
            <a:avLst/>
          </a:prstGeom>
        </p:spPr>
        <p:txBody>
          <a:bodyPr vert="horz" lIns="91440" tIns="45720" rIns="91440" bIns="45720" rtlCol="1" anchor="ctr">
            <a:normAutofit fontScale="8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err="1" smtClean="0"/>
              <a:t>checkBetween</a:t>
            </a:r>
            <a:endParaRPr lang="en-US" sz="1000" dirty="0" smtClean="0"/>
          </a:p>
          <a:p>
            <a:r>
              <a:rPr lang="en-US" sz="1000" dirty="0" smtClean="0"/>
              <a:t>Row</a:t>
            </a:r>
          </a:p>
          <a:p>
            <a:r>
              <a:rPr lang="en-US" sz="1000" dirty="0" err="1" smtClean="0"/>
              <a:t>Maxrow</a:t>
            </a:r>
            <a:endParaRPr lang="en-US" sz="1000" dirty="0" smtClean="0"/>
          </a:p>
          <a:p>
            <a:r>
              <a:rPr lang="en-US" sz="1000" dirty="0" err="1" smtClean="0"/>
              <a:t>minrow</a:t>
            </a:r>
            <a:endParaRPr lang="he-IL" sz="1000" dirty="0"/>
          </a:p>
        </p:txBody>
      </p:sp>
      <p:sp>
        <p:nvSpPr>
          <p:cNvPr id="75" name="כותרת 1"/>
          <p:cNvSpPr txBox="1">
            <a:spLocks/>
          </p:cNvSpPr>
          <p:nvPr/>
        </p:nvSpPr>
        <p:spPr>
          <a:xfrm>
            <a:off x="3583398" y="3504510"/>
            <a:ext cx="1370846" cy="622055"/>
          </a:xfrm>
          <a:prstGeom prst="rect">
            <a:avLst/>
          </a:prstGeom>
        </p:spPr>
        <p:txBody>
          <a:bodyPr vert="horz" lIns="91440" tIns="45720" rIns="91440" bIns="45720" rtlCol="1" anchor="ctr">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err="1" smtClean="0"/>
              <a:t>checkBetween</a:t>
            </a:r>
            <a:endParaRPr lang="en-US" sz="1000" dirty="0" smtClean="0"/>
          </a:p>
          <a:p>
            <a:r>
              <a:rPr lang="en-US" sz="1000" dirty="0" err="1" smtClean="0"/>
              <a:t>Collmn</a:t>
            </a:r>
            <a:endParaRPr lang="en-US" sz="1000" dirty="0" smtClean="0"/>
          </a:p>
          <a:p>
            <a:r>
              <a:rPr lang="en-US" sz="1000" dirty="0" err="1" smtClean="0"/>
              <a:t>Maxcollumn</a:t>
            </a:r>
            <a:endParaRPr lang="en-US" sz="1000" dirty="0" smtClean="0"/>
          </a:p>
          <a:p>
            <a:r>
              <a:rPr lang="en-US" sz="1000" dirty="0" err="1" smtClean="0"/>
              <a:t>mincollumn</a:t>
            </a:r>
            <a:endParaRPr lang="he-IL" sz="1000" dirty="0"/>
          </a:p>
        </p:txBody>
      </p:sp>
    </p:spTree>
    <p:extLst>
      <p:ext uri="{BB962C8B-B14F-4D97-AF65-F5344CB8AC3E}">
        <p14:creationId xmlns:p14="http://schemas.microsoft.com/office/powerpoint/2010/main" val="1997777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04"/>
            <a:ext cx="1155192" cy="283464"/>
          </a:xfrm>
        </p:spPr>
        <p:txBody>
          <a:bodyPr>
            <a:noAutofit/>
          </a:bodyPr>
          <a:lstStyle/>
          <a:p>
            <a:r>
              <a:rPr lang="en-US" sz="1800" dirty="0" err="1"/>
              <a:t>c</a:t>
            </a:r>
            <a:r>
              <a:rPr lang="en-US" sz="1800" dirty="0" err="1" smtClean="0"/>
              <a:t>heckbird</a:t>
            </a:r>
            <a:r>
              <a:rPr lang="en-US" sz="1800" dirty="0" smtClean="0"/>
              <a:t> macro</a:t>
            </a:r>
            <a:endParaRPr lang="he-IL" sz="1800" dirty="0"/>
          </a:p>
        </p:txBody>
      </p:sp>
      <p:sp>
        <p:nvSpPr>
          <p:cNvPr id="4" name="תרשים זרימה: מסיים 4"/>
          <p:cNvSpPr/>
          <p:nvPr/>
        </p:nvSpPr>
        <p:spPr>
          <a:xfrm>
            <a:off x="50548" y="3019978"/>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רשים זרימה: מסיים 4"/>
          <p:cNvSpPr/>
          <p:nvPr/>
        </p:nvSpPr>
        <p:spPr>
          <a:xfrm>
            <a:off x="10616697" y="3099816"/>
            <a:ext cx="1575303" cy="5522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רשים זרימה: החלטה 6"/>
          <p:cNvSpPr/>
          <p:nvPr/>
        </p:nvSpPr>
        <p:spPr>
          <a:xfrm>
            <a:off x="9134555" y="2985380"/>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רשים זרימה: החלטה 6"/>
          <p:cNvSpPr/>
          <p:nvPr/>
        </p:nvSpPr>
        <p:spPr>
          <a:xfrm>
            <a:off x="7447956" y="2983402"/>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5891286" y="3058908"/>
            <a:ext cx="1262986"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כותרת 1"/>
          <p:cNvSpPr txBox="1">
            <a:spLocks/>
          </p:cNvSpPr>
          <p:nvPr/>
        </p:nvSpPr>
        <p:spPr>
          <a:xfrm>
            <a:off x="10485029" y="3099816"/>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10" name="כותרת 1"/>
          <p:cNvSpPr txBox="1">
            <a:spLocks/>
          </p:cNvSpPr>
          <p:nvPr/>
        </p:nvSpPr>
        <p:spPr>
          <a:xfrm>
            <a:off x="-209807" y="3046762"/>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11" name="כותרת 1"/>
          <p:cNvSpPr txBox="1">
            <a:spLocks/>
          </p:cNvSpPr>
          <p:nvPr/>
        </p:nvSpPr>
        <p:spPr>
          <a:xfrm>
            <a:off x="5812344" y="3019978"/>
            <a:ext cx="1370846" cy="738205"/>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עדכן את קורדינאטות המקור ואת קורדינאטות הציפור</a:t>
            </a:r>
            <a:endParaRPr lang="he-IL" sz="2400" dirty="0">
              <a:solidFill>
                <a:schemeClr val="bg1"/>
              </a:solidFill>
            </a:endParaRPr>
          </a:p>
        </p:txBody>
      </p:sp>
      <p:sp>
        <p:nvSpPr>
          <p:cNvPr id="12" name="כותרת 1"/>
          <p:cNvSpPr txBox="1">
            <a:spLocks/>
          </p:cNvSpPr>
          <p:nvPr/>
        </p:nvSpPr>
        <p:spPr>
          <a:xfrm>
            <a:off x="9325055" y="3229407"/>
            <a:ext cx="1094140" cy="369103"/>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הציפור סיימה את המסלול שלה</a:t>
            </a:r>
            <a:endParaRPr lang="he-IL" sz="2400" dirty="0">
              <a:solidFill>
                <a:schemeClr val="bg1"/>
              </a:solidFill>
            </a:endParaRPr>
          </a:p>
        </p:txBody>
      </p:sp>
      <p:sp>
        <p:nvSpPr>
          <p:cNvPr id="13" name="כותרת 1"/>
          <p:cNvSpPr txBox="1">
            <a:spLocks/>
          </p:cNvSpPr>
          <p:nvPr/>
        </p:nvSpPr>
        <p:spPr>
          <a:xfrm>
            <a:off x="7601492" y="3126083"/>
            <a:ext cx="958542" cy="632100"/>
          </a:xfrm>
          <a:prstGeom prst="rect">
            <a:avLst/>
          </a:prstGeom>
        </p:spPr>
        <p:txBody>
          <a:bodyPr vert="horz" lIns="91440" tIns="45720" rIns="91440" bIns="45720" rtlCol="1" anchor="ctr">
            <a:normAutofit fontScale="4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עבר מספר מסוים של טיקים מאז התזוזה האחרונה של הציפור</a:t>
            </a:r>
            <a:endParaRPr lang="he-IL" sz="2400" dirty="0">
              <a:solidFill>
                <a:schemeClr val="bg1"/>
              </a:solidFill>
            </a:endParaRPr>
          </a:p>
        </p:txBody>
      </p:sp>
      <p:sp>
        <p:nvSpPr>
          <p:cNvPr id="14" name="תרשים זרימה: החלטה 6"/>
          <p:cNvSpPr/>
          <p:nvPr/>
        </p:nvSpPr>
        <p:spPr>
          <a:xfrm>
            <a:off x="3863979" y="2905543"/>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כותרת 1"/>
          <p:cNvSpPr txBox="1">
            <a:spLocks/>
          </p:cNvSpPr>
          <p:nvPr/>
        </p:nvSpPr>
        <p:spPr>
          <a:xfrm>
            <a:off x="3962227" y="3046762"/>
            <a:ext cx="958542" cy="632100"/>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הציפור זזה ימינה</a:t>
            </a:r>
            <a:endParaRPr lang="he-IL" sz="2400" dirty="0">
              <a:solidFill>
                <a:schemeClr val="bg1"/>
              </a:solidFill>
            </a:endParaRPr>
          </a:p>
        </p:txBody>
      </p:sp>
      <p:cxnSp>
        <p:nvCxnSpPr>
          <p:cNvPr id="17" name="Elbow Connector 16"/>
          <p:cNvCxnSpPr>
            <a:stCxn id="14" idx="0"/>
            <a:endCxn id="27" idx="2"/>
          </p:cNvCxnSpPr>
          <p:nvPr/>
        </p:nvCxnSpPr>
        <p:spPr>
          <a:xfrm rot="5400000" flipH="1" flipV="1">
            <a:off x="7088685" y="-1015420"/>
            <a:ext cx="1371495" cy="64704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4" idx="2"/>
            <a:endCxn id="28" idx="0"/>
          </p:cNvCxnSpPr>
          <p:nvPr/>
        </p:nvCxnSpPr>
        <p:spPr>
          <a:xfrm rot="16200000" flipH="1">
            <a:off x="6915447" y="1416552"/>
            <a:ext cx="1802755" cy="65552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כותרת 1"/>
          <p:cNvSpPr txBox="1">
            <a:spLocks/>
          </p:cNvSpPr>
          <p:nvPr/>
        </p:nvSpPr>
        <p:spPr>
          <a:xfrm>
            <a:off x="6094469" y="3211765"/>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24" name="כותרת 1"/>
          <p:cNvSpPr txBox="1">
            <a:spLocks/>
          </p:cNvSpPr>
          <p:nvPr/>
        </p:nvSpPr>
        <p:spPr>
          <a:xfrm>
            <a:off x="3236170" y="3815792"/>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27" name="תרשים זרימה: החלטה 6"/>
          <p:cNvSpPr/>
          <p:nvPr/>
        </p:nvSpPr>
        <p:spPr>
          <a:xfrm>
            <a:off x="10334412" y="646808"/>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תרשים זרימה: החלטה 6"/>
          <p:cNvSpPr/>
          <p:nvPr/>
        </p:nvSpPr>
        <p:spPr>
          <a:xfrm>
            <a:off x="10419195" y="5595538"/>
            <a:ext cx="1350474" cy="8872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כותרת 1"/>
          <p:cNvSpPr txBox="1">
            <a:spLocks/>
          </p:cNvSpPr>
          <p:nvPr/>
        </p:nvSpPr>
        <p:spPr>
          <a:xfrm>
            <a:off x="10462579" y="889790"/>
            <a:ext cx="1094140" cy="479139"/>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הציפור הגיעה לגבול הימני של המסך</a:t>
            </a:r>
            <a:endParaRPr lang="he-IL" sz="2400" dirty="0">
              <a:solidFill>
                <a:schemeClr val="bg1"/>
              </a:solidFill>
            </a:endParaRPr>
          </a:p>
        </p:txBody>
      </p:sp>
      <p:sp>
        <p:nvSpPr>
          <p:cNvPr id="33" name="כותרת 1"/>
          <p:cNvSpPr txBox="1">
            <a:spLocks/>
          </p:cNvSpPr>
          <p:nvPr/>
        </p:nvSpPr>
        <p:spPr>
          <a:xfrm>
            <a:off x="10547362" y="5859418"/>
            <a:ext cx="1094140" cy="440798"/>
          </a:xfrm>
          <a:prstGeom prst="rect">
            <a:avLst/>
          </a:prstGeom>
        </p:spPr>
        <p:txBody>
          <a:bodyPr vert="horz" lIns="91440" tIns="45720" rIns="91440" bIns="45720" rtlCol="1" anchor="ctr">
            <a:normAutofit fontScale="4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הציפור הגיעה לגבול השמאלי של המסך</a:t>
            </a:r>
            <a:endParaRPr lang="he-IL" sz="2400" dirty="0">
              <a:solidFill>
                <a:schemeClr val="bg1"/>
              </a:solidFill>
            </a:endParaRPr>
          </a:p>
        </p:txBody>
      </p:sp>
      <p:sp>
        <p:nvSpPr>
          <p:cNvPr id="34" name="Rectangle 33"/>
          <p:cNvSpPr/>
          <p:nvPr/>
        </p:nvSpPr>
        <p:spPr>
          <a:xfrm>
            <a:off x="2111109" y="3033628"/>
            <a:ext cx="1262986"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כותרת 1"/>
          <p:cNvSpPr txBox="1">
            <a:spLocks/>
          </p:cNvSpPr>
          <p:nvPr/>
        </p:nvSpPr>
        <p:spPr>
          <a:xfrm>
            <a:off x="2057179" y="2973093"/>
            <a:ext cx="1370846" cy="738205"/>
          </a:xfrm>
          <a:prstGeom prst="rect">
            <a:avLst/>
          </a:prstGeom>
        </p:spPr>
        <p:txBody>
          <a:bodyPr vert="horz" lIns="91440" tIns="45720" rIns="91440" bIns="45720" rtlCol="1" anchor="ctr">
            <a:normAutofit fontScale="7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הדפס מטריצת ציפור מתאימה</a:t>
            </a:r>
            <a:endParaRPr lang="he-IL" sz="2400" dirty="0">
              <a:solidFill>
                <a:schemeClr val="bg1"/>
              </a:solidFill>
            </a:endParaRPr>
          </a:p>
        </p:txBody>
      </p:sp>
      <p:cxnSp>
        <p:nvCxnSpPr>
          <p:cNvPr id="37" name="Straight Arrow Connector 36"/>
          <p:cNvCxnSpPr>
            <a:stCxn id="34" idx="1"/>
            <a:endCxn id="4" idx="3"/>
          </p:cNvCxnSpPr>
          <p:nvPr/>
        </p:nvCxnSpPr>
        <p:spPr>
          <a:xfrm flipH="1" flipV="1">
            <a:off x="1625851" y="3296109"/>
            <a:ext cx="485258" cy="66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7" idx="0"/>
            <a:endCxn id="34" idx="0"/>
          </p:cNvCxnSpPr>
          <p:nvPr/>
        </p:nvCxnSpPr>
        <p:spPr>
          <a:xfrm rot="16200000" flipH="1" flipV="1">
            <a:off x="5682716" y="-2293306"/>
            <a:ext cx="2386820" cy="8267047"/>
          </a:xfrm>
          <a:prstGeom prst="bentConnector3">
            <a:avLst>
              <a:gd name="adj1" fmla="val -9578"/>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כותרת 1"/>
          <p:cNvSpPr txBox="1">
            <a:spLocks/>
          </p:cNvSpPr>
          <p:nvPr/>
        </p:nvSpPr>
        <p:spPr>
          <a:xfrm>
            <a:off x="9872125" y="417303"/>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41" name="כותרת 1"/>
          <p:cNvSpPr txBox="1">
            <a:spLocks/>
          </p:cNvSpPr>
          <p:nvPr/>
        </p:nvSpPr>
        <p:spPr>
          <a:xfrm>
            <a:off x="9997121" y="6446401"/>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cxnSp>
        <p:nvCxnSpPr>
          <p:cNvPr id="43" name="Elbow Connector 42"/>
          <p:cNvCxnSpPr>
            <a:stCxn id="28" idx="2"/>
            <a:endCxn id="34" idx="2"/>
          </p:cNvCxnSpPr>
          <p:nvPr/>
        </p:nvCxnSpPr>
        <p:spPr>
          <a:xfrm rot="5400000" flipH="1">
            <a:off x="5523126" y="911472"/>
            <a:ext cx="2790782" cy="8351830"/>
          </a:xfrm>
          <a:prstGeom prst="bentConnector3">
            <a:avLst>
              <a:gd name="adj1" fmla="val -819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71569" y="825288"/>
            <a:ext cx="1262986"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כותרת 1"/>
          <p:cNvSpPr txBox="1">
            <a:spLocks/>
          </p:cNvSpPr>
          <p:nvPr/>
        </p:nvSpPr>
        <p:spPr>
          <a:xfrm>
            <a:off x="7831198" y="795843"/>
            <a:ext cx="1370846" cy="738205"/>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עדכן מיקומי ציפור לשורה תחתונה יותר ושנה כיוון מימין לשמאל</a:t>
            </a:r>
            <a:endParaRPr lang="he-IL" sz="2400" dirty="0">
              <a:solidFill>
                <a:schemeClr val="bg1"/>
              </a:solidFill>
            </a:endParaRPr>
          </a:p>
        </p:txBody>
      </p:sp>
      <p:sp>
        <p:nvSpPr>
          <p:cNvPr id="49" name="Rectangle 48"/>
          <p:cNvSpPr/>
          <p:nvPr/>
        </p:nvSpPr>
        <p:spPr>
          <a:xfrm>
            <a:off x="7939058" y="5709974"/>
            <a:ext cx="1262986" cy="6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8" name="כותרת 1"/>
          <p:cNvSpPr txBox="1">
            <a:spLocks/>
          </p:cNvSpPr>
          <p:nvPr/>
        </p:nvSpPr>
        <p:spPr>
          <a:xfrm>
            <a:off x="7893342" y="5651867"/>
            <a:ext cx="1370846" cy="738205"/>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עדכן מיקומי ציפור לשורה תחתונה יותר ושנה כיוון משמאל לימין</a:t>
            </a:r>
            <a:endParaRPr lang="he-IL" sz="2400" dirty="0">
              <a:solidFill>
                <a:schemeClr val="bg1"/>
              </a:solidFill>
            </a:endParaRPr>
          </a:p>
        </p:txBody>
      </p:sp>
      <p:cxnSp>
        <p:nvCxnSpPr>
          <p:cNvPr id="51" name="Straight Arrow Connector 50"/>
          <p:cNvCxnSpPr>
            <a:stCxn id="27" idx="1"/>
            <a:endCxn id="47" idx="3"/>
          </p:cNvCxnSpPr>
          <p:nvPr/>
        </p:nvCxnSpPr>
        <p:spPr>
          <a:xfrm flipH="1">
            <a:off x="9202044" y="1090428"/>
            <a:ext cx="1132368" cy="7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1"/>
            <a:endCxn id="49" idx="3"/>
          </p:cNvCxnSpPr>
          <p:nvPr/>
        </p:nvCxnSpPr>
        <p:spPr>
          <a:xfrm flipH="1">
            <a:off x="9202044" y="6039158"/>
            <a:ext cx="1217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כותרת 1"/>
          <p:cNvSpPr txBox="1">
            <a:spLocks/>
          </p:cNvSpPr>
          <p:nvPr/>
        </p:nvSpPr>
        <p:spPr>
          <a:xfrm>
            <a:off x="9064925" y="5844427"/>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5" name="כותרת 1"/>
          <p:cNvSpPr txBox="1">
            <a:spLocks/>
          </p:cNvSpPr>
          <p:nvPr/>
        </p:nvSpPr>
        <p:spPr>
          <a:xfrm>
            <a:off x="9027650" y="882197"/>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cxnSp>
        <p:nvCxnSpPr>
          <p:cNvPr id="57" name="Elbow Connector 56"/>
          <p:cNvCxnSpPr>
            <a:stCxn id="46" idx="1"/>
            <a:endCxn id="34" idx="0"/>
          </p:cNvCxnSpPr>
          <p:nvPr/>
        </p:nvCxnSpPr>
        <p:spPr>
          <a:xfrm rot="10800000" flipV="1">
            <a:off x="2742603" y="1154472"/>
            <a:ext cx="5128967" cy="1879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p:cNvCxnSpPr>
          <p:nvPr/>
        </p:nvCxnSpPr>
        <p:spPr>
          <a:xfrm flipH="1">
            <a:off x="2742602" y="6039158"/>
            <a:ext cx="5196456" cy="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6" idx="2"/>
            <a:endCxn id="4" idx="2"/>
          </p:cNvCxnSpPr>
          <p:nvPr/>
        </p:nvCxnSpPr>
        <p:spPr>
          <a:xfrm rot="5400000" flipH="1">
            <a:off x="5173806" y="-763366"/>
            <a:ext cx="300380" cy="8971592"/>
          </a:xfrm>
          <a:prstGeom prst="bentConnector3">
            <a:avLst>
              <a:gd name="adj1" fmla="val -164384"/>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כותרת 1"/>
          <p:cNvSpPr txBox="1">
            <a:spLocks/>
          </p:cNvSpPr>
          <p:nvPr/>
        </p:nvSpPr>
        <p:spPr>
          <a:xfrm>
            <a:off x="7773895" y="320273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64" name="כותרת 1"/>
          <p:cNvSpPr txBox="1">
            <a:spLocks/>
          </p:cNvSpPr>
          <p:nvPr/>
        </p:nvSpPr>
        <p:spPr>
          <a:xfrm>
            <a:off x="6779892" y="384158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66" name="כותרת 1"/>
          <p:cNvSpPr txBox="1">
            <a:spLocks/>
          </p:cNvSpPr>
          <p:nvPr/>
        </p:nvSpPr>
        <p:spPr>
          <a:xfrm>
            <a:off x="3236170" y="2712423"/>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67" name="כותרת 1"/>
          <p:cNvSpPr txBox="1">
            <a:spLocks/>
          </p:cNvSpPr>
          <p:nvPr/>
        </p:nvSpPr>
        <p:spPr>
          <a:xfrm>
            <a:off x="8498793" y="3814512"/>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cxnSp>
        <p:nvCxnSpPr>
          <p:cNvPr id="69" name="Straight Arrow Connector 68"/>
          <p:cNvCxnSpPr>
            <a:stCxn id="6" idx="1"/>
            <a:endCxn id="7" idx="3"/>
          </p:cNvCxnSpPr>
          <p:nvPr/>
        </p:nvCxnSpPr>
        <p:spPr>
          <a:xfrm flipH="1" flipV="1">
            <a:off x="8798430" y="3427022"/>
            <a:ext cx="336125" cy="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 idx="1"/>
            <a:endCxn id="8" idx="3"/>
          </p:cNvCxnSpPr>
          <p:nvPr/>
        </p:nvCxnSpPr>
        <p:spPr>
          <a:xfrm flipH="1" flipV="1">
            <a:off x="7154272" y="3388092"/>
            <a:ext cx="293684" cy="3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8" idx="1"/>
            <a:endCxn id="14" idx="3"/>
          </p:cNvCxnSpPr>
          <p:nvPr/>
        </p:nvCxnSpPr>
        <p:spPr>
          <a:xfrm flipH="1" flipV="1">
            <a:off x="5214453" y="3349163"/>
            <a:ext cx="676833" cy="38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 idx="1"/>
            <a:endCxn id="6" idx="3"/>
          </p:cNvCxnSpPr>
          <p:nvPr/>
        </p:nvCxnSpPr>
        <p:spPr>
          <a:xfrm flipH="1">
            <a:off x="10485029" y="3375947"/>
            <a:ext cx="131668" cy="5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 idx="2"/>
          </p:cNvCxnSpPr>
          <p:nvPr/>
        </p:nvCxnSpPr>
        <p:spPr>
          <a:xfrm rot="5400000" flipH="1">
            <a:off x="6335299" y="2082748"/>
            <a:ext cx="210256" cy="3365532"/>
          </a:xfrm>
          <a:prstGeom prst="bentConnector4">
            <a:avLst>
              <a:gd name="adj1" fmla="val -108725"/>
              <a:gd name="adj2" fmla="val 7524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103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456944" cy="421259"/>
          </a:xfrm>
        </p:spPr>
        <p:txBody>
          <a:bodyPr>
            <a:noAutofit/>
          </a:bodyPr>
          <a:lstStyle/>
          <a:p>
            <a:r>
              <a:rPr lang="en-US" sz="1800" dirty="0" err="1" smtClean="0"/>
              <a:t>checkEndBird</a:t>
            </a:r>
            <a:endParaRPr lang="he-IL" sz="1800" dirty="0"/>
          </a:p>
        </p:txBody>
      </p:sp>
      <p:sp>
        <p:nvSpPr>
          <p:cNvPr id="4" name="Flowchart: Terminator 3"/>
          <p:cNvSpPr/>
          <p:nvPr/>
        </p:nvSpPr>
        <p:spPr>
          <a:xfrm>
            <a:off x="10195937" y="3093477"/>
            <a:ext cx="154533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Diamond 5"/>
          <p:cNvSpPr/>
          <p:nvPr/>
        </p:nvSpPr>
        <p:spPr>
          <a:xfrm>
            <a:off x="10319004" y="786384"/>
            <a:ext cx="1335024" cy="12710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Diamond 6"/>
          <p:cNvSpPr/>
          <p:nvPr/>
        </p:nvSpPr>
        <p:spPr>
          <a:xfrm>
            <a:off x="8034528" y="2711542"/>
            <a:ext cx="1335024" cy="12710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Diamond 7"/>
          <p:cNvSpPr/>
          <p:nvPr/>
        </p:nvSpPr>
        <p:spPr>
          <a:xfrm>
            <a:off x="10319004" y="4553712"/>
            <a:ext cx="1335024" cy="12710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Diamond 8"/>
          <p:cNvSpPr/>
          <p:nvPr/>
        </p:nvSpPr>
        <p:spPr>
          <a:xfrm>
            <a:off x="5958652" y="2665823"/>
            <a:ext cx="1335024" cy="12710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3374136" y="2752344"/>
            <a:ext cx="1856232" cy="110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Flowchart: Terminator 10"/>
          <p:cNvSpPr/>
          <p:nvPr/>
        </p:nvSpPr>
        <p:spPr>
          <a:xfrm>
            <a:off x="445008" y="3049870"/>
            <a:ext cx="154533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כותרת 1"/>
          <p:cNvSpPr txBox="1">
            <a:spLocks/>
          </p:cNvSpPr>
          <p:nvPr/>
        </p:nvSpPr>
        <p:spPr>
          <a:xfrm>
            <a:off x="10283182" y="3095590"/>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13" name="כותרת 1"/>
          <p:cNvSpPr txBox="1">
            <a:spLocks/>
          </p:cNvSpPr>
          <p:nvPr/>
        </p:nvSpPr>
        <p:spPr>
          <a:xfrm>
            <a:off x="445008" y="3054096"/>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14" name="כותרת 1"/>
          <p:cNvSpPr txBox="1">
            <a:spLocks/>
          </p:cNvSpPr>
          <p:nvPr/>
        </p:nvSpPr>
        <p:spPr>
          <a:xfrm>
            <a:off x="3374136" y="2670048"/>
            <a:ext cx="1908810" cy="1188720"/>
          </a:xfrm>
          <a:prstGeom prst="rect">
            <a:avLst/>
          </a:prstGeom>
        </p:spPr>
        <p:txBody>
          <a:bodyPr vert="horz" lIns="91440" tIns="45720" rIns="91440" bIns="45720" rtlCol="1" anchor="ctr">
            <a:normAutofit fontScale="925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עדכן את בוליאני </a:t>
            </a:r>
            <a:r>
              <a:rPr lang="en-US" sz="2400" dirty="0" err="1" smtClean="0">
                <a:solidFill>
                  <a:schemeClr val="bg1"/>
                </a:solidFill>
              </a:rPr>
              <a:t>isend</a:t>
            </a:r>
            <a:r>
              <a:rPr lang="en-US" sz="2400" dirty="0" smtClean="0">
                <a:solidFill>
                  <a:schemeClr val="bg1"/>
                </a:solidFill>
              </a:rPr>
              <a:t> </a:t>
            </a:r>
            <a:r>
              <a:rPr lang="he-IL" sz="2400" dirty="0">
                <a:solidFill>
                  <a:schemeClr val="bg1"/>
                </a:solidFill>
              </a:rPr>
              <a:t> </a:t>
            </a:r>
            <a:r>
              <a:rPr lang="he-IL" sz="2400" dirty="0" smtClean="0">
                <a:solidFill>
                  <a:schemeClr val="bg1"/>
                </a:solidFill>
              </a:rPr>
              <a:t>ל1 וצייר מחדש את השלט הסודי</a:t>
            </a:r>
            <a:endParaRPr lang="he-IL" sz="2400" dirty="0">
              <a:solidFill>
                <a:schemeClr val="bg1"/>
              </a:solidFill>
            </a:endParaRPr>
          </a:p>
        </p:txBody>
      </p:sp>
      <p:sp>
        <p:nvSpPr>
          <p:cNvPr id="15" name="כותרת 1"/>
          <p:cNvSpPr txBox="1">
            <a:spLocks/>
          </p:cNvSpPr>
          <p:nvPr/>
        </p:nvSpPr>
        <p:spPr>
          <a:xfrm>
            <a:off x="8170541" y="3027356"/>
            <a:ext cx="1052330" cy="635162"/>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המשחק עבר ל2 קומות כבר?</a:t>
            </a:r>
            <a:endParaRPr lang="he-IL" sz="2400" dirty="0">
              <a:solidFill>
                <a:schemeClr val="bg1"/>
              </a:solidFill>
            </a:endParaRPr>
          </a:p>
        </p:txBody>
      </p:sp>
      <p:sp>
        <p:nvSpPr>
          <p:cNvPr id="16" name="כותרת 1"/>
          <p:cNvSpPr txBox="1">
            <a:spLocks/>
          </p:cNvSpPr>
          <p:nvPr/>
        </p:nvSpPr>
        <p:spPr>
          <a:xfrm>
            <a:off x="10554122" y="1102908"/>
            <a:ext cx="864787" cy="637967"/>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ערך העמודות שווה ל232(קצה ימני)</a:t>
            </a:r>
            <a:endParaRPr lang="he-IL" sz="2400" dirty="0">
              <a:solidFill>
                <a:schemeClr val="bg1"/>
              </a:solidFill>
            </a:endParaRPr>
          </a:p>
        </p:txBody>
      </p:sp>
      <p:sp>
        <p:nvSpPr>
          <p:cNvPr id="17" name="כותרת 1"/>
          <p:cNvSpPr txBox="1">
            <a:spLocks/>
          </p:cNvSpPr>
          <p:nvPr/>
        </p:nvSpPr>
        <p:spPr>
          <a:xfrm>
            <a:off x="10477115" y="4874808"/>
            <a:ext cx="982980" cy="628823"/>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ערך העמודות שווה ל0(קצה שמאלי)</a:t>
            </a:r>
            <a:endParaRPr lang="he-IL" sz="2400" dirty="0">
              <a:solidFill>
                <a:schemeClr val="bg1"/>
              </a:solidFill>
            </a:endParaRPr>
          </a:p>
        </p:txBody>
      </p:sp>
      <p:sp>
        <p:nvSpPr>
          <p:cNvPr id="18" name="כותרת 1"/>
          <p:cNvSpPr txBox="1">
            <a:spLocks/>
          </p:cNvSpPr>
          <p:nvPr/>
        </p:nvSpPr>
        <p:spPr>
          <a:xfrm>
            <a:off x="6109331" y="2978794"/>
            <a:ext cx="910025" cy="652758"/>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ערך השורות שווה ל84(שורה אחרונה)</a:t>
            </a:r>
            <a:endParaRPr lang="he-IL" sz="2400" dirty="0">
              <a:solidFill>
                <a:schemeClr val="bg1"/>
              </a:solidFill>
            </a:endParaRPr>
          </a:p>
        </p:txBody>
      </p:sp>
      <p:cxnSp>
        <p:nvCxnSpPr>
          <p:cNvPr id="20" name="Elbow Connector 19"/>
          <p:cNvCxnSpPr>
            <a:stCxn id="7" idx="0"/>
            <a:endCxn id="6" idx="2"/>
          </p:cNvCxnSpPr>
          <p:nvPr/>
        </p:nvCxnSpPr>
        <p:spPr>
          <a:xfrm rot="5400000" flipH="1" flipV="1">
            <a:off x="9517207" y="1242233"/>
            <a:ext cx="654142" cy="22844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2"/>
            <a:endCxn id="8" idx="0"/>
          </p:cNvCxnSpPr>
          <p:nvPr/>
        </p:nvCxnSpPr>
        <p:spPr>
          <a:xfrm rot="16200000" flipH="1">
            <a:off x="9558701" y="3125897"/>
            <a:ext cx="571154" cy="22844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1"/>
            <a:endCxn id="9" idx="0"/>
          </p:cNvCxnSpPr>
          <p:nvPr/>
        </p:nvCxnSpPr>
        <p:spPr>
          <a:xfrm rot="10800000" flipV="1">
            <a:off x="6626164" y="1421891"/>
            <a:ext cx="3692840" cy="1243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1"/>
            <a:endCxn id="9" idx="2"/>
          </p:cNvCxnSpPr>
          <p:nvPr/>
        </p:nvCxnSpPr>
        <p:spPr>
          <a:xfrm rot="10800000">
            <a:off x="6626164" y="3936840"/>
            <a:ext cx="3692840" cy="12523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1"/>
            <a:endCxn id="10" idx="3"/>
          </p:cNvCxnSpPr>
          <p:nvPr/>
        </p:nvCxnSpPr>
        <p:spPr>
          <a:xfrm flipH="1">
            <a:off x="5230368" y="3301331"/>
            <a:ext cx="728284" cy="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1"/>
            <a:endCxn id="11" idx="3"/>
          </p:cNvCxnSpPr>
          <p:nvPr/>
        </p:nvCxnSpPr>
        <p:spPr>
          <a:xfrm flipH="1" flipV="1">
            <a:off x="1990344" y="3301330"/>
            <a:ext cx="1383792" cy="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1"/>
            <a:endCxn id="7" idx="3"/>
          </p:cNvCxnSpPr>
          <p:nvPr/>
        </p:nvCxnSpPr>
        <p:spPr>
          <a:xfrm flipH="1">
            <a:off x="9369552" y="3344937"/>
            <a:ext cx="826385" cy="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0"/>
            <a:endCxn id="11" idx="0"/>
          </p:cNvCxnSpPr>
          <p:nvPr/>
        </p:nvCxnSpPr>
        <p:spPr>
          <a:xfrm rot="16200000" flipH="1" flipV="1">
            <a:off x="4970353" y="-2966293"/>
            <a:ext cx="2263486" cy="9768840"/>
          </a:xfrm>
          <a:prstGeom prst="bentConnector3">
            <a:avLst>
              <a:gd name="adj1" fmla="val -24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8" idx="2"/>
            <a:endCxn id="11" idx="2"/>
          </p:cNvCxnSpPr>
          <p:nvPr/>
        </p:nvCxnSpPr>
        <p:spPr>
          <a:xfrm rot="5400000" flipH="1">
            <a:off x="4966127" y="-195661"/>
            <a:ext cx="2271938" cy="9768840"/>
          </a:xfrm>
          <a:prstGeom prst="bentConnector3">
            <a:avLst>
              <a:gd name="adj1" fmla="val -100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 idx="1"/>
            <a:endCxn id="11" idx="2"/>
          </p:cNvCxnSpPr>
          <p:nvPr/>
        </p:nvCxnSpPr>
        <p:spPr>
          <a:xfrm rot="10800000" flipV="1">
            <a:off x="1217676" y="3301330"/>
            <a:ext cx="4740976" cy="251459"/>
          </a:xfrm>
          <a:prstGeom prst="bentConnector4">
            <a:avLst>
              <a:gd name="adj1" fmla="val -7910"/>
              <a:gd name="adj2" fmla="val 34363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כותרת 1"/>
          <p:cNvSpPr txBox="1">
            <a:spLocks/>
          </p:cNvSpPr>
          <p:nvPr/>
        </p:nvSpPr>
        <p:spPr>
          <a:xfrm>
            <a:off x="7395387" y="3982556"/>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45" name="כותרת 1"/>
          <p:cNvSpPr txBox="1">
            <a:spLocks/>
          </p:cNvSpPr>
          <p:nvPr/>
        </p:nvSpPr>
        <p:spPr>
          <a:xfrm>
            <a:off x="7395387" y="2438466"/>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54" name="כותרת 1"/>
          <p:cNvSpPr txBox="1">
            <a:spLocks/>
          </p:cNvSpPr>
          <p:nvPr/>
        </p:nvSpPr>
        <p:spPr>
          <a:xfrm>
            <a:off x="4464165" y="306594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5" name="כותרת 1"/>
          <p:cNvSpPr txBox="1">
            <a:spLocks/>
          </p:cNvSpPr>
          <p:nvPr/>
        </p:nvSpPr>
        <p:spPr>
          <a:xfrm>
            <a:off x="9038474" y="1201326"/>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6" name="כותרת 1"/>
          <p:cNvSpPr txBox="1">
            <a:spLocks/>
          </p:cNvSpPr>
          <p:nvPr/>
        </p:nvSpPr>
        <p:spPr>
          <a:xfrm>
            <a:off x="9038474" y="495383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8" name="כותרת 1"/>
          <p:cNvSpPr txBox="1">
            <a:spLocks/>
          </p:cNvSpPr>
          <p:nvPr/>
        </p:nvSpPr>
        <p:spPr>
          <a:xfrm>
            <a:off x="4974902" y="358744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59" name="כותרת 1"/>
          <p:cNvSpPr txBox="1">
            <a:spLocks/>
          </p:cNvSpPr>
          <p:nvPr/>
        </p:nvSpPr>
        <p:spPr>
          <a:xfrm>
            <a:off x="9633581" y="5824083"/>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60" name="כותרת 1"/>
          <p:cNvSpPr txBox="1">
            <a:spLocks/>
          </p:cNvSpPr>
          <p:nvPr/>
        </p:nvSpPr>
        <p:spPr>
          <a:xfrm>
            <a:off x="9581557" y="70697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Tree>
    <p:extLst>
      <p:ext uri="{BB962C8B-B14F-4D97-AF65-F5344CB8AC3E}">
        <p14:creationId xmlns:p14="http://schemas.microsoft.com/office/powerpoint/2010/main" val="247420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530096" cy="412115"/>
          </a:xfrm>
        </p:spPr>
        <p:txBody>
          <a:bodyPr>
            <a:noAutofit/>
          </a:bodyPr>
          <a:lstStyle/>
          <a:p>
            <a:r>
              <a:rPr lang="en-US" sz="1800" dirty="0" err="1" smtClean="0"/>
              <a:t>checkEndBirds</a:t>
            </a:r>
            <a:endParaRPr lang="he-IL" sz="1800" dirty="0"/>
          </a:p>
        </p:txBody>
      </p:sp>
      <p:sp>
        <p:nvSpPr>
          <p:cNvPr id="5" name="Flowchart: Terminator 4"/>
          <p:cNvSpPr/>
          <p:nvPr/>
        </p:nvSpPr>
        <p:spPr>
          <a:xfrm>
            <a:off x="10021824" y="2916936"/>
            <a:ext cx="2066544"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Flowchart: Terminator 5"/>
          <p:cNvSpPr/>
          <p:nvPr/>
        </p:nvSpPr>
        <p:spPr>
          <a:xfrm>
            <a:off x="0" y="2909919"/>
            <a:ext cx="2066544" cy="6126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Diamond 6"/>
          <p:cNvSpPr/>
          <p:nvPr/>
        </p:nvSpPr>
        <p:spPr>
          <a:xfrm>
            <a:off x="10300716" y="443166"/>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Diamond 7"/>
          <p:cNvSpPr/>
          <p:nvPr/>
        </p:nvSpPr>
        <p:spPr>
          <a:xfrm>
            <a:off x="7963670" y="2568082"/>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Diamond 8"/>
          <p:cNvSpPr/>
          <p:nvPr/>
        </p:nvSpPr>
        <p:spPr>
          <a:xfrm>
            <a:off x="7963670" y="4718303"/>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Diamond 9"/>
          <p:cNvSpPr/>
          <p:nvPr/>
        </p:nvSpPr>
        <p:spPr>
          <a:xfrm>
            <a:off x="3665982" y="443166"/>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Diamond 10"/>
          <p:cNvSpPr/>
          <p:nvPr/>
        </p:nvSpPr>
        <p:spPr>
          <a:xfrm>
            <a:off x="5661660" y="443166"/>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Diamond 11"/>
          <p:cNvSpPr/>
          <p:nvPr/>
        </p:nvSpPr>
        <p:spPr>
          <a:xfrm>
            <a:off x="7828788" y="443166"/>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Diamond 12"/>
          <p:cNvSpPr/>
          <p:nvPr/>
        </p:nvSpPr>
        <p:spPr>
          <a:xfrm>
            <a:off x="4132711" y="2580735"/>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Diamond 13"/>
          <p:cNvSpPr/>
          <p:nvPr/>
        </p:nvSpPr>
        <p:spPr>
          <a:xfrm>
            <a:off x="6092952" y="2580735"/>
            <a:ext cx="1508760" cy="1285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כותרת 1"/>
          <p:cNvSpPr txBox="1">
            <a:spLocks/>
          </p:cNvSpPr>
          <p:nvPr/>
        </p:nvSpPr>
        <p:spPr>
          <a:xfrm>
            <a:off x="10369673" y="2973913"/>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17" name="כותרת 1"/>
          <p:cNvSpPr txBox="1">
            <a:spLocks/>
          </p:cNvSpPr>
          <p:nvPr/>
        </p:nvSpPr>
        <p:spPr>
          <a:xfrm>
            <a:off x="436241" y="2973913"/>
            <a:ext cx="1370846" cy="49869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18" name="כותרת 1"/>
          <p:cNvSpPr txBox="1">
            <a:spLocks/>
          </p:cNvSpPr>
          <p:nvPr/>
        </p:nvSpPr>
        <p:spPr>
          <a:xfrm>
            <a:off x="10300716" y="768096"/>
            <a:ext cx="1370846" cy="630936"/>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a:t>
            </a:r>
            <a:r>
              <a:rPr lang="en-US" sz="2400" dirty="0" err="1" smtClean="0">
                <a:solidFill>
                  <a:schemeClr val="bg1"/>
                </a:solidFill>
              </a:rPr>
              <a:t>lastactive</a:t>
            </a:r>
            <a:r>
              <a:rPr lang="en-US" sz="2400" dirty="0" smtClean="0">
                <a:solidFill>
                  <a:schemeClr val="bg1"/>
                </a:solidFill>
              </a:rPr>
              <a:t>=3</a:t>
            </a:r>
            <a:r>
              <a:rPr lang="he-IL" sz="2400" dirty="0" smtClean="0">
                <a:solidFill>
                  <a:schemeClr val="bg1"/>
                </a:solidFill>
              </a:rPr>
              <a:t>(ציפור 3 היא האחרונה שיצאה)</a:t>
            </a:r>
            <a:endParaRPr lang="he-IL" sz="2400" dirty="0">
              <a:solidFill>
                <a:schemeClr val="bg1"/>
              </a:solidFill>
            </a:endParaRPr>
          </a:p>
        </p:txBody>
      </p:sp>
      <p:sp>
        <p:nvSpPr>
          <p:cNvPr id="19" name="כותרת 1"/>
          <p:cNvSpPr txBox="1">
            <a:spLocks/>
          </p:cNvSpPr>
          <p:nvPr/>
        </p:nvSpPr>
        <p:spPr>
          <a:xfrm>
            <a:off x="7947079" y="2891631"/>
            <a:ext cx="1370846" cy="630936"/>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a:solidFill>
                  <a:schemeClr val="bg1"/>
                </a:solidFill>
              </a:rPr>
              <a:t>ה</a:t>
            </a:r>
            <a:r>
              <a:rPr lang="he-IL" sz="2400" dirty="0" smtClean="0">
                <a:solidFill>
                  <a:schemeClr val="bg1"/>
                </a:solidFill>
              </a:rPr>
              <a:t>אם </a:t>
            </a:r>
            <a:r>
              <a:rPr lang="en-US" sz="2400" dirty="0" err="1" smtClean="0">
                <a:solidFill>
                  <a:schemeClr val="bg1"/>
                </a:solidFill>
              </a:rPr>
              <a:t>lastactive</a:t>
            </a:r>
            <a:r>
              <a:rPr lang="en-US" sz="2400" dirty="0" smtClean="0">
                <a:solidFill>
                  <a:schemeClr val="bg1"/>
                </a:solidFill>
              </a:rPr>
              <a:t>=2</a:t>
            </a:r>
            <a:r>
              <a:rPr lang="he-IL" sz="2400" dirty="0" smtClean="0">
                <a:solidFill>
                  <a:schemeClr val="bg1"/>
                </a:solidFill>
              </a:rPr>
              <a:t>(ציפור 2 היא האחרונה שיצאה)</a:t>
            </a:r>
            <a:endParaRPr lang="he-IL" sz="2400" dirty="0">
              <a:solidFill>
                <a:schemeClr val="bg1"/>
              </a:solidFill>
            </a:endParaRPr>
          </a:p>
        </p:txBody>
      </p:sp>
      <p:sp>
        <p:nvSpPr>
          <p:cNvPr id="20" name="כותרת 1"/>
          <p:cNvSpPr txBox="1">
            <a:spLocks/>
          </p:cNvSpPr>
          <p:nvPr/>
        </p:nvSpPr>
        <p:spPr>
          <a:xfrm>
            <a:off x="8010325" y="5041104"/>
            <a:ext cx="1244354" cy="623919"/>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1 סיימה(היא היחידה שפעילה)</a:t>
            </a:r>
            <a:endParaRPr lang="he-IL" sz="2400" dirty="0">
              <a:solidFill>
                <a:schemeClr val="bg1"/>
              </a:solidFill>
            </a:endParaRPr>
          </a:p>
        </p:txBody>
      </p:sp>
      <p:sp>
        <p:nvSpPr>
          <p:cNvPr id="21" name="כותרת 1"/>
          <p:cNvSpPr txBox="1">
            <a:spLocks/>
          </p:cNvSpPr>
          <p:nvPr/>
        </p:nvSpPr>
        <p:spPr>
          <a:xfrm>
            <a:off x="6248707" y="2898648"/>
            <a:ext cx="1109472" cy="623919"/>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2 סיימה</a:t>
            </a:r>
            <a:endParaRPr lang="he-IL" sz="2400" dirty="0">
              <a:solidFill>
                <a:schemeClr val="bg1"/>
              </a:solidFill>
            </a:endParaRPr>
          </a:p>
        </p:txBody>
      </p:sp>
      <p:sp>
        <p:nvSpPr>
          <p:cNvPr id="22" name="כותרת 1"/>
          <p:cNvSpPr txBox="1">
            <a:spLocks/>
          </p:cNvSpPr>
          <p:nvPr/>
        </p:nvSpPr>
        <p:spPr>
          <a:xfrm>
            <a:off x="4204563" y="2916936"/>
            <a:ext cx="1207008" cy="555671"/>
          </a:xfrm>
          <a:prstGeom prst="rect">
            <a:avLst/>
          </a:prstGeom>
        </p:spPr>
        <p:txBody>
          <a:bodyPr vert="horz" lIns="91440" tIns="45720" rIns="91440" bIns="45720" rtlCol="1" anchor="ctr">
            <a:normAutofit fontScale="8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1 סיימה</a:t>
            </a:r>
            <a:endParaRPr lang="he-IL" sz="2400" dirty="0">
              <a:solidFill>
                <a:schemeClr val="bg1"/>
              </a:solidFill>
            </a:endParaRPr>
          </a:p>
        </p:txBody>
      </p:sp>
      <p:sp>
        <p:nvSpPr>
          <p:cNvPr id="23" name="כותרת 1"/>
          <p:cNvSpPr txBox="1">
            <a:spLocks/>
          </p:cNvSpPr>
          <p:nvPr/>
        </p:nvSpPr>
        <p:spPr>
          <a:xfrm>
            <a:off x="7892034" y="777240"/>
            <a:ext cx="1244354" cy="623919"/>
          </a:xfrm>
          <a:prstGeom prst="rect">
            <a:avLst/>
          </a:prstGeom>
        </p:spPr>
        <p:txBody>
          <a:bodyPr vert="horz" lIns="91440" tIns="45720" rIns="91440" bIns="45720" rtlCol="1" anchor="ctr">
            <a:normAutofit fontScale="9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3 סיימה</a:t>
            </a:r>
            <a:endParaRPr lang="he-IL" sz="2400" dirty="0">
              <a:solidFill>
                <a:schemeClr val="bg1"/>
              </a:solidFill>
            </a:endParaRPr>
          </a:p>
        </p:txBody>
      </p:sp>
      <p:sp>
        <p:nvSpPr>
          <p:cNvPr id="24" name="כותרת 1"/>
          <p:cNvSpPr txBox="1">
            <a:spLocks/>
          </p:cNvSpPr>
          <p:nvPr/>
        </p:nvSpPr>
        <p:spPr>
          <a:xfrm>
            <a:off x="3758938" y="768096"/>
            <a:ext cx="1244354" cy="623919"/>
          </a:xfrm>
          <a:prstGeom prst="rect">
            <a:avLst/>
          </a:prstGeom>
        </p:spPr>
        <p:txBody>
          <a:bodyPr vert="horz" lIns="91440" tIns="45720" rIns="91440" bIns="45720" rtlCol="1" anchor="ctr">
            <a:normAutofit fontScale="9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1 סיימה</a:t>
            </a:r>
            <a:endParaRPr lang="he-IL" sz="2400" dirty="0">
              <a:solidFill>
                <a:schemeClr val="bg1"/>
              </a:solidFill>
            </a:endParaRPr>
          </a:p>
        </p:txBody>
      </p:sp>
      <p:sp>
        <p:nvSpPr>
          <p:cNvPr id="25" name="כותרת 1"/>
          <p:cNvSpPr txBox="1">
            <a:spLocks/>
          </p:cNvSpPr>
          <p:nvPr/>
        </p:nvSpPr>
        <p:spPr>
          <a:xfrm>
            <a:off x="5785473" y="775113"/>
            <a:ext cx="1244354" cy="623919"/>
          </a:xfrm>
          <a:prstGeom prst="rect">
            <a:avLst/>
          </a:prstGeom>
        </p:spPr>
        <p:txBody>
          <a:bodyPr vert="horz" lIns="91440" tIns="45720" rIns="91440" bIns="45720" rtlCol="1" anchor="ctr">
            <a:normAutofit fontScale="9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ציפור 2 סיימה</a:t>
            </a:r>
            <a:endParaRPr lang="he-IL" sz="2400" dirty="0">
              <a:solidFill>
                <a:schemeClr val="bg1"/>
              </a:solidFill>
            </a:endParaRPr>
          </a:p>
        </p:txBody>
      </p:sp>
      <p:cxnSp>
        <p:nvCxnSpPr>
          <p:cNvPr id="27" name="Straight Arrow Connector 26"/>
          <p:cNvCxnSpPr>
            <a:stCxn id="5" idx="0"/>
            <a:endCxn id="7" idx="2"/>
          </p:cNvCxnSpPr>
          <p:nvPr/>
        </p:nvCxnSpPr>
        <p:spPr>
          <a:xfrm flipV="1">
            <a:off x="11055096" y="1728216"/>
            <a:ext cx="0" cy="118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466979" y="2843784"/>
            <a:ext cx="1161288" cy="758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2" name="Straight Arrow Connector 31"/>
          <p:cNvCxnSpPr>
            <a:stCxn id="8" idx="2"/>
            <a:endCxn id="9" idx="0"/>
          </p:cNvCxnSpPr>
          <p:nvPr/>
        </p:nvCxnSpPr>
        <p:spPr>
          <a:xfrm>
            <a:off x="8718050" y="3853132"/>
            <a:ext cx="0" cy="86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1"/>
            <a:endCxn id="28" idx="2"/>
          </p:cNvCxnSpPr>
          <p:nvPr/>
        </p:nvCxnSpPr>
        <p:spPr>
          <a:xfrm rot="10800000">
            <a:off x="3047624" y="3602736"/>
            <a:ext cx="4916047" cy="17580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9472429" y="1093726"/>
            <a:ext cx="828286" cy="21249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0"/>
            <a:endCxn id="12" idx="3"/>
          </p:cNvCxnSpPr>
          <p:nvPr/>
        </p:nvCxnSpPr>
        <p:spPr>
          <a:xfrm rot="16200000" flipH="1" flipV="1">
            <a:off x="9875059" y="-94346"/>
            <a:ext cx="642525" cy="1717548"/>
          </a:xfrm>
          <a:prstGeom prst="bentConnector4">
            <a:avLst>
              <a:gd name="adj1" fmla="val -35578"/>
              <a:gd name="adj2" fmla="val 71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1"/>
            <a:endCxn id="11" idx="3"/>
          </p:cNvCxnSpPr>
          <p:nvPr/>
        </p:nvCxnSpPr>
        <p:spPr>
          <a:xfrm flipH="1">
            <a:off x="7170420" y="1085691"/>
            <a:ext cx="658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1"/>
            <a:endCxn id="10" idx="3"/>
          </p:cNvCxnSpPr>
          <p:nvPr/>
        </p:nvCxnSpPr>
        <p:spPr>
          <a:xfrm flipH="1">
            <a:off x="5174742" y="1085691"/>
            <a:ext cx="486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0" idx="1"/>
            <a:endCxn id="28" idx="0"/>
          </p:cNvCxnSpPr>
          <p:nvPr/>
        </p:nvCxnSpPr>
        <p:spPr>
          <a:xfrm rot="10800000" flipV="1">
            <a:off x="3047624" y="1085690"/>
            <a:ext cx="618359" cy="17580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1"/>
            <a:endCxn id="28" idx="3"/>
          </p:cNvCxnSpPr>
          <p:nvPr/>
        </p:nvCxnSpPr>
        <p:spPr>
          <a:xfrm flipH="1">
            <a:off x="3628267" y="3223260"/>
            <a:ext cx="504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1"/>
            <a:endCxn id="13" idx="3"/>
          </p:cNvCxnSpPr>
          <p:nvPr/>
        </p:nvCxnSpPr>
        <p:spPr>
          <a:xfrm flipH="1">
            <a:off x="5641471" y="3223260"/>
            <a:ext cx="451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1"/>
            <a:endCxn id="14" idx="3"/>
          </p:cNvCxnSpPr>
          <p:nvPr/>
        </p:nvCxnSpPr>
        <p:spPr>
          <a:xfrm flipH="1">
            <a:off x="7601712" y="3210607"/>
            <a:ext cx="361958" cy="12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4" idx="2"/>
          </p:cNvCxnSpPr>
          <p:nvPr/>
        </p:nvCxnSpPr>
        <p:spPr>
          <a:xfrm>
            <a:off x="6847332" y="3865785"/>
            <a:ext cx="0" cy="2205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2"/>
          </p:cNvCxnSpPr>
          <p:nvPr/>
        </p:nvCxnSpPr>
        <p:spPr>
          <a:xfrm>
            <a:off x="4887091" y="3865785"/>
            <a:ext cx="0" cy="2205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9" idx="2"/>
            <a:endCxn id="6" idx="2"/>
          </p:cNvCxnSpPr>
          <p:nvPr/>
        </p:nvCxnSpPr>
        <p:spPr>
          <a:xfrm rot="5400000" flipH="1">
            <a:off x="3635268" y="920571"/>
            <a:ext cx="2480786" cy="7684778"/>
          </a:xfrm>
          <a:prstGeom prst="bentConnector3">
            <a:avLst>
              <a:gd name="adj1" fmla="val -2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2" idx="2"/>
            <a:endCxn id="6" idx="0"/>
          </p:cNvCxnSpPr>
          <p:nvPr/>
        </p:nvCxnSpPr>
        <p:spPr>
          <a:xfrm rot="5400000">
            <a:off x="4217369" y="-1455881"/>
            <a:ext cx="1181703" cy="7549896"/>
          </a:xfrm>
          <a:prstGeom prst="bentConnector3">
            <a:avLst>
              <a:gd name="adj1" fmla="val 337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1" idx="2"/>
          </p:cNvCxnSpPr>
          <p:nvPr/>
        </p:nvCxnSpPr>
        <p:spPr>
          <a:xfrm>
            <a:off x="6416040" y="1728216"/>
            <a:ext cx="0" cy="408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2"/>
          </p:cNvCxnSpPr>
          <p:nvPr/>
        </p:nvCxnSpPr>
        <p:spPr>
          <a:xfrm>
            <a:off x="4420362" y="1728216"/>
            <a:ext cx="0" cy="408130"/>
          </a:xfrm>
          <a:prstGeom prst="line">
            <a:avLst/>
          </a:prstGeom>
        </p:spPr>
        <p:style>
          <a:lnRef idx="1">
            <a:schemeClr val="accent1"/>
          </a:lnRef>
          <a:fillRef idx="0">
            <a:schemeClr val="accent1"/>
          </a:fillRef>
          <a:effectRef idx="0">
            <a:schemeClr val="accent1"/>
          </a:effectRef>
          <a:fontRef idx="minor">
            <a:schemeClr val="tx1"/>
          </a:fontRef>
        </p:style>
      </p:cxnSp>
      <p:sp>
        <p:nvSpPr>
          <p:cNvPr id="71" name="כותרת 1"/>
          <p:cNvSpPr txBox="1">
            <a:spLocks/>
          </p:cNvSpPr>
          <p:nvPr/>
        </p:nvSpPr>
        <p:spPr>
          <a:xfrm>
            <a:off x="2553274" y="2848688"/>
            <a:ext cx="1109472" cy="623919"/>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אפס את נתוני שלושת הציפורים</a:t>
            </a:r>
            <a:r>
              <a:rPr lang="en-US" sz="2400" dirty="0" smtClean="0">
                <a:solidFill>
                  <a:schemeClr val="bg1"/>
                </a:solidFill>
              </a:rPr>
              <a:t> </a:t>
            </a:r>
            <a:r>
              <a:rPr lang="he-IL" sz="2400" dirty="0" smtClean="0">
                <a:solidFill>
                  <a:schemeClr val="bg1"/>
                </a:solidFill>
              </a:rPr>
              <a:t> וצור 3 מהירויות אקראיות חדשות</a:t>
            </a:r>
            <a:endParaRPr lang="he-IL" sz="2400" dirty="0">
              <a:solidFill>
                <a:schemeClr val="bg1"/>
              </a:solidFill>
            </a:endParaRPr>
          </a:p>
        </p:txBody>
      </p:sp>
      <p:sp>
        <p:nvSpPr>
          <p:cNvPr id="72" name="כותרת 1"/>
          <p:cNvSpPr txBox="1">
            <a:spLocks/>
          </p:cNvSpPr>
          <p:nvPr/>
        </p:nvSpPr>
        <p:spPr>
          <a:xfrm>
            <a:off x="9886573" y="203522"/>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3" name="כותרת 1"/>
          <p:cNvSpPr txBox="1">
            <a:spLocks/>
          </p:cNvSpPr>
          <p:nvPr/>
        </p:nvSpPr>
        <p:spPr>
          <a:xfrm>
            <a:off x="6592824" y="3019829"/>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4" name="כותרת 1"/>
          <p:cNvSpPr txBox="1">
            <a:spLocks/>
          </p:cNvSpPr>
          <p:nvPr/>
        </p:nvSpPr>
        <p:spPr>
          <a:xfrm>
            <a:off x="6569497" y="515664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5" name="כותרת 1"/>
          <p:cNvSpPr txBox="1">
            <a:spLocks/>
          </p:cNvSpPr>
          <p:nvPr/>
        </p:nvSpPr>
        <p:spPr>
          <a:xfrm>
            <a:off x="4672584" y="3029856"/>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6" name="כותרת 1"/>
          <p:cNvSpPr txBox="1">
            <a:spLocks/>
          </p:cNvSpPr>
          <p:nvPr/>
        </p:nvSpPr>
        <p:spPr>
          <a:xfrm>
            <a:off x="2683199" y="3019829"/>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7" name="כותרת 1"/>
          <p:cNvSpPr txBox="1">
            <a:spLocks/>
          </p:cNvSpPr>
          <p:nvPr/>
        </p:nvSpPr>
        <p:spPr>
          <a:xfrm>
            <a:off x="6323060" y="872539"/>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8" name="כותרת 1"/>
          <p:cNvSpPr txBox="1">
            <a:spLocks/>
          </p:cNvSpPr>
          <p:nvPr/>
        </p:nvSpPr>
        <p:spPr>
          <a:xfrm>
            <a:off x="4264529" y="884085"/>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79" name="כותרת 1"/>
          <p:cNvSpPr txBox="1">
            <a:spLocks/>
          </p:cNvSpPr>
          <p:nvPr/>
        </p:nvSpPr>
        <p:spPr>
          <a:xfrm>
            <a:off x="2235315" y="863112"/>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80" name="כותרת 1"/>
          <p:cNvSpPr txBox="1">
            <a:spLocks/>
          </p:cNvSpPr>
          <p:nvPr/>
        </p:nvSpPr>
        <p:spPr>
          <a:xfrm>
            <a:off x="8970641" y="87734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1" name="כותרת 1"/>
          <p:cNvSpPr txBox="1">
            <a:spLocks/>
          </p:cNvSpPr>
          <p:nvPr/>
        </p:nvSpPr>
        <p:spPr>
          <a:xfrm>
            <a:off x="7356914" y="3810428"/>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2" name="כותרת 1"/>
          <p:cNvSpPr txBox="1">
            <a:spLocks/>
          </p:cNvSpPr>
          <p:nvPr/>
        </p:nvSpPr>
        <p:spPr>
          <a:xfrm>
            <a:off x="7208520" y="5889989"/>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3" name="כותרת 1"/>
          <p:cNvSpPr txBox="1">
            <a:spLocks/>
          </p:cNvSpPr>
          <p:nvPr/>
        </p:nvSpPr>
        <p:spPr>
          <a:xfrm>
            <a:off x="5476486" y="3867867"/>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4" name="כותרת 1"/>
          <p:cNvSpPr txBox="1">
            <a:spLocks/>
          </p:cNvSpPr>
          <p:nvPr/>
        </p:nvSpPr>
        <p:spPr>
          <a:xfrm>
            <a:off x="3487195" y="385800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5" name="כותרת 1"/>
          <p:cNvSpPr txBox="1">
            <a:spLocks/>
          </p:cNvSpPr>
          <p:nvPr/>
        </p:nvSpPr>
        <p:spPr>
          <a:xfrm>
            <a:off x="7266236" y="1645823"/>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6" name="כותרת 1"/>
          <p:cNvSpPr txBox="1">
            <a:spLocks/>
          </p:cNvSpPr>
          <p:nvPr/>
        </p:nvSpPr>
        <p:spPr>
          <a:xfrm>
            <a:off x="5036804" y="1645823"/>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7" name="כותרת 1"/>
          <p:cNvSpPr txBox="1">
            <a:spLocks/>
          </p:cNvSpPr>
          <p:nvPr/>
        </p:nvSpPr>
        <p:spPr>
          <a:xfrm>
            <a:off x="3040381" y="1653524"/>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Tree>
    <p:extLst>
      <p:ext uri="{BB962C8B-B14F-4D97-AF65-F5344CB8AC3E}">
        <p14:creationId xmlns:p14="http://schemas.microsoft.com/office/powerpoint/2010/main" val="2385914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112" y="1"/>
            <a:ext cx="5544312" cy="530352"/>
          </a:xfrm>
        </p:spPr>
        <p:txBody>
          <a:bodyPr>
            <a:normAutofit/>
          </a:bodyPr>
          <a:lstStyle/>
          <a:p>
            <a:r>
              <a:rPr lang="en-US" sz="1800" dirty="0" smtClean="0"/>
              <a:t>Process of reading and saving max points and best name</a:t>
            </a:r>
            <a:endParaRPr lang="he-IL" sz="1800" dirty="0"/>
          </a:p>
        </p:txBody>
      </p:sp>
      <p:sp>
        <p:nvSpPr>
          <p:cNvPr id="4" name="כותרת 1"/>
          <p:cNvSpPr txBox="1">
            <a:spLocks/>
          </p:cNvSpPr>
          <p:nvPr/>
        </p:nvSpPr>
        <p:spPr>
          <a:xfrm>
            <a:off x="9163143" y="327067"/>
            <a:ext cx="2061210" cy="65523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smtClean="0"/>
              <a:t>Writing the new max points and best name to the file</a:t>
            </a:r>
            <a:endParaRPr lang="he-IL" sz="1000" dirty="0"/>
          </a:p>
        </p:txBody>
      </p:sp>
      <p:sp>
        <p:nvSpPr>
          <p:cNvPr id="5" name="כותרת 1"/>
          <p:cNvSpPr txBox="1">
            <a:spLocks/>
          </p:cNvSpPr>
          <p:nvPr/>
        </p:nvSpPr>
        <p:spPr>
          <a:xfrm>
            <a:off x="5304663" y="450380"/>
            <a:ext cx="2061210" cy="398696"/>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smtClean="0"/>
              <a:t>Checking for max score to update variables and know to write after</a:t>
            </a:r>
            <a:endParaRPr lang="he-IL" sz="1000" dirty="0"/>
          </a:p>
        </p:txBody>
      </p:sp>
      <p:sp>
        <p:nvSpPr>
          <p:cNvPr id="6" name="כותרת 1"/>
          <p:cNvSpPr txBox="1">
            <a:spLocks/>
          </p:cNvSpPr>
          <p:nvPr/>
        </p:nvSpPr>
        <p:spPr>
          <a:xfrm>
            <a:off x="670179" y="56432"/>
            <a:ext cx="2061210" cy="65523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smtClean="0"/>
              <a:t>Reading the best name and max points from the file</a:t>
            </a:r>
            <a:endParaRPr lang="he-IL" sz="1000" dirty="0"/>
          </a:p>
        </p:txBody>
      </p:sp>
      <p:sp>
        <p:nvSpPr>
          <p:cNvPr id="7" name="Rectangle 6"/>
          <p:cNvSpPr/>
          <p:nvPr/>
        </p:nvSpPr>
        <p:spPr>
          <a:xfrm>
            <a:off x="1335404" y="1499616"/>
            <a:ext cx="1517904"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ounded Rectangle 7"/>
          <p:cNvSpPr/>
          <p:nvPr/>
        </p:nvSpPr>
        <p:spPr>
          <a:xfrm>
            <a:off x="1163001" y="723812"/>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Diamond 8"/>
          <p:cNvSpPr/>
          <p:nvPr/>
        </p:nvSpPr>
        <p:spPr>
          <a:xfrm>
            <a:off x="1495234" y="2417152"/>
            <a:ext cx="1198245" cy="11247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308228" y="3910584"/>
            <a:ext cx="1517904"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ounded Rectangle 11"/>
          <p:cNvSpPr/>
          <p:nvPr/>
        </p:nvSpPr>
        <p:spPr>
          <a:xfrm>
            <a:off x="1163001" y="6279445"/>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2426588" y="3910584"/>
            <a:ext cx="1517904"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כותרת 1"/>
          <p:cNvSpPr txBox="1">
            <a:spLocks/>
          </p:cNvSpPr>
          <p:nvPr/>
        </p:nvSpPr>
        <p:spPr>
          <a:xfrm>
            <a:off x="1539619" y="649728"/>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15" name="כותרת 1"/>
          <p:cNvSpPr txBox="1">
            <a:spLocks/>
          </p:cNvSpPr>
          <p:nvPr/>
        </p:nvSpPr>
        <p:spPr>
          <a:xfrm>
            <a:off x="1281207" y="6113260"/>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16" name="כותרת 1"/>
          <p:cNvSpPr txBox="1">
            <a:spLocks/>
          </p:cNvSpPr>
          <p:nvPr/>
        </p:nvSpPr>
        <p:spPr>
          <a:xfrm>
            <a:off x="1335404" y="1499616"/>
            <a:ext cx="1358075" cy="623919"/>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פתח את קובץ הטקסט של הנקודות המקסימליות</a:t>
            </a:r>
            <a:endParaRPr lang="he-IL" sz="2400" dirty="0">
              <a:solidFill>
                <a:schemeClr val="bg1"/>
              </a:solidFill>
            </a:endParaRPr>
          </a:p>
        </p:txBody>
      </p:sp>
      <p:sp>
        <p:nvSpPr>
          <p:cNvPr id="17" name="כותרת 1"/>
          <p:cNvSpPr txBox="1">
            <a:spLocks/>
          </p:cNvSpPr>
          <p:nvPr/>
        </p:nvSpPr>
        <p:spPr>
          <a:xfrm>
            <a:off x="1196908" y="2705100"/>
            <a:ext cx="1358075" cy="623919"/>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solidFill>
                  <a:schemeClr val="bg1"/>
                </a:solidFill>
              </a:rPr>
              <a:t>האם קיים קובץ כזה</a:t>
            </a:r>
            <a:endParaRPr lang="he-IL" sz="1800" dirty="0">
              <a:solidFill>
                <a:schemeClr val="bg1"/>
              </a:solidFill>
            </a:endParaRPr>
          </a:p>
        </p:txBody>
      </p:sp>
      <p:sp>
        <p:nvSpPr>
          <p:cNvPr id="18" name="כותרת 1"/>
          <p:cNvSpPr txBox="1">
            <a:spLocks/>
          </p:cNvSpPr>
          <p:nvPr/>
        </p:nvSpPr>
        <p:spPr>
          <a:xfrm>
            <a:off x="2442208" y="3903540"/>
            <a:ext cx="1486664" cy="724848"/>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קרא מהקובץ את הנקודות המקסימליות,את השם הכי טוב והמר את מחרוזת הנקודות למספר ושים אותו ב</a:t>
            </a:r>
            <a:r>
              <a:rPr lang="en-US" sz="2400" dirty="0" err="1" smtClean="0">
                <a:solidFill>
                  <a:schemeClr val="bg1"/>
                </a:solidFill>
              </a:rPr>
              <a:t>lastmaxvalue</a:t>
            </a:r>
            <a:endParaRPr lang="he-IL" sz="2400" dirty="0">
              <a:solidFill>
                <a:schemeClr val="bg1"/>
              </a:solidFill>
            </a:endParaRPr>
          </a:p>
        </p:txBody>
      </p:sp>
      <p:sp>
        <p:nvSpPr>
          <p:cNvPr id="19" name="כותרת 1"/>
          <p:cNvSpPr txBox="1">
            <a:spLocks/>
          </p:cNvSpPr>
          <p:nvPr/>
        </p:nvSpPr>
        <p:spPr>
          <a:xfrm>
            <a:off x="323848" y="3898784"/>
            <a:ext cx="1486664" cy="724848"/>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צור קובץ טקסט,פתח אותו והכנס ל</a:t>
            </a:r>
            <a:r>
              <a:rPr lang="en-US" sz="2400" dirty="0" err="1" smtClean="0">
                <a:solidFill>
                  <a:schemeClr val="bg1"/>
                </a:solidFill>
              </a:rPr>
              <a:t>lastmaxvalue</a:t>
            </a:r>
            <a:r>
              <a:rPr lang="he-IL" sz="2400" dirty="0" smtClean="0">
                <a:solidFill>
                  <a:schemeClr val="bg1"/>
                </a:solidFill>
              </a:rPr>
              <a:t> 0</a:t>
            </a:r>
            <a:endParaRPr lang="he-IL" sz="2400" dirty="0">
              <a:solidFill>
                <a:schemeClr val="bg1"/>
              </a:solidFill>
            </a:endParaRPr>
          </a:p>
        </p:txBody>
      </p:sp>
      <p:cxnSp>
        <p:nvCxnSpPr>
          <p:cNvPr id="21" name="Elbow Connector 20"/>
          <p:cNvCxnSpPr>
            <a:stCxn id="9" idx="3"/>
            <a:endCxn id="13" idx="0"/>
          </p:cNvCxnSpPr>
          <p:nvPr/>
        </p:nvCxnSpPr>
        <p:spPr>
          <a:xfrm>
            <a:off x="2693479" y="2979508"/>
            <a:ext cx="492061" cy="931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1"/>
            <a:endCxn id="19" idx="0"/>
          </p:cNvCxnSpPr>
          <p:nvPr/>
        </p:nvCxnSpPr>
        <p:spPr>
          <a:xfrm rot="10800000" flipV="1">
            <a:off x="1067180" y="2979508"/>
            <a:ext cx="428054" cy="9192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2"/>
            <a:endCxn id="12" idx="0"/>
          </p:cNvCxnSpPr>
          <p:nvPr/>
        </p:nvCxnSpPr>
        <p:spPr>
          <a:xfrm rot="16200000" flipH="1">
            <a:off x="730094" y="4915182"/>
            <a:ext cx="1701349" cy="1027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2"/>
            <a:endCxn id="12" idx="0"/>
          </p:cNvCxnSpPr>
          <p:nvPr/>
        </p:nvCxnSpPr>
        <p:spPr>
          <a:xfrm rot="5400000">
            <a:off x="1789274" y="4883178"/>
            <a:ext cx="1701349" cy="1091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7" idx="0"/>
          </p:cNvCxnSpPr>
          <p:nvPr/>
        </p:nvCxnSpPr>
        <p:spPr>
          <a:xfrm>
            <a:off x="2094356" y="1132156"/>
            <a:ext cx="0" cy="367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a:endCxn id="9" idx="0"/>
          </p:cNvCxnSpPr>
          <p:nvPr/>
        </p:nvCxnSpPr>
        <p:spPr>
          <a:xfrm>
            <a:off x="2094356" y="2167128"/>
            <a:ext cx="1" cy="25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כותרת 1"/>
          <p:cNvSpPr txBox="1">
            <a:spLocks/>
          </p:cNvSpPr>
          <p:nvPr/>
        </p:nvSpPr>
        <p:spPr>
          <a:xfrm>
            <a:off x="199405" y="3235740"/>
            <a:ext cx="852583" cy="346868"/>
          </a:xfrm>
          <a:prstGeom prst="rect">
            <a:avLst/>
          </a:prstGeom>
        </p:spPr>
        <p:txBody>
          <a:bodyPr vert="horz" lIns="91440" tIns="45720" rIns="91440" bIns="45720" rtlCol="1" anchor="ctr">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לא(החזיר קארי פלאג דולק)</a:t>
            </a:r>
            <a:endParaRPr lang="he-IL" sz="1000" dirty="0"/>
          </a:p>
        </p:txBody>
      </p:sp>
      <p:sp>
        <p:nvSpPr>
          <p:cNvPr id="33" name="כותרת 1"/>
          <p:cNvSpPr txBox="1">
            <a:spLocks/>
          </p:cNvSpPr>
          <p:nvPr/>
        </p:nvSpPr>
        <p:spPr>
          <a:xfrm>
            <a:off x="5148353" y="3553247"/>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34" name="Rounded Rectangle 33"/>
          <p:cNvSpPr/>
          <p:nvPr/>
        </p:nvSpPr>
        <p:spPr>
          <a:xfrm>
            <a:off x="5572027" y="913308"/>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כותרת 1"/>
          <p:cNvSpPr txBox="1">
            <a:spLocks/>
          </p:cNvSpPr>
          <p:nvPr/>
        </p:nvSpPr>
        <p:spPr>
          <a:xfrm>
            <a:off x="5648514" y="805521"/>
            <a:ext cx="1667828" cy="623919"/>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התחלה(מתי שהילדה עוברת את כל המסך)</a:t>
            </a:r>
            <a:endParaRPr lang="he-IL" sz="2400" dirty="0">
              <a:solidFill>
                <a:schemeClr val="bg1"/>
              </a:solidFill>
            </a:endParaRPr>
          </a:p>
        </p:txBody>
      </p:sp>
      <p:sp>
        <p:nvSpPr>
          <p:cNvPr id="36" name="Rectangle 35"/>
          <p:cNvSpPr/>
          <p:nvPr/>
        </p:nvSpPr>
        <p:spPr>
          <a:xfrm>
            <a:off x="5748908" y="1549434"/>
            <a:ext cx="1517904"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כותרת 1"/>
          <p:cNvSpPr txBox="1">
            <a:spLocks/>
          </p:cNvSpPr>
          <p:nvPr/>
        </p:nvSpPr>
        <p:spPr>
          <a:xfrm>
            <a:off x="5722235" y="1542251"/>
            <a:ext cx="1358075" cy="623919"/>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solidFill>
                  <a:schemeClr val="bg1"/>
                </a:solidFill>
              </a:rPr>
              <a:t>העלה נקודות ב5</a:t>
            </a:r>
            <a:endParaRPr lang="he-IL" sz="1800" dirty="0">
              <a:solidFill>
                <a:schemeClr val="bg1"/>
              </a:solidFill>
            </a:endParaRPr>
          </a:p>
        </p:txBody>
      </p:sp>
      <p:sp>
        <p:nvSpPr>
          <p:cNvPr id="38" name="Diamond 37"/>
          <p:cNvSpPr/>
          <p:nvPr/>
        </p:nvSpPr>
        <p:spPr>
          <a:xfrm>
            <a:off x="5908737" y="2429028"/>
            <a:ext cx="1198245" cy="11247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כותרת 1"/>
          <p:cNvSpPr txBox="1">
            <a:spLocks/>
          </p:cNvSpPr>
          <p:nvPr/>
        </p:nvSpPr>
        <p:spPr>
          <a:xfrm>
            <a:off x="5908737" y="2925940"/>
            <a:ext cx="1048323" cy="65444"/>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100" dirty="0" smtClean="0">
                <a:solidFill>
                  <a:schemeClr val="bg1"/>
                </a:solidFill>
              </a:rPr>
              <a:t>האם נקודות נוכחיות גדולות מ</a:t>
            </a:r>
            <a:r>
              <a:rPr lang="en-US" sz="1100" dirty="0" err="1" smtClean="0">
                <a:solidFill>
                  <a:schemeClr val="bg1"/>
                </a:solidFill>
              </a:rPr>
              <a:t>lastmaxvalue</a:t>
            </a:r>
            <a:endParaRPr lang="he-IL" sz="1100" dirty="0">
              <a:solidFill>
                <a:schemeClr val="bg1"/>
              </a:solidFill>
            </a:endParaRPr>
          </a:p>
        </p:txBody>
      </p:sp>
      <p:sp>
        <p:nvSpPr>
          <p:cNvPr id="40" name="Rounded Rectangle 39"/>
          <p:cNvSpPr/>
          <p:nvPr/>
        </p:nvSpPr>
        <p:spPr>
          <a:xfrm>
            <a:off x="5560505" y="6322509"/>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כותרת 1"/>
          <p:cNvSpPr txBox="1">
            <a:spLocks/>
          </p:cNvSpPr>
          <p:nvPr/>
        </p:nvSpPr>
        <p:spPr>
          <a:xfrm>
            <a:off x="5780532" y="6171658"/>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44" name="Rectangle 43"/>
          <p:cNvSpPr/>
          <p:nvPr/>
        </p:nvSpPr>
        <p:spPr>
          <a:xfrm>
            <a:off x="5782056" y="3892736"/>
            <a:ext cx="1517904"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כותרת 1"/>
          <p:cNvSpPr txBox="1">
            <a:spLocks/>
          </p:cNvSpPr>
          <p:nvPr/>
        </p:nvSpPr>
        <p:spPr>
          <a:xfrm>
            <a:off x="5619936" y="3919927"/>
            <a:ext cx="1766889" cy="648825"/>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1100" dirty="0" err="1" smtClean="0">
                <a:solidFill>
                  <a:schemeClr val="bg1"/>
                </a:solidFill>
              </a:rPr>
              <a:t>Ismax</a:t>
            </a:r>
            <a:r>
              <a:rPr lang="en-US" sz="1100" dirty="0" smtClean="0">
                <a:solidFill>
                  <a:schemeClr val="bg1"/>
                </a:solidFill>
              </a:rPr>
              <a:t>=1</a:t>
            </a:r>
            <a:r>
              <a:rPr lang="he-IL" sz="1100" dirty="0" smtClean="0">
                <a:solidFill>
                  <a:schemeClr val="bg1"/>
                </a:solidFill>
              </a:rPr>
              <a:t>,הכנס את ערך נקודות נוכחיות ל</a:t>
            </a:r>
            <a:r>
              <a:rPr lang="en-US" sz="1100" dirty="0" err="1" smtClean="0">
                <a:solidFill>
                  <a:schemeClr val="bg1"/>
                </a:solidFill>
              </a:rPr>
              <a:t>lastmaxvalue</a:t>
            </a:r>
            <a:r>
              <a:rPr lang="he-IL" sz="1100" dirty="0" smtClean="0">
                <a:solidFill>
                  <a:schemeClr val="bg1"/>
                </a:solidFill>
              </a:rPr>
              <a:t> והמר נקודות אלו למחרוזת שתכנס ל</a:t>
            </a:r>
            <a:r>
              <a:rPr lang="en-US" sz="1100" dirty="0" err="1" smtClean="0">
                <a:solidFill>
                  <a:schemeClr val="bg1"/>
                </a:solidFill>
              </a:rPr>
              <a:t>writepoints</a:t>
            </a:r>
            <a:endParaRPr lang="he-IL" sz="1100" dirty="0">
              <a:solidFill>
                <a:schemeClr val="bg1"/>
              </a:solidFill>
            </a:endParaRPr>
          </a:p>
        </p:txBody>
      </p:sp>
      <p:cxnSp>
        <p:nvCxnSpPr>
          <p:cNvPr id="47" name="Straight Arrow Connector 46"/>
          <p:cNvCxnSpPr>
            <a:stCxn id="34" idx="2"/>
            <a:endCxn id="36" idx="0"/>
          </p:cNvCxnSpPr>
          <p:nvPr/>
        </p:nvCxnSpPr>
        <p:spPr>
          <a:xfrm>
            <a:off x="6503382" y="1321652"/>
            <a:ext cx="4478" cy="227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2"/>
            <a:endCxn id="38" idx="0"/>
          </p:cNvCxnSpPr>
          <p:nvPr/>
        </p:nvCxnSpPr>
        <p:spPr>
          <a:xfrm>
            <a:off x="6507860" y="2216946"/>
            <a:ext cx="0" cy="21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2"/>
            <a:endCxn id="45" idx="0"/>
          </p:cNvCxnSpPr>
          <p:nvPr/>
        </p:nvCxnSpPr>
        <p:spPr>
          <a:xfrm flipH="1">
            <a:off x="6503381" y="3553740"/>
            <a:ext cx="4479" cy="36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4" idx="2"/>
          </p:cNvCxnSpPr>
          <p:nvPr/>
        </p:nvCxnSpPr>
        <p:spPr>
          <a:xfrm>
            <a:off x="6541008" y="4560248"/>
            <a:ext cx="0" cy="1719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8" idx="3"/>
            <a:endCxn id="40" idx="3"/>
          </p:cNvCxnSpPr>
          <p:nvPr/>
        </p:nvCxnSpPr>
        <p:spPr>
          <a:xfrm>
            <a:off x="7106982" y="2991384"/>
            <a:ext cx="316232" cy="3535297"/>
          </a:xfrm>
          <a:prstGeom prst="bentConnector3">
            <a:avLst>
              <a:gd name="adj1" fmla="val 172289"/>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9592339" y="907542"/>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9" name="Rounded Rectangle 58"/>
          <p:cNvSpPr/>
          <p:nvPr/>
        </p:nvSpPr>
        <p:spPr>
          <a:xfrm>
            <a:off x="9592336" y="6221047"/>
            <a:ext cx="1862709" cy="408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0" name="כותרת 1"/>
          <p:cNvSpPr txBox="1">
            <a:spLocks/>
          </p:cNvSpPr>
          <p:nvPr/>
        </p:nvSpPr>
        <p:spPr>
          <a:xfrm>
            <a:off x="9819132" y="6068515"/>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61" name="כותרת 1"/>
          <p:cNvSpPr txBox="1">
            <a:spLocks/>
          </p:cNvSpPr>
          <p:nvPr/>
        </p:nvSpPr>
        <p:spPr>
          <a:xfrm>
            <a:off x="9592339" y="907542"/>
            <a:ext cx="1915196" cy="440189"/>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התחלה(סוף הלולאה הראשית)</a:t>
            </a:r>
            <a:endParaRPr lang="he-IL" sz="2400" dirty="0">
              <a:solidFill>
                <a:schemeClr val="bg1"/>
              </a:solidFill>
            </a:endParaRPr>
          </a:p>
        </p:txBody>
      </p:sp>
      <p:sp>
        <p:nvSpPr>
          <p:cNvPr id="64" name="כותרת 1"/>
          <p:cNvSpPr txBox="1">
            <a:spLocks/>
          </p:cNvSpPr>
          <p:nvPr/>
        </p:nvSpPr>
        <p:spPr>
          <a:xfrm>
            <a:off x="2061207" y="3455720"/>
            <a:ext cx="1370846" cy="23539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65" name="כותרת 1"/>
          <p:cNvSpPr txBox="1">
            <a:spLocks/>
          </p:cNvSpPr>
          <p:nvPr/>
        </p:nvSpPr>
        <p:spPr>
          <a:xfrm>
            <a:off x="7043589" y="2732576"/>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66" name="Diamond 65"/>
          <p:cNvSpPr/>
          <p:nvPr/>
        </p:nvSpPr>
        <p:spPr>
          <a:xfrm>
            <a:off x="9924570" y="1562774"/>
            <a:ext cx="1198245" cy="11247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7" name="כותרת 1"/>
          <p:cNvSpPr txBox="1">
            <a:spLocks/>
          </p:cNvSpPr>
          <p:nvPr/>
        </p:nvSpPr>
        <p:spPr>
          <a:xfrm>
            <a:off x="9924570" y="1928206"/>
            <a:ext cx="1048323" cy="359061"/>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100" dirty="0" smtClean="0">
                <a:solidFill>
                  <a:schemeClr val="bg1"/>
                </a:solidFill>
              </a:rPr>
              <a:t>האם </a:t>
            </a:r>
            <a:r>
              <a:rPr lang="en-US" sz="1100" dirty="0" err="1" smtClean="0">
                <a:solidFill>
                  <a:schemeClr val="bg1"/>
                </a:solidFill>
              </a:rPr>
              <a:t>ismax</a:t>
            </a:r>
            <a:r>
              <a:rPr lang="en-US" sz="1100" dirty="0" smtClean="0">
                <a:solidFill>
                  <a:schemeClr val="bg1"/>
                </a:solidFill>
              </a:rPr>
              <a:t>=1</a:t>
            </a:r>
            <a:endParaRPr lang="he-IL" sz="1100" dirty="0">
              <a:solidFill>
                <a:schemeClr val="bg1"/>
              </a:solidFill>
            </a:endParaRPr>
          </a:p>
        </p:txBody>
      </p:sp>
      <p:sp>
        <p:nvSpPr>
          <p:cNvPr id="69" name="Rectangle 68"/>
          <p:cNvSpPr/>
          <p:nvPr/>
        </p:nvSpPr>
        <p:spPr>
          <a:xfrm>
            <a:off x="9494564" y="3502224"/>
            <a:ext cx="2058255" cy="112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8" name="כותרת 1"/>
          <p:cNvSpPr txBox="1">
            <a:spLocks/>
          </p:cNvSpPr>
          <p:nvPr/>
        </p:nvSpPr>
        <p:spPr>
          <a:xfrm>
            <a:off x="9528141" y="3453269"/>
            <a:ext cx="2007307" cy="1225589"/>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קלוט מהמקלדת את שם השחקן ששבר את השיא,</a:t>
            </a:r>
            <a:r>
              <a:rPr lang="en-US" sz="1200" dirty="0" err="1" smtClean="0">
                <a:solidFill>
                  <a:schemeClr val="bg1"/>
                </a:solidFill>
              </a:rPr>
              <a:t>ismax</a:t>
            </a:r>
            <a:r>
              <a:rPr lang="en-US" sz="1200" dirty="0" smtClean="0">
                <a:solidFill>
                  <a:schemeClr val="bg1"/>
                </a:solidFill>
              </a:rPr>
              <a:t>=0</a:t>
            </a:r>
            <a:r>
              <a:rPr lang="he-IL" sz="1200" dirty="0" smtClean="0">
                <a:solidFill>
                  <a:schemeClr val="bg1"/>
                </a:solidFill>
              </a:rPr>
              <a:t>,שים את מצביע הקובץ על התחלתו כדי למחוק מה שהיה קודם,כתוב את הנקודות של השיאן ואת שמו לקובץ</a:t>
            </a:r>
            <a:endParaRPr lang="he-IL" sz="1200" dirty="0">
              <a:solidFill>
                <a:schemeClr val="bg1"/>
              </a:solidFill>
            </a:endParaRPr>
          </a:p>
        </p:txBody>
      </p:sp>
      <p:cxnSp>
        <p:nvCxnSpPr>
          <p:cNvPr id="71" name="Straight Arrow Connector 70"/>
          <p:cNvCxnSpPr>
            <a:stCxn id="58" idx="2"/>
            <a:endCxn id="66" idx="0"/>
          </p:cNvCxnSpPr>
          <p:nvPr/>
        </p:nvCxnSpPr>
        <p:spPr>
          <a:xfrm flipH="1">
            <a:off x="10523693" y="1315886"/>
            <a:ext cx="1" cy="24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6" idx="2"/>
            <a:endCxn id="69" idx="0"/>
          </p:cNvCxnSpPr>
          <p:nvPr/>
        </p:nvCxnSpPr>
        <p:spPr>
          <a:xfrm flipH="1">
            <a:off x="10523692" y="2687486"/>
            <a:ext cx="1" cy="81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9" idx="2"/>
            <a:endCxn id="59" idx="0"/>
          </p:cNvCxnSpPr>
          <p:nvPr/>
        </p:nvCxnSpPr>
        <p:spPr>
          <a:xfrm flipH="1">
            <a:off x="10523691" y="4623632"/>
            <a:ext cx="1" cy="1597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66" idx="1"/>
            <a:endCxn id="59" idx="1"/>
          </p:cNvCxnSpPr>
          <p:nvPr/>
        </p:nvCxnSpPr>
        <p:spPr>
          <a:xfrm rot="10800000" flipV="1">
            <a:off x="9592336" y="2125129"/>
            <a:ext cx="332234" cy="4300089"/>
          </a:xfrm>
          <a:prstGeom prst="bentConnector3">
            <a:avLst>
              <a:gd name="adj1" fmla="val 30642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896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872" y="0"/>
            <a:ext cx="1414272" cy="412115"/>
          </a:xfrm>
        </p:spPr>
        <p:txBody>
          <a:bodyPr>
            <a:noAutofit/>
          </a:bodyPr>
          <a:lstStyle/>
          <a:p>
            <a:r>
              <a:rPr lang="en-US" sz="1800" dirty="0" err="1" smtClean="0"/>
              <a:t>failProc</a:t>
            </a:r>
            <a:endParaRPr lang="he-IL" sz="1800" dirty="0"/>
          </a:p>
        </p:txBody>
      </p:sp>
      <p:sp>
        <p:nvSpPr>
          <p:cNvPr id="4" name="Flowchart: Terminator 3"/>
          <p:cNvSpPr/>
          <p:nvPr/>
        </p:nvSpPr>
        <p:spPr>
          <a:xfrm>
            <a:off x="10966704" y="2971800"/>
            <a:ext cx="122529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Flowchart: Terminator 4"/>
          <p:cNvSpPr/>
          <p:nvPr/>
        </p:nvSpPr>
        <p:spPr>
          <a:xfrm>
            <a:off x="207264" y="2971800"/>
            <a:ext cx="122529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Diamond 5"/>
          <p:cNvSpPr/>
          <p:nvPr/>
        </p:nvSpPr>
        <p:spPr>
          <a:xfrm>
            <a:off x="10131552" y="310896"/>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Diamond 7"/>
          <p:cNvSpPr/>
          <p:nvPr/>
        </p:nvSpPr>
        <p:spPr>
          <a:xfrm>
            <a:off x="10126980" y="4928616"/>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8796528" y="2825496"/>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Diamond 9"/>
          <p:cNvSpPr/>
          <p:nvPr/>
        </p:nvSpPr>
        <p:spPr>
          <a:xfrm>
            <a:off x="6941059" y="2619754"/>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2719578" y="2825496"/>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4889754" y="2825496"/>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כותרת 1"/>
          <p:cNvSpPr txBox="1">
            <a:spLocks/>
          </p:cNvSpPr>
          <p:nvPr/>
        </p:nvSpPr>
        <p:spPr>
          <a:xfrm>
            <a:off x="30099" y="2878233"/>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סוף</a:t>
            </a:r>
            <a:endParaRPr lang="he-IL" sz="2400" dirty="0">
              <a:solidFill>
                <a:schemeClr val="bg1"/>
              </a:solidFill>
            </a:endParaRPr>
          </a:p>
        </p:txBody>
      </p:sp>
      <p:sp>
        <p:nvSpPr>
          <p:cNvPr id="14" name="כותרת 1"/>
          <p:cNvSpPr txBox="1">
            <a:spLocks/>
          </p:cNvSpPr>
          <p:nvPr/>
        </p:nvSpPr>
        <p:spPr>
          <a:xfrm>
            <a:off x="11024616" y="2911300"/>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15" name="כותרת 1"/>
          <p:cNvSpPr txBox="1">
            <a:spLocks/>
          </p:cNvSpPr>
          <p:nvPr/>
        </p:nvSpPr>
        <p:spPr>
          <a:xfrm>
            <a:off x="10126980" y="612275"/>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האם</a:t>
            </a:r>
          </a:p>
          <a:p>
            <a:r>
              <a:rPr lang="en-US" sz="1200" dirty="0" err="1" smtClean="0">
                <a:solidFill>
                  <a:schemeClr val="bg1"/>
                </a:solidFill>
              </a:rPr>
              <a:t>Lastactive</a:t>
            </a:r>
            <a:r>
              <a:rPr lang="en-US" sz="1200" dirty="0" smtClean="0">
                <a:solidFill>
                  <a:schemeClr val="bg1"/>
                </a:solidFill>
              </a:rPr>
              <a:t>=3</a:t>
            </a:r>
            <a:endParaRPr lang="he-IL" sz="1200" dirty="0">
              <a:solidFill>
                <a:schemeClr val="bg1"/>
              </a:solidFill>
            </a:endParaRPr>
          </a:p>
        </p:txBody>
      </p:sp>
      <p:sp>
        <p:nvSpPr>
          <p:cNvPr id="16" name="כותרת 1"/>
          <p:cNvSpPr txBox="1">
            <a:spLocks/>
          </p:cNvSpPr>
          <p:nvPr/>
        </p:nvSpPr>
        <p:spPr>
          <a:xfrm>
            <a:off x="10126980" y="5210326"/>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האם</a:t>
            </a:r>
          </a:p>
          <a:p>
            <a:r>
              <a:rPr lang="en-US" sz="1200" dirty="0" err="1" smtClean="0">
                <a:solidFill>
                  <a:schemeClr val="bg1"/>
                </a:solidFill>
              </a:rPr>
              <a:t>Lastactive</a:t>
            </a:r>
            <a:r>
              <a:rPr lang="en-US" sz="1200" dirty="0" smtClean="0">
                <a:solidFill>
                  <a:schemeClr val="bg1"/>
                </a:solidFill>
              </a:rPr>
              <a:t>=2</a:t>
            </a:r>
            <a:endParaRPr lang="he-IL" sz="1200" dirty="0">
              <a:solidFill>
                <a:schemeClr val="bg1"/>
              </a:solidFill>
            </a:endParaRPr>
          </a:p>
        </p:txBody>
      </p:sp>
      <p:cxnSp>
        <p:nvCxnSpPr>
          <p:cNvPr id="18" name="Elbow Connector 17"/>
          <p:cNvCxnSpPr>
            <a:stCxn id="4" idx="1"/>
            <a:endCxn id="6" idx="3"/>
          </p:cNvCxnSpPr>
          <p:nvPr/>
        </p:nvCxnSpPr>
        <p:spPr>
          <a:xfrm rot="10800000" flipH="1">
            <a:off x="10966704" y="914400"/>
            <a:ext cx="399288" cy="2308860"/>
          </a:xfrm>
          <a:prstGeom prst="bentConnector5">
            <a:avLst>
              <a:gd name="adj1" fmla="val -22901"/>
              <a:gd name="adj2" fmla="val 42376"/>
              <a:gd name="adj3" fmla="val 1572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10744200" y="1517904"/>
            <a:ext cx="4572" cy="341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1"/>
            <a:endCxn id="9" idx="2"/>
          </p:cNvCxnSpPr>
          <p:nvPr/>
        </p:nvCxnSpPr>
        <p:spPr>
          <a:xfrm rot="10800000">
            <a:off x="9560052" y="3621024"/>
            <a:ext cx="566928" cy="19110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כותרת 1"/>
          <p:cNvSpPr txBox="1">
            <a:spLocks/>
          </p:cNvSpPr>
          <p:nvPr/>
        </p:nvSpPr>
        <p:spPr>
          <a:xfrm>
            <a:off x="8796528" y="2835835"/>
            <a:ext cx="1584960" cy="785188"/>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הורד בטיפה את תחומי מהירויות הציפורים וצייר פיצוץ של הבלון</a:t>
            </a:r>
            <a:endParaRPr lang="he-IL" sz="1200" dirty="0">
              <a:solidFill>
                <a:schemeClr val="bg1"/>
              </a:solidFill>
            </a:endParaRPr>
          </a:p>
        </p:txBody>
      </p:sp>
      <p:sp>
        <p:nvSpPr>
          <p:cNvPr id="25" name="Rectangle 24"/>
          <p:cNvSpPr/>
          <p:nvPr/>
        </p:nvSpPr>
        <p:spPr>
          <a:xfrm>
            <a:off x="7812786" y="5842381"/>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Rectangle 25"/>
          <p:cNvSpPr/>
          <p:nvPr/>
        </p:nvSpPr>
        <p:spPr>
          <a:xfrm>
            <a:off x="7812786" y="110362"/>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כותרת 1"/>
          <p:cNvSpPr txBox="1">
            <a:spLocks/>
          </p:cNvSpPr>
          <p:nvPr/>
        </p:nvSpPr>
        <p:spPr>
          <a:xfrm>
            <a:off x="7819644" y="5897431"/>
            <a:ext cx="1584960"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הגדל את מספר הנקודות לכניסת ציפור 3 בחמש</a:t>
            </a:r>
            <a:endParaRPr lang="he-IL" sz="1200" dirty="0">
              <a:solidFill>
                <a:schemeClr val="bg1"/>
              </a:solidFill>
            </a:endParaRPr>
          </a:p>
        </p:txBody>
      </p:sp>
      <p:sp>
        <p:nvSpPr>
          <p:cNvPr id="28" name="כותרת 1"/>
          <p:cNvSpPr txBox="1">
            <a:spLocks/>
          </p:cNvSpPr>
          <p:nvPr/>
        </p:nvSpPr>
        <p:spPr>
          <a:xfrm>
            <a:off x="7683246" y="182562"/>
            <a:ext cx="1584960"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הגדל את מספר הנקודות לכניסת ציפור 3 וציפור 2 בחמש</a:t>
            </a:r>
            <a:endParaRPr lang="he-IL" sz="1200" dirty="0">
              <a:solidFill>
                <a:schemeClr val="bg1"/>
              </a:solidFill>
            </a:endParaRPr>
          </a:p>
        </p:txBody>
      </p:sp>
      <p:cxnSp>
        <p:nvCxnSpPr>
          <p:cNvPr id="30" name="Straight Arrow Connector 29"/>
          <p:cNvCxnSpPr>
            <a:stCxn id="6" idx="0"/>
          </p:cNvCxnSpPr>
          <p:nvPr/>
        </p:nvCxnSpPr>
        <p:spPr>
          <a:xfrm flipH="1">
            <a:off x="9339834" y="310896"/>
            <a:ext cx="14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2"/>
          </p:cNvCxnSpPr>
          <p:nvPr/>
        </p:nvCxnSpPr>
        <p:spPr>
          <a:xfrm flipH="1">
            <a:off x="9339834" y="6135624"/>
            <a:ext cx="1404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268206" y="3621024"/>
            <a:ext cx="0" cy="2213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268206" y="905890"/>
            <a:ext cx="0" cy="191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1"/>
            <a:endCxn id="10" idx="3"/>
          </p:cNvCxnSpPr>
          <p:nvPr/>
        </p:nvCxnSpPr>
        <p:spPr>
          <a:xfrm flipH="1" flipV="1">
            <a:off x="8175499" y="3223258"/>
            <a:ext cx="62102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1"/>
            <a:endCxn id="12" idx="3"/>
          </p:cNvCxnSpPr>
          <p:nvPr/>
        </p:nvCxnSpPr>
        <p:spPr>
          <a:xfrm flipH="1">
            <a:off x="6416802" y="3223258"/>
            <a:ext cx="52425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 idx="0"/>
            <a:endCxn id="11" idx="0"/>
          </p:cNvCxnSpPr>
          <p:nvPr/>
        </p:nvCxnSpPr>
        <p:spPr>
          <a:xfrm rot="16200000" flipH="1" flipV="1">
            <a:off x="5417820" y="685036"/>
            <a:ext cx="205742" cy="4075177"/>
          </a:xfrm>
          <a:prstGeom prst="bentConnector3">
            <a:avLst>
              <a:gd name="adj1" fmla="val -1111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1"/>
            <a:endCxn id="11" idx="3"/>
          </p:cNvCxnSpPr>
          <p:nvPr/>
        </p:nvCxnSpPr>
        <p:spPr>
          <a:xfrm flipH="1">
            <a:off x="4246626" y="3223260"/>
            <a:ext cx="643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1"/>
            <a:endCxn id="5" idx="3"/>
          </p:cNvCxnSpPr>
          <p:nvPr/>
        </p:nvCxnSpPr>
        <p:spPr>
          <a:xfrm flipH="1">
            <a:off x="1432560" y="3223260"/>
            <a:ext cx="1287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כותרת 1"/>
          <p:cNvSpPr txBox="1">
            <a:spLocks/>
          </p:cNvSpPr>
          <p:nvPr/>
        </p:nvSpPr>
        <p:spPr>
          <a:xfrm>
            <a:off x="6894576" y="2911299"/>
            <a:ext cx="1109472" cy="623919"/>
          </a:xfrm>
          <a:prstGeom prst="rect">
            <a:avLst/>
          </a:prstGeom>
        </p:spPr>
        <p:txBody>
          <a:bodyPr vert="horz" lIns="91440" tIns="45720" rIns="91440" bIns="45720" rtlCol="1" anchor="ctr">
            <a:normAutofit fontScale="92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האם מספר הניסיונות הנותרים שווה לאחד</a:t>
            </a:r>
          </a:p>
        </p:txBody>
      </p:sp>
      <p:sp>
        <p:nvSpPr>
          <p:cNvPr id="49" name="כותרת 1"/>
          <p:cNvSpPr txBox="1">
            <a:spLocks/>
          </p:cNvSpPr>
          <p:nvPr/>
        </p:nvSpPr>
        <p:spPr>
          <a:xfrm>
            <a:off x="4719066" y="2911299"/>
            <a:ext cx="1584960"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solidFill>
                  <a:schemeClr val="bg1"/>
                </a:solidFill>
              </a:rPr>
              <a:t>הפעל סאונד לפסילה</a:t>
            </a:r>
            <a:endParaRPr lang="he-IL" sz="1800" dirty="0">
              <a:solidFill>
                <a:schemeClr val="bg1"/>
              </a:solidFill>
            </a:endParaRPr>
          </a:p>
        </p:txBody>
      </p:sp>
      <p:sp>
        <p:nvSpPr>
          <p:cNvPr id="50" name="כותרת 1"/>
          <p:cNvSpPr txBox="1">
            <a:spLocks/>
          </p:cNvSpPr>
          <p:nvPr/>
        </p:nvSpPr>
        <p:spPr>
          <a:xfrm>
            <a:off x="2661666" y="2825495"/>
            <a:ext cx="1584960" cy="79552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200" dirty="0" smtClean="0">
                <a:solidFill>
                  <a:schemeClr val="bg1"/>
                </a:solidFill>
              </a:rPr>
              <a:t>אפס את כל הציפורים,מחק ניסיון אחד מהמונה על המסך ומחק את שאריות הסיבוב מהמסך</a:t>
            </a:r>
            <a:endParaRPr lang="he-IL" sz="1200" dirty="0">
              <a:solidFill>
                <a:schemeClr val="bg1"/>
              </a:solidFill>
            </a:endParaRPr>
          </a:p>
        </p:txBody>
      </p:sp>
      <p:sp>
        <p:nvSpPr>
          <p:cNvPr id="51" name="כותרת 1"/>
          <p:cNvSpPr txBox="1">
            <a:spLocks/>
          </p:cNvSpPr>
          <p:nvPr/>
        </p:nvSpPr>
        <p:spPr>
          <a:xfrm>
            <a:off x="10394981" y="1474113"/>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52" name="כותרת 1"/>
          <p:cNvSpPr txBox="1">
            <a:spLocks/>
          </p:cNvSpPr>
          <p:nvPr/>
        </p:nvSpPr>
        <p:spPr>
          <a:xfrm>
            <a:off x="9852204" y="5302007"/>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53" name="כותרת 1"/>
          <p:cNvSpPr txBox="1">
            <a:spLocks/>
          </p:cNvSpPr>
          <p:nvPr/>
        </p:nvSpPr>
        <p:spPr>
          <a:xfrm>
            <a:off x="6531865" y="2969512"/>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57" name="כותרת 1"/>
          <p:cNvSpPr txBox="1">
            <a:spLocks/>
          </p:cNvSpPr>
          <p:nvPr/>
        </p:nvSpPr>
        <p:spPr>
          <a:xfrm>
            <a:off x="10373719" y="54475"/>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8" name="כותרת 1"/>
          <p:cNvSpPr txBox="1">
            <a:spLocks/>
          </p:cNvSpPr>
          <p:nvPr/>
        </p:nvSpPr>
        <p:spPr>
          <a:xfrm>
            <a:off x="10364575" y="6118239"/>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59" name="כותרת 1"/>
          <p:cNvSpPr txBox="1">
            <a:spLocks/>
          </p:cNvSpPr>
          <p:nvPr/>
        </p:nvSpPr>
        <p:spPr>
          <a:xfrm>
            <a:off x="7420515" y="2337768"/>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Tree>
    <p:extLst>
      <p:ext uri="{BB962C8B-B14F-4D97-AF65-F5344CB8AC3E}">
        <p14:creationId xmlns:p14="http://schemas.microsoft.com/office/powerpoint/2010/main" val="19344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210"/>
            <a:ext cx="1297460" cy="296563"/>
          </a:xfrm>
        </p:spPr>
        <p:txBody>
          <a:bodyPr>
            <a:noAutofit/>
          </a:bodyPr>
          <a:lstStyle/>
          <a:p>
            <a:r>
              <a:rPr lang="en-US" sz="1600" dirty="0" smtClean="0"/>
              <a:t>Drawing a new </a:t>
            </a:r>
            <a:r>
              <a:rPr lang="en-US" sz="1600" dirty="0" err="1" smtClean="0"/>
              <a:t>baloon</a:t>
            </a:r>
            <a:endParaRPr lang="en-US" sz="1600" dirty="0"/>
          </a:p>
        </p:txBody>
      </p:sp>
      <p:sp>
        <p:nvSpPr>
          <p:cNvPr id="4" name="Flowchart: Terminator 3"/>
          <p:cNvSpPr/>
          <p:nvPr/>
        </p:nvSpPr>
        <p:spPr>
          <a:xfrm>
            <a:off x="10966704" y="2971800"/>
            <a:ext cx="122529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Flowchart: Terminator 4"/>
          <p:cNvSpPr/>
          <p:nvPr/>
        </p:nvSpPr>
        <p:spPr>
          <a:xfrm>
            <a:off x="0" y="2980925"/>
            <a:ext cx="1225296" cy="502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Diamond 5"/>
          <p:cNvSpPr/>
          <p:nvPr/>
        </p:nvSpPr>
        <p:spPr>
          <a:xfrm>
            <a:off x="9362056" y="3483845"/>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8859981" y="218764"/>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כותרת 1"/>
          <p:cNvSpPr txBox="1">
            <a:spLocks/>
          </p:cNvSpPr>
          <p:nvPr/>
        </p:nvSpPr>
        <p:spPr>
          <a:xfrm>
            <a:off x="11024616" y="2911300"/>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התחלה</a:t>
            </a:r>
            <a:endParaRPr lang="he-IL" sz="2400" dirty="0">
              <a:solidFill>
                <a:schemeClr val="bg1"/>
              </a:solidFill>
            </a:endParaRPr>
          </a:p>
        </p:txBody>
      </p:sp>
      <p:sp>
        <p:nvSpPr>
          <p:cNvPr id="9" name="כותרת 1"/>
          <p:cNvSpPr txBox="1">
            <a:spLocks/>
          </p:cNvSpPr>
          <p:nvPr/>
        </p:nvSpPr>
        <p:spPr>
          <a:xfrm>
            <a:off x="9162116" y="241447"/>
            <a:ext cx="1109472" cy="623919"/>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הדלק בוליאני המסמן העלאה</a:t>
            </a:r>
            <a:endParaRPr lang="he-IL" sz="2400" dirty="0">
              <a:solidFill>
                <a:schemeClr val="bg1"/>
              </a:solidFill>
            </a:endParaRPr>
          </a:p>
        </p:txBody>
      </p:sp>
      <p:sp>
        <p:nvSpPr>
          <p:cNvPr id="10" name="Diamond 9"/>
          <p:cNvSpPr/>
          <p:nvPr/>
        </p:nvSpPr>
        <p:spPr>
          <a:xfrm>
            <a:off x="9362056" y="1764792"/>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כותרת 1"/>
          <p:cNvSpPr txBox="1">
            <a:spLocks/>
          </p:cNvSpPr>
          <p:nvPr/>
        </p:nvSpPr>
        <p:spPr>
          <a:xfrm>
            <a:off x="9424540" y="2056336"/>
            <a:ext cx="1109472" cy="623919"/>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נקלטה העלאה למעלה</a:t>
            </a:r>
            <a:endParaRPr lang="he-IL" sz="2400" dirty="0">
              <a:solidFill>
                <a:schemeClr val="bg1"/>
              </a:solidFill>
            </a:endParaRPr>
          </a:p>
        </p:txBody>
      </p:sp>
      <p:sp>
        <p:nvSpPr>
          <p:cNvPr id="13" name="כותרת 1"/>
          <p:cNvSpPr txBox="1">
            <a:spLocks/>
          </p:cNvSpPr>
          <p:nvPr/>
        </p:nvSpPr>
        <p:spPr>
          <a:xfrm>
            <a:off x="9435908" y="3797877"/>
            <a:ext cx="1109472" cy="623919"/>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נקלטה הורדה למטה</a:t>
            </a:r>
            <a:endParaRPr lang="he-IL" sz="2400" dirty="0">
              <a:solidFill>
                <a:schemeClr val="bg1"/>
              </a:solidFill>
            </a:endParaRPr>
          </a:p>
        </p:txBody>
      </p:sp>
      <p:sp>
        <p:nvSpPr>
          <p:cNvPr id="15" name="Rectangle 14"/>
          <p:cNvSpPr/>
          <p:nvPr/>
        </p:nvSpPr>
        <p:spPr>
          <a:xfrm>
            <a:off x="8859981" y="5428733"/>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כותרת 1"/>
          <p:cNvSpPr txBox="1">
            <a:spLocks/>
          </p:cNvSpPr>
          <p:nvPr/>
        </p:nvSpPr>
        <p:spPr>
          <a:xfrm>
            <a:off x="9180981" y="5514537"/>
            <a:ext cx="1109472" cy="623919"/>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הדלק בוליאני המסמן הורדה</a:t>
            </a:r>
            <a:endParaRPr lang="he-IL" sz="2400" dirty="0">
              <a:solidFill>
                <a:schemeClr val="bg1"/>
              </a:solidFill>
            </a:endParaRPr>
          </a:p>
        </p:txBody>
      </p:sp>
      <p:sp>
        <p:nvSpPr>
          <p:cNvPr id="16" name="Rectangle 15"/>
          <p:cNvSpPr/>
          <p:nvPr/>
        </p:nvSpPr>
        <p:spPr>
          <a:xfrm>
            <a:off x="7653933" y="2820411"/>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כותרת 1"/>
          <p:cNvSpPr txBox="1">
            <a:spLocks/>
          </p:cNvSpPr>
          <p:nvPr/>
        </p:nvSpPr>
        <p:spPr>
          <a:xfrm>
            <a:off x="7779282" y="2813143"/>
            <a:ext cx="1430655" cy="838486"/>
          </a:xfrm>
          <a:prstGeom prst="rect">
            <a:avLst/>
          </a:prstGeom>
        </p:spPr>
        <p:txBody>
          <a:bodyPr vert="horz" lIns="91440" tIns="45720" rIns="91440" bIns="45720" rtlCol="1" anchor="ctr">
            <a:normAutofit fontScale="55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שים את ערכי מיקום התחלת הדפסת הבלון במשתנים וב</a:t>
            </a:r>
            <a:r>
              <a:rPr lang="en-US" sz="2400" dirty="0" smtClean="0">
                <a:solidFill>
                  <a:schemeClr val="bg1"/>
                </a:solidFill>
              </a:rPr>
              <a:t>cx</a:t>
            </a:r>
            <a:r>
              <a:rPr lang="he-IL" sz="2400" dirty="0" smtClean="0">
                <a:solidFill>
                  <a:schemeClr val="bg1"/>
                </a:solidFill>
              </a:rPr>
              <a:t> את גובה הבלון הנוכחי בקומות</a:t>
            </a:r>
            <a:endParaRPr lang="he-IL" sz="2400" dirty="0">
              <a:solidFill>
                <a:schemeClr val="bg1"/>
              </a:solidFill>
            </a:endParaRPr>
          </a:p>
        </p:txBody>
      </p:sp>
      <p:sp>
        <p:nvSpPr>
          <p:cNvPr id="18" name="Diamond 17"/>
          <p:cNvSpPr/>
          <p:nvPr/>
        </p:nvSpPr>
        <p:spPr>
          <a:xfrm>
            <a:off x="6116722" y="2603278"/>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כותרת 1"/>
          <p:cNvSpPr txBox="1">
            <a:spLocks/>
          </p:cNvSpPr>
          <p:nvPr/>
        </p:nvSpPr>
        <p:spPr>
          <a:xfrm>
            <a:off x="6143429" y="2896174"/>
            <a:ext cx="1010114" cy="623919"/>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הולדק איזשהו בוליאני המסמן תזוזת בלון</a:t>
            </a:r>
            <a:endParaRPr lang="he-IL" sz="2400" dirty="0">
              <a:solidFill>
                <a:schemeClr val="bg1"/>
              </a:solidFill>
            </a:endParaRPr>
          </a:p>
        </p:txBody>
      </p:sp>
      <p:sp>
        <p:nvSpPr>
          <p:cNvPr id="21" name="Rectangle 20"/>
          <p:cNvSpPr/>
          <p:nvPr/>
        </p:nvSpPr>
        <p:spPr>
          <a:xfrm>
            <a:off x="4002269" y="2820411"/>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כותרת 1"/>
          <p:cNvSpPr txBox="1">
            <a:spLocks/>
          </p:cNvSpPr>
          <p:nvPr/>
        </p:nvSpPr>
        <p:spPr>
          <a:xfrm>
            <a:off x="3917383" y="2768681"/>
            <a:ext cx="1628642" cy="898986"/>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הדפס חוט בלון אחד ושמור את מיקום קצהו העליון</a:t>
            </a:r>
            <a:endParaRPr lang="he-IL" sz="2400" dirty="0">
              <a:solidFill>
                <a:schemeClr val="bg1"/>
              </a:solidFill>
            </a:endParaRPr>
          </a:p>
        </p:txBody>
      </p:sp>
      <p:sp>
        <p:nvSpPr>
          <p:cNvPr id="23" name="Rectangle 22"/>
          <p:cNvSpPr/>
          <p:nvPr/>
        </p:nvSpPr>
        <p:spPr>
          <a:xfrm>
            <a:off x="5970418" y="654829"/>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כותרת 1"/>
          <p:cNvSpPr txBox="1">
            <a:spLocks/>
          </p:cNvSpPr>
          <p:nvPr/>
        </p:nvSpPr>
        <p:spPr>
          <a:xfrm>
            <a:off x="6031099" y="649213"/>
            <a:ext cx="1430655" cy="838486"/>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הדלק בוליאני </a:t>
            </a:r>
            <a:r>
              <a:rPr lang="en-US" sz="2400" dirty="0" err="1" smtClean="0">
                <a:solidFill>
                  <a:schemeClr val="bg1"/>
                </a:solidFill>
              </a:rPr>
              <a:t>ismat</a:t>
            </a:r>
            <a:r>
              <a:rPr lang="en-US" sz="2400" dirty="0" smtClean="0">
                <a:solidFill>
                  <a:schemeClr val="bg1"/>
                </a:solidFill>
              </a:rPr>
              <a:t>=1</a:t>
            </a:r>
            <a:r>
              <a:rPr lang="he-IL" sz="2400" dirty="0">
                <a:solidFill>
                  <a:schemeClr val="bg1"/>
                </a:solidFill>
              </a:rPr>
              <a:t> </a:t>
            </a:r>
            <a:r>
              <a:rPr lang="he-IL" sz="2400" dirty="0" smtClean="0">
                <a:solidFill>
                  <a:schemeClr val="bg1"/>
                </a:solidFill>
              </a:rPr>
              <a:t>שיסמן מחיקת בלון קודם</a:t>
            </a:r>
            <a:endParaRPr lang="he-IL" sz="2400" dirty="0">
              <a:solidFill>
                <a:schemeClr val="bg1"/>
              </a:solidFill>
            </a:endParaRPr>
          </a:p>
        </p:txBody>
      </p:sp>
      <p:cxnSp>
        <p:nvCxnSpPr>
          <p:cNvPr id="26" name="Straight Arrow Connector 25"/>
          <p:cNvCxnSpPr>
            <a:stCxn id="18" idx="0"/>
            <a:endCxn id="23" idx="2"/>
          </p:cNvCxnSpPr>
          <p:nvPr/>
        </p:nvCxnSpPr>
        <p:spPr>
          <a:xfrm flipV="1">
            <a:off x="6733942" y="1450357"/>
            <a:ext cx="0" cy="115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4731704" y="1065176"/>
            <a:ext cx="1968149" cy="17426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2"/>
            <a:endCxn id="18" idx="2"/>
          </p:cNvCxnSpPr>
          <p:nvPr/>
        </p:nvCxnSpPr>
        <p:spPr>
          <a:xfrm rot="16200000" flipH="1">
            <a:off x="5652694" y="2729037"/>
            <a:ext cx="194347" cy="1968149"/>
          </a:xfrm>
          <a:prstGeom prst="bentConnector3">
            <a:avLst>
              <a:gd name="adj1" fmla="val 217625"/>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2322624" y="2628882"/>
            <a:ext cx="1234440" cy="12070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2" name="כותרת 1"/>
          <p:cNvSpPr txBox="1">
            <a:spLocks/>
          </p:cNvSpPr>
          <p:nvPr/>
        </p:nvSpPr>
        <p:spPr>
          <a:xfrm>
            <a:off x="2388859" y="2920426"/>
            <a:ext cx="1010114" cy="623919"/>
          </a:xfrm>
          <a:prstGeom prst="rect">
            <a:avLst/>
          </a:prstGeom>
        </p:spPr>
        <p:txBody>
          <a:bodyPr vert="horz" lIns="91440" tIns="45720" rIns="91440" bIns="45720" rtlCol="1" anchor="ctr">
            <a:normAutofit fontScale="4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האם הולדק איזשהו בוליאני המסמן תזוזת בלון</a:t>
            </a:r>
            <a:endParaRPr lang="he-IL" sz="2400" dirty="0">
              <a:solidFill>
                <a:schemeClr val="bg1"/>
              </a:solidFill>
            </a:endParaRPr>
          </a:p>
        </p:txBody>
      </p:sp>
      <p:cxnSp>
        <p:nvCxnSpPr>
          <p:cNvPr id="44" name="Straight Arrow Connector 43"/>
          <p:cNvCxnSpPr/>
          <p:nvPr/>
        </p:nvCxnSpPr>
        <p:spPr>
          <a:xfrm>
            <a:off x="4114800" y="3615937"/>
            <a:ext cx="0" cy="106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398973" y="4681726"/>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6" name="כותרת 1"/>
          <p:cNvSpPr txBox="1">
            <a:spLocks/>
          </p:cNvSpPr>
          <p:nvPr/>
        </p:nvSpPr>
        <p:spPr>
          <a:xfrm>
            <a:off x="3348176" y="4640410"/>
            <a:ext cx="1628642" cy="898986"/>
          </a:xfrm>
          <a:prstGeom prst="rect">
            <a:avLst/>
          </a:prstGeom>
        </p:spPr>
        <p:txBody>
          <a:bodyPr vert="horz" lIns="91440" tIns="45720" rIns="91440" bIns="45720" rtlCol="1" anchor="ctr">
            <a:normAutofit fontScale="925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הדפס ראש בלון בקצה החוט השמור</a:t>
            </a:r>
            <a:endParaRPr lang="he-IL" sz="2400" dirty="0">
              <a:solidFill>
                <a:schemeClr val="bg1"/>
              </a:solidFill>
            </a:endParaRPr>
          </a:p>
        </p:txBody>
      </p:sp>
      <p:cxnSp>
        <p:nvCxnSpPr>
          <p:cNvPr id="48" name="Elbow Connector 47"/>
          <p:cNvCxnSpPr>
            <a:stCxn id="45" idx="1"/>
            <a:endCxn id="41" idx="2"/>
          </p:cNvCxnSpPr>
          <p:nvPr/>
        </p:nvCxnSpPr>
        <p:spPr>
          <a:xfrm rot="10800000">
            <a:off x="2939845" y="3835890"/>
            <a:ext cx="459129" cy="1243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1"/>
            <a:endCxn id="5" idx="3"/>
          </p:cNvCxnSpPr>
          <p:nvPr/>
        </p:nvCxnSpPr>
        <p:spPr>
          <a:xfrm flipH="1" flipV="1">
            <a:off x="1225296" y="3232385"/>
            <a:ext cx="10973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144071" y="534380"/>
            <a:ext cx="1527048"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3" name="כותרת 1"/>
          <p:cNvSpPr txBox="1">
            <a:spLocks/>
          </p:cNvSpPr>
          <p:nvPr/>
        </p:nvSpPr>
        <p:spPr>
          <a:xfrm>
            <a:off x="2042477" y="495769"/>
            <a:ext cx="1628642" cy="898986"/>
          </a:xfrm>
          <a:prstGeom prst="rect">
            <a:avLst/>
          </a:prstGeom>
        </p:spPr>
        <p:txBody>
          <a:bodyPr vert="horz" lIns="91440" tIns="45720" rIns="91440" bIns="45720" rtlCol="1" anchor="ctr">
            <a:normAutofit fontScale="62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dirty="0" smtClean="0">
                <a:solidFill>
                  <a:schemeClr val="bg1"/>
                </a:solidFill>
              </a:rPr>
              <a:t>העלה בהרמה\הורד בהורדה את גובה הבלון בקומות ואפס את </a:t>
            </a:r>
            <a:r>
              <a:rPr lang="en-US" sz="2400" dirty="0" err="1" smtClean="0">
                <a:solidFill>
                  <a:schemeClr val="bg1"/>
                </a:solidFill>
              </a:rPr>
              <a:t>ismat</a:t>
            </a:r>
            <a:r>
              <a:rPr lang="he-IL" sz="2400" dirty="0">
                <a:solidFill>
                  <a:schemeClr val="bg1"/>
                </a:solidFill>
              </a:rPr>
              <a:t> </a:t>
            </a:r>
            <a:r>
              <a:rPr lang="he-IL" sz="2400" dirty="0" smtClean="0">
                <a:solidFill>
                  <a:schemeClr val="bg1"/>
                </a:solidFill>
              </a:rPr>
              <a:t>ובוליאני ללמעלה\למטה</a:t>
            </a:r>
            <a:endParaRPr lang="he-IL" sz="2400" dirty="0">
              <a:solidFill>
                <a:schemeClr val="bg1"/>
              </a:solidFill>
            </a:endParaRPr>
          </a:p>
        </p:txBody>
      </p:sp>
      <p:cxnSp>
        <p:nvCxnSpPr>
          <p:cNvPr id="55" name="Straight Arrow Connector 54"/>
          <p:cNvCxnSpPr>
            <a:stCxn id="41" idx="0"/>
          </p:cNvCxnSpPr>
          <p:nvPr/>
        </p:nvCxnSpPr>
        <p:spPr>
          <a:xfrm flipV="1">
            <a:off x="2939844" y="1310492"/>
            <a:ext cx="0" cy="1318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2" idx="0"/>
            <a:endCxn id="16" idx="0"/>
          </p:cNvCxnSpPr>
          <p:nvPr/>
        </p:nvCxnSpPr>
        <p:spPr>
          <a:xfrm rot="16200000" flipH="1">
            <a:off x="4519510" y="-1077536"/>
            <a:ext cx="2286031" cy="5509862"/>
          </a:xfrm>
          <a:prstGeom prst="bentConnector3">
            <a:avLst>
              <a:gd name="adj1" fmla="val -1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 idx="0"/>
            <a:endCxn id="10" idx="3"/>
          </p:cNvCxnSpPr>
          <p:nvPr/>
        </p:nvCxnSpPr>
        <p:spPr>
          <a:xfrm rot="16200000" flipV="1">
            <a:off x="10786172" y="2178620"/>
            <a:ext cx="603504" cy="9828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2"/>
            <a:endCxn id="6" idx="0"/>
          </p:cNvCxnSpPr>
          <p:nvPr/>
        </p:nvCxnSpPr>
        <p:spPr>
          <a:xfrm>
            <a:off x="9979276" y="2971800"/>
            <a:ext cx="0" cy="51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 idx="2"/>
          </p:cNvCxnSpPr>
          <p:nvPr/>
        </p:nvCxnSpPr>
        <p:spPr>
          <a:xfrm>
            <a:off x="9979276" y="4690853"/>
            <a:ext cx="0" cy="73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0" idx="0"/>
          </p:cNvCxnSpPr>
          <p:nvPr/>
        </p:nvCxnSpPr>
        <p:spPr>
          <a:xfrm flipV="1">
            <a:off x="9979276" y="1052593"/>
            <a:ext cx="0" cy="71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7" idx="1"/>
          </p:cNvCxnSpPr>
          <p:nvPr/>
        </p:nvCxnSpPr>
        <p:spPr>
          <a:xfrm rot="10800000" flipV="1">
            <a:off x="8736227" y="616527"/>
            <a:ext cx="123754" cy="2203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5" idx="1"/>
          </p:cNvCxnSpPr>
          <p:nvPr/>
        </p:nvCxnSpPr>
        <p:spPr>
          <a:xfrm rot="10800000">
            <a:off x="8735863" y="3615937"/>
            <a:ext cx="124118" cy="2210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6" idx="1"/>
            <a:endCxn id="18" idx="3"/>
          </p:cNvCxnSpPr>
          <p:nvPr/>
        </p:nvCxnSpPr>
        <p:spPr>
          <a:xfrm flipH="1" flipV="1">
            <a:off x="7351162" y="3206782"/>
            <a:ext cx="302771" cy="1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כותרת 1"/>
          <p:cNvSpPr txBox="1">
            <a:spLocks/>
          </p:cNvSpPr>
          <p:nvPr/>
        </p:nvSpPr>
        <p:spPr>
          <a:xfrm>
            <a:off x="9651064" y="2896174"/>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cxnSp>
        <p:nvCxnSpPr>
          <p:cNvPr id="82" name="Elbow Connector 81"/>
          <p:cNvCxnSpPr>
            <a:stCxn id="6" idx="1"/>
            <a:endCxn id="17" idx="3"/>
          </p:cNvCxnSpPr>
          <p:nvPr/>
        </p:nvCxnSpPr>
        <p:spPr>
          <a:xfrm rot="10800000">
            <a:off x="9209938" y="3232387"/>
            <a:ext cx="152119" cy="8549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כותרת 1"/>
          <p:cNvSpPr txBox="1">
            <a:spLocks/>
          </p:cNvSpPr>
          <p:nvPr/>
        </p:nvSpPr>
        <p:spPr>
          <a:xfrm>
            <a:off x="9162116" y="3797877"/>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4" name="כותרת 1"/>
          <p:cNvSpPr txBox="1">
            <a:spLocks/>
          </p:cNvSpPr>
          <p:nvPr/>
        </p:nvSpPr>
        <p:spPr>
          <a:xfrm>
            <a:off x="5612418" y="2980925"/>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cxnSp>
        <p:nvCxnSpPr>
          <p:cNvPr id="86" name="Straight Arrow Connector 85"/>
          <p:cNvCxnSpPr>
            <a:stCxn id="18" idx="1"/>
            <a:endCxn id="21" idx="3"/>
          </p:cNvCxnSpPr>
          <p:nvPr/>
        </p:nvCxnSpPr>
        <p:spPr>
          <a:xfrm flipH="1">
            <a:off x="5529317" y="3206782"/>
            <a:ext cx="587405" cy="11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כותרת 1"/>
          <p:cNvSpPr txBox="1">
            <a:spLocks/>
          </p:cNvSpPr>
          <p:nvPr/>
        </p:nvSpPr>
        <p:spPr>
          <a:xfrm>
            <a:off x="6407783" y="2361386"/>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88" name="כותרת 1"/>
          <p:cNvSpPr txBox="1">
            <a:spLocks/>
          </p:cNvSpPr>
          <p:nvPr/>
        </p:nvSpPr>
        <p:spPr>
          <a:xfrm>
            <a:off x="1852664" y="3037166"/>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לא</a:t>
            </a:r>
            <a:endParaRPr lang="he-IL" sz="1000" dirty="0"/>
          </a:p>
        </p:txBody>
      </p:sp>
      <p:sp>
        <p:nvSpPr>
          <p:cNvPr id="89" name="כותרת 1"/>
          <p:cNvSpPr txBox="1">
            <a:spLocks/>
          </p:cNvSpPr>
          <p:nvPr/>
        </p:nvSpPr>
        <p:spPr>
          <a:xfrm>
            <a:off x="2602007" y="2429859"/>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90" name="כותרת 1"/>
          <p:cNvSpPr txBox="1">
            <a:spLocks/>
          </p:cNvSpPr>
          <p:nvPr/>
        </p:nvSpPr>
        <p:spPr>
          <a:xfrm>
            <a:off x="9623505" y="5161807"/>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91" name="כותרת 1"/>
          <p:cNvSpPr txBox="1">
            <a:spLocks/>
          </p:cNvSpPr>
          <p:nvPr/>
        </p:nvSpPr>
        <p:spPr>
          <a:xfrm>
            <a:off x="9638344" y="1521109"/>
            <a:ext cx="379625" cy="281984"/>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000" dirty="0" smtClean="0"/>
              <a:t>כן</a:t>
            </a:r>
            <a:endParaRPr lang="he-IL" sz="1000" dirty="0"/>
          </a:p>
        </p:txBody>
      </p:sp>
      <p:sp>
        <p:nvSpPr>
          <p:cNvPr id="92" name="כותרת 1"/>
          <p:cNvSpPr txBox="1">
            <a:spLocks/>
          </p:cNvSpPr>
          <p:nvPr/>
        </p:nvSpPr>
        <p:spPr>
          <a:xfrm>
            <a:off x="5156003" y="3867592"/>
            <a:ext cx="1334032" cy="543873"/>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400" dirty="0" smtClean="0"/>
              <a:t>לולאה עד ש</a:t>
            </a:r>
            <a:r>
              <a:rPr lang="en-US" sz="1400" dirty="0" smtClean="0"/>
              <a:t>cx=0</a:t>
            </a:r>
            <a:endParaRPr lang="he-IL" sz="1400" dirty="0"/>
          </a:p>
        </p:txBody>
      </p:sp>
      <p:sp>
        <p:nvSpPr>
          <p:cNvPr id="94" name="כותרת 1"/>
          <p:cNvSpPr txBox="1">
            <a:spLocks/>
          </p:cNvSpPr>
          <p:nvPr/>
        </p:nvSpPr>
        <p:spPr>
          <a:xfrm>
            <a:off x="6404" y="2915862"/>
            <a:ext cx="1109472" cy="623919"/>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400" smtClean="0">
                <a:solidFill>
                  <a:schemeClr val="bg1"/>
                </a:solidFill>
              </a:rPr>
              <a:t>סוף</a:t>
            </a:r>
            <a:endParaRPr lang="he-IL" sz="2400" dirty="0">
              <a:solidFill>
                <a:schemeClr val="bg1"/>
              </a:solidFill>
            </a:endParaRPr>
          </a:p>
        </p:txBody>
      </p:sp>
    </p:spTree>
    <p:extLst>
      <p:ext uri="{BB962C8B-B14F-4D97-AF65-F5344CB8AC3E}">
        <p14:creationId xmlns:p14="http://schemas.microsoft.com/office/powerpoint/2010/main" val="2241271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957" y="1"/>
            <a:ext cx="10612394" cy="799070"/>
          </a:xfrm>
        </p:spPr>
        <p:txBody>
          <a:bodyPr>
            <a:normAutofit/>
          </a:bodyPr>
          <a:lstStyle/>
          <a:p>
            <a:r>
              <a:rPr lang="he-IL" sz="1800" dirty="0" smtClean="0"/>
              <a:t>טבלת פעולות-</a:t>
            </a:r>
            <a:r>
              <a:rPr lang="en-US" sz="1800" dirty="0" smtClean="0"/>
              <a:t>bird&amp;kid.asm</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256896860"/>
              </p:ext>
            </p:extLst>
          </p:nvPr>
        </p:nvGraphicFramePr>
        <p:xfrm>
          <a:off x="543695" y="678477"/>
          <a:ext cx="11452656" cy="5832795"/>
        </p:xfrm>
        <a:graphic>
          <a:graphicData uri="http://schemas.openxmlformats.org/drawingml/2006/table">
            <a:tbl>
              <a:tblPr firstRow="1" bandRow="1">
                <a:tableStyleId>{5C22544A-7EE6-4342-B048-85BDC9FD1C3A}</a:tableStyleId>
              </a:tblPr>
              <a:tblGrid>
                <a:gridCol w="2863164"/>
                <a:gridCol w="2863164"/>
                <a:gridCol w="2863164"/>
                <a:gridCol w="2863164"/>
              </a:tblGrid>
              <a:tr h="72764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727647">
                <a:tc>
                  <a:txBody>
                    <a:bodyPr/>
                    <a:lstStyle/>
                    <a:p>
                      <a:r>
                        <a:rPr lang="he-IL" dirty="0" smtClean="0"/>
                        <a:t>מפעיל</a:t>
                      </a:r>
                      <a:r>
                        <a:rPr lang="he-IL" baseline="0" dirty="0" smtClean="0"/>
                        <a:t> את הרמקול של המחשב</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activateSpeaker</a:t>
                      </a:r>
                      <a:endParaRPr lang="en-US" dirty="0"/>
                    </a:p>
                  </a:txBody>
                  <a:tcPr/>
                </a:tc>
              </a:tr>
              <a:tr h="727647">
                <a:tc>
                  <a:txBody>
                    <a:bodyPr/>
                    <a:lstStyle/>
                    <a:p>
                      <a:r>
                        <a:rPr lang="he-IL" dirty="0" smtClean="0"/>
                        <a:t>מכבה את הרמקול של המחשב</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deactivateSpeaker</a:t>
                      </a:r>
                      <a:endParaRPr lang="en-US" dirty="0"/>
                    </a:p>
                  </a:txBody>
                  <a:tcPr/>
                </a:tc>
              </a:tr>
              <a:tr h="727647">
                <a:tc>
                  <a:txBody>
                    <a:bodyPr/>
                    <a:lstStyle/>
                    <a:p>
                      <a:r>
                        <a:rPr lang="he-IL" dirty="0" smtClean="0"/>
                        <a:t>נותן לנו גישה לרמקול כדי להפעיל צלילים</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accessForSpeaker</a:t>
                      </a:r>
                      <a:endParaRPr lang="en-US" dirty="0"/>
                    </a:p>
                  </a:txBody>
                  <a:tcPr/>
                </a:tc>
              </a:tr>
              <a:tr h="554567">
                <a:tc>
                  <a:txBody>
                    <a:bodyPr/>
                    <a:lstStyle/>
                    <a:p>
                      <a:r>
                        <a:rPr lang="he-IL" dirty="0" smtClean="0"/>
                        <a:t>מפעיל צליל </a:t>
                      </a:r>
                      <a:endParaRPr lang="en-US" dirty="0"/>
                    </a:p>
                  </a:txBody>
                  <a:tcPr/>
                </a:tc>
                <a:tc>
                  <a:txBody>
                    <a:bodyPr/>
                    <a:lstStyle/>
                    <a:p>
                      <a:r>
                        <a:rPr lang="he-IL" dirty="0" smtClean="0"/>
                        <a:t>מפעיל את הסאונד</a:t>
                      </a:r>
                      <a:r>
                        <a:rPr lang="he-IL" baseline="0" dirty="0" smtClean="0"/>
                        <a:t> עד שנגמר הזמן המבוקש</a:t>
                      </a:r>
                      <a:endParaRPr lang="en-US" dirty="0"/>
                    </a:p>
                  </a:txBody>
                  <a:tcPr/>
                </a:tc>
                <a:tc>
                  <a:txBody>
                    <a:bodyPr/>
                    <a:lstStyle/>
                    <a:p>
                      <a:r>
                        <a:rPr lang="he-IL" dirty="0" smtClean="0"/>
                        <a:t>מקבל</a:t>
                      </a:r>
                      <a:r>
                        <a:rPr lang="he-IL" baseline="0" dirty="0" smtClean="0"/>
                        <a:t> זמן להפעלת הסאונד ותדר הסאונד הרצוי</a:t>
                      </a:r>
                      <a:endParaRPr lang="en-US" dirty="0"/>
                    </a:p>
                  </a:txBody>
                  <a:tcPr/>
                </a:tc>
                <a:tc>
                  <a:txBody>
                    <a:bodyPr/>
                    <a:lstStyle/>
                    <a:p>
                      <a:r>
                        <a:rPr lang="en-US" dirty="0" err="1" smtClean="0"/>
                        <a:t>playSound</a:t>
                      </a:r>
                      <a:endParaRPr lang="en-US" dirty="0"/>
                    </a:p>
                  </a:txBody>
                  <a:tcPr/>
                </a:tc>
              </a:tr>
              <a:tr h="727647">
                <a:tc>
                  <a:txBody>
                    <a:bodyPr/>
                    <a:lstStyle/>
                    <a:p>
                      <a:r>
                        <a:rPr lang="he-IL" dirty="0" smtClean="0"/>
                        <a:t>מפעיל את </a:t>
                      </a:r>
                      <a:r>
                        <a:rPr lang="en-US" dirty="0" err="1" smtClean="0"/>
                        <a:t>playSound</a:t>
                      </a:r>
                      <a:r>
                        <a:rPr lang="he-IL" dirty="0" smtClean="0"/>
                        <a:t> כמה פעמים כדי ליצור מנגינה</a:t>
                      </a:r>
                      <a:r>
                        <a:rPr lang="he-IL" baseline="0" dirty="0" smtClean="0"/>
                        <a:t> </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totalFailSound</a:t>
                      </a:r>
                      <a:endParaRPr lang="en-US" dirty="0"/>
                    </a:p>
                  </a:txBody>
                  <a:tcPr/>
                </a:tc>
              </a:tr>
              <a:tr h="60679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מפעיל את </a:t>
                      </a:r>
                      <a:r>
                        <a:rPr lang="en-US" dirty="0" err="1" smtClean="0"/>
                        <a:t>playSound</a:t>
                      </a:r>
                      <a:r>
                        <a:rPr lang="he-IL" dirty="0" smtClean="0"/>
                        <a:t> כמה פעמים כדי ליצור מנגינה</a:t>
                      </a:r>
                      <a:r>
                        <a:rPr lang="he-IL" baseline="0" dirty="0" smtClean="0"/>
                        <a:t> </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failSound</a:t>
                      </a:r>
                      <a:endParaRPr lang="en-US" dirty="0"/>
                    </a:p>
                  </a:txBody>
                  <a:tcPr/>
                </a:tc>
              </a:tr>
              <a:tr h="727647">
                <a:tc>
                  <a:txBody>
                    <a:bodyPr/>
                    <a:lstStyle/>
                    <a:p>
                      <a:r>
                        <a:rPr lang="he-IL" dirty="0" smtClean="0"/>
                        <a:t>מגביל את הציפורים ואת</a:t>
                      </a:r>
                      <a:r>
                        <a:rPr lang="he-IL" baseline="0" dirty="0" smtClean="0"/>
                        <a:t> הדמות לתזוזה רק ב2 קומות משחק במקום 3 קומות</a:t>
                      </a:r>
                      <a:endParaRPr lang="en-US" dirty="0"/>
                    </a:p>
                  </a:txBody>
                  <a:tcPr/>
                </a:tc>
                <a:tc>
                  <a:txBody>
                    <a:bodyPr/>
                    <a:lstStyle/>
                    <a:p>
                      <a:r>
                        <a:rPr lang="he-IL" dirty="0" smtClean="0"/>
                        <a:t>משנה את הגבלת הגובה,משנה</a:t>
                      </a:r>
                      <a:r>
                        <a:rPr lang="he-IL" baseline="0" dirty="0" smtClean="0"/>
                        <a:t> את תחילת וסיום מסלול הציפורים</a:t>
                      </a:r>
                      <a:endParaRPr lang="en-US" dirty="0"/>
                    </a:p>
                  </a:txBody>
                  <a:tcPr/>
                </a:tc>
                <a:tc>
                  <a:txBody>
                    <a:bodyPr/>
                    <a:lstStyle/>
                    <a:p>
                      <a:r>
                        <a:rPr lang="he-IL" dirty="0" smtClean="0"/>
                        <a:t>אין</a:t>
                      </a:r>
                      <a:endParaRPr lang="en-US" dirty="0"/>
                    </a:p>
                  </a:txBody>
                  <a:tcPr/>
                </a:tc>
                <a:tc>
                  <a:txBody>
                    <a:bodyPr/>
                    <a:lstStyle/>
                    <a:p>
                      <a:r>
                        <a:rPr lang="en-US" dirty="0" err="1" smtClean="0"/>
                        <a:t>decreaseFloor</a:t>
                      </a:r>
                      <a:endParaRPr lang="en-US" dirty="0"/>
                    </a:p>
                  </a:txBody>
                  <a:tcPr/>
                </a:tc>
              </a:tr>
            </a:tbl>
          </a:graphicData>
        </a:graphic>
      </p:graphicFrame>
    </p:spTree>
    <p:extLst>
      <p:ext uri="{BB962C8B-B14F-4D97-AF65-F5344CB8AC3E}">
        <p14:creationId xmlns:p14="http://schemas.microsoft.com/office/powerpoint/2010/main" val="255687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תוכן עניינים</a:t>
            </a:r>
            <a:endParaRPr lang="en-US" dirty="0"/>
          </a:p>
        </p:txBody>
      </p:sp>
      <p:sp>
        <p:nvSpPr>
          <p:cNvPr id="3" name="Content Placeholder 2"/>
          <p:cNvSpPr>
            <a:spLocks noGrp="1"/>
          </p:cNvSpPr>
          <p:nvPr>
            <p:ph idx="1"/>
          </p:nvPr>
        </p:nvSpPr>
        <p:spPr>
          <a:xfrm>
            <a:off x="838200" y="1463486"/>
            <a:ext cx="10515600" cy="4946367"/>
          </a:xfrm>
        </p:spPr>
        <p:txBody>
          <a:bodyPr>
            <a:normAutofit fontScale="92500" lnSpcReduction="10000"/>
          </a:bodyPr>
          <a:lstStyle/>
          <a:p>
            <a:r>
              <a:rPr lang="he-IL" dirty="0" smtClean="0"/>
              <a:t>3</a:t>
            </a:r>
            <a:r>
              <a:rPr lang="en-US" dirty="0" smtClean="0"/>
              <a:t>:</a:t>
            </a:r>
            <a:r>
              <a:rPr lang="he-IL" dirty="0" smtClean="0"/>
              <a:t>מבוא</a:t>
            </a:r>
          </a:p>
          <a:p>
            <a:r>
              <a:rPr lang="he-IL" dirty="0" smtClean="0"/>
              <a:t>(3.1)4</a:t>
            </a:r>
            <a:r>
              <a:rPr lang="en-US" dirty="0" smtClean="0"/>
              <a:t>:</a:t>
            </a:r>
            <a:r>
              <a:rPr lang="he-IL" dirty="0" smtClean="0"/>
              <a:t>סביבת </a:t>
            </a:r>
            <a:r>
              <a:rPr lang="he-IL" dirty="0"/>
              <a:t>העבודה והפעלת קובץ </a:t>
            </a:r>
            <a:r>
              <a:rPr lang="he-IL" dirty="0" smtClean="0"/>
              <a:t>המשחק</a:t>
            </a:r>
            <a:endParaRPr lang="he-IL" dirty="0"/>
          </a:p>
          <a:p>
            <a:r>
              <a:rPr lang="he-IL" dirty="0" smtClean="0"/>
              <a:t>5</a:t>
            </a:r>
            <a:r>
              <a:rPr lang="en-US" dirty="0" smtClean="0"/>
              <a:t>:</a:t>
            </a:r>
            <a:r>
              <a:rPr lang="he-IL" dirty="0" smtClean="0"/>
              <a:t>נושא העבודה</a:t>
            </a:r>
          </a:p>
          <a:p>
            <a:r>
              <a:rPr lang="he-IL" dirty="0"/>
              <a:t>6-7:אופן </a:t>
            </a:r>
            <a:r>
              <a:rPr lang="he-IL" dirty="0" smtClean="0"/>
              <a:t>ההפעלה</a:t>
            </a:r>
          </a:p>
          <a:p>
            <a:r>
              <a:rPr lang="he-IL" dirty="0" smtClean="0"/>
              <a:t>8-גרסאות המשחק</a:t>
            </a:r>
          </a:p>
          <a:p>
            <a:r>
              <a:rPr lang="he-IL" dirty="0" smtClean="0"/>
              <a:t>9-10:תיעוד והסבר</a:t>
            </a:r>
          </a:p>
          <a:p>
            <a:r>
              <a:rPr lang="he-IL" dirty="0" smtClean="0"/>
              <a:t>11-18:תרשימי זרימה</a:t>
            </a:r>
          </a:p>
          <a:p>
            <a:r>
              <a:rPr lang="he-IL" dirty="0" smtClean="0"/>
              <a:t>19-34:רשימת פעולות לפי קבצים</a:t>
            </a:r>
          </a:p>
          <a:p>
            <a:r>
              <a:rPr lang="he-IL" dirty="0" smtClean="0"/>
              <a:t>35-קוד התוכנית</a:t>
            </a:r>
          </a:p>
          <a:p>
            <a:r>
              <a:rPr lang="he-IL" dirty="0" smtClean="0"/>
              <a:t>36:דוגמאות הרצה</a:t>
            </a:r>
          </a:p>
          <a:p>
            <a:r>
              <a:rPr lang="he-IL" dirty="0" smtClean="0"/>
              <a:t>37</a:t>
            </a:r>
            <a:r>
              <a:rPr lang="en-US" dirty="0" smtClean="0"/>
              <a:t>:</a:t>
            </a:r>
            <a:r>
              <a:rPr lang="he-IL" dirty="0" smtClean="0"/>
              <a:t>סיכום אישי</a:t>
            </a:r>
          </a:p>
          <a:p>
            <a:endParaRPr lang="en-US" dirty="0"/>
          </a:p>
        </p:txBody>
      </p:sp>
    </p:spTree>
    <p:extLst>
      <p:ext uri="{BB962C8B-B14F-4D97-AF65-F5344CB8AC3E}">
        <p14:creationId xmlns:p14="http://schemas.microsoft.com/office/powerpoint/2010/main" val="3666055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02289863"/>
              </p:ext>
            </p:extLst>
          </p:nvPr>
        </p:nvGraphicFramePr>
        <p:xfrm>
          <a:off x="626073" y="1"/>
          <a:ext cx="11452656" cy="6665202"/>
        </p:xfrm>
        <a:graphic>
          <a:graphicData uri="http://schemas.openxmlformats.org/drawingml/2006/table">
            <a:tbl>
              <a:tblPr firstRow="1" bandRow="1">
                <a:tableStyleId>{5C22544A-7EE6-4342-B048-85BDC9FD1C3A}</a:tableStyleId>
              </a:tblPr>
              <a:tblGrid>
                <a:gridCol w="2863164"/>
                <a:gridCol w="2863164"/>
                <a:gridCol w="2863164"/>
                <a:gridCol w="2863164"/>
              </a:tblGrid>
              <a:tr h="41406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711880">
                <a:tc>
                  <a:txBody>
                    <a:bodyPr/>
                    <a:lstStyle/>
                    <a:p>
                      <a:r>
                        <a:rPr lang="he-IL" dirty="0" smtClean="0"/>
                        <a:t>מפעיל</a:t>
                      </a:r>
                      <a:r>
                        <a:rPr lang="he-IL" baseline="0" dirty="0" smtClean="0"/>
                        <a:t> את הרמקול של המחשב</a:t>
                      </a:r>
                      <a:endParaRPr lang="en-US" dirty="0"/>
                    </a:p>
                  </a:txBody>
                  <a:tcPr/>
                </a:tc>
                <a:tc>
                  <a:txBody>
                    <a:bodyPr/>
                    <a:lstStyle/>
                    <a:p>
                      <a:r>
                        <a:rPr lang="he-IL" dirty="0" smtClean="0"/>
                        <a:t>מחזיר את דלק הקארי</a:t>
                      </a:r>
                      <a:r>
                        <a:rPr lang="he-IL" baseline="0" dirty="0" smtClean="0"/>
                        <a:t> דלוק אם נפסלת</a:t>
                      </a:r>
                      <a:endParaRPr lang="en-US" dirty="0"/>
                    </a:p>
                  </a:txBody>
                  <a:tcPr/>
                </a:tc>
                <a:tc>
                  <a:txBody>
                    <a:bodyPr/>
                    <a:lstStyle/>
                    <a:p>
                      <a:r>
                        <a:rPr lang="he-IL" dirty="0" smtClean="0"/>
                        <a:t>צד</a:t>
                      </a:r>
                      <a:r>
                        <a:rPr lang="he-IL" baseline="0" dirty="0" smtClean="0"/>
                        <a:t> התזוזה וקורדינאטות מקור הציפור</a:t>
                      </a:r>
                      <a:endParaRPr lang="en-US" dirty="0"/>
                    </a:p>
                  </a:txBody>
                  <a:tcPr/>
                </a:tc>
                <a:tc>
                  <a:txBody>
                    <a:bodyPr/>
                    <a:lstStyle/>
                    <a:p>
                      <a:r>
                        <a:rPr lang="en-US" dirty="0" err="1" smtClean="0"/>
                        <a:t>failCheck</a:t>
                      </a:r>
                      <a:endParaRPr lang="en-US" dirty="0"/>
                    </a:p>
                  </a:txBody>
                  <a:tcPr/>
                </a:tc>
              </a:tr>
              <a:tr h="1162962">
                <a:tc>
                  <a:txBody>
                    <a:bodyPr/>
                    <a:lstStyle/>
                    <a:p>
                      <a:r>
                        <a:rPr lang="he-IL" dirty="0" smtClean="0"/>
                        <a:t>מופעל כשהשחקן נפסל,מוריד</a:t>
                      </a:r>
                      <a:r>
                        <a:rPr lang="he-IL" baseline="0" dirty="0" smtClean="0"/>
                        <a:t> מהניסיונות הנותרים ומחזיר את הדמות והציפורים למיקומים בהתחלה</a:t>
                      </a:r>
                      <a:endParaRPr lang="en-US" dirty="0"/>
                    </a:p>
                  </a:txBody>
                  <a:tcPr/>
                </a:tc>
                <a:tc>
                  <a:txBody>
                    <a:bodyPr/>
                    <a:lstStyle/>
                    <a:p>
                      <a:r>
                        <a:rPr lang="he-IL" dirty="0" smtClean="0"/>
                        <a:t>ציור סימן פיצוץ ועדכון הניסיונות על המסך,עדכון משתנים של חיים והפעלת סאונד הפסד</a:t>
                      </a:r>
                      <a:endParaRPr lang="en-US" dirty="0"/>
                    </a:p>
                  </a:txBody>
                  <a:tcPr/>
                </a:tc>
                <a:tc>
                  <a:txBody>
                    <a:bodyPr/>
                    <a:lstStyle/>
                    <a:p>
                      <a:r>
                        <a:rPr lang="he-IL" dirty="0" smtClean="0"/>
                        <a:t>אין</a:t>
                      </a:r>
                      <a:endParaRPr lang="en-US" dirty="0"/>
                    </a:p>
                  </a:txBody>
                  <a:tcPr/>
                </a:tc>
                <a:tc>
                  <a:txBody>
                    <a:bodyPr/>
                    <a:lstStyle/>
                    <a:p>
                      <a:r>
                        <a:rPr lang="en-US" dirty="0" err="1" smtClean="0"/>
                        <a:t>failProc</a:t>
                      </a:r>
                      <a:endParaRPr lang="en-US" dirty="0"/>
                    </a:p>
                  </a:txBody>
                  <a:tcPr/>
                </a:tc>
              </a:tr>
              <a:tr h="894586">
                <a:tc>
                  <a:txBody>
                    <a:bodyPr/>
                    <a:lstStyle/>
                    <a:p>
                      <a:r>
                        <a:rPr lang="he-IL" dirty="0" smtClean="0"/>
                        <a:t>מוחק את כל שאריות המשחק אחרי הפסד כדי לאפס את המסך</a:t>
                      </a:r>
                      <a:endParaRPr lang="en-US" dirty="0"/>
                    </a:p>
                  </a:txBody>
                  <a:tcPr/>
                </a:tc>
                <a:tc>
                  <a:txBody>
                    <a:bodyPr/>
                    <a:lstStyle/>
                    <a:p>
                      <a:r>
                        <a:rPr lang="he-IL" dirty="0" smtClean="0"/>
                        <a:t>שינוי</a:t>
                      </a:r>
                      <a:r>
                        <a:rPr lang="he-IL" baseline="0" dirty="0" smtClean="0"/>
                        <a:t> כל הפיקסלים במסך המשחק</a:t>
                      </a:r>
                      <a:endParaRPr lang="en-US" dirty="0"/>
                    </a:p>
                  </a:txBody>
                  <a:tcPr/>
                </a:tc>
                <a:tc>
                  <a:txBody>
                    <a:bodyPr/>
                    <a:lstStyle/>
                    <a:p>
                      <a:r>
                        <a:rPr lang="he-IL" dirty="0" smtClean="0"/>
                        <a:t>אין</a:t>
                      </a:r>
                      <a:endParaRPr lang="en-US" dirty="0"/>
                    </a:p>
                  </a:txBody>
                  <a:tcPr/>
                </a:tc>
                <a:tc>
                  <a:txBody>
                    <a:bodyPr/>
                    <a:lstStyle/>
                    <a:p>
                      <a:r>
                        <a:rPr lang="en-US" dirty="0" err="1" smtClean="0"/>
                        <a:t>recoverBackround</a:t>
                      </a:r>
                      <a:endParaRPr lang="en-US" dirty="0"/>
                    </a:p>
                  </a:txBody>
                  <a:tcPr/>
                </a:tc>
              </a:tr>
              <a:tr h="626210">
                <a:tc>
                  <a:txBody>
                    <a:bodyPr/>
                    <a:lstStyle/>
                    <a:p>
                      <a:r>
                        <a:rPr lang="he-IL" dirty="0" smtClean="0"/>
                        <a:t>בודק</a:t>
                      </a:r>
                      <a:r>
                        <a:rPr lang="he-IL" baseline="0" dirty="0" smtClean="0"/>
                        <a:t> אם כל הציפורים הפעילות סיימו את מסלולם</a:t>
                      </a:r>
                      <a:endParaRPr lang="en-US" dirty="0"/>
                    </a:p>
                  </a:txBody>
                  <a:tcPr/>
                </a:tc>
                <a:tc>
                  <a:txBody>
                    <a:bodyPr/>
                    <a:lstStyle/>
                    <a:p>
                      <a:r>
                        <a:rPr lang="he-IL" dirty="0" smtClean="0"/>
                        <a:t>מאפס את 3 הציפורים עם מהירויות חדשות</a:t>
                      </a:r>
                      <a:endParaRPr lang="en-US" dirty="0"/>
                    </a:p>
                  </a:txBody>
                  <a:tcPr/>
                </a:tc>
                <a:tc>
                  <a:txBody>
                    <a:bodyPr/>
                    <a:lstStyle/>
                    <a:p>
                      <a:r>
                        <a:rPr lang="he-IL" dirty="0" smtClean="0"/>
                        <a:t>אין</a:t>
                      </a:r>
                      <a:endParaRPr lang="en-US" dirty="0"/>
                    </a:p>
                  </a:txBody>
                  <a:tcPr/>
                </a:tc>
                <a:tc>
                  <a:txBody>
                    <a:bodyPr/>
                    <a:lstStyle/>
                    <a:p>
                      <a:r>
                        <a:rPr lang="en-US" dirty="0" err="1" smtClean="0"/>
                        <a:t>checkEndBirds</a:t>
                      </a:r>
                      <a:endParaRPr lang="en-US" dirty="0"/>
                    </a:p>
                  </a:txBody>
                  <a:tcPr/>
                </a:tc>
              </a:tr>
              <a:tr h="692935">
                <a:tc>
                  <a:txBody>
                    <a:bodyPr/>
                    <a:lstStyle/>
                    <a:p>
                      <a:r>
                        <a:rPr lang="he-IL" dirty="0" smtClean="0"/>
                        <a:t>מאפס את הנתונים של ציפור 1\2\3 למה שהיו בהתחלה</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smtClean="0"/>
                        <a:t>Resetb1\b2\b3</a:t>
                      </a:r>
                      <a:endParaRPr lang="en-US" dirty="0"/>
                    </a:p>
                  </a:txBody>
                  <a:tcPr/>
                </a:tc>
              </a:tr>
              <a:tr h="116296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מחליף את צבע</a:t>
                      </a:r>
                      <a:r>
                        <a:rPr lang="he-IL" baseline="0" dirty="0" smtClean="0"/>
                        <a:t> הפיקסלים באיזור של גודל הציפור בצבע שאותם פיקסלים היו ברקע המשחק</a:t>
                      </a:r>
                      <a:endParaRPr lang="en-US" dirty="0" smtClean="0"/>
                    </a:p>
                  </a:txBody>
                  <a:tcPr/>
                </a:tc>
                <a:tc>
                  <a:txBody>
                    <a:bodyPr/>
                    <a:lstStyle/>
                    <a:p>
                      <a:r>
                        <a:rPr lang="he-IL" dirty="0" smtClean="0"/>
                        <a:t>שינוי פיקסלים</a:t>
                      </a:r>
                      <a:r>
                        <a:rPr lang="he-IL" baseline="0" dirty="0" smtClean="0"/>
                        <a:t> באזור</a:t>
                      </a:r>
                      <a:endParaRPr lang="en-US" dirty="0"/>
                    </a:p>
                  </a:txBody>
                  <a:tcPr/>
                </a:tc>
                <a:tc>
                  <a:txBody>
                    <a:bodyPr/>
                    <a:lstStyle/>
                    <a:p>
                      <a:r>
                        <a:rPr lang="he-IL" dirty="0" smtClean="0"/>
                        <a:t>קורדינאטות</a:t>
                      </a:r>
                      <a:r>
                        <a:rPr lang="he-IL" baseline="0" dirty="0" smtClean="0"/>
                        <a:t> </a:t>
                      </a:r>
                      <a:r>
                        <a:rPr lang="en-US" baseline="0" dirty="0" err="1" smtClean="0"/>
                        <a:t>x,y</a:t>
                      </a:r>
                      <a:r>
                        <a:rPr lang="he-IL" baseline="0" dirty="0" smtClean="0"/>
                        <a:t> של הציפור</a:t>
                      </a:r>
                      <a:endParaRPr lang="en-US" dirty="0"/>
                    </a:p>
                  </a:txBody>
                  <a:tcPr/>
                </a:tc>
                <a:tc>
                  <a:txBody>
                    <a:bodyPr/>
                    <a:lstStyle/>
                    <a:p>
                      <a:r>
                        <a:rPr lang="en-US" dirty="0" err="1" smtClean="0"/>
                        <a:t>recoverBird</a:t>
                      </a:r>
                      <a:endParaRPr lang="en-US" dirty="0"/>
                    </a:p>
                  </a:txBody>
                  <a:tcPr/>
                </a:tc>
              </a:tr>
              <a:tr h="89458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מחליף את צבע</a:t>
                      </a:r>
                      <a:r>
                        <a:rPr lang="he-IL" baseline="0" dirty="0" smtClean="0"/>
                        <a:t> הפיקסלים באיזור בצבע שאותם פיקסלים היו ברקע המשחק</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שינוי פיקסלים</a:t>
                      </a:r>
                      <a:r>
                        <a:rPr lang="he-IL" baseline="0" dirty="0" smtClean="0"/>
                        <a:t> באזור</a:t>
                      </a:r>
                      <a:endParaRPr lang="en-US" dirty="0" smtClean="0"/>
                    </a:p>
                    <a:p>
                      <a:endParaRPr lang="en-US" dirty="0"/>
                    </a:p>
                  </a:txBody>
                  <a:tcPr/>
                </a:tc>
                <a:tc>
                  <a:txBody>
                    <a:bodyPr/>
                    <a:lstStyle/>
                    <a:p>
                      <a:r>
                        <a:rPr lang="he-IL" dirty="0" smtClean="0"/>
                        <a:t>קורדינאטות</a:t>
                      </a:r>
                      <a:r>
                        <a:rPr lang="he-IL" baseline="0" dirty="0" smtClean="0"/>
                        <a:t> </a:t>
                      </a:r>
                      <a:r>
                        <a:rPr lang="en-US" baseline="0" dirty="0" err="1" smtClean="0"/>
                        <a:t>x,y</a:t>
                      </a:r>
                      <a:r>
                        <a:rPr lang="he-IL" baseline="0" dirty="0" smtClean="0"/>
                        <a:t> של איזור המחיקה,כמות שורות וטורים למחיקה</a:t>
                      </a:r>
                      <a:endParaRPr lang="en-US" dirty="0"/>
                    </a:p>
                  </a:txBody>
                  <a:tcPr/>
                </a:tc>
                <a:tc>
                  <a:txBody>
                    <a:bodyPr/>
                    <a:lstStyle/>
                    <a:p>
                      <a:r>
                        <a:rPr lang="en-US" dirty="0" err="1" smtClean="0"/>
                        <a:t>decreaseFloor</a:t>
                      </a:r>
                      <a:endParaRPr lang="en-US" dirty="0"/>
                    </a:p>
                  </a:txBody>
                  <a:tcPr/>
                </a:tc>
              </a:tr>
            </a:tbl>
          </a:graphicData>
        </a:graphic>
      </p:graphicFrame>
    </p:spTree>
    <p:extLst>
      <p:ext uri="{BB962C8B-B14F-4D97-AF65-F5344CB8AC3E}">
        <p14:creationId xmlns:p14="http://schemas.microsoft.com/office/powerpoint/2010/main" val="1290768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63147208"/>
              </p:ext>
            </p:extLst>
          </p:nvPr>
        </p:nvGraphicFramePr>
        <p:xfrm>
          <a:off x="608821" y="98906"/>
          <a:ext cx="11452656" cy="6577940"/>
        </p:xfrm>
        <a:graphic>
          <a:graphicData uri="http://schemas.openxmlformats.org/drawingml/2006/table">
            <a:tbl>
              <a:tblPr firstRow="1" bandRow="1">
                <a:tableStyleId>{5C22544A-7EE6-4342-B048-85BDC9FD1C3A}</a:tableStyleId>
              </a:tblPr>
              <a:tblGrid>
                <a:gridCol w="2863164"/>
                <a:gridCol w="2863164"/>
                <a:gridCol w="2863164"/>
                <a:gridCol w="2863164"/>
              </a:tblGrid>
              <a:tr h="389359">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69402">
                <a:tc>
                  <a:txBody>
                    <a:bodyPr/>
                    <a:lstStyle/>
                    <a:p>
                      <a:r>
                        <a:rPr lang="he-IL" dirty="0" smtClean="0"/>
                        <a:t>בודק אם ציפור מסוימת</a:t>
                      </a:r>
                      <a:r>
                        <a:rPr lang="he-IL" baseline="0" dirty="0" smtClean="0"/>
                        <a:t> סיימה את המסלול שלה</a:t>
                      </a:r>
                      <a:endParaRPr lang="en-US" dirty="0"/>
                    </a:p>
                  </a:txBody>
                  <a:tcPr/>
                </a:tc>
                <a:tc>
                  <a:txBody>
                    <a:bodyPr/>
                    <a:lstStyle/>
                    <a:p>
                      <a:r>
                        <a:rPr lang="he-IL" dirty="0" smtClean="0"/>
                        <a:t>מדליק בוליאני מיוחד לפעולה ומצייר</a:t>
                      </a:r>
                      <a:r>
                        <a:rPr lang="he-IL" baseline="0" dirty="0" smtClean="0"/>
                        <a:t> שלט סודי מחדש</a:t>
                      </a:r>
                      <a:endParaRPr lang="en-US" dirty="0"/>
                    </a:p>
                  </a:txBody>
                  <a:tcPr/>
                </a:tc>
                <a:tc>
                  <a:txBody>
                    <a:bodyPr/>
                    <a:lstStyle/>
                    <a:p>
                      <a:r>
                        <a:rPr lang="he-IL" dirty="0" smtClean="0"/>
                        <a:t>מיקומים הציפור לפי שורות וטורים</a:t>
                      </a:r>
                      <a:endParaRPr lang="en-US" dirty="0"/>
                    </a:p>
                  </a:txBody>
                  <a:tcPr/>
                </a:tc>
                <a:tc>
                  <a:txBody>
                    <a:bodyPr/>
                    <a:lstStyle/>
                    <a:p>
                      <a:r>
                        <a:rPr lang="en-US" dirty="0" err="1" smtClean="0"/>
                        <a:t>checkEndBird</a:t>
                      </a:r>
                      <a:endParaRPr lang="en-US" dirty="0"/>
                    </a:p>
                  </a:txBody>
                  <a:tcPr/>
                </a:tc>
              </a:tr>
              <a:tr h="1093568">
                <a:tc>
                  <a:txBody>
                    <a:bodyPr/>
                    <a:lstStyle/>
                    <a:p>
                      <a:r>
                        <a:rPr lang="he-IL" dirty="0" smtClean="0"/>
                        <a:t>העלאת הטיימר בשנייה אחת וחישובים ושינויים</a:t>
                      </a:r>
                      <a:r>
                        <a:rPr lang="he-IL" baseline="0" dirty="0" smtClean="0"/>
                        <a:t> של משתני הזמן של המשחק</a:t>
                      </a:r>
                      <a:endParaRPr lang="en-US" dirty="0"/>
                    </a:p>
                  </a:txBody>
                  <a:tcPr/>
                </a:tc>
                <a:tc>
                  <a:txBody>
                    <a:bodyPr/>
                    <a:lstStyle/>
                    <a:p>
                      <a:r>
                        <a:rPr lang="he-IL" dirty="0" smtClean="0"/>
                        <a:t>הפעלת</a:t>
                      </a:r>
                      <a:r>
                        <a:rPr lang="he-IL" baseline="0" dirty="0" smtClean="0"/>
                        <a:t> סאונד קצר</a:t>
                      </a:r>
                      <a:endParaRPr lang="en-US" dirty="0"/>
                    </a:p>
                  </a:txBody>
                  <a:tcPr/>
                </a:tc>
                <a:tc>
                  <a:txBody>
                    <a:bodyPr/>
                    <a:lstStyle/>
                    <a:p>
                      <a:r>
                        <a:rPr lang="he-IL" dirty="0" smtClean="0"/>
                        <a:t>אין</a:t>
                      </a:r>
                      <a:endParaRPr lang="en-US" dirty="0"/>
                    </a:p>
                  </a:txBody>
                  <a:tcPr/>
                </a:tc>
                <a:tc>
                  <a:txBody>
                    <a:bodyPr/>
                    <a:lstStyle/>
                    <a:p>
                      <a:r>
                        <a:rPr lang="en-US" dirty="0" err="1" smtClean="0"/>
                        <a:t>incTimer</a:t>
                      </a:r>
                      <a:endParaRPr lang="en-US" dirty="0"/>
                    </a:p>
                  </a:txBody>
                  <a:tcPr/>
                </a:tc>
              </a:tr>
              <a:tr h="911213">
                <a:tc>
                  <a:txBody>
                    <a:bodyPr/>
                    <a:lstStyle/>
                    <a:p>
                      <a:r>
                        <a:rPr lang="he-IL" dirty="0" smtClean="0"/>
                        <a:t>מעדכן חלק</a:t>
                      </a:r>
                      <a:r>
                        <a:rPr lang="he-IL" baseline="0" dirty="0" smtClean="0"/>
                        <a:t> מסוים ממחרוזת הזמן של הטיימר</a:t>
                      </a:r>
                      <a:endParaRPr lang="en-US" dirty="0"/>
                    </a:p>
                  </a:txBody>
                  <a:tcPr/>
                </a:tc>
                <a:tc>
                  <a:txBody>
                    <a:bodyPr/>
                    <a:lstStyle/>
                    <a:p>
                      <a:r>
                        <a:rPr lang="he-IL" dirty="0" smtClean="0"/>
                        <a:t>אין</a:t>
                      </a:r>
                      <a:endParaRPr lang="en-US" dirty="0"/>
                    </a:p>
                  </a:txBody>
                  <a:tcPr/>
                </a:tc>
                <a:tc>
                  <a:txBody>
                    <a:bodyPr/>
                    <a:lstStyle/>
                    <a:p>
                      <a:r>
                        <a:rPr lang="he-IL" dirty="0" smtClean="0"/>
                        <a:t>מיקום</a:t>
                      </a:r>
                      <a:r>
                        <a:rPr lang="he-IL" baseline="0" dirty="0" smtClean="0"/>
                        <a:t> של החלק מהזמן במחרוזת הטיימר וערך להשמה במחרוזת</a:t>
                      </a:r>
                      <a:endParaRPr lang="en-US" dirty="0"/>
                    </a:p>
                  </a:txBody>
                  <a:tcPr/>
                </a:tc>
                <a:tc>
                  <a:txBody>
                    <a:bodyPr/>
                    <a:lstStyle/>
                    <a:p>
                      <a:r>
                        <a:rPr lang="en-US" dirty="0" err="1" smtClean="0"/>
                        <a:t>updatePartTime</a:t>
                      </a:r>
                      <a:endParaRPr lang="en-US" dirty="0"/>
                    </a:p>
                  </a:txBody>
                  <a:tcPr/>
                </a:tc>
              </a:tr>
              <a:tr h="588843">
                <a:tc>
                  <a:txBody>
                    <a:bodyPr/>
                    <a:lstStyle/>
                    <a:p>
                      <a:r>
                        <a:rPr lang="he-IL" dirty="0" smtClean="0"/>
                        <a:t>מדפיס</a:t>
                      </a:r>
                      <a:r>
                        <a:rPr lang="he-IL" baseline="0" dirty="0" smtClean="0"/>
                        <a:t> את מחרוזת הטיימר</a:t>
                      </a:r>
                      <a:endParaRPr lang="en-US" dirty="0"/>
                    </a:p>
                  </a:txBody>
                  <a:tcPr/>
                </a:tc>
                <a:tc>
                  <a:txBody>
                    <a:bodyPr/>
                    <a:lstStyle/>
                    <a:p>
                      <a:r>
                        <a:rPr lang="he-IL" dirty="0" smtClean="0"/>
                        <a:t>מדפיס</a:t>
                      </a:r>
                      <a:r>
                        <a:rPr lang="he-IL" baseline="0" dirty="0" smtClean="0"/>
                        <a:t> את מחרוזת הטיימר</a:t>
                      </a:r>
                      <a:endParaRPr lang="en-US" dirty="0"/>
                    </a:p>
                  </a:txBody>
                  <a:tcPr/>
                </a:tc>
                <a:tc>
                  <a:txBody>
                    <a:bodyPr/>
                    <a:lstStyle/>
                    <a:p>
                      <a:r>
                        <a:rPr lang="he-IL" dirty="0" smtClean="0"/>
                        <a:t>אין</a:t>
                      </a:r>
                      <a:endParaRPr lang="en-US" dirty="0"/>
                    </a:p>
                  </a:txBody>
                  <a:tcPr/>
                </a:tc>
                <a:tc>
                  <a:txBody>
                    <a:bodyPr/>
                    <a:lstStyle/>
                    <a:p>
                      <a:r>
                        <a:rPr lang="en-US" dirty="0" err="1" smtClean="0"/>
                        <a:t>printTime</a:t>
                      </a:r>
                      <a:endParaRPr lang="en-US" dirty="0"/>
                    </a:p>
                  </a:txBody>
                  <a:tcPr/>
                </a:tc>
              </a:tr>
              <a:tr h="1184577">
                <a:tc>
                  <a:txBody>
                    <a:bodyPr/>
                    <a:lstStyle/>
                    <a:p>
                      <a:r>
                        <a:rPr lang="he-IL" dirty="0" smtClean="0"/>
                        <a:t>מחליף את צבע</a:t>
                      </a:r>
                      <a:r>
                        <a:rPr lang="he-IL" baseline="0" dirty="0" smtClean="0"/>
                        <a:t> הפיקסלים שייצגו את הדמות בצבע הפיקסלים שהיה ברקע המשחק המקורי</a:t>
                      </a:r>
                      <a:endParaRPr lang="en-US" dirty="0"/>
                    </a:p>
                  </a:txBody>
                  <a:tcPr/>
                </a:tc>
                <a:tc>
                  <a:txBody>
                    <a:bodyPr/>
                    <a:lstStyle/>
                    <a:p>
                      <a:r>
                        <a:rPr lang="he-IL" dirty="0" smtClean="0"/>
                        <a:t>עדכון צבע הפיקסלים שייצגו את הדמות</a:t>
                      </a:r>
                      <a:endParaRPr lang="en-US" dirty="0"/>
                    </a:p>
                  </a:txBody>
                  <a:tcPr/>
                </a:tc>
                <a:tc>
                  <a:txBody>
                    <a:bodyPr/>
                    <a:lstStyle/>
                    <a:p>
                      <a:r>
                        <a:rPr lang="he-IL" dirty="0" smtClean="0"/>
                        <a:t>אין</a:t>
                      </a:r>
                      <a:endParaRPr lang="en-US" dirty="0"/>
                    </a:p>
                  </a:txBody>
                  <a:tcPr/>
                </a:tc>
                <a:tc>
                  <a:txBody>
                    <a:bodyPr/>
                    <a:lstStyle/>
                    <a:p>
                      <a:r>
                        <a:rPr lang="en-US" dirty="0" err="1" smtClean="0"/>
                        <a:t>cleanscreen</a:t>
                      </a:r>
                      <a:endParaRPr lang="en-US" dirty="0"/>
                    </a:p>
                  </a:txBody>
                  <a:tcPr/>
                </a:tc>
              </a:tr>
              <a:tr h="10935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המרת ערכים של טורים</a:t>
                      </a:r>
                      <a:r>
                        <a:rPr lang="he-IL" baseline="0" dirty="0" smtClean="0"/>
                        <a:t> ושורות לערך מספרי אחד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smtClean="0"/>
                        <a:t>(מוחזר ברגיסטר </a:t>
                      </a:r>
                      <a:r>
                        <a:rPr lang="en-US" baseline="0" dirty="0" smtClean="0"/>
                        <a:t>ax</a:t>
                      </a:r>
                      <a:r>
                        <a:rPr lang="he-IL" baseline="0" dirty="0" smtClean="0"/>
                        <a:t>)</a:t>
                      </a:r>
                      <a:endParaRPr lang="en-US" dirty="0" smtClean="0"/>
                    </a:p>
                  </a:txBody>
                  <a:tcPr/>
                </a:tc>
                <a:tc>
                  <a:txBody>
                    <a:bodyPr/>
                    <a:lstStyle/>
                    <a:p>
                      <a:r>
                        <a:rPr lang="he-IL" dirty="0" smtClean="0"/>
                        <a:t>אין</a:t>
                      </a:r>
                      <a:endParaRPr lang="en-US" dirty="0"/>
                    </a:p>
                  </a:txBody>
                  <a:tcPr/>
                </a:tc>
                <a:tc>
                  <a:txBody>
                    <a:bodyPr/>
                    <a:lstStyle/>
                    <a:p>
                      <a:r>
                        <a:rPr lang="he-IL" dirty="0" smtClean="0"/>
                        <a:t>ערכים</a:t>
                      </a:r>
                      <a:r>
                        <a:rPr lang="he-IL" baseline="0" dirty="0" smtClean="0"/>
                        <a:t> של שורות וטורים</a:t>
                      </a:r>
                      <a:endParaRPr lang="en-US" dirty="0"/>
                    </a:p>
                  </a:txBody>
                  <a:tcPr/>
                </a:tc>
                <a:tc>
                  <a:txBody>
                    <a:bodyPr/>
                    <a:lstStyle/>
                    <a:p>
                      <a:r>
                        <a:rPr lang="en-US" dirty="0" err="1" smtClean="0"/>
                        <a:t>ColRowToNum</a:t>
                      </a:r>
                      <a:endParaRPr lang="en-US" dirty="0"/>
                    </a:p>
                  </a:txBody>
                  <a:tcPr/>
                </a:tc>
              </a:tr>
              <a:tr h="44568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יוצר</a:t>
                      </a:r>
                      <a:r>
                        <a:rPr lang="he-IL" baseline="0" dirty="0" smtClean="0"/>
                        <a:t> מהירויות אקראיות לכל ציפור</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אין</a:t>
                      </a:r>
                      <a:endParaRPr lang="en-US" dirty="0" smtClean="0"/>
                    </a:p>
                    <a:p>
                      <a:endParaRPr lang="en-US" dirty="0"/>
                    </a:p>
                  </a:txBody>
                  <a:tcPr/>
                </a:tc>
                <a:tc>
                  <a:txBody>
                    <a:bodyPr/>
                    <a:lstStyle/>
                    <a:p>
                      <a:r>
                        <a:rPr lang="he-IL" dirty="0" smtClean="0"/>
                        <a:t>אין</a:t>
                      </a:r>
                      <a:endParaRPr lang="en-US" dirty="0"/>
                    </a:p>
                  </a:txBody>
                  <a:tcPr/>
                </a:tc>
                <a:tc>
                  <a:txBody>
                    <a:bodyPr/>
                    <a:lstStyle/>
                    <a:p>
                      <a:r>
                        <a:rPr lang="en-US" dirty="0" err="1" smtClean="0"/>
                        <a:t>randomallspeeds</a:t>
                      </a:r>
                      <a:endParaRPr lang="en-US" dirty="0"/>
                    </a:p>
                  </a:txBody>
                  <a:tcPr/>
                </a:tc>
              </a:tr>
            </a:tbl>
          </a:graphicData>
        </a:graphic>
      </p:graphicFrame>
    </p:spTree>
    <p:extLst>
      <p:ext uri="{BB962C8B-B14F-4D97-AF65-F5344CB8AC3E}">
        <p14:creationId xmlns:p14="http://schemas.microsoft.com/office/powerpoint/2010/main" val="1113220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a:t>
            </a:r>
            <a:r>
              <a:rPr lang="en-US" dirty="0" smtClean="0"/>
              <a:t>T</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5436710"/>
              </p:ext>
            </p:extLst>
          </p:nvPr>
        </p:nvGraphicFramePr>
        <p:xfrm>
          <a:off x="276043" y="34506"/>
          <a:ext cx="11776808" cy="6625034"/>
        </p:xfrm>
        <a:graphic>
          <a:graphicData uri="http://schemas.openxmlformats.org/drawingml/2006/table">
            <a:tbl>
              <a:tblPr firstRow="1" bandRow="1">
                <a:tableStyleId>{5C22544A-7EE6-4342-B048-85BDC9FD1C3A}</a:tableStyleId>
              </a:tblPr>
              <a:tblGrid>
                <a:gridCol w="2944202"/>
                <a:gridCol w="2944202"/>
                <a:gridCol w="2944202"/>
                <a:gridCol w="2944202"/>
              </a:tblGrid>
              <a:tr h="389359">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69402">
                <a:tc>
                  <a:txBody>
                    <a:bodyPr/>
                    <a:lstStyle/>
                    <a:p>
                      <a:r>
                        <a:rPr lang="he-IL" dirty="0" smtClean="0"/>
                        <a:t>מצייר מטריצה של חץ לחוץ\חץ לא לחוץ(לפי בוליאני)</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bottomArrow</a:t>
                      </a:r>
                      <a:r>
                        <a:rPr lang="en-US" dirty="0" smtClean="0"/>
                        <a:t>/</a:t>
                      </a:r>
                      <a:r>
                        <a:rPr lang="en-US" dirty="0" err="1" smtClean="0"/>
                        <a:t>topArrow</a:t>
                      </a:r>
                      <a:r>
                        <a:rPr lang="en-US" dirty="0" smtClean="0"/>
                        <a:t>/</a:t>
                      </a:r>
                      <a:r>
                        <a:rPr lang="en-US" dirty="0" err="1" smtClean="0"/>
                        <a:t>leftArrow</a:t>
                      </a:r>
                      <a:endParaRPr lang="en-US" dirty="0"/>
                    </a:p>
                  </a:txBody>
                  <a:tcPr/>
                </a:tc>
              </a:tr>
              <a:tr h="1093568">
                <a:tc>
                  <a:txBody>
                    <a:bodyPr/>
                    <a:lstStyle/>
                    <a:p>
                      <a:r>
                        <a:rPr lang="he-IL" dirty="0" smtClean="0"/>
                        <a:t>במקרה שהציפור</a:t>
                      </a:r>
                      <a:r>
                        <a:rPr lang="he-IL" baseline="0" dirty="0" smtClean="0"/>
                        <a:t> מגיעה לגבול הימני,לסובב אותה לצד שמאל ולהוריד אותה שורה</a:t>
                      </a:r>
                      <a:endParaRPr lang="en-US" dirty="0"/>
                    </a:p>
                  </a:txBody>
                  <a:tcPr/>
                </a:tc>
                <a:tc>
                  <a:txBody>
                    <a:bodyPr/>
                    <a:lstStyle/>
                    <a:p>
                      <a:endParaRPr lang="en-US" dirty="0"/>
                    </a:p>
                  </a:txBody>
                  <a:tcPr/>
                </a:tc>
                <a:tc>
                  <a:txBody>
                    <a:bodyPr/>
                    <a:lstStyle/>
                    <a:p>
                      <a:r>
                        <a:rPr lang="he-IL" dirty="0" smtClean="0"/>
                        <a:t>כיוון התזוזה</a:t>
                      </a:r>
                      <a:r>
                        <a:rPr lang="he-IL" baseline="0" dirty="0" smtClean="0"/>
                        <a:t> של הציפור,אם היא עם כנפיים למטה\למעלה וקורדינאטות </a:t>
                      </a:r>
                      <a:r>
                        <a:rPr lang="en-US" baseline="0" dirty="0" err="1" smtClean="0"/>
                        <a:t>x,y</a:t>
                      </a:r>
                      <a:r>
                        <a:rPr lang="he-IL" baseline="0" dirty="0" smtClean="0"/>
                        <a:t> שלה</a:t>
                      </a:r>
                      <a:endParaRPr lang="en-US" dirty="0"/>
                    </a:p>
                  </a:txBody>
                  <a:tcPr/>
                </a:tc>
                <a:tc>
                  <a:txBody>
                    <a:bodyPr/>
                    <a:lstStyle/>
                    <a:p>
                      <a:r>
                        <a:rPr lang="en-US" dirty="0" err="1" smtClean="0"/>
                        <a:t>rightBorder</a:t>
                      </a:r>
                      <a:endParaRPr lang="en-US" dirty="0"/>
                    </a:p>
                  </a:txBody>
                  <a:tcPr/>
                </a:tc>
              </a:tr>
              <a:tr h="911213">
                <a:tc>
                  <a:txBody>
                    <a:bodyPr/>
                    <a:lstStyle/>
                    <a:p>
                      <a:r>
                        <a:rPr lang="he-IL" dirty="0" smtClean="0"/>
                        <a:t>במקרה שהציפור</a:t>
                      </a:r>
                      <a:r>
                        <a:rPr lang="he-IL" baseline="0" dirty="0" smtClean="0"/>
                        <a:t> מגיעה לגבול שמאלי,לסובב אותה לצד ימין ולהוריד אותה שורה</a:t>
                      </a:r>
                      <a:endParaRPr lang="en-US" dirty="0"/>
                    </a:p>
                  </a:txBody>
                  <a:tcPr/>
                </a:tc>
                <a:tc>
                  <a:txBody>
                    <a:bodyPr/>
                    <a:lstStyle/>
                    <a:p>
                      <a:r>
                        <a:rPr lang="he-IL" dirty="0" smtClean="0"/>
                        <a:t>אין</a:t>
                      </a:r>
                      <a:endParaRPr lang="en-US" dirty="0"/>
                    </a:p>
                  </a:txBody>
                  <a:tcPr/>
                </a:tc>
                <a:tc>
                  <a:txBody>
                    <a:bodyPr/>
                    <a:lstStyle/>
                    <a:p>
                      <a:r>
                        <a:rPr lang="he-IL" dirty="0" smtClean="0"/>
                        <a:t>כיוון התזוזה</a:t>
                      </a:r>
                      <a:r>
                        <a:rPr lang="he-IL" baseline="0" dirty="0" smtClean="0"/>
                        <a:t> של הציפור,אם היא עם כנפיים למטה\למעלה וקורדינאטות </a:t>
                      </a:r>
                      <a:r>
                        <a:rPr lang="en-US" baseline="0" dirty="0" err="1" smtClean="0"/>
                        <a:t>x,y</a:t>
                      </a:r>
                      <a:r>
                        <a:rPr lang="he-IL" baseline="0" dirty="0" smtClean="0"/>
                        <a:t> שלה</a:t>
                      </a:r>
                      <a:endParaRPr lang="en-US" dirty="0"/>
                    </a:p>
                  </a:txBody>
                  <a:tcPr/>
                </a:tc>
                <a:tc>
                  <a:txBody>
                    <a:bodyPr/>
                    <a:lstStyle/>
                    <a:p>
                      <a:r>
                        <a:rPr lang="en-US" dirty="0" err="1" smtClean="0"/>
                        <a:t>leftBorder</a:t>
                      </a:r>
                      <a:endParaRPr lang="en-US" dirty="0"/>
                    </a:p>
                  </a:txBody>
                  <a:tcPr/>
                </a:tc>
              </a:tr>
              <a:tr h="588843">
                <a:tc>
                  <a:txBody>
                    <a:bodyPr/>
                    <a:lstStyle/>
                    <a:p>
                      <a:r>
                        <a:rPr lang="he-IL" dirty="0" smtClean="0"/>
                        <a:t>שינוי מצב הציפור(כנפיים</a:t>
                      </a:r>
                      <a:r>
                        <a:rPr lang="he-IL" baseline="0" dirty="0" smtClean="0"/>
                        <a:t> למטה\למעלה)</a:t>
                      </a:r>
                      <a:endParaRPr lang="en-US" dirty="0"/>
                    </a:p>
                  </a:txBody>
                  <a:tcPr/>
                </a:tc>
                <a:tc>
                  <a:txBody>
                    <a:bodyPr/>
                    <a:lstStyle/>
                    <a:p>
                      <a:r>
                        <a:rPr lang="he-IL" dirty="0" smtClean="0"/>
                        <a:t>אין</a:t>
                      </a:r>
                      <a:endParaRPr lang="en-US" dirty="0"/>
                    </a:p>
                  </a:txBody>
                  <a:tcPr/>
                </a:tc>
                <a:tc>
                  <a:txBody>
                    <a:bodyPr/>
                    <a:lstStyle/>
                    <a:p>
                      <a:r>
                        <a:rPr lang="he-IL" dirty="0" smtClean="0"/>
                        <a:t>כתובת משתנה המצב בזכרון</a:t>
                      </a:r>
                      <a:endParaRPr lang="en-US" dirty="0"/>
                    </a:p>
                  </a:txBody>
                  <a:tcPr/>
                </a:tc>
                <a:tc>
                  <a:txBody>
                    <a:bodyPr/>
                    <a:lstStyle/>
                    <a:p>
                      <a:r>
                        <a:rPr lang="en-US" dirty="0" err="1" smtClean="0"/>
                        <a:t>switchState</a:t>
                      </a:r>
                      <a:endParaRPr lang="en-US" dirty="0"/>
                    </a:p>
                  </a:txBody>
                  <a:tcPr/>
                </a:tc>
              </a:tr>
              <a:tr h="1184577">
                <a:tc>
                  <a:txBody>
                    <a:bodyPr/>
                    <a:lstStyle/>
                    <a:p>
                      <a:r>
                        <a:rPr lang="he-IL" dirty="0" smtClean="0"/>
                        <a:t>מדפיס</a:t>
                      </a:r>
                      <a:r>
                        <a:rPr lang="he-IL" baseline="0" dirty="0" smtClean="0"/>
                        <a:t> דמות של ציפור לפי המצב שלה,הקורדינאטות וכיוון התזוזה שלה</a:t>
                      </a:r>
                      <a:endParaRPr lang="en-US" dirty="0"/>
                    </a:p>
                  </a:txBody>
                  <a:tcPr/>
                </a:tc>
                <a:tc>
                  <a:txBody>
                    <a:bodyPr/>
                    <a:lstStyle/>
                    <a:p>
                      <a:r>
                        <a:rPr lang="he-IL" dirty="0" smtClean="0"/>
                        <a:t>עדכון צבע הפיקסלים במיקום של הציפור</a:t>
                      </a:r>
                      <a:endParaRPr lang="en-US" dirty="0"/>
                    </a:p>
                  </a:txBody>
                  <a:tcPr/>
                </a:tc>
                <a:tc>
                  <a:txBody>
                    <a:bodyPr/>
                    <a:lstStyle/>
                    <a:p>
                      <a:r>
                        <a:rPr lang="he-IL" dirty="0" smtClean="0"/>
                        <a:t>כיוון התזוזה</a:t>
                      </a:r>
                      <a:r>
                        <a:rPr lang="he-IL" baseline="0" dirty="0" smtClean="0"/>
                        <a:t> של הציפור,אם היא עם כנפיים למטה\למעלה וקורדינאטות </a:t>
                      </a:r>
                      <a:r>
                        <a:rPr lang="en-US" baseline="0" dirty="0" err="1" smtClean="0"/>
                        <a:t>x,y</a:t>
                      </a:r>
                      <a:r>
                        <a:rPr lang="he-IL" baseline="0" dirty="0" smtClean="0"/>
                        <a:t> שלה</a:t>
                      </a:r>
                      <a:endParaRPr lang="en-US" dirty="0"/>
                    </a:p>
                  </a:txBody>
                  <a:tcPr/>
                </a:tc>
                <a:tc>
                  <a:txBody>
                    <a:bodyPr/>
                    <a:lstStyle/>
                    <a:p>
                      <a:r>
                        <a:rPr lang="en-US" dirty="0" err="1" smtClean="0"/>
                        <a:t>printBird</a:t>
                      </a:r>
                      <a:endParaRPr lang="en-US" dirty="0"/>
                    </a:p>
                  </a:txBody>
                  <a:tcPr/>
                </a:tc>
              </a:tr>
              <a:tr h="10935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ציור מטריצת צבעים על המסך במיקום מסוים(מוחק</a:t>
                      </a:r>
                      <a:r>
                        <a:rPr lang="he-IL" baseline="0" dirty="0" smtClean="0"/>
                        <a:t> כל פיקסל שבצבע שלו כתוב 52)</a:t>
                      </a:r>
                      <a:endParaRPr lang="en-US" dirty="0" smtClean="0"/>
                    </a:p>
                  </a:txBody>
                  <a:tcPr/>
                </a:tc>
                <a:tc>
                  <a:txBody>
                    <a:bodyPr/>
                    <a:lstStyle/>
                    <a:p>
                      <a:r>
                        <a:rPr lang="he-IL" dirty="0" smtClean="0"/>
                        <a:t>צביעת פיקסלים על המסך</a:t>
                      </a:r>
                      <a:endParaRPr lang="en-US" dirty="0"/>
                    </a:p>
                  </a:txBody>
                  <a:tcPr/>
                </a:tc>
                <a:tc>
                  <a:txBody>
                    <a:bodyPr/>
                    <a:lstStyle/>
                    <a:p>
                      <a:r>
                        <a:rPr lang="he-IL" dirty="0" smtClean="0"/>
                        <a:t>מספר שורות וטורים של מטריצה,כתובת המטריצה בזכרון,מיקום להשמה על המסך</a:t>
                      </a:r>
                      <a:endParaRPr lang="en-US" dirty="0"/>
                    </a:p>
                  </a:txBody>
                  <a:tcPr/>
                </a:tc>
                <a:tc>
                  <a:txBody>
                    <a:bodyPr/>
                    <a:lstStyle/>
                    <a:p>
                      <a:r>
                        <a:rPr lang="en-US" dirty="0" err="1" smtClean="0"/>
                        <a:t>putMatrixInScreen</a:t>
                      </a:r>
                      <a:endParaRPr lang="en-US" dirty="0"/>
                    </a:p>
                  </a:txBody>
                  <a:tcPr/>
                </a:tc>
              </a:tr>
              <a:tr h="5064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הופך מספר</a:t>
                      </a:r>
                      <a:r>
                        <a:rPr lang="he-IL" baseline="0" dirty="0" smtClean="0"/>
                        <a:t> אחד לערכים של שורות וטורים(מחזיר ב</a:t>
                      </a:r>
                      <a:r>
                        <a:rPr lang="en-US" baseline="0" dirty="0" err="1" smtClean="0"/>
                        <a:t>row,col</a:t>
                      </a:r>
                      <a:r>
                        <a:rPr lang="he-IL" baseline="0" dirty="0" smtClean="0"/>
                        <a:t>)</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אין</a:t>
                      </a:r>
                      <a:endParaRPr lang="en-US" dirty="0" smtClean="0"/>
                    </a:p>
                    <a:p>
                      <a:endParaRPr lang="en-US" dirty="0"/>
                    </a:p>
                  </a:txBody>
                  <a:tcPr/>
                </a:tc>
                <a:tc>
                  <a:txBody>
                    <a:bodyPr/>
                    <a:lstStyle/>
                    <a:p>
                      <a:r>
                        <a:rPr lang="he-IL" dirty="0" smtClean="0"/>
                        <a:t>מספר</a:t>
                      </a:r>
                      <a:endParaRPr lang="en-US" dirty="0"/>
                    </a:p>
                  </a:txBody>
                  <a:tcPr/>
                </a:tc>
                <a:tc>
                  <a:txBody>
                    <a:bodyPr/>
                    <a:lstStyle/>
                    <a:p>
                      <a:r>
                        <a:rPr lang="en-US" dirty="0" err="1" smtClean="0"/>
                        <a:t>numToColRow</a:t>
                      </a:r>
                      <a:endParaRPr lang="en-US" dirty="0"/>
                    </a:p>
                  </a:txBody>
                  <a:tcPr/>
                </a:tc>
              </a:tr>
            </a:tbl>
          </a:graphicData>
        </a:graphic>
      </p:graphicFrame>
    </p:spTree>
    <p:extLst>
      <p:ext uri="{BB962C8B-B14F-4D97-AF65-F5344CB8AC3E}">
        <p14:creationId xmlns:p14="http://schemas.microsoft.com/office/powerpoint/2010/main" val="3572835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4669243"/>
              </p:ext>
            </p:extLst>
          </p:nvPr>
        </p:nvGraphicFramePr>
        <p:xfrm>
          <a:off x="0" y="112143"/>
          <a:ext cx="12076982" cy="6676323"/>
        </p:xfrm>
        <a:graphic>
          <a:graphicData uri="http://schemas.openxmlformats.org/drawingml/2006/table">
            <a:tbl>
              <a:tblPr firstRow="1" bandRow="1">
                <a:tableStyleId>{5C22544A-7EE6-4342-B048-85BDC9FD1C3A}</a:tableStyleId>
              </a:tblPr>
              <a:tblGrid>
                <a:gridCol w="3013072"/>
                <a:gridCol w="2999540"/>
                <a:gridCol w="3026604"/>
                <a:gridCol w="3037766"/>
              </a:tblGrid>
              <a:tr h="389359">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694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52786">
                <a:tc>
                  <a:txBody>
                    <a:bodyPr/>
                    <a:lstStyle/>
                    <a:p>
                      <a:r>
                        <a:rPr lang="he-IL" dirty="0" smtClean="0"/>
                        <a:t>מבצע</a:t>
                      </a:r>
                      <a:r>
                        <a:rPr lang="he-IL" baseline="0" dirty="0" smtClean="0"/>
                        <a:t> פעולות של תחילת המשחק(ציור ושמירת הרקע,ערכים התחלתיים למשתני המיקום של הדמות)</a:t>
                      </a:r>
                      <a:endParaRPr lang="en-US" dirty="0"/>
                    </a:p>
                  </a:txBody>
                  <a:tcPr/>
                </a:tc>
                <a:tc>
                  <a:txBody>
                    <a:bodyPr/>
                    <a:lstStyle/>
                    <a:p>
                      <a:endParaRPr lang="en-US" dirty="0"/>
                    </a:p>
                  </a:txBody>
                  <a:tcPr/>
                </a:tc>
                <a:tc>
                  <a:txBody>
                    <a:bodyPr/>
                    <a:lstStyle/>
                    <a:p>
                      <a:r>
                        <a:rPr lang="he-IL" dirty="0" smtClean="0"/>
                        <a:t>אין</a:t>
                      </a:r>
                      <a:endParaRPr lang="en-US" dirty="0"/>
                    </a:p>
                  </a:txBody>
                  <a:tcPr/>
                </a:tc>
                <a:tc>
                  <a:txBody>
                    <a:bodyPr/>
                    <a:lstStyle/>
                    <a:p>
                      <a:r>
                        <a:rPr lang="en-US" dirty="0" err="1" smtClean="0"/>
                        <a:t>setGame</a:t>
                      </a:r>
                      <a:endParaRPr lang="en-US" dirty="0"/>
                    </a:p>
                  </a:txBody>
                  <a:tcPr/>
                </a:tc>
              </a:tr>
              <a:tr h="911213">
                <a:tc>
                  <a:txBody>
                    <a:bodyPr/>
                    <a:lstStyle/>
                    <a:p>
                      <a:r>
                        <a:rPr lang="he-IL" dirty="0" smtClean="0"/>
                        <a:t>לקרוא את</a:t>
                      </a:r>
                      <a:r>
                        <a:rPr lang="he-IL" baseline="0" dirty="0" smtClean="0"/>
                        <a:t> הנקודות המקסימליות שעשו במחשב ואת השם ששבר את השיא</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readMaxStats</a:t>
                      </a:r>
                      <a:endParaRPr lang="en-US" dirty="0"/>
                    </a:p>
                  </a:txBody>
                  <a:tcPr/>
                </a:tc>
              </a:tr>
              <a:tr h="588843">
                <a:tc>
                  <a:txBody>
                    <a:bodyPr/>
                    <a:lstStyle/>
                    <a:p>
                      <a:r>
                        <a:rPr lang="he-IL" dirty="0" smtClean="0"/>
                        <a:t>הופך</a:t>
                      </a:r>
                      <a:r>
                        <a:rPr lang="he-IL" baseline="0" dirty="0" smtClean="0"/>
                        <a:t> את מצב התוכנה למצב טקסט</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setTXTmode</a:t>
                      </a:r>
                      <a:endParaRPr lang="en-US" dirty="0"/>
                    </a:p>
                  </a:txBody>
                  <a:tcPr/>
                </a:tc>
              </a:tr>
              <a:tr h="1184577">
                <a:tc>
                  <a:txBody>
                    <a:bodyPr/>
                    <a:lstStyle/>
                    <a:p>
                      <a:r>
                        <a:rPr lang="he-IL" dirty="0" smtClean="0"/>
                        <a:t>החלף את סמן העכבר</a:t>
                      </a:r>
                      <a:r>
                        <a:rPr lang="he-IL" baseline="0" dirty="0" smtClean="0"/>
                        <a:t> הרגיל בסמן העכבר המיוחד שיצרתי</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changeCursor</a:t>
                      </a:r>
                      <a:endParaRPr lang="en-US" dirty="0"/>
                    </a:p>
                  </a:txBody>
                  <a:tcPr/>
                </a:tc>
              </a:tr>
              <a:tr h="77538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מנקה את כל הנתונים שנמצאים בבאפר של המקלדת</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cleanKeyBoardBuffer</a:t>
                      </a:r>
                      <a:endParaRPr lang="en-US" dirty="0"/>
                    </a:p>
                  </a:txBody>
                  <a:tcPr/>
                </a:tc>
              </a:tr>
              <a:tr h="5064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בודק אם נכנס</a:t>
                      </a:r>
                      <a:r>
                        <a:rPr lang="he-IL" baseline="0" dirty="0" smtClean="0"/>
                        <a:t> לבאפר של המקלדת נתון כלשהו(לחיצה על המקלדת)</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אין</a:t>
                      </a:r>
                      <a:endParaRPr lang="en-US" dirty="0" smtClean="0"/>
                    </a:p>
                    <a:p>
                      <a:endParaRPr lang="en-US" dirty="0"/>
                    </a:p>
                  </a:txBody>
                  <a:tcPr/>
                </a:tc>
                <a:tc>
                  <a:txBody>
                    <a:bodyPr/>
                    <a:lstStyle/>
                    <a:p>
                      <a:r>
                        <a:rPr lang="he-IL" dirty="0" smtClean="0"/>
                        <a:t>אין</a:t>
                      </a:r>
                      <a:endParaRPr lang="en-US" dirty="0"/>
                    </a:p>
                  </a:txBody>
                  <a:tcPr/>
                </a:tc>
                <a:tc>
                  <a:txBody>
                    <a:bodyPr/>
                    <a:lstStyle/>
                    <a:p>
                      <a:r>
                        <a:rPr lang="en-US" dirty="0" err="1" smtClean="0"/>
                        <a:t>checkKeyPress</a:t>
                      </a:r>
                      <a:endParaRPr lang="en-US" dirty="0"/>
                    </a:p>
                  </a:txBody>
                  <a:tcPr/>
                </a:tc>
              </a:tr>
            </a:tbl>
          </a:graphicData>
        </a:graphic>
      </p:graphicFrame>
    </p:spTree>
    <p:extLst>
      <p:ext uri="{BB962C8B-B14F-4D97-AF65-F5344CB8AC3E}">
        <p14:creationId xmlns:p14="http://schemas.microsoft.com/office/powerpoint/2010/main" val="358786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19145854"/>
              </p:ext>
            </p:extLst>
          </p:nvPr>
        </p:nvGraphicFramePr>
        <p:xfrm>
          <a:off x="-1" y="146649"/>
          <a:ext cx="12192001" cy="6237202"/>
        </p:xfrm>
        <a:graphic>
          <a:graphicData uri="http://schemas.openxmlformats.org/drawingml/2006/table">
            <a:tbl>
              <a:tblPr firstRow="1" bandRow="1">
                <a:tableStyleId>{5C22544A-7EE6-4342-B048-85BDC9FD1C3A}</a:tableStyleId>
              </a:tblPr>
              <a:tblGrid>
                <a:gridCol w="3041768"/>
                <a:gridCol w="3028107"/>
                <a:gridCol w="3055429"/>
                <a:gridCol w="3066697"/>
              </a:tblGrid>
              <a:tr h="389359">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69402">
                <a:tc>
                  <a:txBody>
                    <a:bodyPr/>
                    <a:lstStyle/>
                    <a:p>
                      <a:r>
                        <a:rPr lang="he-IL" dirty="0" smtClean="0"/>
                        <a:t>מאפס את העכבר </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resetMouse</a:t>
                      </a:r>
                      <a:endParaRPr lang="en-US" dirty="0"/>
                    </a:p>
                  </a:txBody>
                  <a:tcPr/>
                </a:tc>
              </a:tr>
              <a:tr h="752786">
                <a:tc>
                  <a:txBody>
                    <a:bodyPr/>
                    <a:lstStyle/>
                    <a:p>
                      <a:r>
                        <a:rPr lang="he-IL" dirty="0" smtClean="0"/>
                        <a:t>מאפשר</a:t>
                      </a:r>
                      <a:r>
                        <a:rPr lang="he-IL" baseline="0" dirty="0" smtClean="0"/>
                        <a:t> להשתמש בעכבר,"מדליק אותו"</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openMouse</a:t>
                      </a:r>
                      <a:endParaRPr lang="en-US" dirty="0"/>
                    </a:p>
                  </a:txBody>
                  <a:tcPr/>
                </a:tc>
              </a:tr>
              <a:tr h="911213">
                <a:tc>
                  <a:txBody>
                    <a:bodyPr/>
                    <a:lstStyle/>
                    <a:p>
                      <a:r>
                        <a:rPr lang="he-IL" dirty="0" smtClean="0"/>
                        <a:t>מפסיק את האפשרות לשימוש</a:t>
                      </a:r>
                      <a:r>
                        <a:rPr lang="he-IL" baseline="0" dirty="0" smtClean="0"/>
                        <a:t> בעכבר,"מכבה אותו"</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closeMouse</a:t>
                      </a:r>
                      <a:endParaRPr lang="en-US" dirty="0"/>
                    </a:p>
                  </a:txBody>
                  <a:tcPr/>
                </a:tc>
              </a:tr>
              <a:tr h="588843">
                <a:tc>
                  <a:txBody>
                    <a:bodyPr/>
                    <a:lstStyle/>
                    <a:p>
                      <a:r>
                        <a:rPr lang="he-IL" dirty="0" smtClean="0"/>
                        <a:t>בודק נתונים</a:t>
                      </a:r>
                      <a:r>
                        <a:rPr lang="he-IL" baseline="0" dirty="0" smtClean="0"/>
                        <a:t> על </a:t>
                      </a:r>
                      <a:r>
                        <a:rPr lang="he-IL" dirty="0" smtClean="0"/>
                        <a:t>העכבר:לחיצה\לא,מיקום</a:t>
                      </a:r>
                      <a:r>
                        <a:rPr lang="he-IL" baseline="0" dirty="0" smtClean="0"/>
                        <a:t> </a:t>
                      </a:r>
                      <a:r>
                        <a:rPr lang="en-US" baseline="0" dirty="0" smtClean="0"/>
                        <a:t>hotspot</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askMouse</a:t>
                      </a:r>
                      <a:endParaRPr lang="en-US" dirty="0"/>
                    </a:p>
                  </a:txBody>
                  <a:tcPr/>
                </a:tc>
              </a:tr>
              <a:tr h="1184577">
                <a:tc>
                  <a:txBody>
                    <a:bodyPr/>
                    <a:lstStyle/>
                    <a:p>
                      <a:r>
                        <a:rPr lang="he-IL" dirty="0" smtClean="0"/>
                        <a:t>בודק אם ערך נמצא בין ערך מקסימלי וערך מינימלי</a:t>
                      </a:r>
                      <a:endParaRPr lang="en-US" dirty="0"/>
                    </a:p>
                  </a:txBody>
                  <a:tcPr/>
                </a:tc>
                <a:tc>
                  <a:txBody>
                    <a:bodyPr/>
                    <a:lstStyle/>
                    <a:p>
                      <a:r>
                        <a:rPr lang="he-IL" dirty="0" smtClean="0"/>
                        <a:t>מחזיר את דגל</a:t>
                      </a:r>
                      <a:r>
                        <a:rPr lang="he-IL" baseline="0" dirty="0" smtClean="0"/>
                        <a:t> הקארי דלוק אם הערך בין 2 הערכים</a:t>
                      </a:r>
                      <a:endParaRPr lang="en-US" dirty="0"/>
                    </a:p>
                  </a:txBody>
                  <a:tcPr/>
                </a:tc>
                <a:tc>
                  <a:txBody>
                    <a:bodyPr/>
                    <a:lstStyle/>
                    <a:p>
                      <a:r>
                        <a:rPr lang="he-IL" dirty="0" smtClean="0"/>
                        <a:t>ערך מספרי,ערך גבוה,ערך</a:t>
                      </a:r>
                      <a:r>
                        <a:rPr lang="he-IL" baseline="0" dirty="0" smtClean="0"/>
                        <a:t> נמוך</a:t>
                      </a:r>
                      <a:endParaRPr lang="en-US" dirty="0"/>
                    </a:p>
                  </a:txBody>
                  <a:tcPr/>
                </a:tc>
                <a:tc>
                  <a:txBody>
                    <a:bodyPr/>
                    <a:lstStyle/>
                    <a:p>
                      <a:r>
                        <a:rPr lang="en-US" dirty="0" err="1" smtClean="0"/>
                        <a:t>checkBetween</a:t>
                      </a:r>
                      <a:endParaRPr lang="en-US" dirty="0"/>
                    </a:p>
                  </a:txBody>
                  <a:tcPr/>
                </a:tc>
              </a:tr>
              <a:tr h="77538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הופך את מצב התוכנה למצב גרפי 200</a:t>
                      </a:r>
                      <a:r>
                        <a:rPr lang="en-US" dirty="0" smtClean="0"/>
                        <a:t>x</a:t>
                      </a:r>
                      <a:r>
                        <a:rPr lang="he-IL" dirty="0" smtClean="0"/>
                        <a:t>320</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SetGraphic</a:t>
                      </a:r>
                      <a:endParaRPr lang="en-US" dirty="0"/>
                    </a:p>
                  </a:txBody>
                  <a:tcPr/>
                </a:tc>
              </a:tr>
              <a:tr h="5064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הופך מחרוזת המייצגת מספר למספר רגיל</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אין</a:t>
                      </a:r>
                      <a:endParaRPr lang="en-US" dirty="0" smtClean="0"/>
                    </a:p>
                    <a:p>
                      <a:endParaRPr lang="en-US" dirty="0"/>
                    </a:p>
                  </a:txBody>
                  <a:tcPr/>
                </a:tc>
                <a:tc>
                  <a:txBody>
                    <a:bodyPr/>
                    <a:lstStyle/>
                    <a:p>
                      <a:r>
                        <a:rPr lang="he-IL" dirty="0" smtClean="0"/>
                        <a:t>מיקום</a:t>
                      </a:r>
                      <a:r>
                        <a:rPr lang="he-IL" baseline="0" dirty="0" smtClean="0"/>
                        <a:t> </a:t>
                      </a:r>
                      <a:r>
                        <a:rPr lang="he-IL" baseline="0" smtClean="0"/>
                        <a:t>המחרוזת בזכרון,אורך המחרוזת</a:t>
                      </a:r>
                      <a:endParaRPr lang="en-US" dirty="0"/>
                    </a:p>
                  </a:txBody>
                  <a:tcPr/>
                </a:tc>
                <a:tc>
                  <a:txBody>
                    <a:bodyPr/>
                    <a:lstStyle/>
                    <a:p>
                      <a:r>
                        <a:rPr lang="en-US" dirty="0" err="1" smtClean="0"/>
                        <a:t>getNumFromString</a:t>
                      </a:r>
                      <a:endParaRPr lang="en-US" dirty="0"/>
                    </a:p>
                  </a:txBody>
                  <a:tcPr/>
                </a:tc>
              </a:tr>
            </a:tbl>
          </a:graphicData>
        </a:graphic>
      </p:graphicFrame>
    </p:spTree>
    <p:extLst>
      <p:ext uri="{BB962C8B-B14F-4D97-AF65-F5344CB8AC3E}">
        <p14:creationId xmlns:p14="http://schemas.microsoft.com/office/powerpoint/2010/main" val="2490764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94525309"/>
              </p:ext>
            </p:extLst>
          </p:nvPr>
        </p:nvGraphicFramePr>
        <p:xfrm>
          <a:off x="125239" y="153908"/>
          <a:ext cx="11941522" cy="6623786"/>
        </p:xfrm>
        <a:graphic>
          <a:graphicData uri="http://schemas.openxmlformats.org/drawingml/2006/table">
            <a:tbl>
              <a:tblPr firstRow="1" bandRow="1">
                <a:tableStyleId>{5C22544A-7EE6-4342-B048-85BDC9FD1C3A}</a:tableStyleId>
              </a:tblPr>
              <a:tblGrid>
                <a:gridCol w="2979276"/>
                <a:gridCol w="2965896"/>
                <a:gridCol w="2992657"/>
                <a:gridCol w="3003693"/>
              </a:tblGrid>
              <a:tr h="344623">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701583">
                <a:tc>
                  <a:txBody>
                    <a:bodyPr/>
                    <a:lstStyle/>
                    <a:p>
                      <a:r>
                        <a:rPr lang="he-IL" dirty="0" smtClean="0"/>
                        <a:t>ממיר מספר רגיל למחרוזת</a:t>
                      </a:r>
                      <a:r>
                        <a:rPr lang="he-IL" baseline="0" dirty="0" smtClean="0"/>
                        <a:t> המייצגת את המספר</a:t>
                      </a:r>
                      <a:endParaRPr lang="en-US" dirty="0"/>
                    </a:p>
                  </a:txBody>
                  <a:tcPr/>
                </a:tc>
                <a:tc>
                  <a:txBody>
                    <a:bodyPr/>
                    <a:lstStyle/>
                    <a:p>
                      <a:r>
                        <a:rPr lang="he-IL" dirty="0" smtClean="0"/>
                        <a:t>אין</a:t>
                      </a:r>
                      <a:endParaRPr lang="en-US" dirty="0"/>
                    </a:p>
                  </a:txBody>
                  <a:tcPr/>
                </a:tc>
                <a:tc>
                  <a:txBody>
                    <a:bodyPr/>
                    <a:lstStyle/>
                    <a:p>
                      <a:r>
                        <a:rPr lang="he-IL" dirty="0" smtClean="0"/>
                        <a:t>מיקום</a:t>
                      </a:r>
                      <a:r>
                        <a:rPr lang="he-IL" baseline="0" dirty="0" smtClean="0"/>
                        <a:t> המחרוזת יעד בזכרון,מספר,אורך מחרוזת</a:t>
                      </a:r>
                      <a:endParaRPr lang="en-US" dirty="0"/>
                    </a:p>
                  </a:txBody>
                  <a:tcPr/>
                </a:tc>
                <a:tc>
                  <a:txBody>
                    <a:bodyPr/>
                    <a:lstStyle/>
                    <a:p>
                      <a:r>
                        <a:rPr lang="en-US" dirty="0" err="1" smtClean="0"/>
                        <a:t>putNumInString</a:t>
                      </a:r>
                      <a:endParaRPr lang="en-US" dirty="0"/>
                    </a:p>
                  </a:txBody>
                  <a:tcPr/>
                </a:tc>
              </a:tr>
              <a:tr h="783046">
                <a:tc>
                  <a:txBody>
                    <a:bodyPr/>
                    <a:lstStyle/>
                    <a:p>
                      <a:r>
                        <a:rPr lang="he-IL" dirty="0" smtClean="0"/>
                        <a:t>מעדכן</a:t>
                      </a:r>
                      <a:r>
                        <a:rPr lang="he-IL" baseline="0" dirty="0" smtClean="0"/>
                        <a:t> מקסימום נקודות על המסך,שומר את המחרוזת כמחרוזת לכתיבה בקובץ ומדליק בוליאני שמסמן מקסימום חדש</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updateMaxPoints</a:t>
                      </a:r>
                      <a:endParaRPr lang="en-US" dirty="0"/>
                    </a:p>
                  </a:txBody>
                  <a:tcPr/>
                </a:tc>
              </a:tr>
              <a:tr h="947842">
                <a:tc>
                  <a:txBody>
                    <a:bodyPr/>
                    <a:lstStyle/>
                    <a:p>
                      <a:r>
                        <a:rPr lang="he-IL" dirty="0" smtClean="0"/>
                        <a:t>מדפיס את הנקודות והשם הכי טוב על המסך</a:t>
                      </a:r>
                      <a:endParaRPr lang="en-US" dirty="0"/>
                    </a:p>
                  </a:txBody>
                  <a:tcPr/>
                </a:tc>
                <a:tc>
                  <a:txBody>
                    <a:bodyPr/>
                    <a:lstStyle/>
                    <a:p>
                      <a:r>
                        <a:rPr lang="he-IL" dirty="0" smtClean="0"/>
                        <a:t>הדפסת</a:t>
                      </a:r>
                      <a:r>
                        <a:rPr lang="he-IL" baseline="0" dirty="0" smtClean="0"/>
                        <a:t> מחרוזות לנקודות,שם מנצח ומייצגים למסך</a:t>
                      </a:r>
                      <a:endParaRPr lang="en-US" dirty="0"/>
                    </a:p>
                  </a:txBody>
                  <a:tcPr/>
                </a:tc>
                <a:tc>
                  <a:txBody>
                    <a:bodyPr/>
                    <a:lstStyle/>
                    <a:p>
                      <a:r>
                        <a:rPr lang="he-IL" dirty="0" smtClean="0"/>
                        <a:t>אין</a:t>
                      </a:r>
                      <a:endParaRPr lang="en-US" dirty="0"/>
                    </a:p>
                  </a:txBody>
                  <a:tcPr/>
                </a:tc>
                <a:tc>
                  <a:txBody>
                    <a:bodyPr/>
                    <a:lstStyle/>
                    <a:p>
                      <a:r>
                        <a:rPr lang="en-US" dirty="0" err="1" smtClean="0"/>
                        <a:t>printPointsAndName</a:t>
                      </a:r>
                      <a:endParaRPr lang="en-US" dirty="0"/>
                    </a:p>
                  </a:txBody>
                  <a:tcPr/>
                </a:tc>
              </a:tr>
              <a:tr h="888262">
                <a:tc>
                  <a:txBody>
                    <a:bodyPr/>
                    <a:lstStyle/>
                    <a:p>
                      <a:r>
                        <a:rPr lang="he-IL" dirty="0" smtClean="0"/>
                        <a:t>מדפיס</a:t>
                      </a:r>
                      <a:r>
                        <a:rPr lang="he-IL" baseline="0" dirty="0" smtClean="0"/>
                        <a:t> הודעה למסך במקרה שהייתה תקלה בפתיחת הקובץ של הנקודות\תמונה</a:t>
                      </a:r>
                      <a:endParaRPr lang="en-US" dirty="0"/>
                    </a:p>
                  </a:txBody>
                  <a:tcPr/>
                </a:tc>
                <a:tc>
                  <a:txBody>
                    <a:bodyPr/>
                    <a:lstStyle/>
                    <a:p>
                      <a:r>
                        <a:rPr lang="he-IL" dirty="0" smtClean="0"/>
                        <a:t>מדפיס מחרוזת של שגיאת פתיחת קובץ</a:t>
                      </a:r>
                      <a:endParaRPr lang="en-US" dirty="0"/>
                    </a:p>
                  </a:txBody>
                  <a:tcPr/>
                </a:tc>
                <a:tc>
                  <a:txBody>
                    <a:bodyPr/>
                    <a:lstStyle/>
                    <a:p>
                      <a:r>
                        <a:rPr lang="he-IL" dirty="0" smtClean="0"/>
                        <a:t>אין</a:t>
                      </a:r>
                      <a:endParaRPr lang="en-US" dirty="0"/>
                    </a:p>
                  </a:txBody>
                  <a:tcPr/>
                </a:tc>
                <a:tc>
                  <a:txBody>
                    <a:bodyPr/>
                    <a:lstStyle/>
                    <a:p>
                      <a:r>
                        <a:rPr lang="en-US" dirty="0" err="1" smtClean="0"/>
                        <a:t>errorPrint</a:t>
                      </a:r>
                      <a:endParaRPr lang="en-US" dirty="0"/>
                    </a:p>
                  </a:txBody>
                  <a:tcPr/>
                </a:tc>
              </a:tr>
              <a:tr h="676681">
                <a:tc>
                  <a:txBody>
                    <a:bodyPr/>
                    <a:lstStyle/>
                    <a:p>
                      <a:r>
                        <a:rPr lang="he-IL" dirty="0" smtClean="0"/>
                        <a:t>מדפיס את המספר</a:t>
                      </a:r>
                      <a:r>
                        <a:rPr lang="he-IL" baseline="0" dirty="0" smtClean="0"/>
                        <a:t> שנמצא ב</a:t>
                      </a:r>
                      <a:r>
                        <a:rPr lang="en-US" baseline="0" dirty="0" smtClean="0"/>
                        <a:t>ax</a:t>
                      </a:r>
                      <a:r>
                        <a:rPr lang="he-IL" baseline="0" dirty="0" smtClean="0"/>
                        <a:t> בהצגה דצימלית</a:t>
                      </a:r>
                      <a:endParaRPr lang="en-US" dirty="0"/>
                    </a:p>
                  </a:txBody>
                  <a:tcPr/>
                </a:tc>
                <a:tc>
                  <a:txBody>
                    <a:bodyPr/>
                    <a:lstStyle/>
                    <a:p>
                      <a:r>
                        <a:rPr lang="he-IL" dirty="0" smtClean="0"/>
                        <a:t>מדפיס את המספר</a:t>
                      </a:r>
                      <a:r>
                        <a:rPr lang="he-IL" baseline="0" dirty="0" smtClean="0"/>
                        <a:t> שנמצא ב</a:t>
                      </a:r>
                      <a:r>
                        <a:rPr lang="en-US" baseline="0" dirty="0" smtClean="0"/>
                        <a:t>ax</a:t>
                      </a:r>
                      <a:r>
                        <a:rPr lang="he-IL" baseline="0" dirty="0" smtClean="0"/>
                        <a:t> בהצגה דצימלית</a:t>
                      </a:r>
                      <a:endParaRPr lang="en-US" dirty="0"/>
                    </a:p>
                  </a:txBody>
                  <a:tcPr/>
                </a:tc>
                <a:tc>
                  <a:txBody>
                    <a:bodyPr/>
                    <a:lstStyle/>
                    <a:p>
                      <a:r>
                        <a:rPr lang="he-IL" dirty="0" smtClean="0"/>
                        <a:t>מספר הנמצא ברגיסטר</a:t>
                      </a:r>
                      <a:r>
                        <a:rPr lang="he-IL" baseline="0" dirty="0" smtClean="0"/>
                        <a:t> </a:t>
                      </a:r>
                      <a:r>
                        <a:rPr lang="en-US" baseline="0" dirty="0" smtClean="0"/>
                        <a:t>ax</a:t>
                      </a:r>
                      <a:endParaRPr lang="en-US" dirty="0"/>
                    </a:p>
                  </a:txBody>
                  <a:tcPr/>
                </a:tc>
                <a:tc>
                  <a:txBody>
                    <a:bodyPr/>
                    <a:lstStyle/>
                    <a:p>
                      <a:r>
                        <a:rPr lang="en-US" dirty="0" err="1" smtClean="0"/>
                        <a:t>ShowAxDecimal</a:t>
                      </a:r>
                      <a:endParaRPr lang="en-US" dirty="0"/>
                    </a:p>
                  </a:txBody>
                  <a:tcPr/>
                </a:tc>
              </a:tr>
              <a:tr h="80655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mtClean="0"/>
                        <a:t>מעדכן את הנקודות הכי</a:t>
                      </a:r>
                      <a:r>
                        <a:rPr lang="he-IL" baseline="0" smtClean="0"/>
                        <a:t> טובות </a:t>
                      </a:r>
                      <a:r>
                        <a:rPr lang="he-IL" smtClean="0"/>
                        <a:t>והשם הכי טוב בקובץ</a:t>
                      </a:r>
                      <a:r>
                        <a:rPr lang="he-IL" baseline="0" smtClean="0"/>
                        <a:t> הטקסט(אם נשבר השיא)</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updateNewMax</a:t>
                      </a:r>
                      <a:endParaRPr lang="en-US" dirty="0"/>
                    </a:p>
                  </a:txBody>
                  <a:tcPr/>
                </a:tc>
              </a:tr>
              <a:tr h="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אחראי לתפקוד המסכי פתיחה,כפתורים ומעבר</a:t>
                      </a:r>
                      <a:r>
                        <a:rPr lang="he-IL" baseline="0" dirty="0" smtClean="0"/>
                        <a:t> בין תמונות</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smtClean="0"/>
                    </a:p>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openingScreens</a:t>
                      </a:r>
                      <a:endParaRPr lang="en-US" dirty="0"/>
                    </a:p>
                  </a:txBody>
                  <a:tcPr/>
                </a:tc>
              </a:tr>
            </a:tbl>
          </a:graphicData>
        </a:graphic>
      </p:graphicFrame>
    </p:spTree>
    <p:extLst>
      <p:ext uri="{BB962C8B-B14F-4D97-AF65-F5344CB8AC3E}">
        <p14:creationId xmlns:p14="http://schemas.microsoft.com/office/powerpoint/2010/main" val="479709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77995892"/>
              </p:ext>
            </p:extLst>
          </p:nvPr>
        </p:nvGraphicFramePr>
        <p:xfrm>
          <a:off x="226336" y="832918"/>
          <a:ext cx="11724240" cy="5179489"/>
        </p:xfrm>
        <a:graphic>
          <a:graphicData uri="http://schemas.openxmlformats.org/drawingml/2006/table">
            <a:tbl>
              <a:tblPr firstRow="1" bandRow="1">
                <a:tableStyleId>{5C22544A-7EE6-4342-B048-85BDC9FD1C3A}</a:tableStyleId>
              </a:tblPr>
              <a:tblGrid>
                <a:gridCol w="2931060"/>
                <a:gridCol w="2931060"/>
                <a:gridCol w="2931060"/>
                <a:gridCol w="2931060"/>
              </a:tblGrid>
              <a:tr h="552262">
                <a:tc>
                  <a:txBody>
                    <a:bodyPr/>
                    <a:lstStyle/>
                    <a:p>
                      <a:r>
                        <a:rPr lang="he-IL" dirty="0" smtClean="0"/>
                        <a:t>הסבר קצר</a:t>
                      </a:r>
                      <a:endParaRPr lang="en-US" dirty="0"/>
                    </a:p>
                  </a:txBody>
                  <a:tcPr/>
                </a:tc>
                <a:tc>
                  <a:txBody>
                    <a:bodyPr/>
                    <a:lstStyle/>
                    <a:p>
                      <a:r>
                        <a:rPr lang="he-IL" dirty="0" smtClean="0"/>
                        <a:t>פלט</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1146169">
                <a:tc>
                  <a:txBody>
                    <a:bodyPr/>
                    <a:lstStyle/>
                    <a:p>
                      <a:r>
                        <a:rPr lang="he-IL" dirty="0" smtClean="0"/>
                        <a:t>משתמש</a:t>
                      </a:r>
                      <a:r>
                        <a:rPr lang="he-IL" baseline="0" dirty="0" smtClean="0"/>
                        <a:t> ב</a:t>
                      </a:r>
                      <a:r>
                        <a:rPr lang="en-US" baseline="0" dirty="0" err="1" smtClean="0"/>
                        <a:t>RandomByCs</a:t>
                      </a:r>
                      <a:r>
                        <a:rPr lang="en-US" baseline="0" dirty="0" smtClean="0"/>
                        <a:t> </a:t>
                      </a:r>
                      <a:r>
                        <a:rPr lang="he-IL" baseline="0" dirty="0" smtClean="0"/>
                        <a:t> כדי ליצור מהירות אקראית בין התחומים </a:t>
                      </a:r>
                      <a:r>
                        <a:rPr lang="en-US" baseline="0" dirty="0" err="1" smtClean="0"/>
                        <a:t>minspeed</a:t>
                      </a:r>
                      <a:r>
                        <a:rPr lang="he-IL" baseline="0" dirty="0" smtClean="0"/>
                        <a:t> ו </a:t>
                      </a:r>
                      <a:r>
                        <a:rPr lang="en-US" baseline="0" dirty="0" err="1" smtClean="0"/>
                        <a:t>maxspeed</a:t>
                      </a:r>
                      <a:r>
                        <a:rPr lang="he-IL" baseline="0" dirty="0" smtClean="0"/>
                        <a:t>(מחזיר ב</a:t>
                      </a:r>
                      <a:r>
                        <a:rPr lang="en-US" baseline="0" dirty="0" smtClean="0"/>
                        <a:t>al</a:t>
                      </a:r>
                      <a:r>
                        <a:rPr lang="he-IL" baseline="0" dirty="0" smtClean="0"/>
                        <a:t>)</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randomSpeed</a:t>
                      </a:r>
                      <a:endParaRPr lang="en-US" dirty="0"/>
                    </a:p>
                  </a:txBody>
                  <a:tcPr/>
                </a:tc>
              </a:tr>
              <a:tr h="1146169">
                <a:tc>
                  <a:txBody>
                    <a:bodyPr/>
                    <a:lstStyle/>
                    <a:p>
                      <a:r>
                        <a:rPr lang="he-IL" dirty="0" smtClean="0"/>
                        <a:t>יוצר</a:t>
                      </a:r>
                      <a:r>
                        <a:rPr lang="he-IL" baseline="0" dirty="0" smtClean="0"/>
                        <a:t> מקום לפי המספרים שקבעת לגבולות האקראי בעזרת </a:t>
                      </a:r>
                      <a:r>
                        <a:rPr lang="en-US" baseline="0" dirty="0" smtClean="0"/>
                        <a:t>mask</a:t>
                      </a:r>
                      <a:endParaRPr lang="en-US" dirty="0"/>
                    </a:p>
                  </a:txBody>
                  <a:tcPr/>
                </a:tc>
                <a:tc>
                  <a:txBody>
                    <a:bodyPr/>
                    <a:lstStyle/>
                    <a:p>
                      <a:r>
                        <a:rPr lang="he-IL" dirty="0" smtClean="0"/>
                        <a:t>אין</a:t>
                      </a:r>
                      <a:endParaRPr lang="en-US" dirty="0"/>
                    </a:p>
                  </a:txBody>
                  <a:tcPr/>
                </a:tc>
                <a:tc>
                  <a:txBody>
                    <a:bodyPr/>
                    <a:lstStyle/>
                    <a:p>
                      <a:r>
                        <a:rPr lang="he-IL" dirty="0" smtClean="0"/>
                        <a:t>טווח ב</a:t>
                      </a:r>
                      <a:r>
                        <a:rPr lang="en-US" dirty="0" err="1" smtClean="0"/>
                        <a:t>bh</a:t>
                      </a:r>
                      <a:endParaRPr lang="en-US" dirty="0"/>
                    </a:p>
                  </a:txBody>
                  <a:tcPr/>
                </a:tc>
                <a:tc>
                  <a:txBody>
                    <a:bodyPr/>
                    <a:lstStyle/>
                    <a:p>
                      <a:r>
                        <a:rPr lang="en-US" dirty="0" err="1" smtClean="0"/>
                        <a:t>MakeMask</a:t>
                      </a:r>
                      <a:endParaRPr lang="en-US" dirty="0"/>
                    </a:p>
                  </a:txBody>
                  <a:tcPr/>
                </a:tc>
              </a:tr>
              <a:tr h="1146169">
                <a:tc>
                  <a:txBody>
                    <a:bodyPr/>
                    <a:lstStyle/>
                    <a:p>
                      <a:r>
                        <a:rPr lang="he-IL" dirty="0" smtClean="0"/>
                        <a:t>יוצר</a:t>
                      </a:r>
                      <a:r>
                        <a:rPr lang="he-IL" baseline="0" dirty="0" smtClean="0"/>
                        <a:t> מספר רנדומלי בטווחים של </a:t>
                      </a:r>
                      <a:r>
                        <a:rPr lang="en-US" baseline="0" dirty="0" err="1" smtClean="0"/>
                        <a:t>bh</a:t>
                      </a:r>
                      <a:r>
                        <a:rPr lang="he-IL" baseline="0" dirty="0" smtClean="0"/>
                        <a:t> ו </a:t>
                      </a:r>
                      <a:r>
                        <a:rPr lang="en-US" baseline="0" dirty="0" err="1" smtClean="0"/>
                        <a:t>bl</a:t>
                      </a:r>
                      <a:endParaRPr lang="en-US" dirty="0"/>
                    </a:p>
                  </a:txBody>
                  <a:tcPr/>
                </a:tc>
                <a:tc>
                  <a:txBody>
                    <a:bodyPr/>
                    <a:lstStyle/>
                    <a:p>
                      <a:r>
                        <a:rPr lang="he-IL" dirty="0" smtClean="0"/>
                        <a:t>מספר</a:t>
                      </a:r>
                      <a:r>
                        <a:rPr lang="he-IL" baseline="0" dirty="0" smtClean="0"/>
                        <a:t> רנדומלי(שם ב</a:t>
                      </a:r>
                      <a:r>
                        <a:rPr lang="en-US" baseline="0" dirty="0" smtClean="0"/>
                        <a:t>al</a:t>
                      </a:r>
                      <a:r>
                        <a:rPr lang="he-IL" baseline="0" dirty="0" smtClean="0"/>
                        <a:t>)</a:t>
                      </a:r>
                      <a:endParaRPr lang="en-US" dirty="0"/>
                    </a:p>
                  </a:txBody>
                  <a:tcPr/>
                </a:tc>
                <a:tc>
                  <a:txBody>
                    <a:bodyPr/>
                    <a:lstStyle/>
                    <a:p>
                      <a:r>
                        <a:rPr lang="he-IL" dirty="0" smtClean="0"/>
                        <a:t>מספר מקסימלי(</a:t>
                      </a:r>
                      <a:r>
                        <a:rPr lang="en-US" dirty="0" err="1" smtClean="0"/>
                        <a:t>bh</a:t>
                      </a:r>
                      <a:r>
                        <a:rPr lang="he-IL" dirty="0" smtClean="0"/>
                        <a:t>),מספר</a:t>
                      </a:r>
                      <a:r>
                        <a:rPr lang="he-IL" baseline="0" dirty="0" smtClean="0"/>
                        <a:t> מינימלי(</a:t>
                      </a:r>
                      <a:r>
                        <a:rPr lang="en-US" baseline="0" dirty="0" err="1" smtClean="0"/>
                        <a:t>bl</a:t>
                      </a:r>
                      <a:r>
                        <a:rPr lang="he-IL" baseline="0" dirty="0" smtClean="0"/>
                        <a:t>)</a:t>
                      </a:r>
                      <a:endParaRPr lang="en-US" dirty="0"/>
                    </a:p>
                  </a:txBody>
                  <a:tcPr/>
                </a:tc>
                <a:tc>
                  <a:txBody>
                    <a:bodyPr/>
                    <a:lstStyle/>
                    <a:p>
                      <a:r>
                        <a:rPr lang="en-US" dirty="0" err="1" smtClean="0"/>
                        <a:t>RandomByCs</a:t>
                      </a:r>
                      <a:endParaRPr lang="en-US" dirty="0"/>
                    </a:p>
                  </a:txBody>
                  <a:tcPr/>
                </a:tc>
              </a:tr>
              <a:tr h="114616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Title 1"/>
          <p:cNvSpPr txBox="1">
            <a:spLocks noGrp="1"/>
          </p:cNvSpPr>
          <p:nvPr>
            <p:ph type="title"/>
          </p:nvPr>
        </p:nvSpPr>
        <p:spPr>
          <a:xfrm>
            <a:off x="9243587" y="238376"/>
            <a:ext cx="2635313" cy="46779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random.asm</a:t>
            </a:r>
            <a:endParaRPr lang="en-US" sz="1800" dirty="0"/>
          </a:p>
        </p:txBody>
      </p:sp>
    </p:spTree>
    <p:extLst>
      <p:ext uri="{BB962C8B-B14F-4D97-AF65-F5344CB8AC3E}">
        <p14:creationId xmlns:p14="http://schemas.microsoft.com/office/powerpoint/2010/main" val="873338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676400" y="0"/>
            <a:ext cx="10515600" cy="34403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tools.asm</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089095079"/>
              </p:ext>
            </p:extLst>
          </p:nvPr>
        </p:nvGraphicFramePr>
        <p:xfrm>
          <a:off x="187104" y="339676"/>
          <a:ext cx="11941522" cy="6518324"/>
        </p:xfrm>
        <a:graphic>
          <a:graphicData uri="http://schemas.openxmlformats.org/drawingml/2006/table">
            <a:tbl>
              <a:tblPr firstRow="1" bandRow="1">
                <a:tableStyleId>{5C22544A-7EE6-4342-B048-85BDC9FD1C3A}</a:tableStyleId>
              </a:tblPr>
              <a:tblGrid>
                <a:gridCol w="2979276"/>
                <a:gridCol w="2965896"/>
                <a:gridCol w="2992657"/>
                <a:gridCol w="3003693"/>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02939">
                <a:tc>
                  <a:txBody>
                    <a:bodyPr/>
                    <a:lstStyle/>
                    <a:p>
                      <a:r>
                        <a:rPr lang="he-IL" dirty="0" smtClean="0"/>
                        <a:t>בודק</a:t>
                      </a:r>
                      <a:r>
                        <a:rPr lang="he-IL" baseline="0" dirty="0" smtClean="0"/>
                        <a:t> את כמות הנסיונות הנותרים,מעדכן כמויות ניסיונות נותרים</a:t>
                      </a:r>
                      <a:endParaRPr lang="en-US" dirty="0"/>
                    </a:p>
                  </a:txBody>
                  <a:tcPr/>
                </a:tc>
                <a:tc>
                  <a:txBody>
                    <a:bodyPr/>
                    <a:lstStyle/>
                    <a:p>
                      <a:r>
                        <a:rPr lang="he-IL" dirty="0" smtClean="0"/>
                        <a:t>במקרה שירד ניסיון אחד מחליף</a:t>
                      </a:r>
                      <a:r>
                        <a:rPr lang="he-IL" baseline="0" dirty="0" smtClean="0"/>
                        <a:t> את הפיקסלים באיזור שהדמות הייתה לצבע שלהם ברקע המקורי ומעדכן על המסך את הניסיונות</a:t>
                      </a:r>
                      <a:endParaRPr lang="en-US" dirty="0"/>
                    </a:p>
                  </a:txBody>
                  <a:tcPr/>
                </a:tc>
                <a:tc>
                  <a:txBody>
                    <a:bodyPr/>
                    <a:lstStyle/>
                    <a:p>
                      <a:r>
                        <a:rPr lang="he-IL" dirty="0" smtClean="0"/>
                        <a:t>אין</a:t>
                      </a:r>
                      <a:endParaRPr lang="en-US" dirty="0"/>
                    </a:p>
                  </a:txBody>
                  <a:tcPr/>
                </a:tc>
                <a:tc>
                  <a:txBody>
                    <a:bodyPr/>
                    <a:lstStyle/>
                    <a:p>
                      <a:r>
                        <a:rPr lang="en-US" dirty="0" err="1" smtClean="0"/>
                        <a:t>checklife</a:t>
                      </a:r>
                      <a:endParaRPr lang="en-US" dirty="0"/>
                    </a:p>
                  </a:txBody>
                  <a:tcPr/>
                </a:tc>
              </a:tr>
              <a:tr h="640457">
                <a:tc>
                  <a:txBody>
                    <a:bodyPr/>
                    <a:lstStyle/>
                    <a:p>
                      <a:r>
                        <a:rPr lang="he-IL" dirty="0" smtClean="0"/>
                        <a:t>מעדכן</a:t>
                      </a:r>
                      <a:r>
                        <a:rPr lang="he-IL" baseline="0" dirty="0" smtClean="0"/>
                        <a:t> מקסימום נקודות על המסך,שומר את המחרוזת</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blowdraw</a:t>
                      </a:r>
                      <a:endParaRPr lang="en-US" dirty="0"/>
                    </a:p>
                  </a:txBody>
                  <a:tcPr/>
                </a:tc>
              </a:tr>
              <a:tr h="692510">
                <a:tc>
                  <a:txBody>
                    <a:bodyPr/>
                    <a:lstStyle/>
                    <a:p>
                      <a:r>
                        <a:rPr lang="he-IL" dirty="0" smtClean="0"/>
                        <a:t>מדפיס</a:t>
                      </a:r>
                      <a:r>
                        <a:rPr lang="he-IL" baseline="0" dirty="0" smtClean="0"/>
                        <a:t> את ההודעה למיקום החיים ובלונים המייצגים ניסיונות</a:t>
                      </a:r>
                      <a:endParaRPr lang="en-US" dirty="0"/>
                    </a:p>
                  </a:txBody>
                  <a:tcPr/>
                </a:tc>
                <a:tc>
                  <a:txBody>
                    <a:bodyPr/>
                    <a:lstStyle/>
                    <a:p>
                      <a:r>
                        <a:rPr lang="he-IL" dirty="0" smtClean="0"/>
                        <a:t>משנה פיקסלים באיזור המיועד לניסיונות על המסך</a:t>
                      </a:r>
                      <a:endParaRPr lang="en-US" dirty="0"/>
                    </a:p>
                  </a:txBody>
                  <a:tcPr/>
                </a:tc>
                <a:tc>
                  <a:txBody>
                    <a:bodyPr/>
                    <a:lstStyle/>
                    <a:p>
                      <a:r>
                        <a:rPr lang="he-IL" dirty="0" smtClean="0"/>
                        <a:t>אין</a:t>
                      </a:r>
                      <a:endParaRPr lang="en-US" dirty="0"/>
                    </a:p>
                  </a:txBody>
                  <a:tcPr/>
                </a:tc>
                <a:tc>
                  <a:txBody>
                    <a:bodyPr/>
                    <a:lstStyle/>
                    <a:p>
                      <a:r>
                        <a:rPr lang="en-US" dirty="0" err="1" smtClean="0"/>
                        <a:t>printlife</a:t>
                      </a:r>
                      <a:endParaRPr lang="en-US" dirty="0"/>
                    </a:p>
                  </a:txBody>
                  <a:tcPr/>
                </a:tc>
              </a:tr>
              <a:tr h="861342">
                <a:tc>
                  <a:txBody>
                    <a:bodyPr/>
                    <a:lstStyle/>
                    <a:p>
                      <a:r>
                        <a:rPr lang="he-IL" dirty="0" smtClean="0"/>
                        <a:t>מדפיס בלונים לייצוג הניסיונות הנותרים לפי כמות הניסיונות הנותרים</a:t>
                      </a:r>
                      <a:endParaRPr lang="en-US" dirty="0"/>
                    </a:p>
                  </a:txBody>
                  <a:tcPr/>
                </a:tc>
                <a:tc>
                  <a:txBody>
                    <a:bodyPr/>
                    <a:lstStyle/>
                    <a:p>
                      <a:r>
                        <a:rPr lang="he-IL" dirty="0" smtClean="0"/>
                        <a:t>משנה</a:t>
                      </a:r>
                      <a:r>
                        <a:rPr lang="he-IL" baseline="0" dirty="0" smtClean="0"/>
                        <a:t> פיקסלים באיזור המיועד לניסיונות על המסך</a:t>
                      </a:r>
                      <a:endParaRPr lang="en-US" dirty="0"/>
                    </a:p>
                  </a:txBody>
                  <a:tcPr/>
                </a:tc>
                <a:tc>
                  <a:txBody>
                    <a:bodyPr/>
                    <a:lstStyle/>
                    <a:p>
                      <a:r>
                        <a:rPr lang="he-IL" dirty="0" smtClean="0"/>
                        <a:t>אין</a:t>
                      </a:r>
                      <a:endParaRPr lang="en-US" dirty="0"/>
                    </a:p>
                  </a:txBody>
                  <a:tcPr/>
                </a:tc>
                <a:tc>
                  <a:txBody>
                    <a:bodyPr/>
                    <a:lstStyle/>
                    <a:p>
                      <a:r>
                        <a:rPr lang="en-US" dirty="0" err="1" smtClean="0"/>
                        <a:t>printballife</a:t>
                      </a:r>
                      <a:endParaRPr lang="en-US" dirty="0"/>
                    </a:p>
                  </a:txBody>
                  <a:tcPr/>
                </a:tc>
              </a:tr>
              <a:tr h="602939">
                <a:tc>
                  <a:txBody>
                    <a:bodyPr/>
                    <a:lstStyle/>
                    <a:p>
                      <a:r>
                        <a:rPr lang="he-IL" dirty="0" smtClean="0"/>
                        <a:t>מדפיס סימן של פיצוץ</a:t>
                      </a:r>
                      <a:r>
                        <a:rPr lang="he-IL" baseline="0" dirty="0" smtClean="0"/>
                        <a:t> על מספר מסוים של בלונים המסמנים ניסיונות לפי הניסיונות הנותרים</a:t>
                      </a:r>
                      <a:endParaRPr lang="en-US" dirty="0"/>
                    </a:p>
                  </a:txBody>
                  <a:tcPr/>
                </a:tc>
                <a:tc>
                  <a:txBody>
                    <a:bodyPr/>
                    <a:lstStyle/>
                    <a:p>
                      <a:r>
                        <a:rPr lang="he-IL" dirty="0" smtClean="0"/>
                        <a:t>משנה פיקסלים על ומסביב</a:t>
                      </a:r>
                      <a:r>
                        <a:rPr lang="he-IL" baseline="0" dirty="0" smtClean="0"/>
                        <a:t> לבלונים</a:t>
                      </a:r>
                      <a:endParaRPr lang="en-US" dirty="0"/>
                    </a:p>
                  </a:txBody>
                  <a:tcPr/>
                </a:tc>
                <a:tc>
                  <a:txBody>
                    <a:bodyPr/>
                    <a:lstStyle/>
                    <a:p>
                      <a:r>
                        <a:rPr lang="he-IL" dirty="0" smtClean="0"/>
                        <a:t>אין</a:t>
                      </a:r>
                      <a:endParaRPr lang="en-US" dirty="0"/>
                    </a:p>
                  </a:txBody>
                  <a:tcPr/>
                </a:tc>
                <a:tc>
                  <a:txBody>
                    <a:bodyPr/>
                    <a:lstStyle/>
                    <a:p>
                      <a:r>
                        <a:rPr lang="en-US" dirty="0" err="1" smtClean="0"/>
                        <a:t>printblown</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חוט בסיסי של בלון(בשביל</a:t>
                      </a:r>
                      <a:r>
                        <a:rPr lang="he-IL" baseline="0" dirty="0" smtClean="0"/>
                        <a:t> </a:t>
                      </a:r>
                      <a:r>
                        <a:rPr lang="en-US" baseline="0" dirty="0" err="1" smtClean="0"/>
                        <a:t>basicbaloon</a:t>
                      </a:r>
                      <a:r>
                        <a:rPr lang="he-IL" baseline="0" dirty="0" smtClean="0"/>
                        <a:t>)</a:t>
                      </a:r>
                      <a:endParaRPr lang="en-US" dirty="0" smtClean="0"/>
                    </a:p>
                  </a:txBody>
                  <a:tcPr/>
                </a:tc>
                <a:tc>
                  <a:txBody>
                    <a:bodyPr/>
                    <a:lstStyle/>
                    <a:p>
                      <a:r>
                        <a:rPr lang="he-IL" dirty="0" smtClean="0"/>
                        <a:t>משנה</a:t>
                      </a:r>
                      <a:r>
                        <a:rPr lang="he-IL" baseline="0" dirty="0" smtClean="0"/>
                        <a:t> פיקסלים באזור המיועד לחוט הבלון</a:t>
                      </a:r>
                      <a:endParaRPr lang="en-US" dirty="0"/>
                    </a:p>
                  </a:txBody>
                  <a:tcPr/>
                </a:tc>
                <a:tc>
                  <a:txBody>
                    <a:bodyPr/>
                    <a:lstStyle/>
                    <a:p>
                      <a:r>
                        <a:rPr lang="he-IL" dirty="0" smtClean="0"/>
                        <a:t>מיקומים של תחילת החוט ב</a:t>
                      </a:r>
                      <a:r>
                        <a:rPr lang="en-US" dirty="0" err="1" smtClean="0"/>
                        <a:t>collumnsplace</a:t>
                      </a:r>
                      <a:r>
                        <a:rPr lang="he-IL" baseline="0" dirty="0" smtClean="0"/>
                        <a:t> ו </a:t>
                      </a:r>
                      <a:r>
                        <a:rPr lang="en-US" baseline="0" dirty="0" err="1" smtClean="0"/>
                        <a:t>rowsplace</a:t>
                      </a:r>
                      <a:r>
                        <a:rPr lang="en-US" baseline="0" dirty="0" smtClean="0"/>
                        <a:t> </a:t>
                      </a:r>
                      <a:endParaRPr lang="en-US" dirty="0"/>
                    </a:p>
                  </a:txBody>
                  <a:tcPr/>
                </a:tc>
                <a:tc>
                  <a:txBody>
                    <a:bodyPr/>
                    <a:lstStyle/>
                    <a:p>
                      <a:r>
                        <a:rPr lang="en-US" dirty="0" err="1" smtClean="0"/>
                        <a:t>basicbline</a:t>
                      </a:r>
                      <a:endParaRPr lang="en-US" dirty="0"/>
                    </a:p>
                  </a:txBody>
                  <a:tcPr/>
                </a:tc>
              </a:tr>
              <a:tr h="86134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מצייר</a:t>
                      </a:r>
                      <a:r>
                        <a:rPr lang="he-IL" baseline="0" dirty="0" smtClean="0"/>
                        <a:t> בלון רגיל עם אורך של אחד(לייצוג הניסיונות)</a:t>
                      </a:r>
                      <a:endParaRPr lang="en-US" dirty="0" smtClean="0"/>
                    </a:p>
                  </a:txBody>
                  <a:tcPr/>
                </a:tc>
                <a:tc>
                  <a:txBody>
                    <a:bodyPr/>
                    <a:lstStyle/>
                    <a:p>
                      <a:r>
                        <a:rPr lang="he-IL" dirty="0" smtClean="0"/>
                        <a:t>משנה</a:t>
                      </a:r>
                      <a:r>
                        <a:rPr lang="he-IL" baseline="0" dirty="0" smtClean="0"/>
                        <a:t> פיקסלים באיזור המיועד לניסיונות</a:t>
                      </a:r>
                      <a:endParaRPr lang="en-US" dirty="0"/>
                    </a:p>
                  </a:txBody>
                  <a:tcPr/>
                </a:tc>
                <a:tc>
                  <a:txBody>
                    <a:bodyPr/>
                    <a:lstStyle/>
                    <a:p>
                      <a:r>
                        <a:rPr lang="he-IL" dirty="0" smtClean="0"/>
                        <a:t>אין</a:t>
                      </a:r>
                      <a:endParaRPr lang="en-US" dirty="0"/>
                    </a:p>
                  </a:txBody>
                  <a:tcPr/>
                </a:tc>
                <a:tc>
                  <a:txBody>
                    <a:bodyPr/>
                    <a:lstStyle/>
                    <a:p>
                      <a:r>
                        <a:rPr lang="en-US" dirty="0" err="1" smtClean="0"/>
                        <a:t>basicbaloon</a:t>
                      </a:r>
                      <a:endParaRPr lang="en-US" dirty="0"/>
                    </a:p>
                  </a:txBody>
                  <a:tcPr/>
                </a:tc>
              </a:tr>
            </a:tbl>
          </a:graphicData>
        </a:graphic>
      </p:graphicFrame>
    </p:spTree>
    <p:extLst>
      <p:ext uri="{BB962C8B-B14F-4D97-AF65-F5344CB8AC3E}">
        <p14:creationId xmlns:p14="http://schemas.microsoft.com/office/powerpoint/2010/main" val="209959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59482725"/>
              </p:ext>
            </p:extLst>
          </p:nvPr>
        </p:nvGraphicFramePr>
        <p:xfrm>
          <a:off x="161453" y="73942"/>
          <a:ext cx="11941522" cy="6703143"/>
        </p:xfrm>
        <a:graphic>
          <a:graphicData uri="http://schemas.openxmlformats.org/drawingml/2006/table">
            <a:tbl>
              <a:tblPr firstRow="1" bandRow="1">
                <a:tableStyleId>{5C22544A-7EE6-4342-B048-85BDC9FD1C3A}</a:tableStyleId>
              </a:tblPr>
              <a:tblGrid>
                <a:gridCol w="2979276"/>
                <a:gridCol w="2965896"/>
                <a:gridCol w="2992657"/>
                <a:gridCol w="3003693"/>
              </a:tblGrid>
              <a:tr h="342561">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770763">
                <a:tc>
                  <a:txBody>
                    <a:bodyPr/>
                    <a:lstStyle/>
                    <a:p>
                      <a:r>
                        <a:rPr lang="he-IL" sz="1400" dirty="0" smtClean="0"/>
                        <a:t>מצייר</a:t>
                      </a:r>
                      <a:r>
                        <a:rPr lang="he-IL" sz="1400" baseline="0" dirty="0" smtClean="0"/>
                        <a:t> מטריצת ראש בלון על המסך</a:t>
                      </a:r>
                      <a:endParaRPr lang="en-US" sz="1400" dirty="0"/>
                    </a:p>
                  </a:txBody>
                  <a:tcPr/>
                </a:tc>
                <a:tc>
                  <a:txBody>
                    <a:bodyPr/>
                    <a:lstStyle/>
                    <a:p>
                      <a:r>
                        <a:rPr lang="he-IL" dirty="0" smtClean="0"/>
                        <a:t>מצייר</a:t>
                      </a:r>
                      <a:r>
                        <a:rPr lang="he-IL" baseline="0" dirty="0" smtClean="0"/>
                        <a:t> מטריצת ראש בלון על המסך</a:t>
                      </a:r>
                      <a:endParaRPr lang="en-US" dirty="0"/>
                    </a:p>
                  </a:txBody>
                  <a:tcPr/>
                </a:tc>
                <a:tc>
                  <a:txBody>
                    <a:bodyPr/>
                    <a:lstStyle/>
                    <a:p>
                      <a:r>
                        <a:rPr lang="he-IL" sz="1400" dirty="0" smtClean="0"/>
                        <a:t>מיקומים להדפסת</a:t>
                      </a:r>
                      <a:r>
                        <a:rPr lang="he-IL" sz="1400" baseline="0" dirty="0" smtClean="0"/>
                        <a:t> ראש הבלון ב</a:t>
                      </a:r>
                      <a:r>
                        <a:rPr lang="en-US" sz="1400" baseline="0" dirty="0" err="1" smtClean="0"/>
                        <a:t>collumnsplace</a:t>
                      </a:r>
                      <a:r>
                        <a:rPr lang="he-IL" sz="1400" baseline="0" dirty="0" smtClean="0"/>
                        <a:t> ו </a:t>
                      </a:r>
                      <a:r>
                        <a:rPr lang="en-US" sz="1400" baseline="0" dirty="0" err="1" smtClean="0"/>
                        <a:t>rowsplace</a:t>
                      </a:r>
                      <a:endParaRPr lang="en-US" sz="1400" dirty="0"/>
                    </a:p>
                  </a:txBody>
                  <a:tcPr/>
                </a:tc>
                <a:tc>
                  <a:txBody>
                    <a:bodyPr/>
                    <a:lstStyle/>
                    <a:p>
                      <a:r>
                        <a:rPr lang="en-US" dirty="0" err="1" smtClean="0"/>
                        <a:t>baloonhead</a:t>
                      </a:r>
                      <a:endParaRPr lang="en-US" dirty="0"/>
                    </a:p>
                  </a:txBody>
                  <a:tcPr/>
                </a:tc>
              </a:tr>
              <a:tr h="856403">
                <a:tc>
                  <a:txBody>
                    <a:bodyPr/>
                    <a:lstStyle/>
                    <a:p>
                      <a:r>
                        <a:rPr lang="he-IL" sz="1400" dirty="0" smtClean="0"/>
                        <a:t>מצייר</a:t>
                      </a:r>
                      <a:r>
                        <a:rPr lang="he-IL" sz="1400" baseline="0" dirty="0" smtClean="0"/>
                        <a:t> שורה על המסך</a:t>
                      </a:r>
                      <a:endParaRPr lang="en-US" sz="1400" dirty="0"/>
                    </a:p>
                  </a:txBody>
                  <a:tcPr/>
                </a:tc>
                <a:tc>
                  <a:txBody>
                    <a:bodyPr/>
                    <a:lstStyle/>
                    <a:p>
                      <a:r>
                        <a:rPr lang="he-IL" dirty="0" smtClean="0"/>
                        <a:t>מצייר</a:t>
                      </a:r>
                      <a:r>
                        <a:rPr lang="he-IL" baseline="0" dirty="0" smtClean="0"/>
                        <a:t> שורה על המסך</a:t>
                      </a:r>
                      <a:endParaRPr lang="en-US"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smtClean="0"/>
                        <a:t>אורך של השורה </a:t>
                      </a:r>
                      <a:r>
                        <a:rPr lang="he-IL" sz="1400" baseline="0" dirty="0" smtClean="0"/>
                        <a:t>ומיקום קצה ימין שלו בשורות וטורים וצבע(אם </a:t>
                      </a:r>
                      <a:r>
                        <a:rPr lang="en-US" sz="1400" baseline="0" dirty="0" err="1" smtClean="0"/>
                        <a:t>ismat</a:t>
                      </a:r>
                      <a:r>
                        <a:rPr lang="en-US" sz="1400" baseline="0" dirty="0" smtClean="0"/>
                        <a:t>!=0</a:t>
                      </a:r>
                      <a:r>
                        <a:rPr lang="he-IL" sz="1400" baseline="0" dirty="0" smtClean="0"/>
                        <a:t>) ב</a:t>
                      </a:r>
                      <a:r>
                        <a:rPr lang="en-US" sz="1400" baseline="0" dirty="0" smtClean="0"/>
                        <a:t>al</a:t>
                      </a:r>
                      <a:endParaRPr lang="en-US" sz="1400" dirty="0" smtClean="0"/>
                    </a:p>
                  </a:txBody>
                  <a:tcPr/>
                </a:tc>
                <a:tc>
                  <a:txBody>
                    <a:bodyPr/>
                    <a:lstStyle/>
                    <a:p>
                      <a:r>
                        <a:rPr lang="en-US" dirty="0" err="1" smtClean="0"/>
                        <a:t>horizontalline</a:t>
                      </a:r>
                      <a:endParaRPr lang="en-US" dirty="0"/>
                    </a:p>
                  </a:txBody>
                  <a:tcPr/>
                </a:tc>
              </a:tr>
              <a:tr h="856403">
                <a:tc>
                  <a:txBody>
                    <a:bodyPr/>
                    <a:lstStyle/>
                    <a:p>
                      <a:r>
                        <a:rPr lang="he-IL" sz="1400" dirty="0" smtClean="0"/>
                        <a:t>מצייר טור על המסך</a:t>
                      </a:r>
                      <a:endParaRPr lang="en-US" sz="1400" dirty="0"/>
                    </a:p>
                  </a:txBody>
                  <a:tcPr/>
                </a:tc>
                <a:tc>
                  <a:txBody>
                    <a:bodyPr/>
                    <a:lstStyle/>
                    <a:p>
                      <a:r>
                        <a:rPr lang="he-IL" dirty="0" smtClean="0"/>
                        <a:t>מצייר טור על המסך</a:t>
                      </a:r>
                      <a:endParaRPr lang="en-US"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smtClean="0"/>
                        <a:t>גובה של הטור</a:t>
                      </a:r>
                      <a:r>
                        <a:rPr lang="he-IL" sz="1400" baseline="0" dirty="0" smtClean="0"/>
                        <a:t> ומיקום תחתיתו בשורות וטורים וצבע(אם </a:t>
                      </a:r>
                      <a:r>
                        <a:rPr lang="en-US" sz="1400" baseline="0" dirty="0" err="1" smtClean="0"/>
                        <a:t>ismat</a:t>
                      </a:r>
                      <a:r>
                        <a:rPr lang="en-US" sz="1400" baseline="0" dirty="0" smtClean="0"/>
                        <a:t>!=0</a:t>
                      </a:r>
                      <a:r>
                        <a:rPr lang="he-IL" sz="1400" baseline="0" dirty="0" smtClean="0"/>
                        <a:t>) ב</a:t>
                      </a:r>
                      <a:r>
                        <a:rPr lang="en-US" sz="1400" baseline="0" dirty="0" smtClean="0"/>
                        <a:t>al</a:t>
                      </a:r>
                      <a:endParaRPr lang="en-US" sz="1400" dirty="0" smtClean="0"/>
                    </a:p>
                  </a:txBody>
                  <a:tcPr/>
                </a:tc>
                <a:tc>
                  <a:txBody>
                    <a:bodyPr/>
                    <a:lstStyle/>
                    <a:p>
                      <a:r>
                        <a:rPr lang="en-US" dirty="0" err="1" smtClean="0"/>
                        <a:t>diagonalline</a:t>
                      </a:r>
                      <a:endParaRPr lang="en-US" dirty="0"/>
                    </a:p>
                  </a:txBody>
                  <a:tcPr/>
                </a:tc>
              </a:tr>
              <a:tr h="770763">
                <a:tc>
                  <a:txBody>
                    <a:bodyPr/>
                    <a:lstStyle/>
                    <a:p>
                      <a:r>
                        <a:rPr lang="he-IL" sz="1400" dirty="0" smtClean="0"/>
                        <a:t>מדפיס פיקסל לפי הצבע</a:t>
                      </a:r>
                      <a:r>
                        <a:rPr lang="he-IL" sz="1400" baseline="0" dirty="0" smtClean="0"/>
                        <a:t> ב</a:t>
                      </a:r>
                      <a:r>
                        <a:rPr lang="en-US" sz="1400" baseline="0" dirty="0" smtClean="0"/>
                        <a:t>al</a:t>
                      </a:r>
                      <a:r>
                        <a:rPr lang="he-IL" sz="1400" baseline="0" dirty="0" smtClean="0"/>
                        <a:t>(</a:t>
                      </a:r>
                      <a:r>
                        <a:rPr lang="en-US" sz="1400" baseline="0" dirty="0" err="1" smtClean="0"/>
                        <a:t>ismat</a:t>
                      </a:r>
                      <a:r>
                        <a:rPr lang="en-US" sz="1400" baseline="0" dirty="0" smtClean="0"/>
                        <a:t>=0</a:t>
                      </a:r>
                      <a:r>
                        <a:rPr lang="he-IL" sz="1400" baseline="0" dirty="0" smtClean="0"/>
                        <a:t>)\מוציא צבע פיקסל להחלפה ממטריצת הרקע(</a:t>
                      </a:r>
                      <a:r>
                        <a:rPr lang="en-US" sz="1400" baseline="0" dirty="0" err="1" smtClean="0"/>
                        <a:t>ismat</a:t>
                      </a:r>
                      <a:r>
                        <a:rPr lang="en-US" sz="1400" baseline="0" dirty="0" smtClean="0"/>
                        <a:t>=1</a:t>
                      </a:r>
                      <a:r>
                        <a:rPr lang="he-IL" sz="1400" baseline="0" dirty="0" smtClean="0"/>
                        <a:t>)</a:t>
                      </a:r>
                      <a:endParaRPr lang="en-US" sz="1400" dirty="0"/>
                    </a:p>
                  </a:txBody>
                  <a:tcPr/>
                </a:tc>
                <a:tc>
                  <a:txBody>
                    <a:bodyPr/>
                    <a:lstStyle/>
                    <a:p>
                      <a:r>
                        <a:rPr lang="he-IL" dirty="0" smtClean="0"/>
                        <a:t>משנה צבע  של פיקסל</a:t>
                      </a:r>
                      <a:endParaRPr lang="en-US" dirty="0"/>
                    </a:p>
                  </a:txBody>
                  <a:tcPr/>
                </a:tc>
                <a:tc>
                  <a:txBody>
                    <a:bodyPr/>
                    <a:lstStyle/>
                    <a:p>
                      <a:r>
                        <a:rPr lang="he-IL" sz="1400" dirty="0" smtClean="0"/>
                        <a:t>שורה וטור של הפיקסל</a:t>
                      </a:r>
                      <a:endParaRPr lang="en-US" sz="1400" dirty="0"/>
                    </a:p>
                  </a:txBody>
                  <a:tcPr/>
                </a:tc>
                <a:tc>
                  <a:txBody>
                    <a:bodyPr/>
                    <a:lstStyle/>
                    <a:p>
                      <a:r>
                        <a:rPr lang="en-US" dirty="0" err="1" smtClean="0"/>
                        <a:t>printpixel</a:t>
                      </a:r>
                      <a:endParaRPr lang="en-US" dirty="0"/>
                    </a:p>
                  </a:txBody>
                  <a:tcPr/>
                </a:tc>
              </a:tr>
              <a:tr h="1455885">
                <a:tc>
                  <a:txBody>
                    <a:bodyPr/>
                    <a:lstStyle/>
                    <a:p>
                      <a:r>
                        <a:rPr lang="he-IL" sz="1400" dirty="0" smtClean="0"/>
                        <a:t>מדפיס מלבן</a:t>
                      </a:r>
                      <a:r>
                        <a:rPr lang="he-IL" sz="1400" baseline="0" dirty="0" smtClean="0"/>
                        <a:t> בצבע מסוים(ב</a:t>
                      </a:r>
                      <a:r>
                        <a:rPr lang="en-US" sz="1400" baseline="0" dirty="0" smtClean="0"/>
                        <a:t>al</a:t>
                      </a:r>
                      <a:r>
                        <a:rPr lang="he-IL" sz="1400" baseline="0" dirty="0" smtClean="0"/>
                        <a:t>,</a:t>
                      </a:r>
                      <a:r>
                        <a:rPr lang="en-US" sz="1400" baseline="0" dirty="0" err="1" smtClean="0"/>
                        <a:t>ismat</a:t>
                      </a:r>
                      <a:r>
                        <a:rPr lang="en-US" sz="1400" baseline="0" dirty="0" smtClean="0"/>
                        <a:t>=0</a:t>
                      </a:r>
                      <a:r>
                        <a:rPr lang="he-IL" sz="1400" baseline="0" dirty="0" smtClean="0"/>
                        <a:t>)\מחליף פיקסלים בפיקסלים ממטריצת הרקע המקורי(</a:t>
                      </a:r>
                      <a:r>
                        <a:rPr lang="en-US" sz="1400" baseline="0" dirty="0" err="1" smtClean="0"/>
                        <a:t>ismat</a:t>
                      </a:r>
                      <a:r>
                        <a:rPr lang="en-US" sz="1400" baseline="0" dirty="0" smtClean="0"/>
                        <a:t>=1</a:t>
                      </a:r>
                      <a:r>
                        <a:rPr lang="he-IL" sz="1400" baseline="0" dirty="0" smtClean="0"/>
                        <a:t>)\כותב את הצבעים ברקע במטריצת הרקע(</a:t>
                      </a:r>
                      <a:r>
                        <a:rPr lang="en-US" sz="1400" baseline="0" dirty="0" err="1" smtClean="0"/>
                        <a:t>ismat</a:t>
                      </a:r>
                      <a:r>
                        <a:rPr lang="en-US" sz="1400" baseline="0" dirty="0" smtClean="0"/>
                        <a:t>=2</a:t>
                      </a:r>
                      <a:r>
                        <a:rPr lang="he-IL" sz="1400" baseline="0" dirty="0" smtClean="0"/>
                        <a:t>,רק בתחילת התוכנית)</a:t>
                      </a:r>
                      <a:endParaRPr lang="en-US" sz="1400" dirty="0"/>
                    </a:p>
                  </a:txBody>
                  <a:tcPr/>
                </a:tc>
                <a:tc>
                  <a:txBody>
                    <a:bodyPr/>
                    <a:lstStyle/>
                    <a:p>
                      <a:r>
                        <a:rPr lang="he-IL" dirty="0" smtClean="0"/>
                        <a:t>משנה צבע של פיקסלים באיזור</a:t>
                      </a:r>
                      <a:r>
                        <a:rPr lang="he-IL" baseline="0" dirty="0" smtClean="0"/>
                        <a:t> שמיועד למלבן</a:t>
                      </a:r>
                      <a:endParaRPr lang="en-US" dirty="0"/>
                    </a:p>
                  </a:txBody>
                  <a:tcPr/>
                </a:tc>
                <a:tc>
                  <a:txBody>
                    <a:bodyPr/>
                    <a:lstStyle/>
                    <a:p>
                      <a:r>
                        <a:rPr lang="he-IL" sz="1400" dirty="0" smtClean="0"/>
                        <a:t>שורה וטור</a:t>
                      </a:r>
                      <a:r>
                        <a:rPr lang="he-IL" sz="1400" baseline="0" dirty="0" smtClean="0"/>
                        <a:t> של הפינה הימנית-תחתונה של המלבן,כמות שורות וכמות טורים וצבע(אם </a:t>
                      </a:r>
                      <a:r>
                        <a:rPr lang="en-US" sz="1400" baseline="0" dirty="0" err="1" smtClean="0"/>
                        <a:t>ismat</a:t>
                      </a:r>
                      <a:r>
                        <a:rPr lang="en-US" sz="1400" baseline="0" dirty="0" smtClean="0"/>
                        <a:t>!=0</a:t>
                      </a:r>
                      <a:r>
                        <a:rPr lang="he-IL" sz="1400" baseline="0" dirty="0" smtClean="0"/>
                        <a:t>) ב</a:t>
                      </a:r>
                      <a:r>
                        <a:rPr lang="en-US" sz="1400" baseline="0" dirty="0" smtClean="0"/>
                        <a:t>al</a:t>
                      </a:r>
                      <a:endParaRPr lang="en-US" sz="1400" dirty="0"/>
                    </a:p>
                  </a:txBody>
                  <a:tcPr/>
                </a:tc>
                <a:tc>
                  <a:txBody>
                    <a:bodyPr/>
                    <a:lstStyle/>
                    <a:p>
                      <a:r>
                        <a:rPr lang="en-US" dirty="0" err="1" smtClean="0"/>
                        <a:t>malben</a:t>
                      </a:r>
                      <a:endParaRPr lang="en-US" dirty="0"/>
                    </a:p>
                  </a:txBody>
                  <a:tcPr/>
                </a:tc>
              </a:tr>
              <a:tr h="77076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smtClean="0"/>
                        <a:t>קובע את הצבע של הפיקסל בתוך המטריצה ששומרת את הצבעים ברקע המקורי</a:t>
                      </a:r>
                      <a:endParaRPr lang="en-US" sz="1400" dirty="0" smtClean="0"/>
                    </a:p>
                  </a:txBody>
                  <a:tcPr/>
                </a:tc>
                <a:tc>
                  <a:txBody>
                    <a:bodyPr/>
                    <a:lstStyle/>
                    <a:p>
                      <a:r>
                        <a:rPr lang="he-IL" dirty="0" smtClean="0"/>
                        <a:t>אין</a:t>
                      </a:r>
                      <a:endParaRPr lang="en-US" dirty="0"/>
                    </a:p>
                  </a:txBody>
                  <a:tcPr/>
                </a:tc>
                <a:tc>
                  <a:txBody>
                    <a:bodyPr/>
                    <a:lstStyle/>
                    <a:p>
                      <a:r>
                        <a:rPr lang="he-IL" sz="1400" dirty="0" smtClean="0"/>
                        <a:t>מיקומים של הפיקסל</a:t>
                      </a:r>
                      <a:r>
                        <a:rPr lang="he-IL" sz="1400" baseline="0" dirty="0" smtClean="0"/>
                        <a:t> בשורות וטורים</a:t>
                      </a:r>
                      <a:endParaRPr lang="en-US" sz="1400" dirty="0"/>
                    </a:p>
                  </a:txBody>
                  <a:tcPr/>
                </a:tc>
                <a:tc>
                  <a:txBody>
                    <a:bodyPr/>
                    <a:lstStyle/>
                    <a:p>
                      <a:r>
                        <a:rPr lang="en-US" dirty="0" err="1" smtClean="0"/>
                        <a:t>setcolor</a:t>
                      </a:r>
                      <a:endParaRPr lang="en-US" dirty="0"/>
                    </a:p>
                  </a:txBody>
                  <a:tcPr/>
                </a:tc>
              </a:tr>
              <a:tr h="85640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smtClean="0"/>
                        <a:t>שולף</a:t>
                      </a:r>
                      <a:r>
                        <a:rPr lang="he-IL" sz="1400" baseline="0" dirty="0" smtClean="0"/>
                        <a:t> את הצבע של הפיקסל מתוך המטריצה ששומרת את הצבעים ברקע המקורי</a:t>
                      </a:r>
                      <a:endParaRPr lang="en-US" sz="1400" dirty="0" smtClean="0"/>
                    </a:p>
                  </a:txBody>
                  <a:tcPr/>
                </a:tc>
                <a:tc>
                  <a:txBody>
                    <a:bodyPr/>
                    <a:lstStyle/>
                    <a:p>
                      <a:r>
                        <a:rPr lang="he-IL" dirty="0" smtClean="0"/>
                        <a:t>אין</a:t>
                      </a:r>
                      <a:endParaRPr lang="en-US"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smtClean="0"/>
                        <a:t>מיקומים של הפיקסל</a:t>
                      </a:r>
                      <a:r>
                        <a:rPr lang="he-IL" sz="1400" baseline="0" dirty="0" smtClean="0"/>
                        <a:t> בשורות וטורים</a:t>
                      </a:r>
                      <a:endParaRPr lang="en-US" sz="1400" dirty="0" smtClean="0"/>
                    </a:p>
                    <a:p>
                      <a:endParaRPr lang="en-US" sz="1400" dirty="0"/>
                    </a:p>
                  </a:txBody>
                  <a:tcPr/>
                </a:tc>
                <a:tc>
                  <a:txBody>
                    <a:bodyPr/>
                    <a:lstStyle/>
                    <a:p>
                      <a:r>
                        <a:rPr lang="en-US" dirty="0" err="1" smtClean="0"/>
                        <a:t>getcolor</a:t>
                      </a:r>
                      <a:endParaRPr lang="en-US" dirty="0"/>
                    </a:p>
                  </a:txBody>
                  <a:tcPr/>
                </a:tc>
              </a:tr>
            </a:tbl>
          </a:graphicData>
        </a:graphic>
      </p:graphicFrame>
    </p:spTree>
    <p:extLst>
      <p:ext uri="{BB962C8B-B14F-4D97-AF65-F5344CB8AC3E}">
        <p14:creationId xmlns:p14="http://schemas.microsoft.com/office/powerpoint/2010/main" val="2983480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29163623"/>
              </p:ext>
            </p:extLst>
          </p:nvPr>
        </p:nvGraphicFramePr>
        <p:xfrm>
          <a:off x="134293" y="86179"/>
          <a:ext cx="11941522" cy="6518324"/>
        </p:xfrm>
        <a:graphic>
          <a:graphicData uri="http://schemas.openxmlformats.org/drawingml/2006/table">
            <a:tbl>
              <a:tblPr firstRow="1" bandRow="1">
                <a:tableStyleId>{5C22544A-7EE6-4342-B048-85BDC9FD1C3A}</a:tableStyleId>
              </a:tblPr>
              <a:tblGrid>
                <a:gridCol w="2979276"/>
                <a:gridCol w="2965896"/>
                <a:gridCol w="2992657"/>
                <a:gridCol w="3003693"/>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02939">
                <a:tc>
                  <a:txBody>
                    <a:bodyPr/>
                    <a:lstStyle/>
                    <a:p>
                      <a:r>
                        <a:rPr lang="he-IL" dirty="0" smtClean="0"/>
                        <a:t>בודק</a:t>
                      </a:r>
                      <a:r>
                        <a:rPr lang="he-IL" baseline="0" dirty="0" smtClean="0"/>
                        <a:t> את כמות הנסיונות הנותרים,מעדכן כמויות ניסיונות נותרים</a:t>
                      </a:r>
                      <a:endParaRPr lang="en-US" dirty="0"/>
                    </a:p>
                  </a:txBody>
                  <a:tcPr/>
                </a:tc>
                <a:tc>
                  <a:txBody>
                    <a:bodyPr/>
                    <a:lstStyle/>
                    <a:p>
                      <a:r>
                        <a:rPr lang="he-IL" dirty="0" smtClean="0"/>
                        <a:t>במקרה שירד ניסיון אחד מחליף</a:t>
                      </a:r>
                      <a:r>
                        <a:rPr lang="he-IL" baseline="0" dirty="0" smtClean="0"/>
                        <a:t> את הפיקסלים באיזור שהדמות הייתה לצבע שלהם ברקע המקורי ומעדכן על המסך את הניסיונות</a:t>
                      </a:r>
                      <a:endParaRPr lang="en-US" dirty="0"/>
                    </a:p>
                  </a:txBody>
                  <a:tcPr/>
                </a:tc>
                <a:tc>
                  <a:txBody>
                    <a:bodyPr/>
                    <a:lstStyle/>
                    <a:p>
                      <a:r>
                        <a:rPr lang="he-IL" dirty="0" smtClean="0"/>
                        <a:t>אין</a:t>
                      </a:r>
                      <a:endParaRPr lang="en-US" dirty="0"/>
                    </a:p>
                  </a:txBody>
                  <a:tcPr/>
                </a:tc>
                <a:tc>
                  <a:txBody>
                    <a:bodyPr/>
                    <a:lstStyle/>
                    <a:p>
                      <a:r>
                        <a:rPr lang="en-US" dirty="0" err="1" smtClean="0"/>
                        <a:t>checklife</a:t>
                      </a:r>
                      <a:endParaRPr lang="en-US" dirty="0"/>
                    </a:p>
                  </a:txBody>
                  <a:tcPr/>
                </a:tc>
              </a:tr>
              <a:tr h="640457">
                <a:tc>
                  <a:txBody>
                    <a:bodyPr/>
                    <a:lstStyle/>
                    <a:p>
                      <a:r>
                        <a:rPr lang="he-IL" dirty="0" smtClean="0"/>
                        <a:t>מעדכן</a:t>
                      </a:r>
                      <a:r>
                        <a:rPr lang="he-IL" baseline="0" dirty="0" smtClean="0"/>
                        <a:t> מקסימום נקודות על המסך,שומר את המחרוזת</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blowdraw</a:t>
                      </a:r>
                      <a:endParaRPr lang="en-US" dirty="0"/>
                    </a:p>
                  </a:txBody>
                  <a:tcPr/>
                </a:tc>
              </a:tr>
              <a:tr h="692510">
                <a:tc>
                  <a:txBody>
                    <a:bodyPr/>
                    <a:lstStyle/>
                    <a:p>
                      <a:r>
                        <a:rPr lang="he-IL" dirty="0" smtClean="0"/>
                        <a:t>מדפיס</a:t>
                      </a:r>
                      <a:r>
                        <a:rPr lang="he-IL" baseline="0" dirty="0" smtClean="0"/>
                        <a:t> את ההודעה למיקום החיים ובלונים המייצגים ניסיונות</a:t>
                      </a:r>
                      <a:endParaRPr lang="en-US" dirty="0"/>
                    </a:p>
                  </a:txBody>
                  <a:tcPr/>
                </a:tc>
                <a:tc>
                  <a:txBody>
                    <a:bodyPr/>
                    <a:lstStyle/>
                    <a:p>
                      <a:r>
                        <a:rPr lang="he-IL" dirty="0" smtClean="0"/>
                        <a:t>משנה פיקסלים באיזור המיועד לניסיונות על המסך</a:t>
                      </a:r>
                      <a:endParaRPr lang="en-US" dirty="0"/>
                    </a:p>
                  </a:txBody>
                  <a:tcPr/>
                </a:tc>
                <a:tc>
                  <a:txBody>
                    <a:bodyPr/>
                    <a:lstStyle/>
                    <a:p>
                      <a:r>
                        <a:rPr lang="he-IL" dirty="0" smtClean="0"/>
                        <a:t>אין</a:t>
                      </a:r>
                      <a:endParaRPr lang="en-US" dirty="0"/>
                    </a:p>
                  </a:txBody>
                  <a:tcPr/>
                </a:tc>
                <a:tc>
                  <a:txBody>
                    <a:bodyPr/>
                    <a:lstStyle/>
                    <a:p>
                      <a:r>
                        <a:rPr lang="en-US" dirty="0" err="1" smtClean="0"/>
                        <a:t>printlife</a:t>
                      </a:r>
                      <a:endParaRPr lang="en-US" dirty="0"/>
                    </a:p>
                  </a:txBody>
                  <a:tcPr/>
                </a:tc>
              </a:tr>
              <a:tr h="861342">
                <a:tc>
                  <a:txBody>
                    <a:bodyPr/>
                    <a:lstStyle/>
                    <a:p>
                      <a:r>
                        <a:rPr lang="he-IL" dirty="0" smtClean="0"/>
                        <a:t>מדפיס בלונים לייצוג הניסיונות הנותרים לפי כמות הניסיונות הנותרים</a:t>
                      </a:r>
                      <a:endParaRPr lang="en-US" dirty="0"/>
                    </a:p>
                  </a:txBody>
                  <a:tcPr/>
                </a:tc>
                <a:tc>
                  <a:txBody>
                    <a:bodyPr/>
                    <a:lstStyle/>
                    <a:p>
                      <a:r>
                        <a:rPr lang="he-IL" dirty="0" smtClean="0"/>
                        <a:t>משנה</a:t>
                      </a:r>
                      <a:r>
                        <a:rPr lang="he-IL" baseline="0" dirty="0" smtClean="0"/>
                        <a:t> פיקסלים באיזור המיועד לניסיונות על המסך</a:t>
                      </a:r>
                      <a:endParaRPr lang="en-US" dirty="0"/>
                    </a:p>
                  </a:txBody>
                  <a:tcPr/>
                </a:tc>
                <a:tc>
                  <a:txBody>
                    <a:bodyPr/>
                    <a:lstStyle/>
                    <a:p>
                      <a:r>
                        <a:rPr lang="he-IL" dirty="0" smtClean="0"/>
                        <a:t>אין</a:t>
                      </a:r>
                      <a:endParaRPr lang="en-US" dirty="0"/>
                    </a:p>
                  </a:txBody>
                  <a:tcPr/>
                </a:tc>
                <a:tc>
                  <a:txBody>
                    <a:bodyPr/>
                    <a:lstStyle/>
                    <a:p>
                      <a:r>
                        <a:rPr lang="en-US" dirty="0" err="1" smtClean="0"/>
                        <a:t>printballife</a:t>
                      </a:r>
                      <a:endParaRPr lang="en-US" dirty="0"/>
                    </a:p>
                  </a:txBody>
                  <a:tcPr/>
                </a:tc>
              </a:tr>
              <a:tr h="602939">
                <a:tc>
                  <a:txBody>
                    <a:bodyPr/>
                    <a:lstStyle/>
                    <a:p>
                      <a:r>
                        <a:rPr lang="he-IL" dirty="0" smtClean="0"/>
                        <a:t>מדפיס סימן של פיצוץ</a:t>
                      </a:r>
                      <a:r>
                        <a:rPr lang="he-IL" baseline="0" dirty="0" smtClean="0"/>
                        <a:t> על מספר מסוים של בלונים המסמנים ניסיונות לפי הניסיונות הנותרים</a:t>
                      </a:r>
                      <a:endParaRPr lang="en-US" dirty="0"/>
                    </a:p>
                  </a:txBody>
                  <a:tcPr/>
                </a:tc>
                <a:tc>
                  <a:txBody>
                    <a:bodyPr/>
                    <a:lstStyle/>
                    <a:p>
                      <a:r>
                        <a:rPr lang="he-IL" dirty="0" smtClean="0"/>
                        <a:t>משנה פיקסלים על ומסביב</a:t>
                      </a:r>
                      <a:r>
                        <a:rPr lang="he-IL" baseline="0" dirty="0" smtClean="0"/>
                        <a:t> לבלונים</a:t>
                      </a:r>
                      <a:endParaRPr lang="en-US" dirty="0"/>
                    </a:p>
                  </a:txBody>
                  <a:tcPr/>
                </a:tc>
                <a:tc>
                  <a:txBody>
                    <a:bodyPr/>
                    <a:lstStyle/>
                    <a:p>
                      <a:r>
                        <a:rPr lang="he-IL" dirty="0" smtClean="0"/>
                        <a:t>אין</a:t>
                      </a:r>
                      <a:endParaRPr lang="en-US" dirty="0"/>
                    </a:p>
                  </a:txBody>
                  <a:tcPr/>
                </a:tc>
                <a:tc>
                  <a:txBody>
                    <a:bodyPr/>
                    <a:lstStyle/>
                    <a:p>
                      <a:r>
                        <a:rPr lang="en-US" dirty="0" err="1" smtClean="0"/>
                        <a:t>printblown</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חוט בסיסי של בלון(בשביל</a:t>
                      </a:r>
                      <a:r>
                        <a:rPr lang="he-IL" baseline="0" dirty="0" smtClean="0"/>
                        <a:t> </a:t>
                      </a:r>
                      <a:r>
                        <a:rPr lang="en-US" baseline="0" dirty="0" err="1" smtClean="0"/>
                        <a:t>basicbaloon</a:t>
                      </a:r>
                      <a:r>
                        <a:rPr lang="he-IL" baseline="0" dirty="0" smtClean="0"/>
                        <a:t>)</a:t>
                      </a:r>
                      <a:endParaRPr lang="en-US" dirty="0" smtClean="0"/>
                    </a:p>
                  </a:txBody>
                  <a:tcPr/>
                </a:tc>
                <a:tc>
                  <a:txBody>
                    <a:bodyPr/>
                    <a:lstStyle/>
                    <a:p>
                      <a:r>
                        <a:rPr lang="he-IL" dirty="0" smtClean="0"/>
                        <a:t>משנה</a:t>
                      </a:r>
                      <a:r>
                        <a:rPr lang="he-IL" baseline="0" dirty="0" smtClean="0"/>
                        <a:t> פיקסלים באזור המיועד לחוט הבלון</a:t>
                      </a:r>
                      <a:endParaRPr lang="en-US" dirty="0"/>
                    </a:p>
                  </a:txBody>
                  <a:tcPr/>
                </a:tc>
                <a:tc>
                  <a:txBody>
                    <a:bodyPr/>
                    <a:lstStyle/>
                    <a:p>
                      <a:r>
                        <a:rPr lang="he-IL" dirty="0" smtClean="0"/>
                        <a:t>מיקומים של תחילת החוט ב</a:t>
                      </a:r>
                      <a:r>
                        <a:rPr lang="en-US" dirty="0" err="1" smtClean="0"/>
                        <a:t>collumnsplace</a:t>
                      </a:r>
                      <a:r>
                        <a:rPr lang="he-IL" baseline="0" dirty="0" smtClean="0"/>
                        <a:t> ו </a:t>
                      </a:r>
                      <a:r>
                        <a:rPr lang="en-US" baseline="0" dirty="0" err="1" smtClean="0"/>
                        <a:t>rowsplace</a:t>
                      </a:r>
                      <a:r>
                        <a:rPr lang="en-US" baseline="0" dirty="0" smtClean="0"/>
                        <a:t> </a:t>
                      </a:r>
                      <a:endParaRPr lang="en-US" dirty="0"/>
                    </a:p>
                  </a:txBody>
                  <a:tcPr/>
                </a:tc>
                <a:tc>
                  <a:txBody>
                    <a:bodyPr/>
                    <a:lstStyle/>
                    <a:p>
                      <a:r>
                        <a:rPr lang="en-US" dirty="0" err="1" smtClean="0"/>
                        <a:t>basicbline</a:t>
                      </a:r>
                      <a:endParaRPr lang="en-US" dirty="0"/>
                    </a:p>
                  </a:txBody>
                  <a:tcPr/>
                </a:tc>
              </a:tr>
              <a:tr h="86134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מצייר</a:t>
                      </a:r>
                      <a:r>
                        <a:rPr lang="he-IL" baseline="0" dirty="0" smtClean="0"/>
                        <a:t> בלון רגיל עם אורך של אחד(לייצוג הניסיונות)</a:t>
                      </a:r>
                      <a:endParaRPr lang="en-US" dirty="0" smtClean="0"/>
                    </a:p>
                  </a:txBody>
                  <a:tcPr/>
                </a:tc>
                <a:tc>
                  <a:txBody>
                    <a:bodyPr/>
                    <a:lstStyle/>
                    <a:p>
                      <a:r>
                        <a:rPr lang="he-IL" dirty="0" smtClean="0"/>
                        <a:t>משנה</a:t>
                      </a:r>
                      <a:r>
                        <a:rPr lang="he-IL" baseline="0" dirty="0" smtClean="0"/>
                        <a:t> פיקסלים באיזור המיועד לניסיונות</a:t>
                      </a:r>
                      <a:endParaRPr lang="en-US" dirty="0"/>
                    </a:p>
                  </a:txBody>
                  <a:tcPr/>
                </a:tc>
                <a:tc>
                  <a:txBody>
                    <a:bodyPr/>
                    <a:lstStyle/>
                    <a:p>
                      <a:r>
                        <a:rPr lang="he-IL" dirty="0" smtClean="0"/>
                        <a:t>אין</a:t>
                      </a:r>
                      <a:endParaRPr lang="en-US" dirty="0"/>
                    </a:p>
                  </a:txBody>
                  <a:tcPr/>
                </a:tc>
                <a:tc>
                  <a:txBody>
                    <a:bodyPr/>
                    <a:lstStyle/>
                    <a:p>
                      <a:r>
                        <a:rPr lang="en-US" dirty="0" err="1" smtClean="0"/>
                        <a:t>basicbaloon</a:t>
                      </a:r>
                      <a:endParaRPr lang="en-US" dirty="0"/>
                    </a:p>
                  </a:txBody>
                  <a:tcPr/>
                </a:tc>
              </a:tr>
            </a:tbl>
          </a:graphicData>
        </a:graphic>
      </p:graphicFrame>
    </p:spTree>
    <p:extLst>
      <p:ext uri="{BB962C8B-B14F-4D97-AF65-F5344CB8AC3E}">
        <p14:creationId xmlns:p14="http://schemas.microsoft.com/office/powerpoint/2010/main" val="4089791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מבוא</a:t>
            </a:r>
            <a:endParaRPr lang="en-US" dirty="0"/>
          </a:p>
        </p:txBody>
      </p:sp>
      <p:sp>
        <p:nvSpPr>
          <p:cNvPr id="3" name="מציין מיקום תוכן 2"/>
          <p:cNvSpPr>
            <a:spLocks noGrp="1"/>
          </p:cNvSpPr>
          <p:nvPr>
            <p:ph idx="1"/>
          </p:nvPr>
        </p:nvSpPr>
        <p:spPr>
          <a:xfrm>
            <a:off x="606392" y="1825625"/>
            <a:ext cx="11126804" cy="4973760"/>
          </a:xfrm>
        </p:spPr>
        <p:txBody>
          <a:bodyPr>
            <a:normAutofit/>
          </a:bodyPr>
          <a:lstStyle/>
          <a:p>
            <a:pPr marL="0" indent="0">
              <a:buNone/>
            </a:pPr>
            <a:r>
              <a:rPr lang="he-IL" dirty="0" smtClean="0"/>
              <a:t>שם העבודה:"</a:t>
            </a:r>
            <a:r>
              <a:rPr lang="en-US" dirty="0" smtClean="0"/>
              <a:t>"bird &amp; child game</a:t>
            </a:r>
            <a:endParaRPr lang="he-IL" dirty="0" smtClean="0"/>
          </a:p>
          <a:p>
            <a:pPr marL="0" indent="0">
              <a:buNone/>
            </a:pPr>
            <a:r>
              <a:rPr lang="he-IL" dirty="0" smtClean="0"/>
              <a:t>שם הקובץ:</a:t>
            </a:r>
            <a:r>
              <a:rPr lang="en-US" dirty="0" smtClean="0"/>
              <a:t>“bird&amp;kid.asm”</a:t>
            </a:r>
          </a:p>
          <a:p>
            <a:pPr marL="0" indent="0">
              <a:buNone/>
            </a:pPr>
            <a:r>
              <a:rPr lang="he-IL" dirty="0" smtClean="0"/>
              <a:t>קבצים נלווים שנעשה בהם שימוש בעבודה:</a:t>
            </a:r>
          </a:p>
          <a:p>
            <a:pPr marL="0" indent="0">
              <a:buNone/>
            </a:pPr>
            <a:r>
              <a:rPr lang="en-US" dirty="0" smtClean="0"/>
              <a:t>Random.asm,checkprs.asm,back&amp;txt.asm,child.asm,pictures.asm,tools.asm</a:t>
            </a:r>
          </a:p>
          <a:p>
            <a:pPr marL="0" indent="0">
              <a:buNone/>
            </a:pPr>
            <a:r>
              <a:rPr lang="he-IL" dirty="0" smtClean="0"/>
              <a:t>תמונות:</a:t>
            </a:r>
          </a:p>
          <a:p>
            <a:pPr marL="0" indent="0">
              <a:buNone/>
            </a:pPr>
            <a:r>
              <a:rPr lang="en-US" dirty="0"/>
              <a:t>estegg18.bmp</a:t>
            </a:r>
            <a:endParaRPr lang="he-IL" dirty="0"/>
          </a:p>
          <a:p>
            <a:pPr marL="0" indent="0">
              <a:buNone/>
            </a:pPr>
            <a:r>
              <a:rPr lang="en-US" smtClean="0"/>
              <a:t>sorryl.bmp,tryback.bmp,myp.bmp,instruct.bmp,credits.bmp,insthow.bmp,instabt.bmp,bestplay.bmp,inspress.bmp,instmove.bmp,quitprs.bmp</a:t>
            </a:r>
            <a:endParaRPr lang="en-US" dirty="0" smtClean="0"/>
          </a:p>
          <a:p>
            <a:pPr marL="0" indent="0">
              <a:buNone/>
            </a:pPr>
            <a:r>
              <a:rPr lang="en-US" dirty="0" smtClean="0"/>
              <a:t>Startprs.bmp</a:t>
            </a:r>
            <a:endParaRPr lang="he-IL" dirty="0" smtClean="0"/>
          </a:p>
          <a:p>
            <a:pPr marL="0" indent="0">
              <a:buNone/>
            </a:pPr>
            <a:endParaRPr lang="en-US" dirty="0"/>
          </a:p>
        </p:txBody>
      </p:sp>
    </p:spTree>
    <p:extLst>
      <p:ext uri="{BB962C8B-B14F-4D97-AF65-F5344CB8AC3E}">
        <p14:creationId xmlns:p14="http://schemas.microsoft.com/office/powerpoint/2010/main" val="2787886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1"/>
          <p:cNvSpPr txBox="1">
            <a:spLocks noGrp="1"/>
          </p:cNvSpPr>
          <p:nvPr>
            <p:ph type="title"/>
          </p:nvPr>
        </p:nvSpPr>
        <p:spPr>
          <a:xfrm>
            <a:off x="9838854" y="0"/>
            <a:ext cx="2227907" cy="353085"/>
          </a:xfrm>
          <a:prstGeom prst="rect">
            <a:avLst/>
          </a:prstGeom>
        </p:spPr>
        <p:txBody>
          <a:bodyPr vert="horz" lIns="91440" tIns="45720" rIns="91440" bIns="45720" rtlCol="1" anchor="ctr">
            <a:normAutofit fontScale="9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pictures.asm</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668222257"/>
              </p:ext>
            </p:extLst>
          </p:nvPr>
        </p:nvGraphicFramePr>
        <p:xfrm>
          <a:off x="125239" y="254106"/>
          <a:ext cx="11941522" cy="6545047"/>
        </p:xfrm>
        <a:graphic>
          <a:graphicData uri="http://schemas.openxmlformats.org/drawingml/2006/table">
            <a:tbl>
              <a:tblPr firstRow="1" bandRow="1">
                <a:tableStyleId>{5C22544A-7EE6-4342-B048-85BDC9FD1C3A}</a:tableStyleId>
              </a:tblPr>
              <a:tblGrid>
                <a:gridCol w="2979276"/>
                <a:gridCol w="2965896"/>
                <a:gridCol w="2992657"/>
                <a:gridCol w="3003693"/>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02939">
                <a:tc>
                  <a:txBody>
                    <a:bodyPr/>
                    <a:lstStyle/>
                    <a:p>
                      <a:r>
                        <a:rPr lang="he-IL" dirty="0" smtClean="0"/>
                        <a:t>מראה</a:t>
                      </a:r>
                      <a:r>
                        <a:rPr lang="he-IL" baseline="0" dirty="0" smtClean="0"/>
                        <a:t> תמונה על המסך</a:t>
                      </a:r>
                      <a:endParaRPr lang="en-US" dirty="0"/>
                    </a:p>
                  </a:txBody>
                  <a:tcPr/>
                </a:tc>
                <a:tc>
                  <a:txBody>
                    <a:bodyPr/>
                    <a:lstStyle/>
                    <a:p>
                      <a:r>
                        <a:rPr lang="he-IL" dirty="0" smtClean="0"/>
                        <a:t>מראה תמונה על המסך</a:t>
                      </a:r>
                      <a:endParaRPr lang="en-US" dirty="0"/>
                    </a:p>
                  </a:txBody>
                  <a:tcPr/>
                </a:tc>
                <a:tc>
                  <a:txBody>
                    <a:bodyPr/>
                    <a:lstStyle/>
                    <a:p>
                      <a:r>
                        <a:rPr lang="he-IL" dirty="0" smtClean="0"/>
                        <a:t>כתובת השם של</a:t>
                      </a:r>
                      <a:r>
                        <a:rPr lang="he-IL" baseline="0" dirty="0" smtClean="0"/>
                        <a:t> הקובץ,מרחק התמונה מצד שמאל של המסך ומהצד העליון שלו,כמות הטורים והשורות בתמונה</a:t>
                      </a:r>
                      <a:endParaRPr lang="en-US" dirty="0"/>
                    </a:p>
                  </a:txBody>
                  <a:tcPr/>
                </a:tc>
                <a:tc>
                  <a:txBody>
                    <a:bodyPr/>
                    <a:lstStyle/>
                    <a:p>
                      <a:r>
                        <a:rPr lang="en-US" dirty="0" err="1" smtClean="0"/>
                        <a:t>OpenShowBmp</a:t>
                      </a:r>
                      <a:endParaRPr lang="en-US" dirty="0"/>
                    </a:p>
                  </a:txBody>
                  <a:tcPr/>
                </a:tc>
              </a:tr>
              <a:tr h="640457">
                <a:tc>
                  <a:txBody>
                    <a:bodyPr/>
                    <a:lstStyle/>
                    <a:p>
                      <a:r>
                        <a:rPr lang="he-IL" dirty="0" smtClean="0"/>
                        <a:t>פותח תמונה מסוג </a:t>
                      </a:r>
                      <a:r>
                        <a:rPr lang="en-US" dirty="0" smtClean="0"/>
                        <a:t>bmp</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OpenBmpFile</a:t>
                      </a:r>
                      <a:endParaRPr lang="en-US" dirty="0"/>
                    </a:p>
                  </a:txBody>
                  <a:tcPr/>
                </a:tc>
              </a:tr>
              <a:tr h="692510">
                <a:tc>
                  <a:txBody>
                    <a:bodyPr/>
                    <a:lstStyle/>
                    <a:p>
                      <a:r>
                        <a:rPr lang="he-IL" dirty="0" smtClean="0"/>
                        <a:t>סוגר</a:t>
                      </a:r>
                      <a:r>
                        <a:rPr lang="he-IL" baseline="0" dirty="0" smtClean="0"/>
                        <a:t> </a:t>
                      </a:r>
                      <a:r>
                        <a:rPr lang="he-IL" dirty="0" smtClean="0"/>
                        <a:t>תמונה מסוג </a:t>
                      </a:r>
                      <a:r>
                        <a:rPr lang="en-US" dirty="0" smtClean="0"/>
                        <a:t>bmp</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CloseBmpFile</a:t>
                      </a:r>
                      <a:endParaRPr lang="en-US" dirty="0"/>
                    </a:p>
                  </a:txBody>
                  <a:tcPr/>
                </a:tc>
              </a:tr>
              <a:tr h="861342">
                <a:tc>
                  <a:txBody>
                    <a:bodyPr/>
                    <a:lstStyle/>
                    <a:p>
                      <a:r>
                        <a:rPr lang="he-IL" dirty="0" smtClean="0"/>
                        <a:t>קורא את ההתחלה של קובץ</a:t>
                      </a:r>
                      <a:r>
                        <a:rPr lang="he-IL" baseline="0" dirty="0" smtClean="0"/>
                        <a:t> ה</a:t>
                      </a:r>
                      <a:r>
                        <a:rPr lang="en-US" baseline="0" dirty="0" smtClean="0"/>
                        <a:t>bmp</a:t>
                      </a:r>
                      <a:r>
                        <a:rPr lang="he-IL" baseline="0" dirty="0" smtClean="0"/>
                        <a:t>(לא נחוץ לנו) ושומרת אותו</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ReadBmpHeader</a:t>
                      </a:r>
                      <a:endParaRPr lang="en-US" dirty="0"/>
                    </a:p>
                  </a:txBody>
                  <a:tcPr/>
                </a:tc>
              </a:tr>
              <a:tr h="602939">
                <a:tc>
                  <a:txBody>
                    <a:bodyPr/>
                    <a:lstStyle/>
                    <a:p>
                      <a:r>
                        <a:rPr lang="he-IL" dirty="0" smtClean="0"/>
                        <a:t>מעתיקה את פלטת הצבעים מהזכרון</a:t>
                      </a:r>
                      <a:r>
                        <a:rPr lang="he-IL" baseline="0" dirty="0" smtClean="0"/>
                        <a:t> אל הזכרון שמייצג את המסך</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CopyBmpPalette</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העתקת</a:t>
                      </a:r>
                      <a:r>
                        <a:rPr lang="he-IL" baseline="0" dirty="0" smtClean="0"/>
                        <a:t> הצבעים של התמונה למיקום מסוים על המסך,מה שבאמת מראה לנו את התמונה בתוכנית</a:t>
                      </a:r>
                      <a:endParaRPr lang="en-US" dirty="0" smtClean="0"/>
                    </a:p>
                  </a:txBody>
                  <a:tcPr/>
                </a:tc>
                <a:tc>
                  <a:txBody>
                    <a:bodyPr/>
                    <a:lstStyle/>
                    <a:p>
                      <a:r>
                        <a:rPr lang="he-IL" dirty="0" smtClean="0"/>
                        <a:t>משנה</a:t>
                      </a:r>
                      <a:r>
                        <a:rPr lang="he-IL" baseline="0" dirty="0" smtClean="0"/>
                        <a:t> פיקסלים על המסך לפי התמונה</a:t>
                      </a:r>
                      <a:endParaRPr lang="en-US" dirty="0"/>
                    </a:p>
                  </a:txBody>
                  <a:tcPr/>
                </a:tc>
                <a:tc>
                  <a:txBody>
                    <a:bodyPr/>
                    <a:lstStyle/>
                    <a:p>
                      <a:r>
                        <a:rPr lang="he-IL" dirty="0" smtClean="0"/>
                        <a:t>אין</a:t>
                      </a:r>
                      <a:endParaRPr lang="en-US" dirty="0"/>
                    </a:p>
                  </a:txBody>
                  <a:tcPr/>
                </a:tc>
                <a:tc>
                  <a:txBody>
                    <a:bodyPr/>
                    <a:lstStyle/>
                    <a:p>
                      <a:r>
                        <a:rPr lang="en-US" dirty="0" err="1" smtClean="0"/>
                        <a:t>ShowBMP</a:t>
                      </a:r>
                      <a:endParaRPr lang="en-US" dirty="0"/>
                    </a:p>
                  </a:txBody>
                  <a:tcPr/>
                </a:tc>
              </a:tr>
              <a:tr h="554509">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קורא את הפלטה שהועתקה מהתמונה למשתנה </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ReadBmpPalette</a:t>
                      </a:r>
                      <a:endParaRPr lang="en-US" dirty="0"/>
                    </a:p>
                  </a:txBody>
                  <a:tcPr/>
                </a:tc>
              </a:tr>
            </a:tbl>
          </a:graphicData>
        </a:graphic>
      </p:graphicFrame>
    </p:spTree>
    <p:extLst>
      <p:ext uri="{BB962C8B-B14F-4D97-AF65-F5344CB8AC3E}">
        <p14:creationId xmlns:p14="http://schemas.microsoft.com/office/powerpoint/2010/main" val="748947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1727460"/>
              </p:ext>
            </p:extLst>
          </p:nvPr>
        </p:nvGraphicFramePr>
        <p:xfrm>
          <a:off x="125239" y="5893297"/>
          <a:ext cx="11941524" cy="640080"/>
        </p:xfrm>
        <a:graphic>
          <a:graphicData uri="http://schemas.openxmlformats.org/drawingml/2006/table">
            <a:tbl>
              <a:tblPr firstRow="1" bandRow="1">
                <a:tableStyleId>{1FECB4D8-DB02-4DC6-A0A2-4F2EBAE1DC90}</a:tableStyleId>
              </a:tblPr>
              <a:tblGrid>
                <a:gridCol w="2985381"/>
                <a:gridCol w="2985381"/>
                <a:gridCol w="2985381"/>
                <a:gridCol w="2985381"/>
              </a:tblGrid>
              <a:tr h="370840">
                <a:tc>
                  <a:txBody>
                    <a:bodyPr/>
                    <a:lstStyle/>
                    <a:p>
                      <a:r>
                        <a:rPr lang="he-IL" dirty="0" smtClean="0">
                          <a:solidFill>
                            <a:schemeClr val="tx1"/>
                          </a:solidFill>
                        </a:rPr>
                        <a:t>מדפיס את תמונת התפריט הראשי בהתחלה</a:t>
                      </a:r>
                      <a:endParaRPr lang="en-US" dirty="0">
                        <a:solidFill>
                          <a:schemeClr val="tx1"/>
                        </a:solidFill>
                      </a:endParaRPr>
                    </a:p>
                  </a:txBody>
                  <a:tcPr/>
                </a:tc>
                <a:tc>
                  <a:txBody>
                    <a:bodyPr/>
                    <a:lstStyle/>
                    <a:p>
                      <a:r>
                        <a:rPr lang="he-IL" dirty="0" smtClean="0">
                          <a:solidFill>
                            <a:schemeClr val="tx1"/>
                          </a:solidFill>
                        </a:rPr>
                        <a:t>מראה</a:t>
                      </a:r>
                      <a:r>
                        <a:rPr lang="he-IL" baseline="0" dirty="0" smtClean="0">
                          <a:solidFill>
                            <a:schemeClr val="tx1"/>
                          </a:solidFill>
                        </a:rPr>
                        <a:t> תמונה על המסך</a:t>
                      </a:r>
                      <a:endParaRPr lang="en-US" dirty="0" smtClean="0">
                        <a:solidFill>
                          <a:schemeClr val="tx1"/>
                        </a:solidFill>
                      </a:endParaRPr>
                    </a:p>
                  </a:txBody>
                  <a:tcPr/>
                </a:tc>
                <a:tc>
                  <a:txBody>
                    <a:bodyPr/>
                    <a:lstStyle/>
                    <a:p>
                      <a:r>
                        <a:rPr lang="he-IL" dirty="0" smtClean="0">
                          <a:solidFill>
                            <a:schemeClr val="tx1"/>
                          </a:solidFill>
                        </a:rPr>
                        <a:t>אין</a:t>
                      </a:r>
                      <a:endParaRPr lang="en-US" dirty="0">
                        <a:solidFill>
                          <a:schemeClr val="tx1"/>
                        </a:solidFill>
                      </a:endParaRPr>
                    </a:p>
                  </a:txBody>
                  <a:tcPr/>
                </a:tc>
                <a:tc>
                  <a:txBody>
                    <a:bodyPr/>
                    <a:lstStyle/>
                    <a:p>
                      <a:r>
                        <a:rPr lang="en-US" dirty="0" err="1" smtClean="0">
                          <a:solidFill>
                            <a:schemeClr val="tx1"/>
                          </a:solidFill>
                        </a:rPr>
                        <a:t>openMainMenu</a:t>
                      </a:r>
                      <a:endParaRPr lang="en-US" dirty="0">
                        <a:solidFill>
                          <a:schemeClr val="tx1"/>
                        </a:solidFill>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148362"/>
              </p:ext>
            </p:extLst>
          </p:nvPr>
        </p:nvGraphicFramePr>
        <p:xfrm>
          <a:off x="125239" y="73037"/>
          <a:ext cx="11941522" cy="5820260"/>
        </p:xfrm>
        <a:graphic>
          <a:graphicData uri="http://schemas.openxmlformats.org/drawingml/2006/table">
            <a:tbl>
              <a:tblPr firstRow="1" bandRow="1">
                <a:tableStyleId>{5C22544A-7EE6-4342-B048-85BDC9FD1C3A}</a:tableStyleId>
              </a:tblPr>
              <a:tblGrid>
                <a:gridCol w="2979276"/>
                <a:gridCol w="2965896"/>
                <a:gridCol w="2992657"/>
                <a:gridCol w="3003693"/>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02939">
                <a:tc>
                  <a:txBody>
                    <a:bodyPr/>
                    <a:lstStyle/>
                    <a:p>
                      <a:r>
                        <a:rPr lang="he-IL" dirty="0" smtClean="0"/>
                        <a:t>מדפיס את ההוראות</a:t>
                      </a:r>
                      <a:endParaRPr lang="en-US" dirty="0"/>
                    </a:p>
                  </a:txBody>
                  <a:tcPr/>
                </a:tc>
                <a:tc>
                  <a:txBody>
                    <a:bodyPr/>
                    <a:lstStyle/>
                    <a:p>
                      <a:r>
                        <a:rPr lang="he-IL" dirty="0" smtClean="0"/>
                        <a:t>מראה תמונה על המסך</a:t>
                      </a:r>
                      <a:endParaRPr lang="en-US" dirty="0"/>
                    </a:p>
                  </a:txBody>
                  <a:tcPr/>
                </a:tc>
                <a:tc>
                  <a:txBody>
                    <a:bodyPr/>
                    <a:lstStyle/>
                    <a:p>
                      <a:r>
                        <a:rPr lang="he-IL" dirty="0" smtClean="0"/>
                        <a:t>אין</a:t>
                      </a:r>
                      <a:endParaRPr lang="en-US" dirty="0"/>
                    </a:p>
                  </a:txBody>
                  <a:tcPr/>
                </a:tc>
                <a:tc>
                  <a:txBody>
                    <a:bodyPr/>
                    <a:lstStyle/>
                    <a:p>
                      <a:r>
                        <a:rPr lang="en-US" dirty="0" err="1" smtClean="0"/>
                        <a:t>printInstructions</a:t>
                      </a:r>
                      <a:endParaRPr lang="en-US" dirty="0"/>
                    </a:p>
                  </a:txBody>
                  <a:tcPr/>
                </a:tc>
              </a:tr>
              <a:tr h="640457">
                <a:tc>
                  <a:txBody>
                    <a:bodyPr/>
                    <a:lstStyle/>
                    <a:p>
                      <a:r>
                        <a:rPr lang="he-IL" dirty="0" smtClean="0"/>
                        <a:t>מדפיס רצף של תמונות בסוף המשחק-הפסד,שמירת</a:t>
                      </a:r>
                      <a:r>
                        <a:rPr lang="he-IL" baseline="0" dirty="0" smtClean="0"/>
                        <a:t> שם הכי טוב(שיש),מסך יציאה מהמשחק</a:t>
                      </a:r>
                      <a:endParaRPr lang="en-US"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מראה תמונות על המסך</a:t>
                      </a:r>
                      <a:endParaRPr lang="en-US" dirty="0" smtClean="0"/>
                    </a:p>
                    <a:p>
                      <a:endParaRPr lang="en-US" dirty="0"/>
                    </a:p>
                  </a:txBody>
                  <a:tcPr/>
                </a:tc>
                <a:tc>
                  <a:txBody>
                    <a:bodyPr/>
                    <a:lstStyle/>
                    <a:p>
                      <a:r>
                        <a:rPr lang="he-IL" dirty="0" smtClean="0"/>
                        <a:t>אין</a:t>
                      </a:r>
                      <a:endParaRPr lang="en-US" dirty="0"/>
                    </a:p>
                  </a:txBody>
                  <a:tcPr/>
                </a:tc>
                <a:tc>
                  <a:txBody>
                    <a:bodyPr/>
                    <a:lstStyle/>
                    <a:p>
                      <a:r>
                        <a:rPr lang="en-US" dirty="0" err="1" smtClean="0"/>
                        <a:t>endPhotos</a:t>
                      </a:r>
                      <a:endParaRPr lang="en-US" dirty="0"/>
                    </a:p>
                  </a:txBody>
                  <a:tcPr/>
                </a:tc>
              </a:tr>
              <a:tr h="692510">
                <a:tc>
                  <a:txBody>
                    <a:bodyPr/>
                    <a:lstStyle/>
                    <a:p>
                      <a:r>
                        <a:rPr lang="he-IL" dirty="0" smtClean="0"/>
                        <a:t>בודק לחיצה על כפתור היציאה בתמונת האיסטראג</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checkClickEaster</a:t>
                      </a:r>
                      <a:endParaRPr lang="en-US" dirty="0"/>
                    </a:p>
                  </a:txBody>
                  <a:tcPr/>
                </a:tc>
              </a:tr>
              <a:tr h="861342">
                <a:tc>
                  <a:txBody>
                    <a:bodyPr/>
                    <a:lstStyle/>
                    <a:p>
                      <a:r>
                        <a:rPr lang="he-IL" dirty="0" smtClean="0"/>
                        <a:t>בודק לחיצה על איזור כפתור האיסטראג</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checkEasterEggPress</a:t>
                      </a:r>
                      <a:endParaRPr lang="en-US" dirty="0"/>
                    </a:p>
                  </a:txBody>
                  <a:tcPr/>
                </a:tc>
              </a:tr>
              <a:tr h="602939">
                <a:tc>
                  <a:txBody>
                    <a:bodyPr/>
                    <a:lstStyle/>
                    <a:p>
                      <a:r>
                        <a:rPr lang="he-IL" dirty="0" smtClean="0"/>
                        <a:t>בודק לחיצה על כפתור היציאה מהמשחק בסוף המשחק</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checkClickLeave</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מחליט איזה תמונה בהעלאת כפתור האיסטר אג צריך להדפיס</a:t>
                      </a:r>
                      <a:r>
                        <a:rPr lang="he-IL" baseline="0" dirty="0" smtClean="0"/>
                        <a:t> לפי מונה לחיצות על איזור הכפתור</a:t>
                      </a:r>
                      <a:endParaRPr lang="en-US" dirty="0" smtClean="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openEasterPic</a:t>
                      </a:r>
                      <a:endParaRPr lang="en-US" dirty="0"/>
                    </a:p>
                  </a:txBody>
                  <a:tcPr/>
                </a:tc>
              </a:tr>
              <a:tr h="554509">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מדפיס את תמונת האיסטראג</a:t>
                      </a:r>
                      <a:endParaRPr lang="en-US" dirty="0" smtClean="0"/>
                    </a:p>
                  </a:txBody>
                  <a:tcPr/>
                </a:tc>
                <a:tc>
                  <a:txBody>
                    <a:bodyPr/>
                    <a:lstStyle/>
                    <a:p>
                      <a:r>
                        <a:rPr lang="he-IL" dirty="0" smtClean="0"/>
                        <a:t>מראה תמונה על המסך</a:t>
                      </a:r>
                      <a:endParaRPr lang="en-US" dirty="0"/>
                    </a:p>
                  </a:txBody>
                  <a:tcPr/>
                </a:tc>
                <a:tc>
                  <a:txBody>
                    <a:bodyPr/>
                    <a:lstStyle/>
                    <a:p>
                      <a:r>
                        <a:rPr lang="he-IL" dirty="0" smtClean="0"/>
                        <a:t>אין</a:t>
                      </a:r>
                      <a:endParaRPr lang="en-US" dirty="0"/>
                    </a:p>
                  </a:txBody>
                  <a:tcPr/>
                </a:tc>
                <a:tc>
                  <a:txBody>
                    <a:bodyPr/>
                    <a:lstStyle/>
                    <a:p>
                      <a:r>
                        <a:rPr lang="en-US" dirty="0" err="1" smtClean="0"/>
                        <a:t>printEasterEggPic</a:t>
                      </a:r>
                      <a:endParaRPr lang="en-US" dirty="0"/>
                    </a:p>
                  </a:txBody>
                  <a:tcPr/>
                </a:tc>
              </a:tr>
            </a:tbl>
          </a:graphicData>
        </a:graphic>
      </p:graphicFrame>
      <p:cxnSp>
        <p:nvCxnSpPr>
          <p:cNvPr id="7" name="Straight Connector 6"/>
          <p:cNvCxnSpPr/>
          <p:nvPr/>
        </p:nvCxnSpPr>
        <p:spPr>
          <a:xfrm>
            <a:off x="9053465" y="2190939"/>
            <a:ext cx="27161" cy="4342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40167" y="2190939"/>
            <a:ext cx="27161" cy="4342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69123" y="2254313"/>
            <a:ext cx="27161" cy="43680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530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noGrp="1"/>
          </p:cNvSpPr>
          <p:nvPr>
            <p:ph type="title"/>
          </p:nvPr>
        </p:nvSpPr>
        <p:spPr>
          <a:xfrm>
            <a:off x="9614780" y="0"/>
            <a:ext cx="2499511" cy="322938"/>
          </a:xfrm>
          <a:prstGeom prst="rect">
            <a:avLst/>
          </a:prstGeom>
        </p:spPr>
        <p:txBody>
          <a:bodyPr vert="horz" lIns="91440" tIns="45720" rIns="91440" bIns="45720" rtlCol="1" anchor="ctr">
            <a:normAutofit fontScale="9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back&amp;txt.asm</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777421837"/>
              </p:ext>
            </p:extLst>
          </p:nvPr>
        </p:nvGraphicFramePr>
        <p:xfrm>
          <a:off x="81480" y="386312"/>
          <a:ext cx="11950574" cy="5367986"/>
        </p:xfrm>
        <a:graphic>
          <a:graphicData uri="http://schemas.openxmlformats.org/drawingml/2006/table">
            <a:tbl>
              <a:tblPr firstRow="1" bandRow="1">
                <a:tableStyleId>{5C22544A-7EE6-4342-B048-85BDC9FD1C3A}</a:tableStyleId>
              </a:tblPr>
              <a:tblGrid>
                <a:gridCol w="2981534"/>
                <a:gridCol w="2968144"/>
                <a:gridCol w="2994926"/>
                <a:gridCol w="3005970"/>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602939">
                <a:tc>
                  <a:txBody>
                    <a:bodyPr/>
                    <a:lstStyle/>
                    <a:p>
                      <a:r>
                        <a:rPr lang="he-IL" dirty="0" smtClean="0"/>
                        <a:t>סוגר</a:t>
                      </a:r>
                      <a:r>
                        <a:rPr lang="he-IL" baseline="0" dirty="0" smtClean="0"/>
                        <a:t> את קובץ הטקסט של הנקודות הגבוהות ביותר והשם </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closefile</a:t>
                      </a:r>
                      <a:endParaRPr lang="en-US" dirty="0"/>
                    </a:p>
                  </a:txBody>
                  <a:tcPr/>
                </a:tc>
              </a:tr>
              <a:tr h="640457">
                <a:tc>
                  <a:txBody>
                    <a:bodyPr/>
                    <a:lstStyle/>
                    <a:p>
                      <a:r>
                        <a:rPr lang="he-IL" dirty="0" smtClean="0"/>
                        <a:t>יוצר קובץ</a:t>
                      </a:r>
                      <a:r>
                        <a:rPr lang="he-IL" baseline="0" dirty="0" smtClean="0"/>
                        <a:t> טקסט שבו יכתבו הנקודות הגבוהות ביותר והשם</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createfile</a:t>
                      </a:r>
                      <a:endParaRPr lang="en-US" dirty="0"/>
                    </a:p>
                  </a:txBody>
                  <a:tcPr/>
                </a:tc>
              </a:tr>
              <a:tr h="692510">
                <a:tc>
                  <a:txBody>
                    <a:bodyPr/>
                    <a:lstStyle/>
                    <a:p>
                      <a:r>
                        <a:rPr lang="he-IL" dirty="0" smtClean="0"/>
                        <a:t>פותח </a:t>
                      </a:r>
                      <a:r>
                        <a:rPr lang="he-IL" baseline="0" dirty="0" smtClean="0"/>
                        <a:t>את קובץ הטקסט של הנקודות הגבוהות ביותר והשם </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openfile</a:t>
                      </a:r>
                      <a:endParaRPr lang="en-US" dirty="0"/>
                    </a:p>
                  </a:txBody>
                  <a:tcPr/>
                </a:tc>
              </a:tr>
              <a:tr h="861342">
                <a:tc>
                  <a:txBody>
                    <a:bodyPr/>
                    <a:lstStyle/>
                    <a:p>
                      <a:r>
                        <a:rPr lang="he-IL" dirty="0" smtClean="0"/>
                        <a:t>שומר את החלק במסך של המשחק במטריצה </a:t>
                      </a:r>
                      <a:r>
                        <a:rPr lang="en-US" dirty="0" err="1" smtClean="0"/>
                        <a:t>colormat</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err="1" smtClean="0"/>
                        <a:t>savingbrindataseg</a:t>
                      </a:r>
                      <a:endParaRPr lang="en-US" dirty="0"/>
                    </a:p>
                  </a:txBody>
                  <a:tcPr/>
                </a:tc>
              </a:tr>
              <a:tr h="602939">
                <a:tc>
                  <a:txBody>
                    <a:bodyPr/>
                    <a:lstStyle/>
                    <a:p>
                      <a:r>
                        <a:rPr lang="he-IL" dirty="0" smtClean="0"/>
                        <a:t>מצייר את הרקע ההתחלתי של המשחק</a:t>
                      </a:r>
                      <a:endParaRPr lang="en-US" dirty="0"/>
                    </a:p>
                  </a:txBody>
                  <a:tcPr/>
                </a:tc>
                <a:tc>
                  <a:txBody>
                    <a:bodyPr/>
                    <a:lstStyle/>
                    <a:p>
                      <a:r>
                        <a:rPr lang="he-IL" dirty="0" smtClean="0"/>
                        <a:t>צובע</a:t>
                      </a:r>
                      <a:r>
                        <a:rPr lang="he-IL" baseline="0" dirty="0" smtClean="0"/>
                        <a:t> את כל המסך</a:t>
                      </a:r>
                      <a:endParaRPr lang="en-US" dirty="0"/>
                    </a:p>
                  </a:txBody>
                  <a:tcPr/>
                </a:tc>
                <a:tc>
                  <a:txBody>
                    <a:bodyPr/>
                    <a:lstStyle/>
                    <a:p>
                      <a:r>
                        <a:rPr lang="he-IL" dirty="0" smtClean="0"/>
                        <a:t>אין</a:t>
                      </a:r>
                      <a:endParaRPr lang="en-US" dirty="0"/>
                    </a:p>
                  </a:txBody>
                  <a:tcPr/>
                </a:tc>
                <a:tc>
                  <a:txBody>
                    <a:bodyPr/>
                    <a:lstStyle/>
                    <a:p>
                      <a:r>
                        <a:rPr lang="en-US" dirty="0" err="1" smtClean="0"/>
                        <a:t>backround</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המשך ל</a:t>
                      </a:r>
                      <a:r>
                        <a:rPr lang="en-US" dirty="0" err="1" smtClean="0"/>
                        <a:t>backround</a:t>
                      </a:r>
                      <a:r>
                        <a:rPr lang="he-IL" dirty="0" smtClean="0"/>
                        <a:t>,מצייר את הפרטים הקטנים יותר שברקע</a:t>
                      </a:r>
                      <a:endParaRPr lang="en-US" dirty="0" smtClean="0"/>
                    </a:p>
                  </a:txBody>
                  <a:tcPr/>
                </a:tc>
                <a:tc>
                  <a:txBody>
                    <a:bodyPr/>
                    <a:lstStyle/>
                    <a:p>
                      <a:r>
                        <a:rPr lang="he-IL" dirty="0" smtClean="0"/>
                        <a:t>משנה</a:t>
                      </a:r>
                      <a:r>
                        <a:rPr lang="he-IL" baseline="0" dirty="0" smtClean="0"/>
                        <a:t> פיקסלים באזור המיועד לחוט הבלון</a:t>
                      </a:r>
                      <a:endParaRPr lang="en-US" dirty="0"/>
                    </a:p>
                  </a:txBody>
                  <a:tcPr/>
                </a:tc>
                <a:tc>
                  <a:txBody>
                    <a:bodyPr/>
                    <a:lstStyle/>
                    <a:p>
                      <a:r>
                        <a:rPr lang="he-IL" dirty="0" smtClean="0"/>
                        <a:t>מיקומים של תחילת החוט ב</a:t>
                      </a:r>
                      <a:r>
                        <a:rPr lang="en-US" dirty="0" err="1" smtClean="0"/>
                        <a:t>collumnsplace</a:t>
                      </a:r>
                      <a:r>
                        <a:rPr lang="he-IL" baseline="0" dirty="0" smtClean="0"/>
                        <a:t> ו </a:t>
                      </a:r>
                      <a:r>
                        <a:rPr lang="en-US" baseline="0" dirty="0" err="1" smtClean="0"/>
                        <a:t>rowsplace</a:t>
                      </a:r>
                      <a:r>
                        <a:rPr lang="en-US" baseline="0" dirty="0" smtClean="0"/>
                        <a:t> </a:t>
                      </a:r>
                      <a:endParaRPr lang="en-US" dirty="0"/>
                    </a:p>
                  </a:txBody>
                  <a:tcPr/>
                </a:tc>
                <a:tc>
                  <a:txBody>
                    <a:bodyPr/>
                    <a:lstStyle/>
                    <a:p>
                      <a:r>
                        <a:rPr lang="en-US" dirty="0" err="1" smtClean="0"/>
                        <a:t>screensettings</a:t>
                      </a:r>
                      <a:endParaRPr lang="en-US" dirty="0"/>
                    </a:p>
                  </a:txBody>
                  <a:tcPr/>
                </a:tc>
              </a:tr>
              <a:tr h="86134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416742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noGrp="1"/>
          </p:cNvSpPr>
          <p:nvPr>
            <p:ph type="title"/>
          </p:nvPr>
        </p:nvSpPr>
        <p:spPr>
          <a:xfrm>
            <a:off x="9574794" y="-69441"/>
            <a:ext cx="2617206" cy="449687"/>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checkprs.asm</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751491457"/>
              </p:ext>
            </p:extLst>
          </p:nvPr>
        </p:nvGraphicFramePr>
        <p:xfrm>
          <a:off x="250476" y="374609"/>
          <a:ext cx="11950574" cy="6165239"/>
        </p:xfrm>
        <a:graphic>
          <a:graphicData uri="http://schemas.openxmlformats.org/drawingml/2006/table">
            <a:tbl>
              <a:tblPr firstRow="1" bandRow="1">
                <a:tableStyleId>{5C22544A-7EE6-4342-B048-85BDC9FD1C3A}</a:tableStyleId>
              </a:tblPr>
              <a:tblGrid>
                <a:gridCol w="2981534"/>
                <a:gridCol w="2968144"/>
                <a:gridCol w="2994926"/>
                <a:gridCol w="3005970"/>
              </a:tblGrid>
              <a:tr h="344537">
                <a:tc>
                  <a:txBody>
                    <a:bodyPr/>
                    <a:lstStyle/>
                    <a:p>
                      <a:r>
                        <a:rPr lang="he-IL" dirty="0" smtClean="0"/>
                        <a:t>הסבר קצר</a:t>
                      </a:r>
                      <a:endParaRPr lang="en-US" dirty="0"/>
                    </a:p>
                  </a:txBody>
                  <a:tcPr/>
                </a:tc>
                <a:tc>
                  <a:txBody>
                    <a:bodyPr/>
                    <a:lstStyle/>
                    <a:p>
                      <a:r>
                        <a:rPr lang="he-IL" dirty="0" smtClean="0"/>
                        <a:t>פלט </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361504">
                <a:tc>
                  <a:txBody>
                    <a:bodyPr/>
                    <a:lstStyle/>
                    <a:p>
                      <a:r>
                        <a:rPr lang="he-IL" dirty="0" smtClean="0"/>
                        <a:t>בודק אם הדמות באיזור הסודי</a:t>
                      </a:r>
                      <a:endParaRPr lang="en-US" dirty="0"/>
                    </a:p>
                  </a:txBody>
                  <a:tcPr/>
                </a:tc>
                <a:tc>
                  <a:txBody>
                    <a:bodyPr/>
                    <a:lstStyle/>
                    <a:p>
                      <a:r>
                        <a:rPr lang="he-IL" dirty="0" smtClean="0"/>
                        <a:t>אין</a:t>
                      </a:r>
                      <a:endParaRPr lang="en-US" dirty="0"/>
                    </a:p>
                  </a:txBody>
                  <a:tcPr/>
                </a:tc>
                <a:tc>
                  <a:txBody>
                    <a:bodyPr/>
                    <a:lstStyle/>
                    <a:p>
                      <a:r>
                        <a:rPr lang="he-IL" dirty="0" smtClean="0"/>
                        <a:t>מיקום הדמות על מסלולה ב</a:t>
                      </a:r>
                      <a:r>
                        <a:rPr lang="en-US" dirty="0" err="1" smtClean="0"/>
                        <a:t>collumnsplace</a:t>
                      </a:r>
                      <a:endParaRPr lang="en-US" dirty="0"/>
                    </a:p>
                  </a:txBody>
                  <a:tcPr/>
                </a:tc>
                <a:tc>
                  <a:txBody>
                    <a:bodyPr/>
                    <a:lstStyle/>
                    <a:p>
                      <a:r>
                        <a:rPr lang="en-US" dirty="0" err="1" smtClean="0"/>
                        <a:t>hidingCheck</a:t>
                      </a:r>
                      <a:endParaRPr lang="en-US" dirty="0"/>
                    </a:p>
                  </a:txBody>
                  <a:tcPr/>
                </a:tc>
              </a:tr>
              <a:tr h="64045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בודק</a:t>
                      </a:r>
                      <a:r>
                        <a:rPr lang="he-IL" baseline="0" dirty="0" smtClean="0"/>
                        <a:t> אם השחקן לחץ בתוך ההוראות על לחצן "לחזור"</a:t>
                      </a:r>
                      <a:endParaRPr lang="en-US" dirty="0" smtClean="0"/>
                    </a:p>
                  </a:txBody>
                  <a:tcPr/>
                </a:tc>
                <a:tc>
                  <a:txBody>
                    <a:bodyPr/>
                    <a:lstStyle/>
                    <a:p>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txBody>
                  <a:tcPr/>
                </a:tc>
                <a:tc>
                  <a:txBody>
                    <a:bodyPr/>
                    <a:lstStyle/>
                    <a:p>
                      <a:r>
                        <a:rPr lang="he-IL" dirty="0" smtClean="0"/>
                        <a:t>טור(</a:t>
                      </a:r>
                      <a:r>
                        <a:rPr lang="en-US" dirty="0" smtClean="0"/>
                        <a:t>cx</a:t>
                      </a:r>
                      <a:r>
                        <a:rPr lang="he-IL" dirty="0" smtClean="0"/>
                        <a:t>),שורה(</a:t>
                      </a:r>
                      <a:r>
                        <a:rPr lang="en-US" dirty="0" smtClean="0"/>
                        <a:t>dx</a:t>
                      </a:r>
                      <a:r>
                        <a:rPr lang="he-IL" dirty="0" smtClean="0"/>
                        <a:t>)</a:t>
                      </a:r>
                      <a:r>
                        <a:rPr lang="he-IL" baseline="0" dirty="0" smtClean="0"/>
                        <a:t> של לחיצה</a:t>
                      </a:r>
                      <a:endParaRPr lang="en-US" dirty="0"/>
                    </a:p>
                  </a:txBody>
                  <a:tcPr/>
                </a:tc>
                <a:tc>
                  <a:txBody>
                    <a:bodyPr/>
                    <a:lstStyle/>
                    <a:p>
                      <a:r>
                        <a:rPr lang="en-US" dirty="0" err="1" smtClean="0"/>
                        <a:t>CheckClickBackInstructions</a:t>
                      </a:r>
                      <a:endParaRPr lang="en-US" dirty="0"/>
                    </a:p>
                  </a:txBody>
                  <a:tcPr/>
                </a:tc>
              </a:tr>
              <a:tr h="602877">
                <a:tc>
                  <a:txBody>
                    <a:bodyPr/>
                    <a:lstStyle/>
                    <a:p>
                      <a:r>
                        <a:rPr lang="he-IL" dirty="0" smtClean="0"/>
                        <a:t>בודק אם השחקן לחץ על לחצן ההוראות</a:t>
                      </a:r>
                      <a:endParaRPr lang="en-US"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טור(</a:t>
                      </a:r>
                      <a:r>
                        <a:rPr lang="en-US" dirty="0" smtClean="0"/>
                        <a:t>cx</a:t>
                      </a:r>
                      <a:r>
                        <a:rPr lang="he-IL" dirty="0" smtClean="0"/>
                        <a:t>),שורה(</a:t>
                      </a:r>
                      <a:r>
                        <a:rPr lang="en-US" dirty="0" smtClean="0"/>
                        <a:t>dx</a:t>
                      </a:r>
                      <a:r>
                        <a:rPr lang="he-IL" dirty="0" smtClean="0"/>
                        <a:t>)</a:t>
                      </a:r>
                      <a:r>
                        <a:rPr lang="he-IL" baseline="0" dirty="0" smtClean="0"/>
                        <a:t> של לחיצה</a:t>
                      </a:r>
                      <a:endParaRPr lang="en-US" dirty="0" smtClean="0"/>
                    </a:p>
                    <a:p>
                      <a:endParaRPr lang="en-US" dirty="0"/>
                    </a:p>
                  </a:txBody>
                  <a:tcPr/>
                </a:tc>
                <a:tc>
                  <a:txBody>
                    <a:bodyPr/>
                    <a:lstStyle/>
                    <a:p>
                      <a:r>
                        <a:rPr lang="en-US" dirty="0" err="1" smtClean="0"/>
                        <a:t>CheckClickInstructions</a:t>
                      </a:r>
                      <a:endParaRPr lang="en-US" dirty="0"/>
                    </a:p>
                  </a:txBody>
                  <a:tcPr/>
                </a:tc>
              </a:tr>
              <a:tr h="861342">
                <a:tc>
                  <a:txBody>
                    <a:bodyPr/>
                    <a:lstStyle/>
                    <a:p>
                      <a:r>
                        <a:rPr lang="he-IL" dirty="0" smtClean="0"/>
                        <a:t>עושה את כל</a:t>
                      </a:r>
                      <a:r>
                        <a:rPr lang="he-IL" baseline="0" dirty="0" smtClean="0"/>
                        <a:t> הבדיקות שנעשות בתוך מסך ההוראות(בלי חזרה)</a:t>
                      </a:r>
                      <a:endParaRPr lang="en-US" dirty="0"/>
                    </a:p>
                  </a:txBody>
                  <a:tcPr/>
                </a:tc>
                <a:tc>
                  <a:txBody>
                    <a:bodyPr/>
                    <a:lstStyle/>
                    <a:p>
                      <a:r>
                        <a:rPr lang="he-IL" dirty="0" smtClean="0"/>
                        <a:t>אין</a:t>
                      </a:r>
                      <a:endParaRPr lang="en-US" dirty="0"/>
                    </a:p>
                  </a:txBody>
                  <a:tcPr/>
                </a:tc>
                <a:tc>
                  <a:txBody>
                    <a:bodyPr/>
                    <a:lstStyle/>
                    <a:p>
                      <a:r>
                        <a:rPr lang="he-IL" dirty="0" smtClean="0"/>
                        <a:t>אין</a:t>
                      </a:r>
                      <a:endParaRPr lang="en-US" dirty="0"/>
                    </a:p>
                  </a:txBody>
                  <a:tcPr/>
                </a:tc>
                <a:tc>
                  <a:txBody>
                    <a:bodyPr/>
                    <a:lstStyle/>
                    <a:p>
                      <a:r>
                        <a:rPr lang="en-US" dirty="0" smtClean="0"/>
                        <a:t>instructions</a:t>
                      </a:r>
                      <a:endParaRPr lang="en-US" dirty="0"/>
                    </a:p>
                  </a:txBody>
                  <a:tcPr/>
                </a:tc>
              </a:tr>
              <a:tr h="602939">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בודק</a:t>
                      </a:r>
                      <a:r>
                        <a:rPr lang="he-IL" baseline="0" dirty="0" smtClean="0"/>
                        <a:t> אם השחקן לחץ בתוך ההוראות על לחצן "איך משחקים?"</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טור(</a:t>
                      </a:r>
                      <a:r>
                        <a:rPr lang="en-US" dirty="0" smtClean="0"/>
                        <a:t>cx</a:t>
                      </a:r>
                      <a:r>
                        <a:rPr lang="he-IL" dirty="0" smtClean="0"/>
                        <a:t>),שורה(</a:t>
                      </a:r>
                      <a:r>
                        <a:rPr lang="en-US" dirty="0" smtClean="0"/>
                        <a:t>dx</a:t>
                      </a:r>
                      <a:r>
                        <a:rPr lang="he-IL" dirty="0" smtClean="0"/>
                        <a:t>)</a:t>
                      </a:r>
                      <a:r>
                        <a:rPr lang="he-IL" baseline="0" dirty="0" smtClean="0"/>
                        <a:t> של לחיצה</a:t>
                      </a:r>
                      <a:endParaRPr lang="en-US" dirty="0" smtClean="0"/>
                    </a:p>
                    <a:p>
                      <a:endParaRPr lang="en-US" dirty="0"/>
                    </a:p>
                  </a:txBody>
                  <a:tcPr/>
                </a:tc>
                <a:tc>
                  <a:txBody>
                    <a:bodyPr/>
                    <a:lstStyle/>
                    <a:p>
                      <a:r>
                        <a:rPr lang="en-US" dirty="0" err="1" smtClean="0"/>
                        <a:t>checkHowToPlay</a:t>
                      </a:r>
                      <a:endParaRPr lang="en-US" dirty="0"/>
                    </a:p>
                  </a:txBody>
                  <a:tcPr/>
                </a:tc>
              </a:tr>
              <a:tr h="666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בודק</a:t>
                      </a:r>
                      <a:r>
                        <a:rPr lang="he-IL" baseline="0" dirty="0" smtClean="0"/>
                        <a:t> אם השחקן לחץ בתוך ההוראות על לחצן "תזוזה וכפתורים"</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p>
                      <a:endParaRPr lang="en-US" b="0" dirty="0" smtClean="0">
                        <a:solidFill>
                          <a:schemeClr val="tx1"/>
                        </a:solidFill>
                      </a:endParaRPr>
                    </a:p>
                  </a:txBody>
                  <a:tcPr/>
                </a:tc>
                <a:tc>
                  <a:txBody>
                    <a:bodyPr/>
                    <a:lstStyle/>
                    <a:p>
                      <a:r>
                        <a:rPr lang="he-IL" dirty="0" smtClean="0"/>
                        <a:t>טור(</a:t>
                      </a:r>
                      <a:r>
                        <a:rPr lang="en-US" dirty="0" smtClean="0"/>
                        <a:t>cx</a:t>
                      </a:r>
                      <a:r>
                        <a:rPr lang="he-IL" dirty="0" smtClean="0"/>
                        <a:t>),שורה(</a:t>
                      </a:r>
                      <a:r>
                        <a:rPr lang="en-US" dirty="0" smtClean="0"/>
                        <a:t>dx</a:t>
                      </a:r>
                      <a:r>
                        <a:rPr lang="he-IL" dirty="0" smtClean="0"/>
                        <a:t>)</a:t>
                      </a:r>
                      <a:r>
                        <a:rPr lang="he-IL" baseline="0" dirty="0" smtClean="0"/>
                        <a:t> של לחיצה</a:t>
                      </a:r>
                      <a:endParaRPr lang="en-US" dirty="0"/>
                    </a:p>
                  </a:txBody>
                  <a:tcPr/>
                </a:tc>
                <a:tc>
                  <a:txBody>
                    <a:bodyPr/>
                    <a:lstStyle/>
                    <a:p>
                      <a:r>
                        <a:rPr lang="en-US" dirty="0" err="1" smtClean="0"/>
                        <a:t>checkMoveButtons</a:t>
                      </a:r>
                      <a:endParaRPr lang="en-US" dirty="0"/>
                    </a:p>
                  </a:txBody>
                  <a:tcPr/>
                </a:tc>
              </a:tr>
              <a:tr h="861342">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בודק</a:t>
                      </a:r>
                      <a:r>
                        <a:rPr lang="he-IL" baseline="0" dirty="0" smtClean="0"/>
                        <a:t> אם השחקן לחץ בתוך ההוראות על לחצן "אודות המשחק"</a:t>
                      </a:r>
                      <a:endParaRPr lang="en-US" dirty="0" smtClean="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p>
                      <a:endParaRPr lang="en-US" b="0" dirty="0" smtClean="0">
                        <a:solidFill>
                          <a:schemeClr val="tx1"/>
                        </a:solidFill>
                      </a:endParaRPr>
                    </a:p>
                    <a:p>
                      <a:endParaRPr lang="en-US" b="1"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טור(</a:t>
                      </a:r>
                      <a:r>
                        <a:rPr lang="en-US" dirty="0" smtClean="0"/>
                        <a:t>cx</a:t>
                      </a:r>
                      <a:r>
                        <a:rPr lang="he-IL" dirty="0" smtClean="0"/>
                        <a:t>),שורה(</a:t>
                      </a:r>
                      <a:r>
                        <a:rPr lang="en-US" dirty="0" smtClean="0"/>
                        <a:t>dx</a:t>
                      </a:r>
                      <a:r>
                        <a:rPr lang="he-IL" dirty="0" smtClean="0"/>
                        <a:t>)</a:t>
                      </a:r>
                      <a:r>
                        <a:rPr lang="he-IL" baseline="0" dirty="0" smtClean="0"/>
                        <a:t> של לחיצה</a:t>
                      </a:r>
                      <a:endParaRPr lang="en-US" dirty="0" smtClean="0"/>
                    </a:p>
                    <a:p>
                      <a:endParaRPr lang="en-US" dirty="0"/>
                    </a:p>
                  </a:txBody>
                  <a:tcPr/>
                </a:tc>
                <a:tc>
                  <a:txBody>
                    <a:bodyPr/>
                    <a:lstStyle/>
                    <a:p>
                      <a:r>
                        <a:rPr lang="en-US" dirty="0" err="1" smtClean="0"/>
                        <a:t>checkAboutGame</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801713128"/>
              </p:ext>
            </p:extLst>
          </p:nvPr>
        </p:nvGraphicFramePr>
        <p:xfrm>
          <a:off x="250476" y="6217920"/>
          <a:ext cx="11941524" cy="640080"/>
        </p:xfrm>
        <a:graphic>
          <a:graphicData uri="http://schemas.openxmlformats.org/drawingml/2006/table">
            <a:tbl>
              <a:tblPr firstRow="1" bandRow="1">
                <a:tableStyleId>{1FECB4D8-DB02-4DC6-A0A2-4F2EBAE1DC90}</a:tableStyleId>
              </a:tblPr>
              <a:tblGrid>
                <a:gridCol w="2985381"/>
                <a:gridCol w="2985381"/>
                <a:gridCol w="2985381"/>
                <a:gridCol w="2985381"/>
              </a:tblGrid>
              <a:tr h="60386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solidFill>
                            <a:schemeClr val="tx1"/>
                          </a:solidFill>
                        </a:rPr>
                        <a:t>בודק</a:t>
                      </a:r>
                      <a:r>
                        <a:rPr lang="he-IL" baseline="0" dirty="0" smtClean="0">
                          <a:solidFill>
                            <a:schemeClr val="tx1"/>
                          </a:solidFill>
                        </a:rPr>
                        <a:t> אם השחקן לחץ בתוך ההוראות על לחצן "קרדיט"</a:t>
                      </a:r>
                      <a:endParaRPr lang="en-US" dirty="0" smtClean="0">
                        <a:solidFill>
                          <a:schemeClr val="tx1"/>
                        </a:solidFill>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0" dirty="0" smtClean="0">
                          <a:solidFill>
                            <a:schemeClr val="tx1"/>
                          </a:solidFill>
                        </a:rPr>
                        <a:t>מראה</a:t>
                      </a:r>
                      <a:r>
                        <a:rPr lang="he-IL" b="0" baseline="0" dirty="0" smtClean="0">
                          <a:solidFill>
                            <a:schemeClr val="tx1"/>
                          </a:solidFill>
                        </a:rPr>
                        <a:t> תמונה על המסך(אם נלחץ)</a:t>
                      </a:r>
                      <a:endParaRPr lang="en-US" b="0" dirty="0" smtClean="0">
                        <a:solidFill>
                          <a:schemeClr val="tx1"/>
                        </a:solidFill>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solidFill>
                            <a:schemeClr val="tx1"/>
                          </a:solidFill>
                        </a:rPr>
                        <a:t>טור(</a:t>
                      </a:r>
                      <a:r>
                        <a:rPr lang="en-US" dirty="0" smtClean="0">
                          <a:solidFill>
                            <a:schemeClr val="tx1"/>
                          </a:solidFill>
                        </a:rPr>
                        <a:t>cx</a:t>
                      </a:r>
                      <a:r>
                        <a:rPr lang="he-IL" dirty="0" smtClean="0">
                          <a:solidFill>
                            <a:schemeClr val="tx1"/>
                          </a:solidFill>
                        </a:rPr>
                        <a:t>),שורה(</a:t>
                      </a:r>
                      <a:r>
                        <a:rPr lang="en-US" dirty="0" smtClean="0">
                          <a:solidFill>
                            <a:schemeClr val="tx1"/>
                          </a:solidFill>
                        </a:rPr>
                        <a:t>dx</a:t>
                      </a:r>
                      <a:r>
                        <a:rPr lang="he-IL" dirty="0" smtClean="0">
                          <a:solidFill>
                            <a:schemeClr val="tx1"/>
                          </a:solidFill>
                        </a:rPr>
                        <a:t>)</a:t>
                      </a:r>
                      <a:r>
                        <a:rPr lang="he-IL" baseline="0" dirty="0" smtClean="0">
                          <a:solidFill>
                            <a:schemeClr val="tx1"/>
                          </a:solidFill>
                        </a:rPr>
                        <a:t> של לחיצה</a:t>
                      </a:r>
                      <a:endParaRPr lang="en-US" dirty="0" smtClean="0">
                        <a:solidFill>
                          <a:schemeClr val="tx1"/>
                        </a:solidFill>
                      </a:endParaRPr>
                    </a:p>
                    <a:p>
                      <a:endParaRPr lang="en-US" dirty="0">
                        <a:solidFill>
                          <a:schemeClr val="tx1"/>
                        </a:solidFill>
                      </a:endParaRPr>
                    </a:p>
                  </a:txBody>
                  <a:tcPr/>
                </a:tc>
                <a:tc>
                  <a:txBody>
                    <a:bodyPr/>
                    <a:lstStyle/>
                    <a:p>
                      <a:r>
                        <a:rPr lang="en-US" dirty="0" err="1" smtClean="0">
                          <a:solidFill>
                            <a:schemeClr val="tx1"/>
                          </a:solidFill>
                        </a:rPr>
                        <a:t>checkCredits</a:t>
                      </a:r>
                      <a:endParaRPr lang="en-US" dirty="0">
                        <a:solidFill>
                          <a:schemeClr val="tx1"/>
                        </a:solidFill>
                      </a:endParaRPr>
                    </a:p>
                  </a:txBody>
                  <a:tcPr/>
                </a:tc>
              </a:tr>
            </a:tbl>
          </a:graphicData>
        </a:graphic>
      </p:graphicFrame>
      <p:cxnSp>
        <p:nvCxnSpPr>
          <p:cNvPr id="11" name="Straight Connector 10"/>
          <p:cNvCxnSpPr/>
          <p:nvPr/>
        </p:nvCxnSpPr>
        <p:spPr>
          <a:xfrm flipH="1">
            <a:off x="3209453" y="6176963"/>
            <a:ext cx="9054" cy="70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194834" y="6153296"/>
            <a:ext cx="9054" cy="70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188890" y="6135719"/>
            <a:ext cx="9054" cy="70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51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32928606"/>
              </p:ext>
            </p:extLst>
          </p:nvPr>
        </p:nvGraphicFramePr>
        <p:xfrm>
          <a:off x="1508155" y="712048"/>
          <a:ext cx="10515600" cy="30226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he-IL" dirty="0" smtClean="0"/>
                        <a:t>הסבר קצר</a:t>
                      </a:r>
                      <a:endParaRPr lang="en-US" dirty="0"/>
                    </a:p>
                  </a:txBody>
                  <a:tcPr/>
                </a:tc>
                <a:tc>
                  <a:txBody>
                    <a:bodyPr/>
                    <a:lstStyle/>
                    <a:p>
                      <a:r>
                        <a:rPr lang="he-IL" dirty="0" smtClean="0"/>
                        <a:t>פלט</a:t>
                      </a:r>
                      <a:endParaRPr lang="en-US" dirty="0"/>
                    </a:p>
                  </a:txBody>
                  <a:tcPr/>
                </a:tc>
                <a:tc>
                  <a:txBody>
                    <a:bodyPr/>
                    <a:lstStyle/>
                    <a:p>
                      <a:r>
                        <a:rPr lang="he-IL" dirty="0" smtClean="0"/>
                        <a:t>קלט</a:t>
                      </a:r>
                      <a:endParaRPr lang="en-US" dirty="0"/>
                    </a:p>
                  </a:txBody>
                  <a:tcPr/>
                </a:tc>
                <a:tc>
                  <a:txBody>
                    <a:bodyPr/>
                    <a:lstStyle/>
                    <a:p>
                      <a:r>
                        <a:rPr lang="he-IL" dirty="0" smtClean="0"/>
                        <a:t>שם</a:t>
                      </a:r>
                      <a:r>
                        <a:rPr lang="he-IL" baseline="0" dirty="0" smtClean="0"/>
                        <a:t> הפעולה</a:t>
                      </a:r>
                      <a:endParaRPr lang="en-US" dirty="0"/>
                    </a:p>
                  </a:txBody>
                  <a:tcPr/>
                </a:tc>
              </a:tr>
              <a:tr h="370840">
                <a:tc>
                  <a:txBody>
                    <a:bodyPr/>
                    <a:lstStyle/>
                    <a:p>
                      <a:r>
                        <a:rPr lang="he-IL" dirty="0" smtClean="0"/>
                        <a:t>מצייר את דמות הילדה והבלון,בודק</a:t>
                      </a:r>
                      <a:r>
                        <a:rPr lang="he-IL" baseline="0" dirty="0" smtClean="0"/>
                        <a:t> העלאה והורדה של הבלון</a:t>
                      </a:r>
                      <a:endParaRPr lang="en-US" dirty="0"/>
                    </a:p>
                  </a:txBody>
                  <a:tcPr/>
                </a:tc>
                <a:tc>
                  <a:txBody>
                    <a:bodyPr/>
                    <a:lstStyle/>
                    <a:p>
                      <a:r>
                        <a:rPr lang="he-IL" dirty="0" smtClean="0"/>
                        <a:t>מצייר את הילדה והבלון על המסך לפי הנתונים</a:t>
                      </a:r>
                      <a:endParaRPr lang="en-US" dirty="0"/>
                    </a:p>
                  </a:txBody>
                  <a:tcPr/>
                </a:tc>
                <a:tc>
                  <a:txBody>
                    <a:bodyPr/>
                    <a:lstStyle/>
                    <a:p>
                      <a:r>
                        <a:rPr lang="he-IL" dirty="0" smtClean="0"/>
                        <a:t>אין</a:t>
                      </a:r>
                      <a:endParaRPr lang="en-US" dirty="0"/>
                    </a:p>
                  </a:txBody>
                  <a:tcPr/>
                </a:tc>
                <a:tc>
                  <a:txBody>
                    <a:bodyPr/>
                    <a:lstStyle/>
                    <a:p>
                      <a:r>
                        <a:rPr lang="en-US" dirty="0" err="1" smtClean="0"/>
                        <a:t>yalda</a:t>
                      </a:r>
                      <a:endParaRPr lang="en-US" dirty="0"/>
                    </a:p>
                  </a:txBody>
                  <a:tcPr/>
                </a:tc>
              </a:tr>
              <a:tr h="370840">
                <a:tc>
                  <a:txBody>
                    <a:bodyPr/>
                    <a:lstStyle/>
                    <a:p>
                      <a:endParaRPr lang="en-US"/>
                    </a:p>
                  </a:txBody>
                  <a:tcPr/>
                </a:tc>
                <a:tc>
                  <a:txBody>
                    <a:bodyPr/>
                    <a:lstStyle/>
                    <a:p>
                      <a:r>
                        <a:rPr lang="he-IL" dirty="0" smtClean="0"/>
                        <a:t>צליל(כל 10 צעדים),מזיז</a:t>
                      </a:r>
                      <a:r>
                        <a:rPr lang="he-IL" baseline="0" dirty="0" smtClean="0"/>
                        <a:t> את הדמות של הילדה והבלון על המסך(משנה צבעים של פיקסלים),מעדכן על המסך נקודות מקסימליות אם הושגו</a:t>
                      </a:r>
                      <a:endParaRPr lang="en-US" dirty="0"/>
                    </a:p>
                  </a:txBody>
                  <a:tcPr/>
                </a:tc>
                <a:tc>
                  <a:txBody>
                    <a:bodyPr/>
                    <a:lstStyle/>
                    <a:p>
                      <a:r>
                        <a:rPr lang="he-IL" dirty="0" smtClean="0"/>
                        <a:t>אין </a:t>
                      </a:r>
                      <a:endParaRPr lang="en-US" dirty="0"/>
                    </a:p>
                  </a:txBody>
                  <a:tcPr/>
                </a:tc>
                <a:tc>
                  <a:txBody>
                    <a:bodyPr/>
                    <a:lstStyle/>
                    <a:p>
                      <a:r>
                        <a:rPr lang="en-US" dirty="0" err="1" smtClean="0"/>
                        <a:t>moveleft</a:t>
                      </a:r>
                      <a:endParaRPr lang="en-US" dirty="0"/>
                    </a:p>
                  </a:txBody>
                  <a:tcPr/>
                </a:tc>
              </a:tr>
            </a:tbl>
          </a:graphicData>
        </a:graphic>
      </p:graphicFrame>
      <p:sp>
        <p:nvSpPr>
          <p:cNvPr id="4" name="Title 1"/>
          <p:cNvSpPr txBox="1">
            <a:spLocks noGrp="1"/>
          </p:cNvSpPr>
          <p:nvPr>
            <p:ph type="title"/>
          </p:nvPr>
        </p:nvSpPr>
        <p:spPr>
          <a:xfrm>
            <a:off x="9451816" y="84468"/>
            <a:ext cx="2571939" cy="277671"/>
          </a:xfrm>
          <a:prstGeom prst="rect">
            <a:avLst/>
          </a:prstGeom>
        </p:spPr>
        <p:txBody>
          <a:bodyPr vert="horz" lIns="91440" tIns="45720" rIns="91440" bIns="45720" rtlCol="1" anchor="ctr">
            <a:normAutofit fontScale="9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1800" dirty="0" smtClean="0"/>
              <a:t>טבלת פעולות-</a:t>
            </a:r>
            <a:r>
              <a:rPr lang="en-US" sz="1800" dirty="0" smtClean="0"/>
              <a:t>child.asm</a:t>
            </a:r>
            <a:endParaRPr lang="en-US" sz="1800" dirty="0"/>
          </a:p>
        </p:txBody>
      </p:sp>
    </p:spTree>
    <p:extLst>
      <p:ext uri="{BB962C8B-B14F-4D97-AF65-F5344CB8AC3E}">
        <p14:creationId xmlns:p14="http://schemas.microsoft.com/office/powerpoint/2010/main" val="421855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קוד התוכנית</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16502009"/>
              </p:ext>
            </p:extLst>
          </p:nvPr>
        </p:nvGraphicFramePr>
        <p:xfrm>
          <a:off x="7470728" y="897567"/>
          <a:ext cx="603250" cy="534987"/>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3" imgW="602640" imgH="534600" progId="Package">
                  <p:embed/>
                </p:oleObj>
              </mc:Choice>
              <mc:Fallback>
                <p:oleObj name="Packager Shell Object" showAsIcon="1" r:id="rId3" imgW="602640" imgH="534600" progId="Package">
                  <p:embed/>
                  <p:pic>
                    <p:nvPicPr>
                      <p:cNvPr id="0" name=""/>
                      <p:cNvPicPr/>
                      <p:nvPr/>
                    </p:nvPicPr>
                    <p:blipFill>
                      <a:blip r:embed="rId4"/>
                      <a:stretch>
                        <a:fillRect/>
                      </a:stretch>
                    </p:blipFill>
                    <p:spPr>
                      <a:xfrm>
                        <a:off x="7470728" y="897567"/>
                        <a:ext cx="603250" cy="534987"/>
                      </a:xfrm>
                      <a:prstGeom prst="rect">
                        <a:avLst/>
                      </a:prstGeom>
                    </p:spPr>
                  </p:pic>
                </p:oleObj>
              </mc:Fallback>
            </mc:AlternateContent>
          </a:graphicData>
        </a:graphic>
      </p:graphicFrame>
    </p:spTree>
    <p:extLst>
      <p:ext uri="{BB962C8B-B14F-4D97-AF65-F5344CB8AC3E}">
        <p14:creationId xmlns:p14="http://schemas.microsoft.com/office/powerpoint/2010/main" val="9214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514" y="365126"/>
            <a:ext cx="3477285" cy="639810"/>
          </a:xfrm>
        </p:spPr>
        <p:txBody>
          <a:bodyPr>
            <a:normAutofit fontScale="90000"/>
          </a:bodyPr>
          <a:lstStyle/>
          <a:p>
            <a:r>
              <a:rPr lang="he-IL" dirty="0" smtClean="0"/>
              <a:t>דוגמאות הרצה</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3097" y="1093245"/>
            <a:ext cx="3048000" cy="1905000"/>
          </a:xfrm>
        </p:spPr>
      </p:pic>
      <p:sp>
        <p:nvSpPr>
          <p:cNvPr id="5" name="TextBox 4"/>
          <p:cNvSpPr txBox="1"/>
          <p:nvPr/>
        </p:nvSpPr>
        <p:spPr>
          <a:xfrm>
            <a:off x="5495453" y="1520982"/>
            <a:ext cx="2806575" cy="369332"/>
          </a:xfrm>
          <a:prstGeom prst="rect">
            <a:avLst/>
          </a:prstGeom>
          <a:noFill/>
        </p:spPr>
        <p:txBody>
          <a:bodyPr wrap="square" rtlCol="0">
            <a:spAutoFit/>
          </a:bodyPr>
          <a:lstStyle/>
          <a:p>
            <a:r>
              <a:rPr lang="he-IL" dirty="0" smtClean="0"/>
              <a:t>-הפסד במשחק</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9664" y="3201373"/>
            <a:ext cx="2224135" cy="1390084"/>
          </a:xfrm>
          <a:prstGeom prst="rect">
            <a:avLst/>
          </a:prstGeom>
        </p:spPr>
      </p:pic>
      <p:sp>
        <p:nvSpPr>
          <p:cNvPr id="7" name="TextBox 6"/>
          <p:cNvSpPr txBox="1"/>
          <p:nvPr/>
        </p:nvSpPr>
        <p:spPr>
          <a:xfrm>
            <a:off x="6323089" y="3711749"/>
            <a:ext cx="2806575" cy="369332"/>
          </a:xfrm>
          <a:prstGeom prst="rect">
            <a:avLst/>
          </a:prstGeom>
          <a:noFill/>
        </p:spPr>
        <p:txBody>
          <a:bodyPr wrap="square" rtlCol="0">
            <a:spAutoFit/>
          </a:bodyPr>
          <a:lstStyle/>
          <a:p>
            <a:r>
              <a:rPr lang="he-IL" dirty="0" smtClean="0"/>
              <a:t>-שבירת השיא במשחק</a:t>
            </a:r>
            <a:endParaRPr lang="en-US" dirty="0"/>
          </a:p>
        </p:txBody>
      </p:sp>
      <p:sp>
        <p:nvSpPr>
          <p:cNvPr id="8" name="TextBox 7"/>
          <p:cNvSpPr txBox="1"/>
          <p:nvPr/>
        </p:nvSpPr>
        <p:spPr>
          <a:xfrm>
            <a:off x="6395515" y="5569054"/>
            <a:ext cx="2806575" cy="369332"/>
          </a:xfrm>
          <a:prstGeom prst="rect">
            <a:avLst/>
          </a:prstGeom>
          <a:noFill/>
        </p:spPr>
        <p:txBody>
          <a:bodyPr wrap="square" rtlCol="0">
            <a:spAutoFit/>
          </a:bodyPr>
          <a:lstStyle/>
          <a:p>
            <a:r>
              <a:rPr lang="he-IL" dirty="0" smtClean="0"/>
              <a:t>-מסך ההוראות הראשי</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7768" y="4801220"/>
            <a:ext cx="3048000" cy="1905000"/>
          </a:xfrm>
          <a:prstGeom prst="rect">
            <a:avLst/>
          </a:prstGeom>
        </p:spPr>
      </p:pic>
      <p:sp>
        <p:nvSpPr>
          <p:cNvPr id="10" name="TextBox 9"/>
          <p:cNvSpPr txBox="1"/>
          <p:nvPr/>
        </p:nvSpPr>
        <p:spPr>
          <a:xfrm>
            <a:off x="-27161" y="500365"/>
            <a:ext cx="2806575" cy="369332"/>
          </a:xfrm>
          <a:prstGeom prst="rect">
            <a:avLst/>
          </a:prstGeom>
          <a:noFill/>
        </p:spPr>
        <p:txBody>
          <a:bodyPr wrap="square" rtlCol="0">
            <a:spAutoFit/>
          </a:bodyPr>
          <a:lstStyle/>
          <a:p>
            <a:r>
              <a:rPr lang="he-IL" dirty="0" smtClean="0"/>
              <a:t>-מסך התפריט הראשי</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414" y="52436"/>
            <a:ext cx="3048000" cy="1905000"/>
          </a:xfrm>
          <a:prstGeom prst="rect">
            <a:avLst/>
          </a:prstGeom>
        </p:spPr>
      </p:pic>
      <p:sp>
        <p:nvSpPr>
          <p:cNvPr id="12" name="TextBox 11"/>
          <p:cNvSpPr txBox="1"/>
          <p:nvPr/>
        </p:nvSpPr>
        <p:spPr>
          <a:xfrm>
            <a:off x="-200686" y="5753720"/>
            <a:ext cx="2806575" cy="369332"/>
          </a:xfrm>
          <a:prstGeom prst="rect">
            <a:avLst/>
          </a:prstGeom>
          <a:noFill/>
        </p:spPr>
        <p:txBody>
          <a:bodyPr wrap="square" rtlCol="0">
            <a:spAutoFit/>
          </a:bodyPr>
          <a:lstStyle/>
          <a:p>
            <a:r>
              <a:rPr lang="he-IL" dirty="0" smtClean="0"/>
              <a:t>-מסך היציאה מהמשחק</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414" y="4801220"/>
            <a:ext cx="3048000" cy="1905000"/>
          </a:xfrm>
          <a:prstGeom prst="rect">
            <a:avLst/>
          </a:prstGeom>
        </p:spPr>
      </p:pic>
      <p:sp>
        <p:nvSpPr>
          <p:cNvPr id="14" name="TextBox 13"/>
          <p:cNvSpPr txBox="1"/>
          <p:nvPr/>
        </p:nvSpPr>
        <p:spPr>
          <a:xfrm>
            <a:off x="-200686" y="3127042"/>
            <a:ext cx="2806575" cy="369332"/>
          </a:xfrm>
          <a:prstGeom prst="rect">
            <a:avLst/>
          </a:prstGeom>
          <a:noFill/>
        </p:spPr>
        <p:txBody>
          <a:bodyPr wrap="square" rtlCol="0">
            <a:spAutoFit/>
          </a:bodyPr>
          <a:lstStyle/>
          <a:p>
            <a:r>
              <a:rPr lang="he-IL" dirty="0" smtClean="0"/>
              <a:t>-המשחק עצמו</a:t>
            </a:r>
            <a:endParaRPr lang="en-US" dirty="0"/>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9414" y="2503345"/>
            <a:ext cx="3372571" cy="1616726"/>
          </a:xfrm>
          <a:prstGeom prst="rect">
            <a:avLst/>
          </a:prstGeom>
        </p:spPr>
      </p:pic>
    </p:spTree>
    <p:extLst>
      <p:ext uri="{BB962C8B-B14F-4D97-AF65-F5344CB8AC3E}">
        <p14:creationId xmlns:p14="http://schemas.microsoft.com/office/powerpoint/2010/main" val="3498823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סיכום אישי</a:t>
            </a:r>
            <a:endParaRPr lang="en-US" dirty="0"/>
          </a:p>
        </p:txBody>
      </p:sp>
      <p:sp>
        <p:nvSpPr>
          <p:cNvPr id="3" name="Content Placeholder 2"/>
          <p:cNvSpPr>
            <a:spLocks noGrp="1"/>
          </p:cNvSpPr>
          <p:nvPr>
            <p:ph idx="1"/>
          </p:nvPr>
        </p:nvSpPr>
        <p:spPr/>
        <p:txBody>
          <a:bodyPr>
            <a:normAutofit lnSpcReduction="10000"/>
          </a:bodyPr>
          <a:lstStyle/>
          <a:p>
            <a:r>
              <a:rPr lang="he-IL" dirty="0" smtClean="0"/>
              <a:t>לסיכום </a:t>
            </a:r>
            <a:r>
              <a:rPr lang="he-IL" dirty="0" smtClean="0"/>
              <a:t>תיק הפרויקט,אני </a:t>
            </a:r>
            <a:r>
              <a:rPr lang="he-IL" dirty="0" smtClean="0"/>
              <a:t>רוצה </a:t>
            </a:r>
            <a:r>
              <a:rPr lang="he-IL" dirty="0" smtClean="0"/>
              <a:t>לומר </a:t>
            </a:r>
            <a:r>
              <a:rPr lang="he-IL" dirty="0" smtClean="0"/>
              <a:t>שהיה לי מאוד מאתגר לבצע את הרעיון הזה,במיוחד באסמבלי,במיוחד בגלל שלפני כן לא היה לי רקע בתכנות </a:t>
            </a:r>
            <a:r>
              <a:rPr lang="he-IL" dirty="0" smtClean="0"/>
              <a:t>והרעיון שהיה לי למשחק היה רק רעיון,בלי מנגנון מוכן או חוקים שכבר נוצרו על ידי אחרים,הייתי צריך ליצור את הכל מאפס. </a:t>
            </a:r>
            <a:r>
              <a:rPr lang="he-IL" dirty="0" smtClean="0"/>
              <a:t>התכנות באסמבלי </a:t>
            </a:r>
            <a:r>
              <a:rPr lang="he-IL" dirty="0" smtClean="0"/>
              <a:t>מאוד </a:t>
            </a:r>
            <a:r>
              <a:rPr lang="he-IL" dirty="0" smtClean="0"/>
              <a:t>עניין אותי וגרם לי לחשוב כל הזמן על מה שאני יכול להוסיף, לשפר או לשנות בפרויקט.</a:t>
            </a:r>
          </a:p>
          <a:p>
            <a:r>
              <a:rPr lang="he-IL" dirty="0" smtClean="0"/>
              <a:t>אני חושב שכן יש דברים שאולי יכולתי לשנות מבחינת יעילות וסדר הקוד אבל אני מתרכז בכל הדברים שכן עשיתי ועובדים טוב.</a:t>
            </a:r>
          </a:p>
          <a:p>
            <a:r>
              <a:rPr lang="he-IL" dirty="0" smtClean="0"/>
              <a:t>למדתי מהפרויקט הזה גם רקע כללי על איך עובד מחשב,מעבד,זכרון ועוד דברים שלא ציפיתי לדעת,אני בטוח שדברים אלו יעזרו לי בהמשך להבין יותר טוב כל דבר שאני עושה</a:t>
            </a:r>
            <a:endParaRPr lang="en-US" dirty="0"/>
          </a:p>
        </p:txBody>
      </p:sp>
    </p:spTree>
    <p:extLst>
      <p:ext uri="{BB962C8B-B14F-4D97-AF65-F5344CB8AC3E}">
        <p14:creationId xmlns:p14="http://schemas.microsoft.com/office/powerpoint/2010/main" val="28616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1757"/>
            <a:ext cx="10515600" cy="1325563"/>
          </a:xfrm>
        </p:spPr>
        <p:txBody>
          <a:bodyPr/>
          <a:lstStyle/>
          <a:p>
            <a:r>
              <a:rPr lang="he-IL" dirty="0" smtClean="0"/>
              <a:t>סביבת העבודה והפעלת קובץ המשחק</a:t>
            </a:r>
            <a:endParaRPr lang="en-US" dirty="0"/>
          </a:p>
        </p:txBody>
      </p:sp>
      <p:sp>
        <p:nvSpPr>
          <p:cNvPr id="3" name="מציין מיקום תוכן 2"/>
          <p:cNvSpPr>
            <a:spLocks noGrp="1"/>
          </p:cNvSpPr>
          <p:nvPr>
            <p:ph idx="1"/>
          </p:nvPr>
        </p:nvSpPr>
        <p:spPr>
          <a:xfrm>
            <a:off x="838200" y="1106424"/>
            <a:ext cx="10515600" cy="5751576"/>
          </a:xfrm>
        </p:spPr>
        <p:txBody>
          <a:bodyPr>
            <a:normAutofit lnSpcReduction="10000"/>
          </a:bodyPr>
          <a:lstStyle/>
          <a:p>
            <a:pPr marL="0" indent="0">
              <a:buNone/>
            </a:pPr>
            <a:r>
              <a:rPr lang="he-IL" sz="1600" dirty="0" smtClean="0"/>
              <a:t>סביבת ההרצה(</a:t>
            </a:r>
            <a:r>
              <a:rPr lang="he-IL" sz="1600" dirty="0" err="1" smtClean="0"/>
              <a:t>אמולטור</a:t>
            </a:r>
            <a:r>
              <a:rPr lang="he-IL" sz="1600" dirty="0" smtClean="0"/>
              <a:t>) שאנחנו מריצים בה את התוכנית נקראת</a:t>
            </a:r>
            <a:r>
              <a:rPr lang="en-US" sz="1600" dirty="0" smtClean="0"/>
              <a:t> </a:t>
            </a:r>
            <a:r>
              <a:rPr lang="he-IL" sz="1600" dirty="0" smtClean="0"/>
              <a:t> </a:t>
            </a:r>
            <a:r>
              <a:rPr lang="en-US" sz="1600" dirty="0" smtClean="0"/>
              <a:t>   </a:t>
            </a:r>
            <a:r>
              <a:rPr lang="en-US" sz="1600" dirty="0" err="1" smtClean="0"/>
              <a:t>dosbox</a:t>
            </a:r>
            <a:r>
              <a:rPr lang="he-IL" sz="1600" dirty="0" smtClean="0"/>
              <a:t>שמדמה את מערכת ההפעלה </a:t>
            </a:r>
            <a:r>
              <a:rPr lang="en-US" sz="1600" dirty="0" err="1" smtClean="0"/>
              <a:t>msDos</a:t>
            </a:r>
            <a:r>
              <a:rPr lang="he-IL" sz="1600" dirty="0" smtClean="0"/>
              <a:t> על מעבד 8086 של חברת אינטל עם רוחב סיביות של 16 ביט.</a:t>
            </a:r>
          </a:p>
          <a:p>
            <a:pPr marL="0" indent="0">
              <a:buNone/>
            </a:pPr>
            <a:r>
              <a:rPr lang="he-IL" sz="1600" dirty="0" smtClean="0"/>
              <a:t>כדי להפעיל את התוכנית צריך קודם כל "להכיר" בספרייה הראשית על המחשב שעליה נמצא הפרויקט עם כתיבת </a:t>
            </a:r>
            <a:r>
              <a:rPr lang="en-US" sz="1600" dirty="0" smtClean="0"/>
              <a:t> MOUNT</a:t>
            </a:r>
            <a:r>
              <a:rPr lang="he-IL" sz="1600" dirty="0" smtClean="0"/>
              <a:t> ואחריו את שם הספרייה הראשית(לדוגמא: </a:t>
            </a:r>
            <a:r>
              <a:rPr lang="en-US" sz="1600" dirty="0" smtClean="0"/>
              <a:t>mount c: c:\</a:t>
            </a:r>
            <a:r>
              <a:rPr lang="he-IL" sz="1600" dirty="0" smtClean="0"/>
              <a:t> לספרייה ראשית </a:t>
            </a:r>
            <a:r>
              <a:rPr lang="en-US" sz="1600" dirty="0" smtClean="0"/>
              <a:t>C</a:t>
            </a:r>
            <a:r>
              <a:rPr lang="he-IL" sz="1600" dirty="0" smtClean="0"/>
              <a:t>,נלחץ </a:t>
            </a:r>
            <a:r>
              <a:rPr lang="en-US" sz="1600" dirty="0" smtClean="0"/>
              <a:t>enter</a:t>
            </a:r>
            <a:r>
              <a:rPr lang="he-IL" sz="1600" dirty="0" smtClean="0"/>
              <a:t> ונכתוב </a:t>
            </a:r>
            <a:r>
              <a:rPr lang="en-US" sz="1600" dirty="0" smtClean="0"/>
              <a:t>c:</a:t>
            </a:r>
            <a:r>
              <a:rPr lang="he-IL" sz="1600" dirty="0" smtClean="0"/>
              <a:t>),אחרי הכרה בספרייה הראשית נצטרך להכנס לתיקייה שבה כל הקבצים של המשחק נמצאים בעזרת הפקודה </a:t>
            </a:r>
            <a:r>
              <a:rPr lang="en-US" sz="1600" dirty="0" smtClean="0"/>
              <a:t>cd</a:t>
            </a:r>
            <a:r>
              <a:rPr lang="he-IL" sz="1600" dirty="0" smtClean="0"/>
              <a:t> והשם של התיקייה(לדוגמא אצלי נכתוב </a:t>
            </a:r>
            <a:r>
              <a:rPr lang="en-US" sz="1600" dirty="0" smtClean="0"/>
              <a:t>cd </a:t>
            </a:r>
            <a:r>
              <a:rPr lang="en-US" sz="1600" dirty="0" err="1" smtClean="0"/>
              <a:t>tasm</a:t>
            </a:r>
            <a:r>
              <a:rPr lang="he-IL" sz="1600" dirty="0" smtClean="0"/>
              <a:t>).</a:t>
            </a:r>
          </a:p>
          <a:p>
            <a:pPr marL="0" indent="0">
              <a:buNone/>
            </a:pPr>
            <a:r>
              <a:rPr lang="he-IL" sz="1600" dirty="0" smtClean="0"/>
              <a:t>אחרי שהכרנו בספרייה הראשית שעליה המשחק ונכנסנו לתיקיית המשחק,אנחנו נצטרך לקמפל את הקובץ הראשי של המשחק על ידי שימוש ב</a:t>
            </a:r>
            <a:r>
              <a:rPr lang="en-US" sz="1600" dirty="0" smtClean="0"/>
              <a:t>assembler</a:t>
            </a:r>
            <a:r>
              <a:rPr lang="he-IL" sz="1600" dirty="0" smtClean="0"/>
              <a:t> מסוים שיתרגם את הקוד שכתבנו לשפה שהמכונה תבין,אני משתמש ב</a:t>
            </a:r>
            <a:r>
              <a:rPr lang="en-US" sz="1600" dirty="0" smtClean="0"/>
              <a:t>turbo assembler</a:t>
            </a:r>
            <a:r>
              <a:rPr lang="he-IL" sz="1600" dirty="0" smtClean="0"/>
              <a:t> (או בקיצור </a:t>
            </a:r>
            <a:r>
              <a:rPr lang="en-US" sz="1600" dirty="0" err="1" smtClean="0"/>
              <a:t>tasm</a:t>
            </a:r>
            <a:r>
              <a:rPr lang="he-IL" sz="1600" dirty="0" smtClean="0"/>
              <a:t>),נצטרך גם להוסיף אחרי הקיצור </a:t>
            </a:r>
            <a:r>
              <a:rPr lang="en-US" sz="1600" dirty="0" smtClean="0"/>
              <a:t>/</a:t>
            </a:r>
            <a:r>
              <a:rPr lang="en-US" sz="1600" dirty="0" err="1" smtClean="0"/>
              <a:t>zi</a:t>
            </a:r>
            <a:r>
              <a:rPr lang="he-IL" sz="1600" dirty="0" smtClean="0"/>
              <a:t> שמכין את המעבד לדבג את הקוד ואת שם הקובץ.</a:t>
            </a:r>
          </a:p>
          <a:p>
            <a:pPr marL="0" indent="0">
              <a:buNone/>
            </a:pPr>
            <a:r>
              <a:rPr lang="he-IL" sz="1600" dirty="0" smtClean="0"/>
              <a:t>אחרי הקמפול של הקוד יהיו לנו כמה קבצים שונים של התוכנית,וכדי להפעיל אותה צריך לקשר את כל הקבצים הללו לקובץ אחד בעזרת </a:t>
            </a:r>
            <a:r>
              <a:rPr lang="en-US" sz="1600" dirty="0" smtClean="0"/>
              <a:t>turbo link</a:t>
            </a:r>
            <a:r>
              <a:rPr lang="he-IL" sz="1600" dirty="0" smtClean="0"/>
              <a:t> (או בקיצור </a:t>
            </a:r>
            <a:r>
              <a:rPr lang="en-US" sz="1600" dirty="0" err="1" smtClean="0"/>
              <a:t>tlink</a:t>
            </a:r>
            <a:r>
              <a:rPr lang="he-IL" sz="1600" dirty="0" smtClean="0"/>
              <a:t> ),אחרי הקיצור נוסיף </a:t>
            </a:r>
            <a:r>
              <a:rPr lang="en-US" sz="1600" dirty="0" smtClean="0"/>
              <a:t>/v</a:t>
            </a:r>
            <a:r>
              <a:rPr lang="he-IL" sz="1600" dirty="0" smtClean="0"/>
              <a:t> שביחד עם הטורבו לינק הופך את התוכנית לניתנת להרצה,דוגמא לקימפול קוד:</a:t>
            </a:r>
          </a:p>
          <a:p>
            <a:pPr marL="0" indent="0">
              <a:buNone/>
            </a:pPr>
            <a:r>
              <a:rPr lang="en-US" sz="1600" dirty="0" err="1" smtClean="0"/>
              <a:t>Tasm</a:t>
            </a:r>
            <a:r>
              <a:rPr lang="en-US" sz="1600" dirty="0" smtClean="0"/>
              <a:t> /</a:t>
            </a:r>
            <a:r>
              <a:rPr lang="en-US" sz="1600" dirty="0" err="1" smtClean="0"/>
              <a:t>zi</a:t>
            </a:r>
            <a:r>
              <a:rPr lang="en-US" sz="1600" dirty="0" smtClean="0"/>
              <a:t> base</a:t>
            </a:r>
          </a:p>
          <a:p>
            <a:pPr marL="0" indent="0">
              <a:buNone/>
            </a:pPr>
            <a:r>
              <a:rPr lang="en-US" sz="1600" dirty="0" err="1" smtClean="0"/>
              <a:t>Tlink</a:t>
            </a:r>
            <a:r>
              <a:rPr lang="en-US" sz="1600" dirty="0" smtClean="0"/>
              <a:t> /v base</a:t>
            </a:r>
          </a:p>
          <a:p>
            <a:pPr marL="0" indent="0">
              <a:buNone/>
            </a:pPr>
            <a:r>
              <a:rPr lang="he-IL" sz="1600" dirty="0" smtClean="0"/>
              <a:t>אחרי הפיכת התוכנית לניתנת להרצה נוכל פשוט להריץ אותה כשרק נכתוב את שם הקובץ הראשי של התוכנית או שנוכל לדבג את הקובץ בעזרת ה </a:t>
            </a:r>
            <a:r>
              <a:rPr lang="en-US" sz="1600" dirty="0" smtClean="0"/>
              <a:t>turbo debugger</a:t>
            </a:r>
            <a:r>
              <a:rPr lang="he-IL" sz="1600" dirty="0" smtClean="0"/>
              <a:t> (או בקיצור </a:t>
            </a:r>
            <a:r>
              <a:rPr lang="en-US" sz="1600" dirty="0" smtClean="0"/>
              <a:t>td</a:t>
            </a:r>
            <a:r>
              <a:rPr lang="he-IL" sz="1600" dirty="0" smtClean="0"/>
              <a:t>) שאיתו נוכל לצפות בכל מרכיבי המעבד בזמן הרצת התוכנית שלב אחר שלב לבדיקת טעויות או באגים.</a:t>
            </a:r>
          </a:p>
          <a:p>
            <a:pPr marL="0" indent="0">
              <a:buNone/>
            </a:pPr>
            <a:r>
              <a:rPr lang="he-IL" sz="1600" dirty="0" smtClean="0"/>
              <a:t>סביבת הפיתוח שעבדתי בה היא </a:t>
            </a:r>
            <a:r>
              <a:rPr lang="en-US" sz="1600" dirty="0" smtClean="0"/>
              <a:t>notepad++</a:t>
            </a:r>
            <a:r>
              <a:rPr lang="he-IL" sz="1600" dirty="0" smtClean="0"/>
              <a:t> בגלל שהיא נותנת לי להפוך את התכנות בה ליותר אישי ומתאים בשבילי,בסביבה זו אפשר לנווט בקוד בצורה הרבה יותר נוחה,היא מציעה אפשרות של לשון קבצים שעליה אפשר לשים את כל קבצי המשחק ולהסתכל עליהם בצורה נוחה או אפילו לפצל מסך ולהסתכל עליהם ביחד,היא מדגישה מילות מפתח ופעולות מיוחדות,מה שהופך מציאת באגים בתוכנית להרבה יותר קל,היא נותנת אפשרות עיצוב של כל חלק מסוים מהקוד לפי הנוחות שלי,מה שלדעתי הופך את הקוד להרבה יותר מסודר וברור,דבר נוסף שממש עוזר בסביבה זו היא האפשרות לשימוש ב</a:t>
            </a:r>
            <a:r>
              <a:rPr lang="en-US" sz="1600" dirty="0" smtClean="0"/>
              <a:t>breakpoints </a:t>
            </a:r>
            <a:r>
              <a:rPr lang="he-IL" sz="1600" dirty="0" smtClean="0"/>
              <a:t> שהופכים את הדיבוג ובדיקת הקוד להרבה</a:t>
            </a:r>
          </a:p>
          <a:p>
            <a:pPr marL="0" indent="0">
              <a:buNone/>
            </a:pPr>
            <a:r>
              <a:rPr lang="he-IL" sz="1600" dirty="0" smtClean="0"/>
              <a:t>יותר קלה(</a:t>
            </a:r>
            <a:r>
              <a:rPr lang="en-US" sz="1600" dirty="0" smtClean="0"/>
              <a:t>breakpoints</a:t>
            </a:r>
            <a:r>
              <a:rPr lang="he-IL" sz="1600" dirty="0" smtClean="0"/>
              <a:t> נותנים לך לדלג ישר לשורה מסוימת בקוד שלדעתך גורמת לבעייה במקום להריץ כל אחת מהשורות לפניה ידנית).</a:t>
            </a:r>
          </a:p>
        </p:txBody>
      </p:sp>
    </p:spTree>
    <p:extLst>
      <p:ext uri="{BB962C8B-B14F-4D97-AF65-F5344CB8AC3E}">
        <p14:creationId xmlns:p14="http://schemas.microsoft.com/office/powerpoint/2010/main" val="151441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נושא העבודה</a:t>
            </a:r>
            <a:endParaRPr lang="en-US" dirty="0"/>
          </a:p>
        </p:txBody>
      </p:sp>
      <p:sp>
        <p:nvSpPr>
          <p:cNvPr id="3" name="מציין מיקום תוכן 2"/>
          <p:cNvSpPr>
            <a:spLocks noGrp="1"/>
          </p:cNvSpPr>
          <p:nvPr>
            <p:ph idx="1"/>
          </p:nvPr>
        </p:nvSpPr>
        <p:spPr/>
        <p:txBody>
          <a:bodyPr/>
          <a:lstStyle/>
          <a:p>
            <a:r>
              <a:rPr lang="he-IL" dirty="0" smtClean="0"/>
              <a:t>המשחק הוא חידוש של משחק כיס שיוצר על ידי חברת </a:t>
            </a:r>
            <a:r>
              <a:rPr lang="en-US" dirty="0" smtClean="0"/>
              <a:t>game clock</a:t>
            </a:r>
            <a:r>
              <a:rPr lang="he-IL" dirty="0" smtClean="0"/>
              <a:t> בשנת 1982,אותה חברה יצרה יותר מ40 משחקי כיס דומים .</a:t>
            </a:r>
          </a:p>
          <a:p>
            <a:r>
              <a:rPr lang="he-IL" dirty="0" smtClean="0"/>
              <a:t>במשחק השחקן משחק כילדה עם בלון </a:t>
            </a:r>
            <a:r>
              <a:rPr lang="he-IL" dirty="0" err="1" smtClean="0"/>
              <a:t>ביד,את</a:t>
            </a:r>
            <a:r>
              <a:rPr lang="he-IL" dirty="0" smtClean="0"/>
              <a:t> הבלון היא יכולה להרים או להוריד ל3 גבהים </a:t>
            </a:r>
            <a:r>
              <a:rPr lang="he-IL" dirty="0" err="1" smtClean="0"/>
              <a:t>שונים,על</a:t>
            </a:r>
            <a:r>
              <a:rPr lang="he-IL" dirty="0" smtClean="0"/>
              <a:t> המסך מסתובבות ציפורים במסלול קבוע של </a:t>
            </a:r>
            <a:r>
              <a:rPr lang="en-US" dirty="0" smtClean="0"/>
              <a:t>S</a:t>
            </a:r>
            <a:r>
              <a:rPr lang="he-IL" dirty="0" smtClean="0"/>
              <a:t> </a:t>
            </a:r>
            <a:r>
              <a:rPr lang="he-IL" dirty="0" err="1" smtClean="0"/>
              <a:t>הפוך,כל</a:t>
            </a:r>
            <a:r>
              <a:rPr lang="he-IL" dirty="0" smtClean="0"/>
              <a:t> פעם שהמקור של ציפור פוגע בבלון היא נפסלת וחוזרת לנקודת </a:t>
            </a:r>
            <a:r>
              <a:rPr lang="he-IL" dirty="0" err="1" smtClean="0"/>
              <a:t>ההתחלה,יש</a:t>
            </a:r>
            <a:r>
              <a:rPr lang="he-IL" dirty="0" smtClean="0"/>
              <a:t> לילדה 3 ניסיונות וכל פעם שהיא עוברת את המסך היא מקבלת 5 נקודות</a:t>
            </a:r>
            <a:r>
              <a:rPr lang="en-US" dirty="0" smtClean="0"/>
              <a:t>  </a:t>
            </a:r>
            <a:r>
              <a:rPr lang="he-IL" dirty="0" smtClean="0"/>
              <a:t>וחוזרת לצד הימני של </a:t>
            </a:r>
            <a:r>
              <a:rPr lang="he-IL" dirty="0" err="1" smtClean="0"/>
              <a:t>המסך,הנקודות</a:t>
            </a:r>
            <a:r>
              <a:rPr lang="he-IL" dirty="0" smtClean="0"/>
              <a:t> מצטברות ולא מתאפסות </a:t>
            </a:r>
            <a:r>
              <a:rPr lang="he-IL" dirty="0" err="1" smtClean="0"/>
              <a:t>בפסילה,כל</a:t>
            </a:r>
            <a:r>
              <a:rPr lang="he-IL" dirty="0" smtClean="0"/>
              <a:t> מספר מסוים של נקודות עוד ציפור יוצאת.</a:t>
            </a:r>
          </a:p>
          <a:p>
            <a:r>
              <a:rPr lang="he-IL" dirty="0" smtClean="0"/>
              <a:t>המטרה במשחק היא לעבור את המסך כמה שיותר פעמים.</a:t>
            </a:r>
          </a:p>
        </p:txBody>
      </p:sp>
    </p:spTree>
    <p:extLst>
      <p:ext uri="{BB962C8B-B14F-4D97-AF65-F5344CB8AC3E}">
        <p14:creationId xmlns:p14="http://schemas.microsoft.com/office/powerpoint/2010/main" val="101312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
            <a:ext cx="10515600" cy="804672"/>
          </a:xfrm>
        </p:spPr>
        <p:txBody>
          <a:bodyPr/>
          <a:lstStyle/>
          <a:p>
            <a:r>
              <a:rPr lang="he-IL" dirty="0" smtClean="0"/>
              <a:t>אופן ההפעלה:</a:t>
            </a:r>
            <a:endParaRPr lang="he-IL" dirty="0"/>
          </a:p>
        </p:txBody>
      </p:sp>
      <p:sp>
        <p:nvSpPr>
          <p:cNvPr id="3" name="Content Placeholder 2"/>
          <p:cNvSpPr>
            <a:spLocks noGrp="1"/>
          </p:cNvSpPr>
          <p:nvPr>
            <p:ph idx="1"/>
          </p:nvPr>
        </p:nvSpPr>
        <p:spPr>
          <a:xfrm>
            <a:off x="1676400" y="664336"/>
            <a:ext cx="10515600" cy="5937632"/>
          </a:xfrm>
        </p:spPr>
        <p:txBody>
          <a:bodyPr>
            <a:normAutofit lnSpcReduction="10000"/>
          </a:bodyPr>
          <a:lstStyle/>
          <a:p>
            <a:r>
              <a:rPr lang="he-IL" dirty="0" smtClean="0"/>
              <a:t>כשתריצו את קובץ המשחק בעזרת ההוראות בשקופיות 2-3 יפתח לכם מסך הוראות צבעוני הכולל בתוכו 3 כפתורים: יציאה מהמשחק,התחלת המשחק והוראות המשחק,כל כפתור יראה לחוץ בזמן הלחיצה עליו עד העזיבה של הלחצן של העכבר.</a:t>
            </a:r>
          </a:p>
          <a:p>
            <a:r>
              <a:rPr lang="he-IL" dirty="0" smtClean="0"/>
              <a:t>כשתלחצו על כפתור ההוראות יפתח לכם מסך קטגוריות עם 3 קטגוריות שונות להוראות וכפתור לקרדיטים למשחק,המסך כולל מידע כללי על המשחק,באיזה כפתורים משתמשים במשחק והסבר כללי על מה שעושים במשחק.</a:t>
            </a:r>
          </a:p>
          <a:p>
            <a:r>
              <a:rPr lang="he-IL" dirty="0" smtClean="0"/>
              <a:t>כשתלחצו על כפתור התחלת המשחק יפתח לכם מסך המשחק ההתחלתי,שכולל את איזור המשחק המעוצב עם הגבול האדום,בתוכו יש גם טיימר,ייצוג של 3 הניסיונות ב3 בלונים,מונה נקודות ולוח שיא שמציג את הנקודות הכי טובות שנעשו על המחשב ואת שמו של השחקן ששבר את השיא,מימינו של הגבול יהיו חצים המכוונים למעלה,למטה ושמאלה,הם לא מגיבים ללחיצת עכבר אך כשתלחצו על הלחצן המתאים הם ישנו צבע ויגיבו ללחיצה.</a:t>
            </a:r>
          </a:p>
          <a:p>
            <a:r>
              <a:rPr lang="he-IL" dirty="0" smtClean="0"/>
              <a:t>כל מסך המשחק עצמו מעוצב בסגנון של המשחק המקורי .  </a:t>
            </a:r>
            <a:endParaRPr lang="he-IL" dirty="0"/>
          </a:p>
        </p:txBody>
      </p:sp>
    </p:spTree>
    <p:extLst>
      <p:ext uri="{BB962C8B-B14F-4D97-AF65-F5344CB8AC3E}">
        <p14:creationId xmlns:p14="http://schemas.microsoft.com/office/powerpoint/2010/main" val="1833782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248" y="146304"/>
            <a:ext cx="10515600" cy="858584"/>
          </a:xfrm>
        </p:spPr>
        <p:txBody>
          <a:bodyPr/>
          <a:lstStyle/>
          <a:p>
            <a:r>
              <a:rPr lang="he-IL" dirty="0" smtClean="0"/>
              <a:t>אופן ההפעלה-איך משחקים ושולטים בדמות</a:t>
            </a:r>
            <a:endParaRPr lang="he-IL" dirty="0"/>
          </a:p>
        </p:txBody>
      </p:sp>
      <p:sp>
        <p:nvSpPr>
          <p:cNvPr id="3" name="Content Placeholder 2"/>
          <p:cNvSpPr>
            <a:spLocks noGrp="1"/>
          </p:cNvSpPr>
          <p:nvPr>
            <p:ph idx="1"/>
          </p:nvPr>
        </p:nvSpPr>
        <p:spPr>
          <a:xfrm>
            <a:off x="1377696" y="1004888"/>
            <a:ext cx="10515600" cy="5505640"/>
          </a:xfrm>
        </p:spPr>
        <p:txBody>
          <a:bodyPr>
            <a:normAutofit/>
          </a:bodyPr>
          <a:lstStyle/>
          <a:p>
            <a:r>
              <a:rPr lang="he-IL" dirty="0" smtClean="0"/>
              <a:t>כמו במשחק המקורי,התזוזה עצמה של הדמות היא רק שמאלה ולכן השליטה בדמות כוללת רק תזוזה שמאלה,העלאת והורדת הבלון.</a:t>
            </a:r>
          </a:p>
          <a:p>
            <a:r>
              <a:rPr lang="he-IL" dirty="0" smtClean="0"/>
              <a:t>הורדת הבלון- בעזרת חץ למטה \ </a:t>
            </a:r>
            <a:r>
              <a:rPr lang="en-US" dirty="0" smtClean="0"/>
              <a:t>a</a:t>
            </a:r>
          </a:p>
          <a:p>
            <a:r>
              <a:rPr lang="he-IL" dirty="0" smtClean="0"/>
              <a:t>העלאת הבלון- בעזרת חץ למעלה \ </a:t>
            </a:r>
            <a:r>
              <a:rPr lang="en-US" dirty="0" smtClean="0"/>
              <a:t>q</a:t>
            </a:r>
            <a:endParaRPr lang="he-IL" dirty="0" smtClean="0"/>
          </a:p>
          <a:p>
            <a:r>
              <a:rPr lang="he-IL" dirty="0" smtClean="0"/>
              <a:t>תזוזה שמאלה- בעזרת חץ שמאלה \ </a:t>
            </a:r>
            <a:r>
              <a:rPr lang="en-US" dirty="0" smtClean="0"/>
              <a:t>a</a:t>
            </a:r>
            <a:endParaRPr lang="he-IL" dirty="0" smtClean="0"/>
          </a:p>
          <a:p>
            <a:r>
              <a:rPr lang="he-IL" dirty="0" smtClean="0"/>
              <a:t>יציאה מהמשחק – בעזרת </a:t>
            </a:r>
            <a:r>
              <a:rPr lang="en-US" dirty="0" smtClean="0"/>
              <a:t>q</a:t>
            </a:r>
          </a:p>
          <a:p>
            <a:pPr marL="0" indent="0">
              <a:buNone/>
            </a:pPr>
            <a:r>
              <a:rPr lang="en-US" dirty="0" smtClean="0"/>
              <a:t>*</a:t>
            </a:r>
            <a:r>
              <a:rPr lang="he-IL" dirty="0" smtClean="0"/>
              <a:t>גם אם תחליטו להשתמש ביציאה המיידית מהמשחק התוצאה תשמר, רק אם שברתם את השיא הנוכחי על המחשב</a:t>
            </a:r>
          </a:p>
          <a:p>
            <a:pPr marL="0" indent="0">
              <a:buNone/>
            </a:pPr>
            <a:endParaRPr lang="he-IL" dirty="0" smtClean="0"/>
          </a:p>
          <a:p>
            <a:pPr marL="0" indent="0">
              <a:buNone/>
            </a:pPr>
            <a:r>
              <a:rPr lang="he-IL" dirty="0" smtClean="0"/>
              <a:t>*אם החלטתם להשתמש באותיות באנגלית לתזוזה של הדמות,שימו לב שכפתור </a:t>
            </a:r>
            <a:r>
              <a:rPr lang="en-US" dirty="0" smtClean="0"/>
              <a:t>CAPS</a:t>
            </a:r>
            <a:r>
              <a:rPr lang="he-IL" dirty="0" smtClean="0"/>
              <a:t> לא דלוק כי אם כן לא תוכלו להשתמש באותיות</a:t>
            </a:r>
            <a:endParaRPr lang="he-IL" dirty="0"/>
          </a:p>
        </p:txBody>
      </p:sp>
    </p:spTree>
    <p:extLst>
      <p:ext uri="{BB962C8B-B14F-4D97-AF65-F5344CB8AC3E}">
        <p14:creationId xmlns:p14="http://schemas.microsoft.com/office/powerpoint/2010/main" val="147670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09411"/>
            <a:ext cx="10515600" cy="767779"/>
          </a:xfrm>
        </p:spPr>
        <p:txBody>
          <a:bodyPr/>
          <a:lstStyle/>
          <a:p>
            <a:r>
              <a:rPr lang="he-IL" dirty="0" smtClean="0"/>
              <a:t>מה נכלל בגרסה הזאת ומה אני רוצה להוסיף</a:t>
            </a:r>
            <a:endParaRPr lang="he-IL" dirty="0"/>
          </a:p>
        </p:txBody>
      </p:sp>
      <p:sp>
        <p:nvSpPr>
          <p:cNvPr id="3" name="Content Placeholder 2"/>
          <p:cNvSpPr>
            <a:spLocks noGrp="1"/>
          </p:cNvSpPr>
          <p:nvPr>
            <p:ph idx="1"/>
          </p:nvPr>
        </p:nvSpPr>
        <p:spPr>
          <a:xfrm>
            <a:off x="1341120" y="1060704"/>
            <a:ext cx="10515600" cy="6446520"/>
          </a:xfrm>
        </p:spPr>
        <p:txBody>
          <a:bodyPr>
            <a:normAutofit/>
          </a:bodyPr>
          <a:lstStyle/>
          <a:p>
            <a:r>
              <a:rPr lang="he-IL" sz="2400" dirty="0" smtClean="0"/>
              <a:t>הגרסה הזאת כוללת תפקוד מלא במקביל של דמות הילדה עם הבלון,הרמת והורדת הבלון ותזוזת הציפור.ים במסלול קבוע במהירות אקראית בתחום מסוים.</a:t>
            </a:r>
          </a:p>
          <a:p>
            <a:r>
              <a:rPr lang="he-IL" sz="2400" dirty="0" smtClean="0"/>
              <a:t>המשחק כולל גם פונקציית פסילה יעילה,מסך צבעוני ומושך את העין,כמה איסטר אגים,סאונדים מיוחדים ובשלב מסוים הורדת מספר הקומות מ3 ל2 בשביל הוספת אתגר למשחק.</a:t>
            </a:r>
          </a:p>
          <a:p>
            <a:r>
              <a:rPr lang="he-IL" sz="2400" dirty="0" smtClean="0"/>
              <a:t>הייתי רוצה להוסיף למשחק מספר דברים כמו </a:t>
            </a:r>
            <a:r>
              <a:rPr lang="en-US" sz="2400" dirty="0" smtClean="0"/>
              <a:t>key bindings</a:t>
            </a:r>
            <a:r>
              <a:rPr lang="he-IL" sz="2400" dirty="0" smtClean="0"/>
              <a:t> , פונקצייה מוכרת במשחקי מחשב שנותנת לשחקן לבחור באיזה כפתור הוא ישלוט בכל סוג של תזוזה במשחק.</a:t>
            </a:r>
          </a:p>
          <a:p>
            <a:r>
              <a:rPr lang="he-IL" sz="2400" dirty="0" smtClean="0"/>
              <a:t>בתוך המשחק עצמו הייתי רוצה גם לאפשר לחיצת עכבר על לחצני החצים בצד כדרך נוספת לשלוט על השחקן , הייתי רוצה גם שלחיצה על </a:t>
            </a:r>
            <a:r>
              <a:rPr lang="en-US" sz="2400" dirty="0" smtClean="0"/>
              <a:t>t</a:t>
            </a:r>
            <a:r>
              <a:rPr lang="he-IL" sz="2400" dirty="0" smtClean="0"/>
              <a:t> תחליף את שעון העצר בשעון בזמן אמת אך זמן המשחק ימשיך להמדד.</a:t>
            </a:r>
          </a:p>
          <a:p>
            <a:r>
              <a:rPr lang="he-IL" sz="2400" dirty="0" smtClean="0"/>
              <a:t>מבחינת הקוד השתמשתי הרבה במטריצות שמוראות על המסך,מה שתופס הרבה שורות בקוד והייתי רוצה להחליף חלק מהם בתמונות </a:t>
            </a:r>
            <a:r>
              <a:rPr lang="en-US" sz="2400" dirty="0" smtClean="0"/>
              <a:t>bmp</a:t>
            </a:r>
            <a:r>
              <a:rPr lang="he-IL" sz="2400" dirty="0" smtClean="0"/>
              <a:t>,וחלק מהדברים כמו הציור של הדמות שבהם צבעתי כל פיקסל למטריצה.</a:t>
            </a:r>
            <a:endParaRPr lang="he-IL" sz="2400" dirty="0"/>
          </a:p>
        </p:txBody>
      </p:sp>
    </p:spTree>
    <p:extLst>
      <p:ext uri="{BB962C8B-B14F-4D97-AF65-F5344CB8AC3E}">
        <p14:creationId xmlns:p14="http://schemas.microsoft.com/office/powerpoint/2010/main" val="3380330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616" y="0"/>
            <a:ext cx="7568184" cy="732155"/>
          </a:xfrm>
        </p:spPr>
        <p:txBody>
          <a:bodyPr>
            <a:normAutofit/>
          </a:bodyPr>
          <a:lstStyle/>
          <a:p>
            <a:r>
              <a:rPr lang="he-IL" dirty="0" smtClean="0"/>
              <a:t>תיעוד והסבר-פעולות מרכזיות</a:t>
            </a:r>
            <a:endParaRPr lang="he-IL" dirty="0"/>
          </a:p>
        </p:txBody>
      </p:sp>
      <p:sp>
        <p:nvSpPr>
          <p:cNvPr id="3" name="Content Placeholder 2"/>
          <p:cNvSpPr>
            <a:spLocks noGrp="1"/>
          </p:cNvSpPr>
          <p:nvPr>
            <p:ph idx="1"/>
          </p:nvPr>
        </p:nvSpPr>
        <p:spPr>
          <a:xfrm>
            <a:off x="210312" y="732154"/>
            <a:ext cx="11390376" cy="5970397"/>
          </a:xfrm>
        </p:spPr>
        <p:txBody>
          <a:bodyPr>
            <a:normAutofit/>
          </a:bodyPr>
          <a:lstStyle/>
          <a:p>
            <a:r>
              <a:rPr lang="he-IL" sz="1800" dirty="0" smtClean="0"/>
              <a:t>התוכנית מחולקת ל2 חלקים: מסכי הפתיחה והמשחק עצמו</a:t>
            </a:r>
          </a:p>
          <a:p>
            <a:r>
              <a:rPr lang="he-IL" sz="1800" dirty="0" smtClean="0"/>
              <a:t>המשחק עצמו משתמש הרבה בשיטה מקורית לספירת זמן ותזמון תזוזות,היא עובדת לפי 2 מאקרואים: מאקרו אחד לאיפוס ומאקרו שני לשימוש עצמו,השיטה פותחה על ידי חברי לכיתה ניר יונה,ובשבילה צריך ליצור משתנה בגודל מילה עם ערך לא מוגדר שייצג את הטיימר של הדבר המסוים שהוא משומש לו,הטיימר משתמש בפסיקה </a:t>
            </a:r>
            <a:r>
              <a:rPr lang="en-US" sz="1800" dirty="0" smtClean="0"/>
              <a:t>1Ah ah=0</a:t>
            </a:r>
            <a:r>
              <a:rPr lang="he-IL" sz="1800" dirty="0" smtClean="0"/>
              <a:t> שמחזירה את מספר הטיקים שעברו מאז הפעם הקודמת שהפסיקה הופעלה,טיקים משומשים למדידת זמן של קטע מסוים בתוכנית,18 טיקים מייצגים שנייה,התוכנית מתחילה מאיפוס הטיימר הדרוש וכשדרושה הבדיקה לכמות הזמן שעבר המאקרו הראשי נקרא והוא מקבל את שם הטיימר,כמות הטיקים שהוא צריך לבדוק ושם של פרוצידורה שהוא יקרא לה שכמות זמן זו תעבור,בתוך המאקרו הוא קורא עוד פעם לפסיקה,בודק אם הטיקים שווים\ גדולים(להתחשב בעיכוב) לכמות הטיקים שקיבל המאקרו לבדיקה ואם כן הוא קורא לפרוצידורה.</a:t>
            </a:r>
          </a:p>
          <a:p>
            <a:r>
              <a:rPr lang="he-IL" sz="1800" dirty="0" smtClean="0"/>
              <a:t>עוד פרוצידורה ששימשה אותי מאוד בתוכנית היא </a:t>
            </a:r>
            <a:r>
              <a:rPr lang="en-US" sz="1800" dirty="0" err="1" smtClean="0"/>
              <a:t>malben</a:t>
            </a:r>
            <a:r>
              <a:rPr lang="he-IL" sz="1800" dirty="0" smtClean="0"/>
              <a:t> , הפרוצידורה יוצרת מלבן לפי 4 משתנים מיוחדים משלה ומשתנה בוליאני </a:t>
            </a:r>
            <a:r>
              <a:rPr lang="en-US" sz="1800" dirty="0" err="1" smtClean="0"/>
              <a:t>ismat</a:t>
            </a:r>
            <a:r>
              <a:rPr lang="he-IL" sz="1800" dirty="0" smtClean="0"/>
              <a:t> שאומר אם צריך לצייר מלבן רגיל(=0,הוא מצייר מלבן לפי הערך שהושם ברגיסטר </a:t>
            </a:r>
            <a:r>
              <a:rPr lang="en-US" sz="1800" dirty="0" smtClean="0"/>
              <a:t>al</a:t>
            </a:r>
            <a:r>
              <a:rPr lang="he-IL" sz="1800" dirty="0" smtClean="0"/>
              <a:t> לפני הקריאה),להחליף את מה שיש שם במה ששמור במקומות אלה מהרקע המקורי(=1,משתמש בפרוצידורה </a:t>
            </a:r>
            <a:r>
              <a:rPr lang="en-US" sz="1800" dirty="0" err="1" smtClean="0"/>
              <a:t>GetC</a:t>
            </a:r>
            <a:r>
              <a:rPr lang="he-IL" sz="1800" dirty="0" smtClean="0"/>
              <a:t> כדי לקבל את הצבע ממטריצה) או לשמור את מה שיש כרגע על המסך במטריצת הרקע של התוכנית(=2,משומש רק בתחילת התוכנית ומשתמש ב</a:t>
            </a:r>
            <a:r>
              <a:rPr lang="en-US" sz="1800" dirty="0" err="1" smtClean="0"/>
              <a:t>SetC</a:t>
            </a:r>
            <a:r>
              <a:rPr lang="he-IL" sz="1800" dirty="0" smtClean="0"/>
              <a:t> לקבוע ערך במטריצה),הפרוצידורה משתמשת במטריצה בגודל של החלק מהמסך שכל הזמן משונה בשם </a:t>
            </a:r>
            <a:r>
              <a:rPr lang="en-US" sz="1800" dirty="0" err="1" smtClean="0"/>
              <a:t>colormat</a:t>
            </a:r>
            <a:r>
              <a:rPr lang="he-IL" sz="1800" dirty="0" smtClean="0"/>
              <a:t>,קביעת ושליפת הצבע מהמטריצה מאופשר בעזרת המרה של מיקום הפיקסל במסך השלם של הגרפיקה שאנחנו משתמשים בו(320 טורים,200 שורות) למיקום במטריצה לפי גודל האיזור ששמור(כרגע 150 שורות ו261 טורים).</a:t>
            </a:r>
          </a:p>
          <a:p>
            <a:r>
              <a:rPr lang="he-IL" sz="1800" dirty="0" smtClean="0"/>
              <a:t>פרוצידורה נוספת ששימשה אותי מאוד היא </a:t>
            </a:r>
            <a:r>
              <a:rPr lang="en-US" sz="1800" dirty="0" err="1" smtClean="0"/>
              <a:t>checkBetween</a:t>
            </a:r>
            <a:r>
              <a:rPr lang="he-IL" sz="1800" dirty="0"/>
              <a:t> </a:t>
            </a:r>
            <a:r>
              <a:rPr lang="he-IL" sz="1800" dirty="0" smtClean="0"/>
              <a:t>, היא מקבלת ערך,ערך מקסימלי וערך מינימלי דרך המחסנית ומחזירה את דגל הקארי דלוק אם הערך בין המספרים,פרוצידורה זו שימשה אותי לכל כפתור במסכי הפתיחה והסיום שדורש לחיצה על כפתור ופסילת השחקן לפי הצלעות החיצוניות של הבלון </a:t>
            </a:r>
          </a:p>
          <a:p>
            <a:endParaRPr lang="he-IL" sz="1800" dirty="0" smtClean="0"/>
          </a:p>
          <a:p>
            <a:endParaRPr lang="he-IL" sz="1800" dirty="0"/>
          </a:p>
        </p:txBody>
      </p:sp>
    </p:spTree>
    <p:extLst>
      <p:ext uri="{BB962C8B-B14F-4D97-AF65-F5344CB8AC3E}">
        <p14:creationId xmlns:p14="http://schemas.microsoft.com/office/powerpoint/2010/main" val="1062577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4306</Words>
  <Application>Microsoft Office PowerPoint</Application>
  <PresentationFormat>Widescreen</PresentationFormat>
  <Paragraphs>771</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Berlin Sans FB Demi</vt:lpstr>
      <vt:lpstr>Calibri</vt:lpstr>
      <vt:lpstr>Calibri Light</vt:lpstr>
      <vt:lpstr>Times New Roman</vt:lpstr>
      <vt:lpstr>ערכת נושא Office</vt:lpstr>
      <vt:lpstr>Packager Shell Object</vt:lpstr>
      <vt:lpstr>PowerPoint Presentation</vt:lpstr>
      <vt:lpstr>תוכן עניינים</vt:lpstr>
      <vt:lpstr>מבוא</vt:lpstr>
      <vt:lpstr>סביבת העבודה והפעלת קובץ המשחק</vt:lpstr>
      <vt:lpstr>נושא העבודה</vt:lpstr>
      <vt:lpstr>אופן ההפעלה:</vt:lpstr>
      <vt:lpstr>אופן ההפעלה-איך משחקים ושולטים בדמות</vt:lpstr>
      <vt:lpstr>מה נכלל בגרסה הזאת ומה אני רוצה להוסיף</vt:lpstr>
      <vt:lpstr>תיעוד והסבר-פעולות מרכזיות</vt:lpstr>
      <vt:lpstr>תיעוד והסבר-לוגיקה ומבנה התוכנית</vt:lpstr>
      <vt:lpstr>Opening screens</vt:lpstr>
      <vt:lpstr>checkBetween</vt:lpstr>
      <vt:lpstr>checkbird macro</vt:lpstr>
      <vt:lpstr>checkEndBird</vt:lpstr>
      <vt:lpstr>checkEndBirds</vt:lpstr>
      <vt:lpstr>Process of reading and saving max points and best name</vt:lpstr>
      <vt:lpstr>failProc</vt:lpstr>
      <vt:lpstr>Drawing a new baloon</vt:lpstr>
      <vt:lpstr>טבלת פעולות-bird&amp;kid.asm</vt:lpstr>
      <vt:lpstr>PowerPoint Presentation</vt:lpstr>
      <vt:lpstr>PowerPoint Presentation</vt:lpstr>
      <vt:lpstr>בT</vt:lpstr>
      <vt:lpstr>PowerPoint Presentation</vt:lpstr>
      <vt:lpstr>PowerPoint Presentation</vt:lpstr>
      <vt:lpstr>PowerPoint Presentation</vt:lpstr>
      <vt:lpstr>טבלת פעולות-random.asm</vt:lpstr>
      <vt:lpstr>טבלת פעולות-tools.asm</vt:lpstr>
      <vt:lpstr>PowerPoint Presentation</vt:lpstr>
      <vt:lpstr>PowerPoint Presentation</vt:lpstr>
      <vt:lpstr>טבלת פעולות-pictures.asm</vt:lpstr>
      <vt:lpstr>PowerPoint Presentation</vt:lpstr>
      <vt:lpstr>טבלת פעולות-back&amp;txt.asm</vt:lpstr>
      <vt:lpstr>טבלת פעולות-checkprs.asm</vt:lpstr>
      <vt:lpstr>טבלת פעולות-child.asm</vt:lpstr>
      <vt:lpstr>קוד התוכנית</vt:lpstr>
      <vt:lpstr>דוגמאות הרצה</vt:lpstr>
      <vt:lpstr>סיכום אישי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LabStud</dc:creator>
  <cp:lastModifiedBy>Adi Gilat</cp:lastModifiedBy>
  <cp:revision>136</cp:revision>
  <dcterms:created xsi:type="dcterms:W3CDTF">2022-05-26T09:30:46Z</dcterms:created>
  <dcterms:modified xsi:type="dcterms:W3CDTF">2022-05-28T18:05:44Z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