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91" r:id="rId3"/>
    <p:sldId id="292" r:id="rId4"/>
    <p:sldId id="293" r:id="rId5"/>
    <p:sldId id="294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662" r:id="rId23"/>
    <p:sldId id="654" r:id="rId24"/>
    <p:sldId id="655" r:id="rId25"/>
    <p:sldId id="656" r:id="rId26"/>
    <p:sldId id="657" r:id="rId27"/>
    <p:sldId id="658" r:id="rId28"/>
    <p:sldId id="778" r:id="rId29"/>
    <p:sldId id="660" r:id="rId30"/>
    <p:sldId id="661" r:id="rId3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4E9803-E40B-431C-8103-665844E5353A}" v="3" dt="2021-12-29T07:18:52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2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y Hatan" userId="7febd00faed0e042" providerId="LiveId" clId="{5E4E9803-E40B-431C-8103-665844E5353A}"/>
    <pc:docChg chg="addSld delSld modSld">
      <pc:chgData name="Shay Hatan" userId="7febd00faed0e042" providerId="LiveId" clId="{5E4E9803-E40B-431C-8103-665844E5353A}" dt="2021-12-29T07:18:52.751" v="4"/>
      <pc:docMkLst>
        <pc:docMk/>
      </pc:docMkLst>
      <pc:sldChg chg="new del">
        <pc:chgData name="Shay Hatan" userId="7febd00faed0e042" providerId="LiveId" clId="{5E4E9803-E40B-431C-8103-665844E5353A}" dt="2021-12-29T07:18:06.544" v="2" actId="47"/>
        <pc:sldMkLst>
          <pc:docMk/>
          <pc:sldMk cId="4084788899" sldId="256"/>
        </pc:sldMkLst>
      </pc:sldChg>
      <pc:sldChg chg="add">
        <pc:chgData name="Shay Hatan" userId="7febd00faed0e042" providerId="LiveId" clId="{5E4E9803-E40B-431C-8103-665844E5353A}" dt="2021-12-28T10:36:12.715" v="1"/>
        <pc:sldMkLst>
          <pc:docMk/>
          <pc:sldMk cId="1201553503" sldId="257"/>
        </pc:sldMkLst>
      </pc:sldChg>
      <pc:sldChg chg="add">
        <pc:chgData name="Shay Hatan" userId="7febd00faed0e042" providerId="LiveId" clId="{5E4E9803-E40B-431C-8103-665844E5353A}" dt="2021-12-28T10:36:12.715" v="1"/>
        <pc:sldMkLst>
          <pc:docMk/>
          <pc:sldMk cId="2247784503" sldId="291"/>
        </pc:sldMkLst>
      </pc:sldChg>
      <pc:sldChg chg="add">
        <pc:chgData name="Shay Hatan" userId="7febd00faed0e042" providerId="LiveId" clId="{5E4E9803-E40B-431C-8103-665844E5353A}" dt="2021-12-28T10:36:12.715" v="1"/>
        <pc:sldMkLst>
          <pc:docMk/>
          <pc:sldMk cId="2444967986" sldId="292"/>
        </pc:sldMkLst>
      </pc:sldChg>
      <pc:sldChg chg="add">
        <pc:chgData name="Shay Hatan" userId="7febd00faed0e042" providerId="LiveId" clId="{5E4E9803-E40B-431C-8103-665844E5353A}" dt="2021-12-28T10:36:12.715" v="1"/>
        <pc:sldMkLst>
          <pc:docMk/>
          <pc:sldMk cId="1026284270" sldId="293"/>
        </pc:sldMkLst>
      </pc:sldChg>
      <pc:sldChg chg="add">
        <pc:chgData name="Shay Hatan" userId="7febd00faed0e042" providerId="LiveId" clId="{5E4E9803-E40B-431C-8103-665844E5353A}" dt="2021-12-28T10:36:12.715" v="1"/>
        <pc:sldMkLst>
          <pc:docMk/>
          <pc:sldMk cId="2357440925" sldId="294"/>
        </pc:sldMkLst>
      </pc:sldChg>
      <pc:sldChg chg="add">
        <pc:chgData name="Shay Hatan" userId="7febd00faed0e042" providerId="LiveId" clId="{5E4E9803-E40B-431C-8103-665844E5353A}" dt="2021-12-28T10:36:12.715" v="1"/>
        <pc:sldMkLst>
          <pc:docMk/>
          <pc:sldMk cId="1125006956" sldId="296"/>
        </pc:sldMkLst>
      </pc:sldChg>
      <pc:sldChg chg="add">
        <pc:chgData name="Shay Hatan" userId="7febd00faed0e042" providerId="LiveId" clId="{5E4E9803-E40B-431C-8103-665844E5353A}" dt="2021-12-28T10:36:12.715" v="1"/>
        <pc:sldMkLst>
          <pc:docMk/>
          <pc:sldMk cId="354866105" sldId="297"/>
        </pc:sldMkLst>
      </pc:sldChg>
      <pc:sldChg chg="add">
        <pc:chgData name="Shay Hatan" userId="7febd00faed0e042" providerId="LiveId" clId="{5E4E9803-E40B-431C-8103-665844E5353A}" dt="2021-12-28T10:36:12.715" v="1"/>
        <pc:sldMkLst>
          <pc:docMk/>
          <pc:sldMk cId="2830692409" sldId="298"/>
        </pc:sldMkLst>
      </pc:sldChg>
      <pc:sldChg chg="add">
        <pc:chgData name="Shay Hatan" userId="7febd00faed0e042" providerId="LiveId" clId="{5E4E9803-E40B-431C-8103-665844E5353A}" dt="2021-12-28T10:36:12.715" v="1"/>
        <pc:sldMkLst>
          <pc:docMk/>
          <pc:sldMk cId="64908142" sldId="299"/>
        </pc:sldMkLst>
      </pc:sldChg>
      <pc:sldChg chg="add">
        <pc:chgData name="Shay Hatan" userId="7febd00faed0e042" providerId="LiveId" clId="{5E4E9803-E40B-431C-8103-665844E5353A}" dt="2021-12-28T10:36:12.715" v="1"/>
        <pc:sldMkLst>
          <pc:docMk/>
          <pc:sldMk cId="1553618317" sldId="300"/>
        </pc:sldMkLst>
      </pc:sldChg>
      <pc:sldChg chg="add">
        <pc:chgData name="Shay Hatan" userId="7febd00faed0e042" providerId="LiveId" clId="{5E4E9803-E40B-431C-8103-665844E5353A}" dt="2021-12-28T10:36:12.715" v="1"/>
        <pc:sldMkLst>
          <pc:docMk/>
          <pc:sldMk cId="2815747029" sldId="301"/>
        </pc:sldMkLst>
      </pc:sldChg>
      <pc:sldChg chg="add">
        <pc:chgData name="Shay Hatan" userId="7febd00faed0e042" providerId="LiveId" clId="{5E4E9803-E40B-431C-8103-665844E5353A}" dt="2021-12-28T10:36:12.715" v="1"/>
        <pc:sldMkLst>
          <pc:docMk/>
          <pc:sldMk cId="481363615" sldId="302"/>
        </pc:sldMkLst>
      </pc:sldChg>
      <pc:sldChg chg="add">
        <pc:chgData name="Shay Hatan" userId="7febd00faed0e042" providerId="LiveId" clId="{5E4E9803-E40B-431C-8103-665844E5353A}" dt="2021-12-28T10:36:12.715" v="1"/>
        <pc:sldMkLst>
          <pc:docMk/>
          <pc:sldMk cId="3279666271" sldId="304"/>
        </pc:sldMkLst>
      </pc:sldChg>
      <pc:sldChg chg="add">
        <pc:chgData name="Shay Hatan" userId="7febd00faed0e042" providerId="LiveId" clId="{5E4E9803-E40B-431C-8103-665844E5353A}" dt="2021-12-28T10:36:12.715" v="1"/>
        <pc:sldMkLst>
          <pc:docMk/>
          <pc:sldMk cId="3738511017" sldId="305"/>
        </pc:sldMkLst>
      </pc:sldChg>
      <pc:sldChg chg="add">
        <pc:chgData name="Shay Hatan" userId="7febd00faed0e042" providerId="LiveId" clId="{5E4E9803-E40B-431C-8103-665844E5353A}" dt="2021-12-28T10:36:12.715" v="1"/>
        <pc:sldMkLst>
          <pc:docMk/>
          <pc:sldMk cId="457998925" sldId="306"/>
        </pc:sldMkLst>
      </pc:sldChg>
      <pc:sldChg chg="add">
        <pc:chgData name="Shay Hatan" userId="7febd00faed0e042" providerId="LiveId" clId="{5E4E9803-E40B-431C-8103-665844E5353A}" dt="2021-12-28T10:36:12.715" v="1"/>
        <pc:sldMkLst>
          <pc:docMk/>
          <pc:sldMk cId="2156797313" sldId="307"/>
        </pc:sldMkLst>
      </pc:sldChg>
      <pc:sldChg chg="add">
        <pc:chgData name="Shay Hatan" userId="7febd00faed0e042" providerId="LiveId" clId="{5E4E9803-E40B-431C-8103-665844E5353A}" dt="2021-12-28T10:36:12.715" v="1"/>
        <pc:sldMkLst>
          <pc:docMk/>
          <pc:sldMk cId="3402129490" sldId="308"/>
        </pc:sldMkLst>
      </pc:sldChg>
      <pc:sldChg chg="add">
        <pc:chgData name="Shay Hatan" userId="7febd00faed0e042" providerId="LiveId" clId="{5E4E9803-E40B-431C-8103-665844E5353A}" dt="2021-12-28T10:36:12.715" v="1"/>
        <pc:sldMkLst>
          <pc:docMk/>
          <pc:sldMk cId="2213680756" sldId="309"/>
        </pc:sldMkLst>
      </pc:sldChg>
      <pc:sldChg chg="add">
        <pc:chgData name="Shay Hatan" userId="7febd00faed0e042" providerId="LiveId" clId="{5E4E9803-E40B-431C-8103-665844E5353A}" dt="2021-12-28T10:36:12.715" v="1"/>
        <pc:sldMkLst>
          <pc:docMk/>
          <pc:sldMk cId="757571226" sldId="310"/>
        </pc:sldMkLst>
      </pc:sldChg>
      <pc:sldChg chg="add">
        <pc:chgData name="Shay Hatan" userId="7febd00faed0e042" providerId="LiveId" clId="{5E4E9803-E40B-431C-8103-665844E5353A}" dt="2021-12-28T10:36:12.715" v="1"/>
        <pc:sldMkLst>
          <pc:docMk/>
          <pc:sldMk cId="2695235358" sldId="311"/>
        </pc:sldMkLst>
      </pc:sldChg>
      <pc:sldChg chg="add">
        <pc:chgData name="Shay Hatan" userId="7febd00faed0e042" providerId="LiveId" clId="{5E4E9803-E40B-431C-8103-665844E5353A}" dt="2021-12-28T10:36:12.715" v="1"/>
        <pc:sldMkLst>
          <pc:docMk/>
          <pc:sldMk cId="940755642" sldId="312"/>
        </pc:sldMkLst>
      </pc:sldChg>
      <pc:sldChg chg="add">
        <pc:chgData name="Shay Hatan" userId="7febd00faed0e042" providerId="LiveId" clId="{5E4E9803-E40B-431C-8103-665844E5353A}" dt="2021-12-29T07:18:12.469" v="3"/>
        <pc:sldMkLst>
          <pc:docMk/>
          <pc:sldMk cId="3330231490" sldId="654"/>
        </pc:sldMkLst>
      </pc:sldChg>
      <pc:sldChg chg="add">
        <pc:chgData name="Shay Hatan" userId="7febd00faed0e042" providerId="LiveId" clId="{5E4E9803-E40B-431C-8103-665844E5353A}" dt="2021-12-29T07:18:12.469" v="3"/>
        <pc:sldMkLst>
          <pc:docMk/>
          <pc:sldMk cId="2861539250" sldId="655"/>
        </pc:sldMkLst>
      </pc:sldChg>
      <pc:sldChg chg="add">
        <pc:chgData name="Shay Hatan" userId="7febd00faed0e042" providerId="LiveId" clId="{5E4E9803-E40B-431C-8103-665844E5353A}" dt="2021-12-29T07:18:12.469" v="3"/>
        <pc:sldMkLst>
          <pc:docMk/>
          <pc:sldMk cId="547241120" sldId="656"/>
        </pc:sldMkLst>
      </pc:sldChg>
      <pc:sldChg chg="add">
        <pc:chgData name="Shay Hatan" userId="7febd00faed0e042" providerId="LiveId" clId="{5E4E9803-E40B-431C-8103-665844E5353A}" dt="2021-12-29T07:18:12.469" v="3"/>
        <pc:sldMkLst>
          <pc:docMk/>
          <pc:sldMk cId="3148227047" sldId="657"/>
        </pc:sldMkLst>
      </pc:sldChg>
      <pc:sldChg chg="add">
        <pc:chgData name="Shay Hatan" userId="7febd00faed0e042" providerId="LiveId" clId="{5E4E9803-E40B-431C-8103-665844E5353A}" dt="2021-12-29T07:18:12.469" v="3"/>
        <pc:sldMkLst>
          <pc:docMk/>
          <pc:sldMk cId="664969253" sldId="658"/>
        </pc:sldMkLst>
      </pc:sldChg>
      <pc:sldChg chg="add">
        <pc:chgData name="Shay Hatan" userId="7febd00faed0e042" providerId="LiveId" clId="{5E4E9803-E40B-431C-8103-665844E5353A}" dt="2021-12-29T07:18:52.751" v="4"/>
        <pc:sldMkLst>
          <pc:docMk/>
          <pc:sldMk cId="2825581059" sldId="660"/>
        </pc:sldMkLst>
      </pc:sldChg>
      <pc:sldChg chg="add">
        <pc:chgData name="Shay Hatan" userId="7febd00faed0e042" providerId="LiveId" clId="{5E4E9803-E40B-431C-8103-665844E5353A}" dt="2021-12-29T07:18:52.751" v="4"/>
        <pc:sldMkLst>
          <pc:docMk/>
          <pc:sldMk cId="1559125231" sldId="661"/>
        </pc:sldMkLst>
      </pc:sldChg>
      <pc:sldChg chg="add">
        <pc:chgData name="Shay Hatan" userId="7febd00faed0e042" providerId="LiveId" clId="{5E4E9803-E40B-431C-8103-665844E5353A}" dt="2021-12-29T07:18:12.469" v="3"/>
        <pc:sldMkLst>
          <pc:docMk/>
          <pc:sldMk cId="3251316082" sldId="662"/>
        </pc:sldMkLst>
      </pc:sldChg>
      <pc:sldChg chg="add">
        <pc:chgData name="Shay Hatan" userId="7febd00faed0e042" providerId="LiveId" clId="{5E4E9803-E40B-431C-8103-665844E5353A}" dt="2021-12-29T07:18:12.469" v="3"/>
        <pc:sldMkLst>
          <pc:docMk/>
          <pc:sldMk cId="1921488735" sldId="7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008565-CF63-4A44-B51F-7D54ABD6E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08E0D52-5E50-4157-8226-035C86D83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63A32F3-A78A-4EEB-959E-658610EB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E175-D2D3-4C9C-97DD-92C418DA05FA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9D2E079-7993-4924-9CC1-7947ECB7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A8C242A-CAE1-40C0-8A7A-1C629C3D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ED23-4C52-4D82-8699-5CB61968F7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940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1DCC70-AF16-4880-B2D1-DBB67065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FB648E1-C9C6-4E41-824F-6882AEAF8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3FAA190-3106-4E76-91C8-1B0D5D9C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E175-D2D3-4C9C-97DD-92C418DA05FA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17359F-371B-49ED-9260-18BC0E67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8AF2B0E-2FA6-4A4F-8A82-0190AB87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ED23-4C52-4D82-8699-5CB61968F7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705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B3E436B-B37D-48A8-AF75-F479BDE30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B41EDB1-3377-4E8B-821C-6EC8E430A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1E71010-B9AC-4002-B9AC-22EC0540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E175-D2D3-4C9C-97DD-92C418DA05FA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BC85319-215E-4AD2-9D27-B8B8EBD3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98DB80E-8BC6-4B7C-845F-2B9DD878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ED23-4C52-4D82-8699-5CB61968F7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527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220C89-6955-473D-A8E0-200A4DC1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B11F7D-12C2-42DC-AB59-A0E8F434B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542C165-0DAA-409E-8AC2-1A4EAEA5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E175-D2D3-4C9C-97DD-92C418DA05FA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246697D-09A2-46A5-9BDE-3DE50A1A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3C831B4-FDB1-4ED5-A742-243FCC64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ED23-4C52-4D82-8699-5CB61968F7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774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2E701F-4A1E-48F1-9566-97AC0DD0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0F65718-0DA5-4A86-BC74-DC9431CC4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166E945-369F-4777-B2B3-75F83622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E175-D2D3-4C9C-97DD-92C418DA05FA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EDC61B-416D-454C-997B-9AD6F4AF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6979D8-601E-4FA0-9ABF-8695F022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ED23-4C52-4D82-8699-5CB61968F7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578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0051D6-73B0-4190-A86A-4A78C555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21FEF1A-1D24-4660-AA7F-1A40FDD92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5E4DF3B-2850-4897-95A2-F8C734C45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C37D413-28EE-47BE-9AF5-EBECFA47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E175-D2D3-4C9C-97DD-92C418DA05FA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C529013-09A5-42FB-BAEA-49D52AB1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E59DFA1-E1AB-4816-AD25-D659013F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ED23-4C52-4D82-8699-5CB61968F7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932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21B219-4533-4E6F-8D2B-90F7BE81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E253E92-FC2E-4F40-A2C4-2E8B493A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024ED9A-F22C-4B31-85D2-42ED8D551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0F15AF8-1D7E-4C09-BA86-C8A5996AC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1347B3F-4511-4D12-95D5-2355FA7B1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D3F3C30-4DF0-492A-8CA0-C597ED58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E175-D2D3-4C9C-97DD-92C418DA05FA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BFBC31B-7E42-470A-B1DD-E672FA4C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606E035-C188-4543-B9B7-B6F54DAD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ED23-4C52-4D82-8699-5CB61968F7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141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E87A56-5475-4326-9205-C4326171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3AEA13A-D021-454F-B6B4-80089D65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E175-D2D3-4C9C-97DD-92C418DA05FA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06ABE8E-C3EA-48EC-BFF0-1FE48047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99DE505-9AD6-407A-8B23-8686D1F2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ED23-4C52-4D82-8699-5CB61968F7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940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9DE3D9F-91DB-48F7-9C25-4222115B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E175-D2D3-4C9C-97DD-92C418DA05FA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09EC64E-584E-4105-87E7-FA0388DE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2FAD841-64CE-4600-AF80-715F615E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ED23-4C52-4D82-8699-5CB61968F7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373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C26395-0325-4753-B59B-FC502343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45B6071-4DF9-4DCF-93A7-34D5B1714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7DF4CEE-DD05-431D-B566-D86859CD9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1829533-EC42-484A-8C44-AAA683D2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E175-D2D3-4C9C-97DD-92C418DA05FA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A862500-94BB-4B40-A574-5A36A5CB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80C2A51-E8A1-469B-ADC1-1BD7B7B7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ED23-4C52-4D82-8699-5CB61968F7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020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7B31F3-2D10-426F-8A9B-DDB0FD45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D60CE0F-AC71-4D7B-988F-4F5009070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B980B97-4C94-403E-A32A-56E63D8E5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75145FC-EE85-490F-A791-769A840C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E175-D2D3-4C9C-97DD-92C418DA05FA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8BFDD8B-4D26-4932-A960-AEFAFD1E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0EC566F-5D7E-4680-9DB9-C55997C4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ED23-4C52-4D82-8699-5CB61968F7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584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197D0CC-1527-4DDF-83B6-15C543F1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3E4B2FF-27AC-4961-8A43-04B88D1AE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ABE6450-88CD-471D-9216-6443160D2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EE175-D2D3-4C9C-97DD-92C418DA05FA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EE995BA-0340-4CCF-86E9-615D9DE29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D7D752C-0AB1-4F82-8BD4-D557BF7BB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4ED23-4C52-4D82-8699-5CB61968F7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018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Sorting Algorithms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Sorting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C3403B-27B6-4B11-82B3-DCE5B22B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600" b="1" dirty="0">
                <a:solidFill>
                  <a:srgbClr val="FFC000"/>
                </a:solidFill>
              </a:rPr>
              <a:t>3.)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STABLE SORTING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</a:t>
            </a: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stable sorting algorithm maintains the relative order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items with equal values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(keys)</a:t>
            </a: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490856-D373-44C2-A50F-EA11040EA4F0}"/>
              </a:ext>
            </a:extLst>
          </p:cNvPr>
          <p:cNvSpPr/>
          <p:nvPr/>
        </p:nvSpPr>
        <p:spPr>
          <a:xfrm>
            <a:off x="3564631" y="3131831"/>
            <a:ext cx="775827" cy="77582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CA64D-737B-4922-B2C9-3E90413EE24F}"/>
              </a:ext>
            </a:extLst>
          </p:cNvPr>
          <p:cNvSpPr/>
          <p:nvPr/>
        </p:nvSpPr>
        <p:spPr>
          <a:xfrm>
            <a:off x="4340458" y="3131831"/>
            <a:ext cx="775827" cy="7758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4F3D58-2D5B-40F1-99BE-68F82608E592}"/>
              </a:ext>
            </a:extLst>
          </p:cNvPr>
          <p:cNvSpPr/>
          <p:nvPr/>
        </p:nvSpPr>
        <p:spPr>
          <a:xfrm>
            <a:off x="5109595" y="3131831"/>
            <a:ext cx="775827" cy="77582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2E107D-C111-4605-913B-55111AD0955A}"/>
              </a:ext>
            </a:extLst>
          </p:cNvPr>
          <p:cNvSpPr/>
          <p:nvPr/>
        </p:nvSpPr>
        <p:spPr>
          <a:xfrm>
            <a:off x="5862258" y="3131831"/>
            <a:ext cx="775827" cy="7758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5E5554-8058-477A-B24D-FADAA77A03AC}"/>
              </a:ext>
            </a:extLst>
          </p:cNvPr>
          <p:cNvSpPr/>
          <p:nvPr/>
        </p:nvSpPr>
        <p:spPr>
          <a:xfrm>
            <a:off x="6638085" y="3131831"/>
            <a:ext cx="775827" cy="77582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0BB0E-7174-482F-95D0-85D5C8AEAEFA}"/>
              </a:ext>
            </a:extLst>
          </p:cNvPr>
          <p:cNvSpPr txBox="1"/>
          <p:nvPr/>
        </p:nvSpPr>
        <p:spPr>
          <a:xfrm>
            <a:off x="7636641" y="3225024"/>
            <a:ext cx="1942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before sorting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D506D-95CB-4ED3-98AB-907296B44FC1}"/>
              </a:ext>
            </a:extLst>
          </p:cNvPr>
          <p:cNvSpPr/>
          <p:nvPr/>
        </p:nvSpPr>
        <p:spPr>
          <a:xfrm>
            <a:off x="3564631" y="4275904"/>
            <a:ext cx="775827" cy="77582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4CF819-3E79-44D9-B82A-92355F715C72}"/>
              </a:ext>
            </a:extLst>
          </p:cNvPr>
          <p:cNvSpPr/>
          <p:nvPr/>
        </p:nvSpPr>
        <p:spPr>
          <a:xfrm>
            <a:off x="4340458" y="4275904"/>
            <a:ext cx="775827" cy="77582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AF54D6-BA55-425B-8FDC-195E7E2A09D2}"/>
              </a:ext>
            </a:extLst>
          </p:cNvPr>
          <p:cNvSpPr/>
          <p:nvPr/>
        </p:nvSpPr>
        <p:spPr>
          <a:xfrm>
            <a:off x="5109595" y="4275904"/>
            <a:ext cx="775827" cy="7758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8B887A-0BE0-4773-A1C5-B908A180506F}"/>
              </a:ext>
            </a:extLst>
          </p:cNvPr>
          <p:cNvSpPr/>
          <p:nvPr/>
        </p:nvSpPr>
        <p:spPr>
          <a:xfrm>
            <a:off x="5862258" y="4275904"/>
            <a:ext cx="775827" cy="7758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1016-3D08-4FF7-98C2-2A170A07BB02}"/>
              </a:ext>
            </a:extLst>
          </p:cNvPr>
          <p:cNvSpPr/>
          <p:nvPr/>
        </p:nvSpPr>
        <p:spPr>
          <a:xfrm>
            <a:off x="6638085" y="4275904"/>
            <a:ext cx="775827" cy="77582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3F9B8F-0071-40FE-8983-56672D1DC8DB}"/>
              </a:ext>
            </a:extLst>
          </p:cNvPr>
          <p:cNvSpPr txBox="1"/>
          <p:nvPr/>
        </p:nvSpPr>
        <p:spPr>
          <a:xfrm>
            <a:off x="7660626" y="4397284"/>
            <a:ext cx="1723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after sorting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D40A2-78D3-4C3B-A298-91DD6420308A}"/>
              </a:ext>
            </a:extLst>
          </p:cNvPr>
          <p:cNvSpPr txBox="1"/>
          <p:nvPr/>
        </p:nvSpPr>
        <p:spPr>
          <a:xfrm>
            <a:off x="2149348" y="5538388"/>
            <a:ext cx="669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(insetion sort and merge sort are stable sorting algorithms but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quicksort on the other hand is unstable) 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1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Sorting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C3403B-27B6-4B11-82B3-DCE5B22B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crucial to use stable sorting approaches if we sort by multiple</a:t>
            </a:r>
          </a:p>
          <a:p>
            <a:pPr marL="0" indent="0">
              <a:buNone/>
            </a:pP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columns in a dataset (or database)</a:t>
            </a:r>
          </a:p>
          <a:p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7BFE35C-D186-4B44-92C8-DEB7DC251CE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05691"/>
          <a:ext cx="8128000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943039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721446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EMPLOYEE DATABASE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6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u="sn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NAME</a:t>
                      </a:r>
                      <a:endParaRPr lang="en-GB" b="1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u="sn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COMPANY</a:t>
                      </a:r>
                      <a:endParaRPr lang="en-GB" b="1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Bill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Microsoft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16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Google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21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Emily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Google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4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HP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2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Michael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Google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91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Daniel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British Patrol (BP)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71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747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Sorting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C3403B-27B6-4B11-82B3-DCE5B22B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crucial to use stable sorting approaches if we sort by multiple</a:t>
            </a:r>
          </a:p>
          <a:p>
            <a:pPr marL="0" indent="0">
              <a:buNone/>
            </a:pP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columns in a dataset (or database)</a:t>
            </a:r>
          </a:p>
          <a:p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7BFE35C-D186-4B44-92C8-DEB7DC251CE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05691"/>
          <a:ext cx="8128000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943039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721446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EMPLOYEE DATABASE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6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u="sn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NAME</a:t>
                      </a:r>
                      <a:endParaRPr lang="en-GB" b="1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u="sn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COMPANY</a:t>
                      </a:r>
                      <a:endParaRPr lang="en-GB" b="1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Google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16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Bill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Microsoft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21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Daniel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British Patrol (BP)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4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Emily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Google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2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HP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91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Michael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Google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71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36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Sorting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C3403B-27B6-4B11-82B3-DCE5B22B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crucial to use stable sorting approaches if we sort by multiple</a:t>
            </a:r>
          </a:p>
          <a:p>
            <a:pPr marL="0" indent="0">
              <a:buNone/>
            </a:pP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columns in a dataset (or database)</a:t>
            </a:r>
          </a:p>
          <a:p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7BFE35C-D186-4B44-92C8-DEB7DC251CE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05691"/>
          <a:ext cx="8128000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943039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721446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EMPLOYEE DATABASE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6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u="sn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NAME</a:t>
                      </a:r>
                      <a:endParaRPr lang="en-GB" b="1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u="sn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COMPANY</a:t>
                      </a:r>
                      <a:endParaRPr lang="en-GB" b="1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Daniel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British Patrol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16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Google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21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Emily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Google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44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Michael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Google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2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HP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91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Bill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Microsoft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710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8734F4-E48E-4A45-A5CC-3465CBF7EB05}"/>
              </a:ext>
            </a:extLst>
          </p:cNvPr>
          <p:cNvSpPr txBox="1"/>
          <p:nvPr/>
        </p:nvSpPr>
        <p:spPr>
          <a:xfrm>
            <a:off x="351210" y="4381500"/>
            <a:ext cx="1492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we are using </a:t>
            </a:r>
          </a:p>
          <a:p>
            <a:pPr algn="ctr"/>
            <a:r>
              <a:rPr lang="hu-HU" b="1" i="1" dirty="0"/>
              <a:t>stable sorting</a:t>
            </a:r>
          </a:p>
          <a:p>
            <a:pPr algn="ctr"/>
            <a:r>
              <a:rPr lang="hu-HU" i="1" dirty="0"/>
              <a:t>approach (!!!)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27966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Sorting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C3403B-27B6-4B11-82B3-DCE5B22B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crucial to use stable sorting approaches if we sort by multiple</a:t>
            </a:r>
          </a:p>
          <a:p>
            <a:pPr marL="0" indent="0">
              <a:buNone/>
            </a:pP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columns in a dataset (or database)</a:t>
            </a:r>
          </a:p>
          <a:p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7BFE35C-D186-4B44-92C8-DEB7DC251CE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05691"/>
          <a:ext cx="8128000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943039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721446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EMPLOYEE DATABASE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6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u="sn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NAME</a:t>
                      </a:r>
                      <a:endParaRPr lang="en-GB" b="1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u="sn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COMPANY</a:t>
                      </a:r>
                      <a:endParaRPr lang="en-GB" b="1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Bill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Microsoft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16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Google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21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Emily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Google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4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HP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2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Michael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Google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91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Daniel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British Patrol (BP)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71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511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Sorting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C3403B-27B6-4B11-82B3-DCE5B22B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crucial to use stable sorting approaches if we sort by multiple</a:t>
            </a:r>
          </a:p>
          <a:p>
            <a:pPr marL="0" indent="0">
              <a:buNone/>
            </a:pP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columns in a dataset (or database)</a:t>
            </a:r>
          </a:p>
          <a:p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7BFE35C-D186-4B44-92C8-DEB7DC251CE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05691"/>
          <a:ext cx="8128000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943039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721446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EMPLOYEE DATABASE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6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u="sn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NAME</a:t>
                      </a:r>
                      <a:endParaRPr lang="en-GB" b="1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u="sn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COMPANY</a:t>
                      </a:r>
                      <a:endParaRPr lang="en-GB" b="1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Google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16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Bill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Microsoft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21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Daniel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British Patrol (BP)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4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Emily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Google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2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HP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91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Michael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Google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71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998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Sorting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C3403B-27B6-4B11-82B3-DCE5B22B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crucial to use stable sorting approaches if we sort by multiple</a:t>
            </a:r>
          </a:p>
          <a:p>
            <a:pPr marL="0" indent="0">
              <a:buNone/>
            </a:pP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columns in a dataset (or database)</a:t>
            </a:r>
          </a:p>
          <a:p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7BFE35C-D186-4B44-92C8-DEB7DC251CE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05691"/>
          <a:ext cx="8128000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943039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721446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EMPLOYEE DATABASE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6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u="sn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NAME</a:t>
                      </a:r>
                      <a:endParaRPr lang="en-GB" b="1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u="sn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COMPANY</a:t>
                      </a:r>
                      <a:endParaRPr lang="en-GB" b="1" u="sn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Daniel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British Patrol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16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Emily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Google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21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Michael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Google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44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Adam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Google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2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Kevin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HP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91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Bill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Microsoft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710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8734F4-E48E-4A45-A5CC-3465CBF7EB05}"/>
              </a:ext>
            </a:extLst>
          </p:cNvPr>
          <p:cNvSpPr txBox="1"/>
          <p:nvPr/>
        </p:nvSpPr>
        <p:spPr>
          <a:xfrm>
            <a:off x="229382" y="4381500"/>
            <a:ext cx="1735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we are using </a:t>
            </a:r>
          </a:p>
          <a:p>
            <a:pPr algn="ctr"/>
            <a:r>
              <a:rPr lang="hu-HU" b="1" i="1" dirty="0"/>
              <a:t>unstable sorting</a:t>
            </a:r>
          </a:p>
          <a:p>
            <a:pPr algn="ctr"/>
            <a:r>
              <a:rPr lang="hu-HU" i="1" dirty="0"/>
              <a:t>approach (!!!)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156797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Adaptive Sorting Algorithms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3402129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Adaptive Sorting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algorithms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change their behavior based on information available at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run-time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sorting approach takes advantage of existing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 order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its input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the subset of the original array is sorted by default – in these cases sorting algorithms will be faster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of the times we just have to modify existing sorting algorithms to end up with adaptive approaches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680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Adaptive Sorting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57AC61-B4C3-4EF6-9912-E3ED1E6A8993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694849-4F09-4EBB-AFD0-72AAD1C9EFED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9AF511-FDD9-499E-B551-7824DA935149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9108A4-7C81-4DBB-A50A-B6DB95EB1663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374D76-FCC6-4B9A-8EF3-2110CF629895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C6D655-9E22-46A8-9F73-20E04B1EF776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B868B8-6E81-45F0-810F-6F9FFAB0FA56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962B0E-DD2E-4167-8063-FE448C54D76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F9D022-6359-46CC-A6E0-C2BC8F6C98C4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BC0B10-0713-47B1-9938-32D482576740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7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Sorting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sorting algorithm is an algorithm that puts elements of 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array (or list)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in a certain order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sorting numerical data it is called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ordering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if we are after the sorted order of string sor characters – it is called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alphabetical ordering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784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Adaptive Sorting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57AC61-B4C3-4EF6-9912-E3ED1E6A8993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694849-4F09-4EBB-AFD0-72AAD1C9EFED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9AF511-FDD9-499E-B551-7824DA935149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9108A4-7C81-4DBB-A50A-B6DB95EB1663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374D76-FCC6-4B9A-8EF3-2110CF629895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C6D655-9E22-46A8-9F73-20E04B1EF776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B868B8-6E81-45F0-810F-6F9FFAB0FA56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962B0E-DD2E-4167-8063-FE448C54D76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F9D022-6359-46CC-A6E0-C2BC8F6C98C4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BC0B10-0713-47B1-9938-32D482576740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620E07F-9378-4408-B109-6FB2B0DE2ECC}"/>
              </a:ext>
            </a:extLst>
          </p:cNvPr>
          <p:cNvSpPr/>
          <p:nvPr/>
        </p:nvSpPr>
        <p:spPr>
          <a:xfrm rot="5400000">
            <a:off x="5283196" y="2064788"/>
            <a:ext cx="501590" cy="4414674"/>
          </a:xfrm>
          <a:prstGeom prst="righ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62F77-864E-4936-B2D7-E5C21A503435}"/>
              </a:ext>
            </a:extLst>
          </p:cNvPr>
          <p:cNvSpPr txBox="1"/>
          <p:nvPr/>
        </p:nvSpPr>
        <p:spPr>
          <a:xfrm>
            <a:off x="4075079" y="4780117"/>
            <a:ext cx="289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subarray contains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items that are already sorted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235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Adaptive Sorting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comparison based sorting algorithms can not do bettern than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O(NlogN)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linearithmic running time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what if there are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 sorted regions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input?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these cases even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running time can be achieved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IMPORTANT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nearly sorted arrays are quite common in practise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Heapsort and merge sort approaches do not take advantage of presorted sequences</a:t>
            </a:r>
          </a:p>
          <a:p>
            <a:r>
              <a:rPr lang="hu-HU" b="1" dirty="0">
                <a:solidFill>
                  <a:srgbClr val="92D050"/>
                </a:solidFill>
              </a:rPr>
              <a:t>BUT INSERTION SORT AND SHELL SORT ARE ADAPTIVE ALGORITHMS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755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ybrid Sorting Algorithms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3251316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Hybrid Sorting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hybrid algorithms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combine more algorithms to solve a given problem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algorithm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depending on the data or switching between them over the course of the algorithm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 is generally done to combine desired features of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that the overall algorithm is better than the individual components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ybrid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algorithm does not refer to simply combining multiple algorithms to solve a different problem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about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combining algorithms that solve the same problem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but differ in other characteristics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(such as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231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Hybrid Sorting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heapsort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 a guaranteed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linearithmic running time complexity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optimal implementations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quicksort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fastest sorting approach but it may reduce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quadratic running time in worst-case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pivot selection approach is crucial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b="1" dirty="0">
                <a:solidFill>
                  <a:srgbClr val="92D050"/>
                </a:solidFill>
              </a:rPr>
              <a:t>QUICKSORT + HEAPSORT = INTROSORT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539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Hybrid Sorting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 sort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(introspective sort) is the combination of quicksort and heapsort algorithms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hybrid sorting algorithm that provides both fast avarage performance and optimal worst-case performance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begins with quicksort and switches to heapsort when quicksort becomes too slow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241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Hybrid Sorting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insertion sort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several advantages in the main – and it is very efficient on small datasets 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5 - 10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elements )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merge sort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asymptotically optimal on large data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but the overhead becomes significant if applying them to small data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recusive calls on small arrays makes the algorithms slower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b="1" dirty="0">
                <a:solidFill>
                  <a:srgbClr val="92D050"/>
                </a:solidFill>
              </a:rPr>
              <a:t>MERGE SORT + INSERTION SORT = TIMSORT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227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Hybrid Sorting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timsort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combination of merge sort and insertion sort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stable sorting algorithms which is a huge advantage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was implemented by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Peters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2002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use in the Python programming language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best-case running time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worst-case running time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O(NlogN)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linearithmic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worst-case space complexity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– of course merge sort is not an in-place approach</a:t>
            </a:r>
          </a:p>
          <a:p>
            <a:endParaRPr lang="hu-HU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969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Non-Comparison Based Sorting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921488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Comparison Based Sorting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CB440-3D1F-4182-AB05-A73638BDC229}"/>
              </a:ext>
            </a:extLst>
          </p:cNvPr>
          <p:cNvSpPr txBox="1"/>
          <p:nvPr/>
        </p:nvSpPr>
        <p:spPr>
          <a:xfrm>
            <a:off x="1700011" y="1582340"/>
            <a:ext cx="749673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does comparison based sorting mean?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	if nums[i] &gt; nums[j]</a:t>
            </a:r>
          </a:p>
          <a:p>
            <a:r>
              <a:rPr lang="hu-HU" b="1" dirty="0">
                <a:solidFill>
                  <a:srgbClr val="FFC000"/>
                </a:solidFill>
              </a:rPr>
              <a:t>	         swap(i,j)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keep comparing items ( strings, characters, doubles ...)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~ keep making decisions according to these comparisons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have to make at least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n!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comparisons to sort an array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that can be reduced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Stirling-formula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Stirling formula yields: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Ω(N log N)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      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 is a lower bound, we are not able to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any better if we use comparisons !!!</a:t>
            </a:r>
          </a:p>
        </p:txBody>
      </p:sp>
    </p:spTree>
    <p:extLst>
      <p:ext uri="{BB962C8B-B14F-4D97-AF65-F5344CB8AC3E}">
        <p14:creationId xmlns:p14="http://schemas.microsoft.com/office/powerpoint/2010/main" val="282558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Sorting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5706BF-C4A3-4C5D-A1D2-A78130B9F4FE}"/>
              </a:ext>
            </a:extLst>
          </p:cNvPr>
          <p:cNvSpPr/>
          <p:nvPr/>
        </p:nvSpPr>
        <p:spPr>
          <a:xfrm>
            <a:off x="1757779" y="2725445"/>
            <a:ext cx="932156" cy="93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44A16-8276-47FD-86CE-14103934A546}"/>
              </a:ext>
            </a:extLst>
          </p:cNvPr>
          <p:cNvSpPr/>
          <p:nvPr/>
        </p:nvSpPr>
        <p:spPr>
          <a:xfrm>
            <a:off x="2860090" y="2725445"/>
            <a:ext cx="932156" cy="93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8D5D7E-ADF2-4DB2-949B-A2CBB4012666}"/>
              </a:ext>
            </a:extLst>
          </p:cNvPr>
          <p:cNvSpPr/>
          <p:nvPr/>
        </p:nvSpPr>
        <p:spPr>
          <a:xfrm>
            <a:off x="3962401" y="2725445"/>
            <a:ext cx="932156" cy="93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A8D1A-EDCE-4B86-BFA0-0548DD6E27B7}"/>
              </a:ext>
            </a:extLst>
          </p:cNvPr>
          <p:cNvSpPr/>
          <p:nvPr/>
        </p:nvSpPr>
        <p:spPr>
          <a:xfrm>
            <a:off x="5064712" y="2725445"/>
            <a:ext cx="932156" cy="93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92BDB3-93E8-4A45-A65C-A537E427C031}"/>
              </a:ext>
            </a:extLst>
          </p:cNvPr>
          <p:cNvSpPr/>
          <p:nvPr/>
        </p:nvSpPr>
        <p:spPr>
          <a:xfrm>
            <a:off x="6158146" y="2725445"/>
            <a:ext cx="932156" cy="93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7B94B9-F8EE-40B0-811D-808934ACB98E}"/>
              </a:ext>
            </a:extLst>
          </p:cNvPr>
          <p:cNvSpPr/>
          <p:nvPr/>
        </p:nvSpPr>
        <p:spPr>
          <a:xfrm>
            <a:off x="7260457" y="2725445"/>
            <a:ext cx="932156" cy="93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576F45-F831-47CE-A5BD-96A05444A66B}"/>
              </a:ext>
            </a:extLst>
          </p:cNvPr>
          <p:cNvSpPr/>
          <p:nvPr/>
        </p:nvSpPr>
        <p:spPr>
          <a:xfrm>
            <a:off x="8362768" y="2725445"/>
            <a:ext cx="932156" cy="93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9DD195-8F49-498E-9944-DB306A4DA64C}"/>
              </a:ext>
            </a:extLst>
          </p:cNvPr>
          <p:cNvSpPr/>
          <p:nvPr/>
        </p:nvSpPr>
        <p:spPr>
          <a:xfrm>
            <a:off x="9465079" y="2725445"/>
            <a:ext cx="932156" cy="93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967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Non-Comparison Based Sorting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CD2C7-8354-48A6-9345-C13A2B37940C}"/>
              </a:ext>
            </a:extLst>
          </p:cNvPr>
          <p:cNvSpPr txBox="1"/>
          <p:nvPr/>
        </p:nvSpPr>
        <p:spPr>
          <a:xfrm>
            <a:off x="2004811" y="1603362"/>
            <a:ext cx="59800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we do better?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the solution is not to use comparisons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simpler algorithms that can sort a list using partial 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information about the keys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(items)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 sort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bucket sort</a:t>
            </a:r>
          </a:p>
        </p:txBody>
      </p:sp>
    </p:spTree>
    <p:extLst>
      <p:ext uri="{BB962C8B-B14F-4D97-AF65-F5344CB8AC3E}">
        <p14:creationId xmlns:p14="http://schemas.microsoft.com/office/powerpoint/2010/main" val="155912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Sorting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5706BF-C4A3-4C5D-A1D2-A78130B9F4FE}"/>
              </a:ext>
            </a:extLst>
          </p:cNvPr>
          <p:cNvSpPr/>
          <p:nvPr/>
        </p:nvSpPr>
        <p:spPr>
          <a:xfrm>
            <a:off x="1757779" y="2725445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44A16-8276-47FD-86CE-14103934A546}"/>
              </a:ext>
            </a:extLst>
          </p:cNvPr>
          <p:cNvSpPr/>
          <p:nvPr/>
        </p:nvSpPr>
        <p:spPr>
          <a:xfrm>
            <a:off x="2860090" y="2725445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8D5D7E-ADF2-4DB2-949B-A2CBB4012666}"/>
              </a:ext>
            </a:extLst>
          </p:cNvPr>
          <p:cNvSpPr/>
          <p:nvPr/>
        </p:nvSpPr>
        <p:spPr>
          <a:xfrm>
            <a:off x="3962401" y="2725445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A8D1A-EDCE-4B86-BFA0-0548DD6E27B7}"/>
              </a:ext>
            </a:extLst>
          </p:cNvPr>
          <p:cNvSpPr/>
          <p:nvPr/>
        </p:nvSpPr>
        <p:spPr>
          <a:xfrm>
            <a:off x="5064712" y="2725445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92BDB3-93E8-4A45-A65C-A537E427C031}"/>
              </a:ext>
            </a:extLst>
          </p:cNvPr>
          <p:cNvSpPr/>
          <p:nvPr/>
        </p:nvSpPr>
        <p:spPr>
          <a:xfrm>
            <a:off x="6158146" y="2725445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7B94B9-F8EE-40B0-811D-808934ACB98E}"/>
              </a:ext>
            </a:extLst>
          </p:cNvPr>
          <p:cNvSpPr/>
          <p:nvPr/>
        </p:nvSpPr>
        <p:spPr>
          <a:xfrm>
            <a:off x="7260457" y="2725445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576F45-F831-47CE-A5BD-96A05444A66B}"/>
              </a:ext>
            </a:extLst>
          </p:cNvPr>
          <p:cNvSpPr/>
          <p:nvPr/>
        </p:nvSpPr>
        <p:spPr>
          <a:xfrm>
            <a:off x="8362768" y="2725445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9DD195-8F49-498E-9944-DB306A4DA64C}"/>
              </a:ext>
            </a:extLst>
          </p:cNvPr>
          <p:cNvSpPr/>
          <p:nvPr/>
        </p:nvSpPr>
        <p:spPr>
          <a:xfrm>
            <a:off x="9465079" y="2725445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28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Sorting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6481F-65D3-4FB6-A962-F52FD1888347}"/>
              </a:ext>
            </a:extLst>
          </p:cNvPr>
          <p:cNvSpPr txBox="1"/>
          <p:nvPr/>
        </p:nvSpPr>
        <p:spPr>
          <a:xfrm>
            <a:off x="707674" y="2281475"/>
            <a:ext cx="40938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comparison based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sorting algorithms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(bubble sort, merge sort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quicksort)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7D8B3-4A1A-4B79-9C75-8CE435FF4BF4}"/>
              </a:ext>
            </a:extLst>
          </p:cNvPr>
          <p:cNvSpPr txBox="1"/>
          <p:nvPr/>
        </p:nvSpPr>
        <p:spPr>
          <a:xfrm>
            <a:off x="7485699" y="2281475"/>
            <a:ext cx="28101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non-comparison based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sorting algorithms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(bucket sort or radix sort)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8EFCCC-F89A-48C3-9912-B0B81A492048}"/>
              </a:ext>
            </a:extLst>
          </p:cNvPr>
          <p:cNvCxnSpPr/>
          <p:nvPr/>
        </p:nvCxnSpPr>
        <p:spPr>
          <a:xfrm>
            <a:off x="5172678" y="2787788"/>
            <a:ext cx="1766656" cy="0"/>
          </a:xfrm>
          <a:prstGeom prst="straightConnector1">
            <a:avLst/>
          </a:prstGeom>
          <a:ln w="1682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D47F71-BAFF-4F37-BE68-300F526E857C}"/>
              </a:ext>
            </a:extLst>
          </p:cNvPr>
          <p:cNvSpPr txBox="1"/>
          <p:nvPr/>
        </p:nvSpPr>
        <p:spPr>
          <a:xfrm>
            <a:off x="1552575" y="3564759"/>
            <a:ext cx="216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B0F0"/>
                </a:solidFill>
              </a:rPr>
              <a:t>if nums[i] &lt; nums[j]:</a:t>
            </a:r>
          </a:p>
          <a:p>
            <a:r>
              <a:rPr lang="hu-HU" i="1" dirty="0">
                <a:solidFill>
                  <a:srgbClr val="00B0F0"/>
                </a:solidFill>
              </a:rPr>
              <a:t>	swap items</a:t>
            </a:r>
            <a:endParaRPr lang="en-GB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44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Sorting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F39BF-EFD6-4C4D-A319-2853AF44247C}"/>
              </a:ext>
            </a:extLst>
          </p:cNvPr>
          <p:cNvSpPr txBox="1"/>
          <p:nvPr/>
        </p:nvSpPr>
        <p:spPr>
          <a:xfrm>
            <a:off x="1493949" y="2009104"/>
            <a:ext cx="98825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sorting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items: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we have to make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log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N!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comparisons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With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Stirling-formula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it can be reduced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NlogN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- so the </a:t>
            </a:r>
            <a:r>
              <a:rPr lang="el-G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Ω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(N logN)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time complexity is the lower bound for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comparison based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sorting algorithms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- ok but we can achieve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O(N)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running time as far as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sorting is concerned such as bucket sort or radix sort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THESE ARE NOT COMPARISON BASED ALGORITHMS !!!</a:t>
            </a:r>
            <a:endParaRPr lang="hu-HU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00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Sorting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C3403B-27B6-4B11-82B3-DCE5B22B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classify comparison based sorting algorithms based on their running time (how fast they are)</a:t>
            </a:r>
          </a:p>
          <a:p>
            <a:pPr marL="0" indent="0">
              <a:buNone/>
            </a:pPr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600" b="1" dirty="0">
                <a:solidFill>
                  <a:srgbClr val="FFC000"/>
                </a:solidFill>
              </a:rPr>
              <a:t>O(N</a:t>
            </a:r>
            <a:r>
              <a:rPr lang="hu-HU" sz="2600" b="1" baseline="30000" dirty="0">
                <a:solidFill>
                  <a:srgbClr val="FFC000"/>
                </a:solidFill>
              </a:rPr>
              <a:t>2</a:t>
            </a:r>
            <a:r>
              <a:rPr lang="hu-HU" sz="2600" b="1" dirty="0">
                <a:solidFill>
                  <a:srgbClr val="FFC000"/>
                </a:solidFill>
              </a:rPr>
              <a:t>)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quadratic running time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sorting algorithms</a:t>
            </a:r>
          </a:p>
          <a:p>
            <a:pPr marL="0" indent="0">
              <a:buNone/>
            </a:pP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(</a:t>
            </a:r>
            <a:r>
              <a:rPr lang="hu-HU" sz="2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bubble sort, insertion sort and selection sort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600" b="1" dirty="0">
                <a:solidFill>
                  <a:srgbClr val="FFC000"/>
                </a:solidFill>
              </a:rPr>
              <a:t>O(NlogN)</a:t>
            </a:r>
            <a:r>
              <a:rPr lang="hu-HU" sz="2600" dirty="0">
                <a:solidFill>
                  <a:srgbClr val="FFC000"/>
                </a:solidFill>
              </a:rPr>
              <a:t>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linearithmic running</a:t>
            </a:r>
            <a:r>
              <a:rPr lang="hu-HU" sz="2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sorting algorithms</a:t>
            </a:r>
          </a:p>
          <a:p>
            <a:pPr marL="0" indent="0">
              <a:buNone/>
            </a:pP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(</a:t>
            </a:r>
            <a:r>
              <a:rPr lang="hu-HU" sz="2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merge sort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quicksort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600" b="1" dirty="0">
                <a:solidFill>
                  <a:srgbClr val="FFC000"/>
                </a:solidFill>
              </a:rPr>
              <a:t>O(N)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running time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sorting algorithms</a:t>
            </a:r>
          </a:p>
          <a:p>
            <a:pPr marL="0" indent="0">
              <a:buNone/>
            </a:pP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(</a:t>
            </a:r>
            <a:r>
              <a:rPr lang="hu-HU" sz="2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bucket sort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radix sort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6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Sorting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C3403B-27B6-4B11-82B3-DCE5B22B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600" b="1" dirty="0">
                <a:solidFill>
                  <a:srgbClr val="FFC000"/>
                </a:solidFill>
              </a:rPr>
              <a:t>1.)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IN-PLACE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 sorting algorithm is called </a:t>
            </a:r>
            <a:r>
              <a:rPr lang="hu-HU" sz="2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in-place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if it does not need any 	additional memory – it needs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additional memory beyond the 			items being sorted</a:t>
            </a:r>
          </a:p>
          <a:p>
            <a:pPr marL="0" indent="0">
              <a:buNone/>
            </a:pPr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does not need to allocate extra memory for the 					sorting algorith</a:t>
            </a:r>
            <a:endParaRPr lang="hu-H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 quicksort, insertion sort, selection sort are in-place 					algorithms but merge sort is not</a:t>
            </a:r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F32B1-990F-4E03-8C58-3906049774CE}"/>
              </a:ext>
            </a:extLst>
          </p:cNvPr>
          <p:cNvSpPr txBox="1"/>
          <p:nvPr/>
        </p:nvSpPr>
        <p:spPr>
          <a:xfrm>
            <a:off x="3248025" y="5353050"/>
            <a:ext cx="5969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rgbClr val="00B050"/>
                </a:solidFill>
              </a:rPr>
              <a:t>WE PREFER IN-PLACE ALGORITHMS BECAUSE </a:t>
            </a:r>
          </a:p>
          <a:p>
            <a:pPr algn="ctr"/>
            <a:r>
              <a:rPr lang="hu-HU" sz="2400" b="1" dirty="0">
                <a:solidFill>
                  <a:srgbClr val="00B050"/>
                </a:solidFill>
              </a:rPr>
              <a:t>THEY ARE MEMORY EFFICIENT</a:t>
            </a:r>
            <a:endParaRPr lang="en-GB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69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Sorting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C3403B-27B6-4B11-82B3-DCE5B22B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600" b="1" dirty="0">
                <a:solidFill>
                  <a:srgbClr val="FFC000"/>
                </a:solidFill>
              </a:rPr>
              <a:t>2.)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RECURSIVE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 sorting algorithm may be implemented with recursion (the 		divide-and-conquer approaches) or without recursion</a:t>
            </a:r>
          </a:p>
          <a:p>
            <a:pPr marL="0" indent="0">
              <a:buNone/>
            </a:pPr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most of the sorting algorithms are not recursive </a:t>
            </a:r>
          </a:p>
          <a:p>
            <a:pPr marL="0" indent="0">
              <a:buNone/>
            </a:pP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(bubble sort, insertion sort, selection sort ...)</a:t>
            </a:r>
            <a:endParaRPr lang="hu-H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 quicksort and merge sort are recursively 						implemented sorted algorithms</a:t>
            </a:r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814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1489</Words>
  <Application>Microsoft Office PowerPoint</Application>
  <PresentationFormat>מסך רחב</PresentationFormat>
  <Paragraphs>376</Paragraphs>
  <Slides>30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ערכת נושא Office</vt:lpstr>
      <vt:lpstr>Sorting Algorithms (Algorithms and Data Structures)</vt:lpstr>
      <vt:lpstr>Sorting Algorithms</vt:lpstr>
      <vt:lpstr>Sorting Algorithms</vt:lpstr>
      <vt:lpstr>Sorting Algorithms</vt:lpstr>
      <vt:lpstr>Sorting Algorithms</vt:lpstr>
      <vt:lpstr>Sorting Algorithms</vt:lpstr>
      <vt:lpstr>Sorting Algorithms</vt:lpstr>
      <vt:lpstr>Sorting Algorithms</vt:lpstr>
      <vt:lpstr>Sorting Algorithms</vt:lpstr>
      <vt:lpstr>Sorting Algorithms</vt:lpstr>
      <vt:lpstr>Sorting Algorithms</vt:lpstr>
      <vt:lpstr>Sorting Algorithms</vt:lpstr>
      <vt:lpstr>Sorting Algorithms</vt:lpstr>
      <vt:lpstr>Sorting Algorithms</vt:lpstr>
      <vt:lpstr>Sorting Algorithms</vt:lpstr>
      <vt:lpstr>Sorting Algorithms</vt:lpstr>
      <vt:lpstr>Adaptive Sorting Algorithms (Algorithms and Data Structures)</vt:lpstr>
      <vt:lpstr>Adaptive Sorting Algorithms</vt:lpstr>
      <vt:lpstr>Adaptive Sorting Algorithms</vt:lpstr>
      <vt:lpstr>Adaptive Sorting Algorithms</vt:lpstr>
      <vt:lpstr>Adaptive Sorting Algorithms</vt:lpstr>
      <vt:lpstr>Hybrid Sorting Algorithms (Algorithms and Data Structures)</vt:lpstr>
      <vt:lpstr>Hybrid Sorting Algorithms</vt:lpstr>
      <vt:lpstr>Hybrid Sorting Algorithms</vt:lpstr>
      <vt:lpstr>Hybrid Sorting Algorithms</vt:lpstr>
      <vt:lpstr>Hybrid Sorting Algorithms</vt:lpstr>
      <vt:lpstr>Hybrid Sorting Algorithms</vt:lpstr>
      <vt:lpstr>Non-Comparison Based Sorting (Algorithms and Data Structures)</vt:lpstr>
      <vt:lpstr>Comparison Based Sorting</vt:lpstr>
      <vt:lpstr>Non-Comparison Based Sorting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Shay Hatan</dc:creator>
  <cp:lastModifiedBy>Shay Hatan</cp:lastModifiedBy>
  <cp:revision>1</cp:revision>
  <dcterms:created xsi:type="dcterms:W3CDTF">2021-12-28T10:35:30Z</dcterms:created>
  <dcterms:modified xsi:type="dcterms:W3CDTF">2021-12-29T07:18:57Z</dcterms:modified>
</cp:coreProperties>
</file>