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9" r:id="rId12"/>
    <p:sldId id="448" r:id="rId13"/>
    <p:sldId id="450" r:id="rId14"/>
    <p:sldId id="451" r:id="rId15"/>
    <p:sldId id="485" r:id="rId16"/>
    <p:sldId id="456" r:id="rId17"/>
    <p:sldId id="453" r:id="rId18"/>
    <p:sldId id="458" r:id="rId19"/>
    <p:sldId id="457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73" r:id="rId35"/>
    <p:sldId id="474" r:id="rId36"/>
    <p:sldId id="475" r:id="rId37"/>
    <p:sldId id="476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54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501" r:id="rId57"/>
    <p:sldId id="495" r:id="rId58"/>
    <p:sldId id="496" r:id="rId59"/>
    <p:sldId id="497" r:id="rId60"/>
    <p:sldId id="498" r:id="rId61"/>
    <p:sldId id="499" r:id="rId62"/>
    <p:sldId id="500" r:id="rId63"/>
    <p:sldId id="502" r:id="rId64"/>
    <p:sldId id="503" r:id="rId65"/>
    <p:sldId id="505" r:id="rId66"/>
    <p:sldId id="506" r:id="rId67"/>
    <p:sldId id="507" r:id="rId68"/>
    <p:sldId id="508" r:id="rId69"/>
    <p:sldId id="509" r:id="rId70"/>
    <p:sldId id="510" r:id="rId71"/>
    <p:sldId id="511" r:id="rId72"/>
    <p:sldId id="512" r:id="rId73"/>
    <p:sldId id="513" r:id="rId74"/>
    <p:sldId id="514" r:id="rId75"/>
    <p:sldId id="515" r:id="rId76"/>
    <p:sldId id="516" r:id="rId77"/>
    <p:sldId id="517" r:id="rId78"/>
    <p:sldId id="518" r:id="rId79"/>
    <p:sldId id="520" r:id="rId80"/>
    <p:sldId id="521" r:id="rId81"/>
    <p:sldId id="522" r:id="rId82"/>
    <p:sldId id="525" r:id="rId83"/>
    <p:sldId id="527" r:id="rId84"/>
    <p:sldId id="526" r:id="rId85"/>
    <p:sldId id="528" r:id="rId86"/>
    <p:sldId id="529" r:id="rId87"/>
    <p:sldId id="530" r:id="rId88"/>
    <p:sldId id="531" r:id="rId89"/>
    <p:sldId id="532" r:id="rId90"/>
    <p:sldId id="533" r:id="rId91"/>
    <p:sldId id="534" r:id="rId92"/>
    <p:sldId id="535" r:id="rId93"/>
    <p:sldId id="536" r:id="rId94"/>
    <p:sldId id="537" r:id="rId95"/>
    <p:sldId id="538" r:id="rId96"/>
    <p:sldId id="539" r:id="rId97"/>
    <p:sldId id="540" r:id="rId98"/>
    <p:sldId id="541" r:id="rId99"/>
    <p:sldId id="542" r:id="rId100"/>
    <p:sldId id="543" r:id="rId101"/>
    <p:sldId id="544" r:id="rId102"/>
    <p:sldId id="545" r:id="rId103"/>
    <p:sldId id="546" r:id="rId104"/>
    <p:sldId id="547" r:id="rId105"/>
    <p:sldId id="548" r:id="rId106"/>
    <p:sldId id="549" r:id="rId107"/>
    <p:sldId id="550" r:id="rId108"/>
    <p:sldId id="551" r:id="rId109"/>
    <p:sldId id="552" r:id="rId110"/>
    <p:sldId id="553" r:id="rId111"/>
    <p:sldId id="554" r:id="rId112"/>
    <p:sldId id="555" r:id="rId113"/>
    <p:sldId id="562" r:id="rId114"/>
    <p:sldId id="563" r:id="rId115"/>
    <p:sldId id="564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574" r:id="rId126"/>
    <p:sldId id="575" r:id="rId127"/>
    <p:sldId id="576" r:id="rId128"/>
    <p:sldId id="577" r:id="rId129"/>
    <p:sldId id="578" r:id="rId130"/>
    <p:sldId id="579" r:id="rId131"/>
    <p:sldId id="580" r:id="rId132"/>
    <p:sldId id="581" r:id="rId133"/>
    <p:sldId id="582" r:id="rId134"/>
    <p:sldId id="583" r:id="rId135"/>
    <p:sldId id="584" r:id="rId136"/>
    <p:sldId id="585" r:id="rId137"/>
    <p:sldId id="586" r:id="rId138"/>
    <p:sldId id="587" r:id="rId139"/>
    <p:sldId id="588" r:id="rId140"/>
    <p:sldId id="589" r:id="rId141"/>
    <p:sldId id="590" r:id="rId142"/>
    <p:sldId id="591" r:id="rId143"/>
    <p:sldId id="592" r:id="rId144"/>
    <p:sldId id="593" r:id="rId145"/>
    <p:sldId id="594" r:id="rId146"/>
    <p:sldId id="595" r:id="rId147"/>
    <p:sldId id="596" r:id="rId148"/>
    <p:sldId id="597" r:id="rId149"/>
    <p:sldId id="598" r:id="rId150"/>
    <p:sldId id="599" r:id="rId151"/>
    <p:sldId id="600" r:id="rId152"/>
    <p:sldId id="601" r:id="rId153"/>
    <p:sldId id="602" r:id="rId154"/>
    <p:sldId id="603" r:id="rId155"/>
    <p:sldId id="604" r:id="rId156"/>
    <p:sldId id="605" r:id="rId157"/>
    <p:sldId id="606" r:id="rId158"/>
    <p:sldId id="607" r:id="rId159"/>
    <p:sldId id="608" r:id="rId160"/>
    <p:sldId id="609" r:id="rId161"/>
    <p:sldId id="611" r:id="rId162"/>
    <p:sldId id="613" r:id="rId163"/>
    <p:sldId id="612" r:id="rId164"/>
    <p:sldId id="614" r:id="rId165"/>
    <p:sldId id="616" r:id="rId166"/>
    <p:sldId id="617" r:id="rId167"/>
    <p:sldId id="618" r:id="rId168"/>
    <p:sldId id="619" r:id="rId169"/>
    <p:sldId id="620" r:id="rId170"/>
    <p:sldId id="621" r:id="rId171"/>
    <p:sldId id="622" r:id="rId172"/>
    <p:sldId id="623" r:id="rId173"/>
    <p:sldId id="624" r:id="rId1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commentAuthors" Target="commentAuthor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2021. 12. 21.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123CED-0F11-4169-B3E9-36FA193CDF39}"/>
              </a:ext>
            </a:extLst>
          </p:cNvPr>
          <p:cNvSpPr/>
          <p:nvPr/>
        </p:nvSpPr>
        <p:spPr>
          <a:xfrm>
            <a:off x="2706726" y="5483767"/>
            <a:ext cx="6567996" cy="9668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height of a tree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the number of edges on the longest downward path between the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root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a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leaf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node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The number of layers the tree contains.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895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0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4946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331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581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717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72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728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624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8684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7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13B75498-9B23-4CB1-825A-953A813C0ED0}"/>
              </a:ext>
            </a:extLst>
          </p:cNvPr>
          <p:cNvSpPr txBox="1"/>
          <p:nvPr/>
        </p:nvSpPr>
        <p:spPr>
          <a:xfrm>
            <a:off x="4156020" y="1671439"/>
            <a:ext cx="596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 		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1FFED-D2AB-4A8E-8991-06B97779EE4D}"/>
              </a:ext>
            </a:extLst>
          </p:cNvPr>
          <p:cNvSpPr txBox="1"/>
          <p:nvPr/>
        </p:nvSpPr>
        <p:spPr>
          <a:xfrm>
            <a:off x="3859338" y="2416509"/>
            <a:ext cx="622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	     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 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67F73-4FC2-424D-BFC3-DC63BFD9DC4E}"/>
              </a:ext>
            </a:extLst>
          </p:cNvPr>
          <p:cNvSpPr txBox="1"/>
          <p:nvPr/>
        </p:nvSpPr>
        <p:spPr>
          <a:xfrm>
            <a:off x="3248338" y="4444232"/>
            <a:ext cx="696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 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F760F5-62E3-42FB-94AA-79C8CD274B87}"/>
              </a:ext>
            </a:extLst>
          </p:cNvPr>
          <p:cNvSpPr/>
          <p:nvPr/>
        </p:nvSpPr>
        <p:spPr>
          <a:xfrm>
            <a:off x="5180513" y="155850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8DF796-B11D-49F8-B2A9-87785C56A290}"/>
              </a:ext>
            </a:extLst>
          </p:cNvPr>
          <p:cNvSpPr/>
          <p:nvPr/>
        </p:nvSpPr>
        <p:spPr>
          <a:xfrm>
            <a:off x="4375825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CCABD6-2109-42C5-B0B2-209A358EDB0F}"/>
              </a:ext>
            </a:extLst>
          </p:cNvPr>
          <p:cNvCxnSpPr/>
          <p:nvPr/>
        </p:nvCxnSpPr>
        <p:spPr>
          <a:xfrm flipH="1">
            <a:off x="4922795" y="206278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7A4160D-AA36-4036-B900-273575B7DE20}"/>
              </a:ext>
            </a:extLst>
          </p:cNvPr>
          <p:cNvSpPr/>
          <p:nvPr/>
        </p:nvSpPr>
        <p:spPr>
          <a:xfrm>
            <a:off x="4916890" y="426428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3097B-C475-4612-AD33-36A45C97E087}"/>
              </a:ext>
            </a:extLst>
          </p:cNvPr>
          <p:cNvCxnSpPr/>
          <p:nvPr/>
        </p:nvCxnSpPr>
        <p:spPr>
          <a:xfrm>
            <a:off x="4853762" y="4014188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FCDD446-BD8D-4D4C-B6A4-9C195C70084B}"/>
              </a:ext>
            </a:extLst>
          </p:cNvPr>
          <p:cNvSpPr/>
          <p:nvPr/>
        </p:nvSpPr>
        <p:spPr>
          <a:xfrm>
            <a:off x="5982203" y="22709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404F8B-8AFC-4369-897B-F9972CF5EB07}"/>
              </a:ext>
            </a:extLst>
          </p:cNvPr>
          <p:cNvCxnSpPr/>
          <p:nvPr/>
        </p:nvCxnSpPr>
        <p:spPr>
          <a:xfrm>
            <a:off x="5772138" y="2062781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A3659-B6C3-4B97-B9D8-4E3A61B0FBB9}"/>
              </a:ext>
            </a:extLst>
          </p:cNvPr>
          <p:cNvCxnSpPr/>
          <p:nvPr/>
        </p:nvCxnSpPr>
        <p:spPr>
          <a:xfrm flipH="1">
            <a:off x="4020406" y="4002195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5AEA8F5-164C-49A9-9B21-BC4E6D40EB34}"/>
              </a:ext>
            </a:extLst>
          </p:cNvPr>
          <p:cNvSpPr/>
          <p:nvPr/>
        </p:nvSpPr>
        <p:spPr>
          <a:xfrm>
            <a:off x="3546667" y="426799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05C3A3-4D06-49DA-AD6B-DB397808B6EE}"/>
              </a:ext>
            </a:extLst>
          </p:cNvPr>
          <p:cNvSpPr txBox="1"/>
          <p:nvPr/>
        </p:nvSpPr>
        <p:spPr>
          <a:xfrm>
            <a:off x="5395112" y="32683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322227-31E7-4453-BA1B-55CDCE2A7E6D}"/>
              </a:ext>
            </a:extLst>
          </p:cNvPr>
          <p:cNvSpPr/>
          <p:nvPr/>
        </p:nvSpPr>
        <p:spPr>
          <a:xfrm>
            <a:off x="7142361" y="429150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142EC9-CBE2-428D-91DA-47322052E19C}"/>
              </a:ext>
            </a:extLst>
          </p:cNvPr>
          <p:cNvCxnSpPr/>
          <p:nvPr/>
        </p:nvCxnSpPr>
        <p:spPr>
          <a:xfrm>
            <a:off x="7079233" y="4041407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F2F6EA-D4D9-4AAD-993A-CC4236ED2752}"/>
              </a:ext>
            </a:extLst>
          </p:cNvPr>
          <p:cNvCxnSpPr/>
          <p:nvPr/>
        </p:nvCxnSpPr>
        <p:spPr>
          <a:xfrm flipH="1">
            <a:off x="6245877" y="4029414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2C48531B-5605-40A5-935C-620C7D66CDEB}"/>
              </a:ext>
            </a:extLst>
          </p:cNvPr>
          <p:cNvSpPr/>
          <p:nvPr/>
        </p:nvSpPr>
        <p:spPr>
          <a:xfrm>
            <a:off x="5772138" y="429521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99471-8BC2-4252-B755-344813E1765B}"/>
              </a:ext>
            </a:extLst>
          </p:cNvPr>
          <p:cNvSpPr txBox="1"/>
          <p:nvPr/>
        </p:nvSpPr>
        <p:spPr>
          <a:xfrm>
            <a:off x="158196" y="5539385"/>
            <a:ext cx="421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many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are there in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binary search tree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height?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25097-5D62-4F49-909A-838E1A66DE3A}"/>
              </a:ext>
            </a:extLst>
          </p:cNvPr>
          <p:cNvSpPr txBox="1"/>
          <p:nvPr/>
        </p:nvSpPr>
        <p:spPr>
          <a:xfrm>
            <a:off x="4670582" y="5296092"/>
            <a:ext cx="1670649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r>
              <a:rPr lang="hu-HU" b="1" baseline="30000" dirty="0">
                <a:solidFill>
                  <a:schemeClr val="accent1">
                    <a:lumMod val="75000"/>
                  </a:schemeClr>
                </a:solidFill>
              </a:rPr>
              <a:t>h-1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log</a:t>
            </a:r>
            <a:r>
              <a:rPr lang="hu-HU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 + 1</a:t>
            </a:r>
          </a:p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 = O(logN)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2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43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184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8962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2203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444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2513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3411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16311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C1C20-8AC4-44E8-A91C-289A4ACAB74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E19FA-8E5C-4BE0-8EC4-9C62AD48B221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96C68E-4E9E-49A3-93D7-0AE3CFE43043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7CFD9-8992-49FE-A2CC-D4DA96E30747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095317-0FFC-484F-A8BD-55EC7F5C22C4}"/>
              </a:ext>
            </a:extLst>
          </p:cNvPr>
          <p:cNvSpPr/>
          <p:nvPr/>
        </p:nvSpPr>
        <p:spPr>
          <a:xfrm>
            <a:off x="5096438" y="5655948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D479C-302C-43D0-9B8E-A3DF199DD66C}"/>
              </a:ext>
            </a:extLst>
          </p:cNvPr>
          <p:cNvSpPr/>
          <p:nvPr/>
        </p:nvSpPr>
        <p:spPr>
          <a:xfrm>
            <a:off x="4174178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6F504-D6C2-4476-84A9-34252C5FD1A9}"/>
              </a:ext>
            </a:extLst>
          </p:cNvPr>
          <p:cNvSpPr/>
          <p:nvPr/>
        </p:nvSpPr>
        <p:spPr>
          <a:xfrm>
            <a:off x="3216047" y="4280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622AB-C78C-4AAC-8F8C-948FDCB6E8C7}"/>
              </a:ext>
            </a:extLst>
          </p:cNvPr>
          <p:cNvSpPr/>
          <p:nvPr/>
        </p:nvSpPr>
        <p:spPr>
          <a:xfrm>
            <a:off x="6295352" y="4142210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F3309-2734-48E7-BAD3-E88DC33A30B2}"/>
              </a:ext>
            </a:extLst>
          </p:cNvPr>
          <p:cNvSpPr/>
          <p:nvPr/>
        </p:nvSpPr>
        <p:spPr>
          <a:xfrm>
            <a:off x="9104542" y="498722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347CB-7E27-4FCA-B022-ADE668756054}"/>
              </a:ext>
            </a:extLst>
          </p:cNvPr>
          <p:cNvSpPr/>
          <p:nvPr/>
        </p:nvSpPr>
        <p:spPr>
          <a:xfrm>
            <a:off x="8142057" y="42510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B5FD14-FF42-4436-A95C-88B98B24A16A}"/>
              </a:ext>
            </a:extLst>
          </p:cNvPr>
          <p:cNvSpPr/>
          <p:nvPr/>
        </p:nvSpPr>
        <p:spPr>
          <a:xfrm>
            <a:off x="5715959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6569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logarithmic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is valid only when the tree structure is balanced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should keep the height of a tree at a minimum which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tree structure may became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the number of nodes significantly differ in the subtrees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tree is imbalanced so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h=logN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 is no more valid then the operations’ running time is no more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O(logN)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logarithmic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15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0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3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985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586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60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873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06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818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37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35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D15CD1-CE2F-4D2F-9126-3ADAE28C0285}"/>
              </a:ext>
            </a:extLst>
          </p:cNvPr>
          <p:cNvSpPr/>
          <p:nvPr/>
        </p:nvSpPr>
        <p:spPr>
          <a:xfrm>
            <a:off x="3408221" y="2135675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249BD4-2CD0-4B5B-A310-2B5D0D4D0FE7}"/>
              </a:ext>
            </a:extLst>
          </p:cNvPr>
          <p:cNvSpPr/>
          <p:nvPr/>
        </p:nvSpPr>
        <p:spPr>
          <a:xfrm>
            <a:off x="2603533" y="2848090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71EEC-5B4F-4807-91E0-67F97486AD0C}"/>
              </a:ext>
            </a:extLst>
          </p:cNvPr>
          <p:cNvCxnSpPr/>
          <p:nvPr/>
        </p:nvCxnSpPr>
        <p:spPr>
          <a:xfrm flipH="1">
            <a:off x="3150503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986291-F7F6-4CF3-94D3-71965B8ED171}"/>
              </a:ext>
            </a:extLst>
          </p:cNvPr>
          <p:cNvCxnSpPr/>
          <p:nvPr/>
        </p:nvCxnSpPr>
        <p:spPr>
          <a:xfrm flipH="1">
            <a:off x="2383728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3BCB483-BAE0-4187-83A3-4C9F4FDDA15B}"/>
              </a:ext>
            </a:extLst>
          </p:cNvPr>
          <p:cNvSpPr/>
          <p:nvPr/>
        </p:nvSpPr>
        <p:spPr>
          <a:xfrm>
            <a:off x="1909989" y="3645068"/>
            <a:ext cx="650789" cy="650789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CEA7DF-26A8-47D2-A556-1E483A3B39BB}"/>
              </a:ext>
            </a:extLst>
          </p:cNvPr>
          <p:cNvSpPr/>
          <p:nvPr/>
        </p:nvSpPr>
        <p:spPr>
          <a:xfrm>
            <a:off x="7602859" y="213567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EEBAEE-AFCC-477C-B489-F84311BD2506}"/>
              </a:ext>
            </a:extLst>
          </p:cNvPr>
          <p:cNvSpPr/>
          <p:nvPr/>
        </p:nvSpPr>
        <p:spPr>
          <a:xfrm>
            <a:off x="6798171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B4CB3C-0011-4C1E-92F5-1C37E71340AC}"/>
              </a:ext>
            </a:extLst>
          </p:cNvPr>
          <p:cNvCxnSpPr/>
          <p:nvPr/>
        </p:nvCxnSpPr>
        <p:spPr>
          <a:xfrm flipH="1">
            <a:off x="7345141" y="2639956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F0F6BF9-CF0E-441B-89EC-2F73EAC21E57}"/>
              </a:ext>
            </a:extLst>
          </p:cNvPr>
          <p:cNvSpPr/>
          <p:nvPr/>
        </p:nvSpPr>
        <p:spPr>
          <a:xfrm>
            <a:off x="7584574" y="3543304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8E0C47-00F4-4723-A7C6-C4448FA9D448}"/>
              </a:ext>
            </a:extLst>
          </p:cNvPr>
          <p:cNvCxnSpPr/>
          <p:nvPr/>
        </p:nvCxnSpPr>
        <p:spPr>
          <a:xfrm>
            <a:off x="7374509" y="3396796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D3B273D-03A7-4CE1-9D01-DD5DA82E6684}"/>
              </a:ext>
            </a:extLst>
          </p:cNvPr>
          <p:cNvSpPr/>
          <p:nvPr/>
        </p:nvSpPr>
        <p:spPr>
          <a:xfrm>
            <a:off x="8404549" y="2848090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A374E-A07A-4FC4-A68E-9C73CBDC97D8}"/>
              </a:ext>
            </a:extLst>
          </p:cNvPr>
          <p:cNvCxnSpPr/>
          <p:nvPr/>
        </p:nvCxnSpPr>
        <p:spPr>
          <a:xfrm>
            <a:off x="8194484" y="2639956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9A9424-D73B-48E1-AC03-EEA2F94BA4A7}"/>
              </a:ext>
            </a:extLst>
          </p:cNvPr>
          <p:cNvCxnSpPr/>
          <p:nvPr/>
        </p:nvCxnSpPr>
        <p:spPr>
          <a:xfrm flipH="1">
            <a:off x="6578366" y="3379271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F6CB054-15E1-4074-B8AD-A2B599504E32}"/>
              </a:ext>
            </a:extLst>
          </p:cNvPr>
          <p:cNvSpPr/>
          <p:nvPr/>
        </p:nvSpPr>
        <p:spPr>
          <a:xfrm>
            <a:off x="6104627" y="364506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02639F-8ADD-4E19-8E89-996A01A02289}"/>
              </a:ext>
            </a:extLst>
          </p:cNvPr>
          <p:cNvSpPr/>
          <p:nvPr/>
        </p:nvSpPr>
        <p:spPr>
          <a:xfrm>
            <a:off x="9190952" y="3498879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52BBB-9124-48A4-A425-7F437A1904A0}"/>
              </a:ext>
            </a:extLst>
          </p:cNvPr>
          <p:cNvCxnSpPr/>
          <p:nvPr/>
        </p:nvCxnSpPr>
        <p:spPr>
          <a:xfrm>
            <a:off x="8980887" y="3352371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53DFA0-AABF-49E7-960B-4E64FCF75B95}"/>
              </a:ext>
            </a:extLst>
          </p:cNvPr>
          <p:cNvSpPr txBox="1"/>
          <p:nvPr/>
        </p:nvSpPr>
        <p:spPr>
          <a:xfrm>
            <a:off x="2192375" y="4651186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BB352-73FA-4BCA-8B9C-40EE3B54ABF2}"/>
              </a:ext>
            </a:extLst>
          </p:cNvPr>
          <p:cNvSpPr txBox="1"/>
          <p:nvPr/>
        </p:nvSpPr>
        <p:spPr>
          <a:xfrm>
            <a:off x="7071114" y="4651186"/>
            <a:ext cx="18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FC38FE-0214-40C9-8460-E41DE87D0D01}"/>
              </a:ext>
            </a:extLst>
          </p:cNvPr>
          <p:cNvSpPr txBox="1"/>
          <p:nvPr/>
        </p:nvSpPr>
        <p:spPr>
          <a:xfrm>
            <a:off x="941327" y="5147108"/>
            <a:ext cx="450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can be reduced to even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complexity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B87105-3BB0-4D0D-93F1-E1A3ADD252F8}"/>
              </a:ext>
            </a:extLst>
          </p:cNvPr>
          <p:cNvSpPr txBox="1"/>
          <p:nvPr/>
        </p:nvSpPr>
        <p:spPr>
          <a:xfrm>
            <a:off x="6177617" y="5150012"/>
            <a:ext cx="374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balanced tree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running time of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operations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078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8317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76410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5202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8855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4962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6052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4957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663120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943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B8300-99A9-4915-858C-D37DEC5369AA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9C4490-C6B6-4B32-ADE1-E0134E6BF99E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1FCA7-685F-4CED-9D75-A8DB75D95A30}"/>
              </a:ext>
            </a:extLst>
          </p:cNvPr>
          <p:cNvSpPr/>
          <p:nvPr/>
        </p:nvSpPr>
        <p:spPr>
          <a:xfrm>
            <a:off x="3229635" y="42697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6490-574D-40BA-B0B9-5594DD90D637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A6C20-53D7-4068-8B9C-490F1B967D4A}"/>
              </a:ext>
            </a:extLst>
          </p:cNvPr>
          <p:cNvSpPr/>
          <p:nvPr/>
        </p:nvSpPr>
        <p:spPr>
          <a:xfrm>
            <a:off x="3479656" y="567623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BF68D-688C-425D-BB20-CD41663DA388}"/>
              </a:ext>
            </a:extLst>
          </p:cNvPr>
          <p:cNvSpPr/>
          <p:nvPr/>
        </p:nvSpPr>
        <p:spPr>
          <a:xfrm>
            <a:off x="4183751" y="4985070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2E893-CDF8-4918-AD84-CF373E37C5DC}"/>
              </a:ext>
            </a:extLst>
          </p:cNvPr>
          <p:cNvSpPr/>
          <p:nvPr/>
        </p:nvSpPr>
        <p:spPr>
          <a:xfrm>
            <a:off x="5118515" y="5656993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D8901D-FFEA-43B7-9D95-308D03342D89}"/>
              </a:ext>
            </a:extLst>
          </p:cNvPr>
          <p:cNvSpPr/>
          <p:nvPr/>
        </p:nvSpPr>
        <p:spPr>
          <a:xfrm>
            <a:off x="5715960" y="3137012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051D5B-D562-482E-B020-C02C330303FB}"/>
              </a:ext>
            </a:extLst>
          </p:cNvPr>
          <p:cNvSpPr/>
          <p:nvPr/>
        </p:nvSpPr>
        <p:spPr>
          <a:xfrm>
            <a:off x="6202785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C32B7-D7C8-42AB-A512-017251122142}"/>
              </a:ext>
            </a:extLst>
          </p:cNvPr>
          <p:cNvSpPr/>
          <p:nvPr/>
        </p:nvSpPr>
        <p:spPr>
          <a:xfrm>
            <a:off x="8101440" y="4244525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96B33C-246E-40AD-B25D-987233F622D7}"/>
              </a:ext>
            </a:extLst>
          </p:cNvPr>
          <p:cNvSpPr/>
          <p:nvPr/>
        </p:nvSpPr>
        <p:spPr>
          <a:xfrm>
            <a:off x="9087326" y="495922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75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data structures so the aim is to be able to store items efficiently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keeps the keys in sorted order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that lookup and other operations can use the principle of binary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 comparison allows the operations to skip over half of the tree, so that each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takes time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proportional to the logarithm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number of items stored in the tree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 is much better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 linear time required to find items by key in an unsorted array but slower than the corresponding operations on hash tables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190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451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18046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855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844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185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5107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9625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83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IN-ORDER TRAVERSAL (SORTED ORDER)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856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69706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42338954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52E3F2-E0CE-42F2-B60F-097CFC0B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89135"/>
              </p:ext>
            </p:extLst>
          </p:nvPr>
        </p:nvGraphicFramePr>
        <p:xfrm>
          <a:off x="2032000" y="1838253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AVERAGE-CASE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deletion (removal)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O(log</a:t>
                      </a:r>
                      <a:r>
                        <a:rPr lang="hu-HU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N)</a:t>
                      </a:r>
                      <a:endParaRPr lang="hu-HU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7394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918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19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487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789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828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257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FD5B2E-EBD0-4800-A3DD-A8CB5C1A3EDC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B55A58-FAE3-4EF1-BB0E-FEE48323BDB9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6533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F244FF-7690-4C21-97D1-60C7CB513981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B1032B-276C-4B25-A881-71E6A1717CC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3541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8B433-8C3C-486C-8379-5831604FAC76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8C3C15-C3C2-48DD-852A-ADEA0AF3B59D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3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9BEED-2E4C-4528-BE04-1BEC0FF66407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58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646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4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885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050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771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6917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INSERT(3)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366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6649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6581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7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3761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7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E22CC9-97AC-430E-B463-16E1C465474E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775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E8C2F-E9EF-467F-BA6D-C66D56BADA2A}"/>
              </a:ext>
            </a:extLst>
          </p:cNvPr>
          <p:cNvSpPr/>
          <p:nvPr/>
        </p:nvSpPr>
        <p:spPr>
          <a:xfrm>
            <a:off x="4806771" y="277821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63D23-4548-4DB2-B459-46A52482338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62254" y="252248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70A407-74BE-4F40-BF5E-FE34128A1AD5}"/>
              </a:ext>
            </a:extLst>
          </p:cNvPr>
          <p:cNvSpPr/>
          <p:nvPr/>
        </p:nvSpPr>
        <p:spPr>
          <a:xfrm>
            <a:off x="4027016" y="3614191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91F933-EF6B-4D97-9FFB-78215229BAB2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582499" y="3358462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6C9743-8358-4E83-9174-4D9014576E5B}"/>
              </a:ext>
            </a:extLst>
          </p:cNvPr>
          <p:cNvSpPr/>
          <p:nvPr/>
        </p:nvSpPr>
        <p:spPr>
          <a:xfrm>
            <a:off x="3273893" y="4432417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DD221C-16FE-4648-9061-1C82499118DE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3829376" y="4176688"/>
            <a:ext cx="320679" cy="3510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3080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80642B-BFC7-4D54-9DE3-D19927C0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 – To ensure AVL </a:t>
            </a:r>
            <a:endParaRPr lang="he-IL" dirty="0"/>
          </a:p>
        </p:txBody>
      </p:sp>
      <p:pic>
        <p:nvPicPr>
          <p:cNvPr id="1026" name="Picture 2" descr="avl tree - types of rotations">
            <a:extLst>
              <a:ext uri="{FF2B5EF4-FFF2-40B4-BE49-F238E27FC236}">
                <a16:creationId xmlns:a16="http://schemas.microsoft.com/office/drawing/2014/main" id="{EEE87F04-C489-424B-BE55-5DC1E098F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43" y="1690688"/>
            <a:ext cx="90454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74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last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 complexity that is quite fast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manipulate the first item of the data structure fast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searching for an arbitrary item takes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 for both data structures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IF THE ARRAY DATA STRUCTURE IS SORTED?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seach for arbitrary item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O(logN)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logaritmic time complexity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concept behind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5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48E95-C8CD-473B-AF9B-66B61C97FAAF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INSERT(4)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7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34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1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1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INSERT(8)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3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5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5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0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3DC7E9-9118-4D85-B43E-D6F218AB824D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INSERT(20)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09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88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62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D84CA-BAB7-4B57-AD04-2105FE3D6A4A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INSERT(27)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6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55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46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D8BB66-411A-4FB0-A7C2-0B00439479D5}"/>
              </a:ext>
            </a:extLst>
          </p:cNvPr>
          <p:cNvCxnSpPr>
            <a:cxnSpLocks/>
            <a:stCxn id="10" idx="2"/>
            <a:endCxn id="11" idx="6"/>
          </p:cNvCxnSpPr>
          <p:nvPr/>
        </p:nvCxnSpPr>
        <p:spPr>
          <a:xfrm flipH="1">
            <a:off x="5775285" y="3120502"/>
            <a:ext cx="48014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2E10BD-5F1C-4464-A3F8-6D31CDD80A1D}"/>
              </a:ext>
            </a:extLst>
          </p:cNvPr>
          <p:cNvSpPr txBox="1"/>
          <p:nvPr/>
        </p:nvSpPr>
        <p:spPr>
          <a:xfrm>
            <a:off x="7205387" y="2539081"/>
            <a:ext cx="308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7C80"/>
                </a:solidFill>
              </a:rPr>
              <a:t>IT IS NOT A TREE !!!</a:t>
            </a:r>
            <a:endParaRPr lang="en-GB" sz="2800" b="1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8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5FD98-1689-42E1-893E-7BB868DBC209}"/>
              </a:ext>
            </a:extLst>
          </p:cNvPr>
          <p:cNvSpPr txBox="1"/>
          <p:nvPr/>
        </p:nvSpPr>
        <p:spPr>
          <a:xfrm>
            <a:off x="838200" y="1459512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INSERT(16)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1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81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4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2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08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20C1BC-216A-489B-AEDE-291FF89CB9DA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A7C45-F676-4B61-BE99-B36D80E3CFE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98BC548-B865-41C6-A3E2-DA89482638CE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AFED-5CE5-42FF-A044-ADC69102DFF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C40A43-37D7-456F-AF70-CFAB7B9ED3CB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EBFF43-513F-41A3-9BB4-4C6CB4D7288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33FCB8B-87C9-42DB-A463-B7E122AEAD48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41223-3D8C-4CC8-BEC4-A18050772F8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B369C80-39C3-46B9-B8A9-E11CC8A24642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83C36-9227-410E-A3AD-BD29E1BC58D2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684F4F-1BB0-46C1-85AD-4E9EFB4E83B4}"/>
              </a:ext>
            </a:extLst>
          </p:cNvPr>
          <p:cNvSpPr txBox="1"/>
          <p:nvPr/>
        </p:nvSpPr>
        <p:spPr>
          <a:xfrm>
            <a:off x="838200" y="145951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INSERT(1)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C9024-B974-473D-8380-01377D3D67D0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43C55-5F24-4BE1-8C34-B36BEE356AF0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8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78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57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2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2BC9C3-FBDA-40F0-9FBC-0B38F592F7E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2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SEARCH(8)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2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051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11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68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58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66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MAX()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A9FFB4-0978-4FDC-A5D8-27D0FA98150D}"/>
              </a:ext>
            </a:extLst>
          </p:cNvPr>
          <p:cNvSpPr/>
          <p:nvPr/>
        </p:nvSpPr>
        <p:spPr>
          <a:xfrm>
            <a:off x="728803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6297-DEE3-4905-9C9B-6DC7DE1369F5}"/>
              </a:ext>
            </a:extLst>
          </p:cNvPr>
          <p:cNvSpPr txBox="1"/>
          <p:nvPr/>
        </p:nvSpPr>
        <p:spPr>
          <a:xfrm>
            <a:off x="5657732" y="4906053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5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24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2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Trees (Graph Theory)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8655DD-66DE-4C5C-B4C5-92B2C1221138}"/>
              </a:ext>
            </a:extLst>
          </p:cNvPr>
          <p:cNvSpPr/>
          <p:nvPr/>
        </p:nvSpPr>
        <p:spPr>
          <a:xfrm>
            <a:off x="5130251" y="1733515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772C8F-82F9-4C1A-A39D-45AC4ED90853}"/>
              </a:ext>
            </a:extLst>
          </p:cNvPr>
          <p:cNvSpPr/>
          <p:nvPr/>
        </p:nvSpPr>
        <p:spPr>
          <a:xfrm>
            <a:off x="3993558" y="2784638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67A737-1BE7-4669-B67E-9B506699431A}"/>
              </a:ext>
            </a:extLst>
          </p:cNvPr>
          <p:cNvSpPr/>
          <p:nvPr/>
        </p:nvSpPr>
        <p:spPr>
          <a:xfrm>
            <a:off x="3993558" y="3836603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315CA-E0D3-4CD5-B03B-36A215A71BBF}"/>
              </a:ext>
            </a:extLst>
          </p:cNvPr>
          <p:cNvSpPr/>
          <p:nvPr/>
        </p:nvSpPr>
        <p:spPr>
          <a:xfrm>
            <a:off x="6255434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50CDD7-F243-4629-8AE0-698FA5BBD1C1}"/>
              </a:ext>
            </a:extLst>
          </p:cNvPr>
          <p:cNvSpPr/>
          <p:nvPr/>
        </p:nvSpPr>
        <p:spPr>
          <a:xfrm>
            <a:off x="5124496" y="279510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3231A1-EE69-461D-839E-10FD4C22B498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549041" y="2288998"/>
            <a:ext cx="676516" cy="59094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9D10CB-D7BC-4E5C-88F1-1CD4DBEA8A8D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5449891" y="2384304"/>
            <a:ext cx="5755" cy="4108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C1A326-7F44-4D93-AAF4-C6FB3EC172D9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5685734" y="2288998"/>
            <a:ext cx="665006" cy="6014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07C480-6002-41C3-9C83-D99885BFA7C7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4318953" y="3435427"/>
            <a:ext cx="0" cy="4011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F0A1F2-F6D3-4007-AE5E-2402CCE31D43}"/>
              </a:ext>
            </a:extLst>
          </p:cNvPr>
          <p:cNvSpPr txBox="1"/>
          <p:nvPr/>
        </p:nvSpPr>
        <p:spPr>
          <a:xfrm>
            <a:off x="5775285" y="1087184"/>
            <a:ext cx="485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access 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other nodes can be accessed via the root node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6DA0-6599-457F-ABE8-07856C9030B1}"/>
              </a:ext>
            </a:extLst>
          </p:cNvPr>
          <p:cNvSpPr txBox="1"/>
          <p:nvPr/>
        </p:nvSpPr>
        <p:spPr>
          <a:xfrm>
            <a:off x="5775285" y="3728485"/>
            <a:ext cx="297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no children at all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C46FF2-EE7B-4B20-9315-9AE1AE594A74}"/>
              </a:ext>
            </a:extLst>
          </p:cNvPr>
          <p:cNvSpPr/>
          <p:nvPr/>
        </p:nvSpPr>
        <p:spPr>
          <a:xfrm>
            <a:off x="2309674" y="4957135"/>
            <a:ext cx="7572652" cy="1412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„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tree is a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G(V,E)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undirected graph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 which any two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vertices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are connected by exactly one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or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equivalently a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connected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</a:t>
            </a: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undirected graph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”</a:t>
            </a:r>
            <a:endParaRPr lang="en-GB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5AC2A-57F9-4BF5-B44C-91DC913CC7CD}"/>
              </a:ext>
            </a:extLst>
          </p:cNvPr>
          <p:cNvSpPr txBox="1"/>
          <p:nvPr/>
        </p:nvSpPr>
        <p:spPr>
          <a:xfrm>
            <a:off x="2326149" y="1735743"/>
            <a:ext cx="256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define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relationships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57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79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70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09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707C73-9D95-41BB-9350-D0033FFF00C6}"/>
              </a:ext>
            </a:extLst>
          </p:cNvPr>
          <p:cNvSpPr/>
          <p:nvPr/>
        </p:nvSpPr>
        <p:spPr>
          <a:xfrm>
            <a:off x="5587627" y="196699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BFD5BB-729E-40AE-9417-47EC3E2E1F3C}"/>
              </a:ext>
            </a:extLst>
          </p:cNvPr>
          <p:cNvSpPr/>
          <p:nvPr/>
        </p:nvSpPr>
        <p:spPr>
          <a:xfrm>
            <a:off x="4460542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D6D75-6136-4F40-9E58-731F0499799E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5016025" y="2522482"/>
            <a:ext cx="666908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710EA5-35E2-4740-B80A-6ADFEF7D63BF}"/>
              </a:ext>
            </a:extLst>
          </p:cNvPr>
          <p:cNvSpPr/>
          <p:nvPr/>
        </p:nvSpPr>
        <p:spPr>
          <a:xfrm>
            <a:off x="6714711" y="3060359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853D0-29A0-4A40-9763-AC4F9815E93F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>
            <a:off x="6143110" y="2522482"/>
            <a:ext cx="666907" cy="6331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FFFE83-D42A-4A46-A6D6-C20506B21973}"/>
              </a:ext>
            </a:extLst>
          </p:cNvPr>
          <p:cNvSpPr/>
          <p:nvPr/>
        </p:nvSpPr>
        <p:spPr>
          <a:xfrm>
            <a:off x="3743907" y="3781886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1E2B33-A30B-4BDF-8D8A-B511A980EBD0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>
          <a:xfrm flipH="1">
            <a:off x="4299390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DB171C7-31DD-47AE-B517-05902A1A8CEC}"/>
              </a:ext>
            </a:extLst>
          </p:cNvPr>
          <p:cNvSpPr/>
          <p:nvPr/>
        </p:nvSpPr>
        <p:spPr>
          <a:xfrm>
            <a:off x="5208237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84CD92-179C-4AE7-9DD8-28312B73B50C}"/>
              </a:ext>
            </a:extLst>
          </p:cNvPr>
          <p:cNvCxnSpPr>
            <a:cxnSpLocks/>
            <a:stCxn id="7" idx="5"/>
            <a:endCxn id="29" idx="1"/>
          </p:cNvCxnSpPr>
          <p:nvPr/>
        </p:nvCxnSpPr>
        <p:spPr>
          <a:xfrm>
            <a:off x="5016025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4445208-EA5A-43DE-A8AA-24BF5D8CF396}"/>
              </a:ext>
            </a:extLst>
          </p:cNvPr>
          <p:cNvSpPr/>
          <p:nvPr/>
        </p:nvSpPr>
        <p:spPr>
          <a:xfrm>
            <a:off x="602436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43AE3-33F7-4C28-B1A9-801D4C7632F7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6579852" y="3615842"/>
            <a:ext cx="25645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660A-89D0-415C-AE4B-4D4644B20613}"/>
              </a:ext>
            </a:extLst>
          </p:cNvPr>
          <p:cNvSpPr/>
          <p:nvPr/>
        </p:nvSpPr>
        <p:spPr>
          <a:xfrm>
            <a:off x="7488699" y="3781886"/>
            <a:ext cx="650789" cy="6507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62E8A8-8762-4194-B406-608F09ECDAD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296487" y="3615842"/>
            <a:ext cx="287518" cy="26135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B8359D-3E54-4153-84A3-081C16076807}"/>
              </a:ext>
            </a:extLst>
          </p:cNvPr>
          <p:cNvSpPr txBox="1"/>
          <p:nvPr/>
        </p:nvSpPr>
        <p:spPr>
          <a:xfrm>
            <a:off x="838200" y="1459512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SEARCH MIN()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37CE6-C31B-4AEE-B233-41BB071BF2A1}"/>
              </a:ext>
            </a:extLst>
          </p:cNvPr>
          <p:cNvSpPr/>
          <p:nvPr/>
        </p:nvSpPr>
        <p:spPr>
          <a:xfrm>
            <a:off x="3541815" y="3615842"/>
            <a:ext cx="1052115" cy="994017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65D7D-443A-453C-A0E1-66935A4A6AB4}"/>
              </a:ext>
            </a:extLst>
          </p:cNvPr>
          <p:cNvSpPr txBox="1"/>
          <p:nvPr/>
        </p:nvSpPr>
        <p:spPr>
          <a:xfrm>
            <a:off x="1941168" y="4906053"/>
            <a:ext cx="425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binary search tree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leftmost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item in the tree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06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7515630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1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15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12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08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6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92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E8CB4-BF91-47F7-8058-1668468BEB5B}"/>
              </a:ext>
            </a:extLst>
          </p:cNvPr>
          <p:cNvSpPr txBox="1"/>
          <p:nvPr/>
        </p:nvSpPr>
        <p:spPr>
          <a:xfrm>
            <a:off x="3913288" y="5613827"/>
            <a:ext cx="5201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notify the parent 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child has been removed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the node will be removed by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</a:t>
            </a:r>
            <a:r>
              <a:rPr lang="en-GB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bage collector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50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289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1.</a:t>
            </a:r>
            <a:r>
              <a:rPr lang="hu-HU" b="1" dirty="0">
                <a:solidFill>
                  <a:srgbClr val="00B0F0"/>
                </a:solidFill>
              </a:rPr>
              <a:t>) REMOVING A LEAF NODE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86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27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37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056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4B4FC-1CE8-4445-8518-AE6A75F824C6}"/>
              </a:ext>
            </a:extLst>
          </p:cNvPr>
          <p:cNvSpPr txBox="1"/>
          <p:nvPr/>
        </p:nvSpPr>
        <p:spPr>
          <a:xfrm>
            <a:off x="7283952" y="2257356"/>
            <a:ext cx="457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just have 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the parent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left (or right) child has been changed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77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451604" y="270549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101332" y="2717124"/>
            <a:ext cx="2092757" cy="63033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A66DDE-7613-4AB0-8250-9C5DC5AA02A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3B0D7-0443-4B22-87FA-7B58E67D7AAD}"/>
              </a:ext>
            </a:extLst>
          </p:cNvPr>
          <p:cNvCxnSpPr>
            <a:endCxn id="40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890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4C6929-E549-439B-977B-7FD7E0AE1BC5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DAE254-1BB9-4706-BA6C-72FC5E654A57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B57DD-086B-4556-868F-A4442EF2B502}"/>
              </a:ext>
            </a:extLst>
          </p:cNvPr>
          <p:cNvCxnSpPr>
            <a:stCxn id="16" idx="5"/>
            <a:endCxn id="17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599259-4D36-401F-99F2-988AD18AD529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64B407-FE0F-4D55-A1EE-A3834D732352}"/>
              </a:ext>
            </a:extLst>
          </p:cNvPr>
          <p:cNvCxnSpPr>
            <a:stCxn id="16" idx="3"/>
            <a:endCxn id="27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5B6A02-94B8-425F-9413-5345C7E7CD3D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8ACDDF-C6A9-4D13-BB92-A88A42F58122}"/>
              </a:ext>
            </a:extLst>
          </p:cNvPr>
          <p:cNvCxnSpPr>
            <a:stCxn id="27" idx="5"/>
            <a:endCxn id="29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CA1DDB-E5A4-4003-9566-22BF712BB978}"/>
              </a:ext>
            </a:extLst>
          </p:cNvPr>
          <p:cNvCxnSpPr>
            <a:stCxn id="27" idx="3"/>
            <a:endCxn id="37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923C631-FF25-4C99-887E-4EEEA83F8155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CBB3F0-DF8B-484C-B87D-998215DFCA13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5084AE8-EA35-4938-BC75-3436FD1431B5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7D5AC-58F8-41AC-813E-0234E8DE20D1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43395-A6DE-4032-80A6-7F7A05C4BAB9}"/>
              </a:ext>
            </a:extLst>
          </p:cNvPr>
          <p:cNvCxnSpPr>
            <a:endCxn id="42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52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2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A SINGLE CHILD</a:t>
            </a:r>
            <a:endParaRPr lang="en-GB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54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A84075-CD16-44C8-BE2B-4D0EEE9722A4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2600AA-B9F6-4619-A4B1-671A0AB84315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355A5B-1693-456A-99DF-3645771529D1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CD61D9-00A5-45CA-89A5-26F5C7D3CF01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C7377-3E1F-4BC7-BF38-AE0C8CFBC781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A04A2D8-BDC0-49A6-8BD9-F3F3459E49BE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65E0D0-8D85-4641-96CE-7913424968B7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4250D0-925B-485A-9E71-047D2576D1BB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D9B0E1D-137D-465D-A879-3EB957B1653A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3BE534-5CB5-470E-A8CA-CE5FB4FC09A0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2AEC2E1-20D2-4903-9774-3E9DB195DAB4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6DD8D7-1B21-4657-AD50-625A7EB7A1C2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A919D2-BCD3-4E3D-A5C6-E381045D8248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02AD3D9-6246-4B3B-9379-CDF80D044E97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38897E-F2BA-4B5B-8563-C5FCCA887E02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94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0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628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B1872-70AF-4152-B57E-456597D90E8A}"/>
              </a:ext>
            </a:extLst>
          </p:cNvPr>
          <p:cNvSpPr/>
          <p:nvPr/>
        </p:nvSpPr>
        <p:spPr>
          <a:xfrm>
            <a:off x="6316273" y="3127773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C1031-B348-46BC-BC08-E1BCEECD91C9}"/>
              </a:ext>
            </a:extLst>
          </p:cNvPr>
          <p:cNvSpPr txBox="1"/>
          <p:nvPr/>
        </p:nvSpPr>
        <p:spPr>
          <a:xfrm>
            <a:off x="7684130" y="2220589"/>
            <a:ext cx="299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smallest item in the right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309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458FC-119A-4986-815B-FE505F0EB1C5}"/>
              </a:ext>
            </a:extLst>
          </p:cNvPr>
          <p:cNvSpPr/>
          <p:nvPr/>
        </p:nvSpPr>
        <p:spPr>
          <a:xfrm>
            <a:off x="1780245" y="3130066"/>
            <a:ext cx="4095482" cy="2704563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C51DF3-26BB-45D0-9EE1-07795521CB7A}"/>
              </a:ext>
            </a:extLst>
          </p:cNvPr>
          <p:cNvSpPr txBox="1"/>
          <p:nvPr/>
        </p:nvSpPr>
        <p:spPr>
          <a:xfrm>
            <a:off x="5986309" y="5133607"/>
            <a:ext cx="322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item in the left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subtree is called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predecessor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110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31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6118F45-47D3-411A-ADCF-ECEF0B890DC0}"/>
              </a:ext>
            </a:extLst>
          </p:cNvPr>
          <p:cNvSpPr/>
          <p:nvPr/>
        </p:nvSpPr>
        <p:spPr>
          <a:xfrm>
            <a:off x="5046842" y="4791463"/>
            <a:ext cx="560173" cy="560173"/>
          </a:xfrm>
          <a:prstGeom prst="ellipse">
            <a:avLst/>
          </a:prstGeom>
          <a:solidFill>
            <a:srgbClr val="F7AB8D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519E4D-BB6B-43A6-A5D1-9EFEE302381C}"/>
              </a:ext>
            </a:extLst>
          </p:cNvPr>
          <p:cNvCxnSpPr>
            <a:endCxn id="41" idx="0"/>
          </p:cNvCxnSpPr>
          <p:nvPr/>
        </p:nvCxnSpPr>
        <p:spPr>
          <a:xfrm>
            <a:off x="4579358" y="454959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9CDA02-753B-4434-B89B-20F0BF9C3CD7}"/>
              </a:ext>
            </a:extLst>
          </p:cNvPr>
          <p:cNvSpPr txBox="1"/>
          <p:nvPr/>
        </p:nvSpPr>
        <p:spPr>
          <a:xfrm>
            <a:off x="4953143" y="5509544"/>
            <a:ext cx="370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how to deal with lea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mathematical reduction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92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35B25-43C6-4DAA-B3CC-BD9242E3C808}"/>
              </a:ext>
            </a:extLst>
          </p:cNvPr>
          <p:cNvSpPr txBox="1"/>
          <p:nvPr/>
        </p:nvSpPr>
        <p:spPr>
          <a:xfrm>
            <a:off x="838200" y="1459512"/>
            <a:ext cx="464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3</a:t>
            </a:r>
            <a:r>
              <a:rPr lang="en-GB" b="1" dirty="0">
                <a:solidFill>
                  <a:srgbClr val="00B0F0"/>
                </a:solidFill>
              </a:rPr>
              <a:t>.</a:t>
            </a:r>
            <a:r>
              <a:rPr lang="hu-HU" b="1" dirty="0">
                <a:solidFill>
                  <a:srgbClr val="00B0F0"/>
                </a:solidFill>
              </a:rPr>
              <a:t>) REMOVING A NODE WITH TWO CHILDREN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56CEB-6096-4107-A032-CD61BE990CE8}"/>
              </a:ext>
            </a:extLst>
          </p:cNvPr>
          <p:cNvSpPr/>
          <p:nvPr/>
        </p:nvSpPr>
        <p:spPr>
          <a:xfrm>
            <a:off x="5623194" y="2238986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018F23-E3E7-438C-A06F-7550C763C308}"/>
              </a:ext>
            </a:extLst>
          </p:cNvPr>
          <p:cNvSpPr/>
          <p:nvPr/>
        </p:nvSpPr>
        <p:spPr>
          <a:xfrm>
            <a:off x="8033227" y="335301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FA6FB-875E-45F7-8B93-FA5C09CDBFB8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6101332" y="2717124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BE58D7-BE59-4B8A-8E35-728F4CF5AEE4}"/>
              </a:ext>
            </a:extLst>
          </p:cNvPr>
          <p:cNvSpPr/>
          <p:nvPr/>
        </p:nvSpPr>
        <p:spPr>
          <a:xfrm>
            <a:off x="3160391" y="335144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9B9A2-71A0-4F5E-85A7-78CA301A10B7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 flipH="1">
            <a:off x="3440478" y="2717124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7756F7-5622-4A3D-B697-FC9F2FD231DC}"/>
              </a:ext>
            </a:extLst>
          </p:cNvPr>
          <p:cNvSpPr/>
          <p:nvPr/>
        </p:nvSpPr>
        <p:spPr>
          <a:xfrm>
            <a:off x="4106013" y="4071453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8CC3E-4E47-432E-A38F-B3F68B18F5C1}"/>
              </a:ext>
            </a:extLst>
          </p:cNvPr>
          <p:cNvCxnSpPr>
            <a:stCxn id="23" idx="5"/>
            <a:endCxn id="25" idx="0"/>
          </p:cNvCxnSpPr>
          <p:nvPr/>
        </p:nvCxnSpPr>
        <p:spPr>
          <a:xfrm>
            <a:off x="3638529" y="3829581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32D56D-A8E9-4F50-8C98-C5312280B089}"/>
              </a:ext>
            </a:extLst>
          </p:cNvPr>
          <p:cNvCxnSpPr>
            <a:stCxn id="23" idx="3"/>
            <a:endCxn id="32" idx="0"/>
          </p:cNvCxnSpPr>
          <p:nvPr/>
        </p:nvCxnSpPr>
        <p:spPr>
          <a:xfrm flipH="1">
            <a:off x="2577530" y="3829581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AB6E63-8B43-4A60-B017-3A09B65E8A80}"/>
              </a:ext>
            </a:extLst>
          </p:cNvPr>
          <p:cNvSpPr/>
          <p:nvPr/>
        </p:nvSpPr>
        <p:spPr>
          <a:xfrm>
            <a:off x="2297443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1D211B-0BE5-40BA-B162-56370474898D}"/>
              </a:ext>
            </a:extLst>
          </p:cNvPr>
          <p:cNvCxnSpPr>
            <a:stCxn id="25" idx="3"/>
            <a:endCxn id="34" idx="0"/>
          </p:cNvCxnSpPr>
          <p:nvPr/>
        </p:nvCxnSpPr>
        <p:spPr>
          <a:xfrm flipH="1">
            <a:off x="3638529" y="4549591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2C41EF-CB5D-4FCC-B604-3B5EC2D00B07}"/>
              </a:ext>
            </a:extLst>
          </p:cNvPr>
          <p:cNvSpPr/>
          <p:nvPr/>
        </p:nvSpPr>
        <p:spPr>
          <a:xfrm>
            <a:off x="3358442" y="4795309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B00F5-78FC-4EEC-B29F-896AE22A5D9A}"/>
              </a:ext>
            </a:extLst>
          </p:cNvPr>
          <p:cNvSpPr/>
          <p:nvPr/>
        </p:nvSpPr>
        <p:spPr>
          <a:xfrm>
            <a:off x="9011777" y="406771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F46E8E-7834-4BD3-B99E-BB47B7D8F600}"/>
              </a:ext>
            </a:extLst>
          </p:cNvPr>
          <p:cNvCxnSpPr>
            <a:endCxn id="35" idx="0"/>
          </p:cNvCxnSpPr>
          <p:nvPr/>
        </p:nvCxnSpPr>
        <p:spPr>
          <a:xfrm>
            <a:off x="8544293" y="3825839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88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584803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traversal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means visiting every node of the binary search tree exactly once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b="1" dirty="0">
                <a:solidFill>
                  <a:srgbClr val="FFC000"/>
                </a:solidFill>
              </a:rPr>
              <a:t>in-order traversal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3.) </a:t>
            </a:r>
            <a:r>
              <a:rPr lang="hu-HU" b="1" dirty="0">
                <a:solidFill>
                  <a:srgbClr val="FFC000"/>
                </a:solidFill>
              </a:rPr>
              <a:t>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93578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E87EC2-8009-459B-9552-E2B27C98E24C}"/>
              </a:ext>
            </a:extLst>
          </p:cNvPr>
          <p:cNvSpPr/>
          <p:nvPr/>
        </p:nvSpPr>
        <p:spPr>
          <a:xfrm>
            <a:off x="3067621" y="2472902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937483-D646-4A72-8943-EAD5C377F10D}"/>
              </a:ext>
            </a:extLst>
          </p:cNvPr>
          <p:cNvSpPr/>
          <p:nvPr/>
        </p:nvSpPr>
        <p:spPr>
          <a:xfrm>
            <a:off x="2262933" y="3185317"/>
            <a:ext cx="650789" cy="650789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61F5C-658A-43F8-80F4-E77FCE483087}"/>
              </a:ext>
            </a:extLst>
          </p:cNvPr>
          <p:cNvCxnSpPr/>
          <p:nvPr/>
        </p:nvCxnSpPr>
        <p:spPr>
          <a:xfrm flipH="1">
            <a:off x="2809903" y="2977183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95FBBA-F45A-4DB3-8B37-66E4D048272B}"/>
              </a:ext>
            </a:extLst>
          </p:cNvPr>
          <p:cNvSpPr/>
          <p:nvPr/>
        </p:nvSpPr>
        <p:spPr>
          <a:xfrm>
            <a:off x="3049336" y="3880531"/>
            <a:ext cx="650789" cy="6507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E25C7-5B9F-42A5-8A6D-B1B7EC8AD240}"/>
              </a:ext>
            </a:extLst>
          </p:cNvPr>
          <p:cNvCxnSpPr/>
          <p:nvPr/>
        </p:nvCxnSpPr>
        <p:spPr>
          <a:xfrm>
            <a:off x="2839271" y="3734023"/>
            <a:ext cx="284516" cy="248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D83C07F-5138-4583-816D-DB5D78565B7C}"/>
              </a:ext>
            </a:extLst>
          </p:cNvPr>
          <p:cNvSpPr/>
          <p:nvPr/>
        </p:nvSpPr>
        <p:spPr>
          <a:xfrm>
            <a:off x="3869311" y="3185317"/>
            <a:ext cx="650789" cy="6507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8FA5A9-4146-44F4-9DA1-896C2F599296}"/>
              </a:ext>
            </a:extLst>
          </p:cNvPr>
          <p:cNvCxnSpPr/>
          <p:nvPr/>
        </p:nvCxnSpPr>
        <p:spPr>
          <a:xfrm>
            <a:off x="3659246" y="2977183"/>
            <a:ext cx="316882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26EF3-9086-44EE-A0AF-02E2D21D2D3D}"/>
              </a:ext>
            </a:extLst>
          </p:cNvPr>
          <p:cNvCxnSpPr/>
          <p:nvPr/>
        </p:nvCxnSpPr>
        <p:spPr>
          <a:xfrm flipH="1">
            <a:off x="2043128" y="3716498"/>
            <a:ext cx="305371" cy="2930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110EA6F-A3C6-4CD0-8FAF-9FD431B120E1}"/>
              </a:ext>
            </a:extLst>
          </p:cNvPr>
          <p:cNvSpPr/>
          <p:nvPr/>
        </p:nvSpPr>
        <p:spPr>
          <a:xfrm>
            <a:off x="1569389" y="3982295"/>
            <a:ext cx="650789" cy="65078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405022A-0DA6-466B-BE8A-8A632BA7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893" y="2255241"/>
            <a:ext cx="5927907" cy="4351338"/>
          </a:xfrm>
        </p:spPr>
        <p:txBody>
          <a:bodyPr>
            <a:norm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in the tree can have at most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children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smaller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child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greater than the parent node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access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exclusively and all other nodes can be accessed via the root node</a:t>
            </a:r>
            <a:endParaRPr lang="hu-HU" sz="2000" dirty="0">
              <a:solidFill>
                <a:srgbClr val="00B050"/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79D1B-E8FA-46CB-95F2-F4E5E9769DCC}"/>
              </a:ext>
            </a:extLst>
          </p:cNvPr>
          <p:cNvSpPr txBox="1"/>
          <p:nvPr/>
        </p:nvSpPr>
        <p:spPr>
          <a:xfrm>
            <a:off x="838200" y="5226282"/>
            <a:ext cx="10531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EVERY DECISION CAN GET RID OF HALF OF THE DATA (LIKE WITH BINARY SEARCH)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 THIS IS HOW WE CAN ACHIEVE O(logN) RUNNING TIME</a:t>
            </a:r>
          </a:p>
        </p:txBody>
      </p:sp>
    </p:spTree>
    <p:extLst>
      <p:ext uri="{BB962C8B-B14F-4D97-AF65-F5344CB8AC3E}">
        <p14:creationId xmlns:p14="http://schemas.microsoft.com/office/powerpoint/2010/main" val="3312285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260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2443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2751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9536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5412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1734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1169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AF468A-D154-4F44-B9F5-153D3D2A6E28}"/>
              </a:ext>
            </a:extLst>
          </p:cNvPr>
          <p:cNvSpPr/>
          <p:nvPr/>
        </p:nvSpPr>
        <p:spPr>
          <a:xfrm>
            <a:off x="5581243" y="3006747"/>
            <a:ext cx="1029512" cy="9954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3316E-E83C-4DBB-94F9-F6B4865E978E}"/>
              </a:ext>
            </a:extLst>
          </p:cNvPr>
          <p:cNvSpPr/>
          <p:nvPr/>
        </p:nvSpPr>
        <p:spPr>
          <a:xfrm>
            <a:off x="2249443" y="4170204"/>
            <a:ext cx="3713127" cy="237865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FE2D0-4498-4DC5-977F-DBCFB29F01F8}"/>
              </a:ext>
            </a:extLst>
          </p:cNvPr>
          <p:cNvSpPr/>
          <p:nvPr/>
        </p:nvSpPr>
        <p:spPr>
          <a:xfrm>
            <a:off x="3253156" y="4253316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A3FD6-EFF9-4E7E-BEEA-FC26E5B36899}"/>
              </a:ext>
            </a:extLst>
          </p:cNvPr>
          <p:cNvSpPr/>
          <p:nvPr/>
        </p:nvSpPr>
        <p:spPr>
          <a:xfrm>
            <a:off x="2394362" y="4965737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5D52D2-D317-4337-87CA-A8AC9BDD46EF}"/>
              </a:ext>
            </a:extLst>
          </p:cNvPr>
          <p:cNvSpPr/>
          <p:nvPr/>
        </p:nvSpPr>
        <p:spPr>
          <a:xfrm>
            <a:off x="3489016" y="5023477"/>
            <a:ext cx="2367718" cy="137851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73EBE2-C8A6-4DDF-94B4-14EB1EBEBB29}"/>
              </a:ext>
            </a:extLst>
          </p:cNvPr>
          <p:cNvSpPr/>
          <p:nvPr/>
        </p:nvSpPr>
        <p:spPr>
          <a:xfrm>
            <a:off x="4186793" y="497483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BA2D96-9D66-43E6-B532-D188A9B866B3}"/>
              </a:ext>
            </a:extLst>
          </p:cNvPr>
          <p:cNvSpPr/>
          <p:nvPr/>
        </p:nvSpPr>
        <p:spPr>
          <a:xfrm>
            <a:off x="3472178" y="5685489"/>
            <a:ext cx="760079" cy="73496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1979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35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Binary Search Tree Traversal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00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PRE-ORDER TRAVERSAL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visit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 of the binary tree then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left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finally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right subtree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FAC5D-C98D-4588-B694-01F7D4136020}"/>
              </a:ext>
            </a:extLst>
          </p:cNvPr>
          <p:cNvSpPr/>
          <p:nvPr/>
        </p:nvSpPr>
        <p:spPr>
          <a:xfrm>
            <a:off x="5815913" y="3224407"/>
            <a:ext cx="560173" cy="5601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32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C86F3-39F7-447A-9BDC-1992BCB2A1CE}"/>
              </a:ext>
            </a:extLst>
          </p:cNvPr>
          <p:cNvSpPr/>
          <p:nvPr/>
        </p:nvSpPr>
        <p:spPr>
          <a:xfrm>
            <a:off x="8225946" y="4338431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55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78F182-540D-41E4-81E2-B817BF157410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6294051" y="3702545"/>
            <a:ext cx="2211982" cy="6358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ECD8C35-E24F-49C4-BEC5-5581B01EF629}"/>
              </a:ext>
            </a:extLst>
          </p:cNvPr>
          <p:cNvSpPr/>
          <p:nvPr/>
        </p:nvSpPr>
        <p:spPr>
          <a:xfrm>
            <a:off x="3353110" y="433686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D1FA15-3765-4F91-ACF2-D17EAA292454}"/>
              </a:ext>
            </a:extLst>
          </p:cNvPr>
          <p:cNvCxnSpPr>
            <a:stCxn id="4" idx="3"/>
            <a:endCxn id="7" idx="0"/>
          </p:cNvCxnSpPr>
          <p:nvPr/>
        </p:nvCxnSpPr>
        <p:spPr>
          <a:xfrm flipH="1">
            <a:off x="3633197" y="3702545"/>
            <a:ext cx="2264751" cy="6343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3AD27F-A49C-4A3D-B68A-6F6F1E9BAE7F}"/>
              </a:ext>
            </a:extLst>
          </p:cNvPr>
          <p:cNvSpPr/>
          <p:nvPr/>
        </p:nvSpPr>
        <p:spPr>
          <a:xfrm>
            <a:off x="4298732" y="505687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77DF5-E2D1-4389-BA95-FA8ED61925F5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3831248" y="481500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3E5EDE-6DF5-48CA-8992-D0DF861EDF03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2770249" y="4815002"/>
            <a:ext cx="664896" cy="238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C0B30A4-5074-412E-9D67-746CB998E02F}"/>
              </a:ext>
            </a:extLst>
          </p:cNvPr>
          <p:cNvSpPr/>
          <p:nvPr/>
        </p:nvSpPr>
        <p:spPr>
          <a:xfrm>
            <a:off x="2490162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F3B8FF-865D-4AC0-B3C2-2F20639366D6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flipH="1">
            <a:off x="3831248" y="5535012"/>
            <a:ext cx="549519" cy="2457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79E6F29-320F-4FC0-A12B-3BF068241292}"/>
              </a:ext>
            </a:extLst>
          </p:cNvPr>
          <p:cNvSpPr/>
          <p:nvPr/>
        </p:nvSpPr>
        <p:spPr>
          <a:xfrm>
            <a:off x="3551161" y="5780730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65A9E3-595F-40C9-81DA-CE2AD5A8CCDA}"/>
              </a:ext>
            </a:extLst>
          </p:cNvPr>
          <p:cNvSpPr/>
          <p:nvPr/>
        </p:nvSpPr>
        <p:spPr>
          <a:xfrm>
            <a:off x="9204496" y="5053132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79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787738-93DE-4965-8AB7-04225C1159D8}"/>
              </a:ext>
            </a:extLst>
          </p:cNvPr>
          <p:cNvCxnSpPr>
            <a:endCxn id="15" idx="0"/>
          </p:cNvCxnSpPr>
          <p:nvPr/>
        </p:nvCxnSpPr>
        <p:spPr>
          <a:xfrm>
            <a:off x="8737012" y="4811260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43BCDAA-9123-4B2E-890A-E42E811C6128}"/>
              </a:ext>
            </a:extLst>
          </p:cNvPr>
          <p:cNvSpPr/>
          <p:nvPr/>
        </p:nvSpPr>
        <p:spPr>
          <a:xfrm>
            <a:off x="5239561" y="5776884"/>
            <a:ext cx="560173" cy="5601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8FE382-49F0-44DB-8D73-8CF70B0BCC25}"/>
              </a:ext>
            </a:extLst>
          </p:cNvPr>
          <p:cNvCxnSpPr>
            <a:endCxn id="17" idx="0"/>
          </p:cNvCxnSpPr>
          <p:nvPr/>
        </p:nvCxnSpPr>
        <p:spPr>
          <a:xfrm>
            <a:off x="4772077" y="5535012"/>
            <a:ext cx="747571" cy="2418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73480</TotalTime>
  <Words>4587</Words>
  <Application>Microsoft Office PowerPoint</Application>
  <PresentationFormat>מסך רחב</PresentationFormat>
  <Paragraphs>1473</Paragraphs>
  <Slides>173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173</vt:i4>
      </vt:variant>
    </vt:vector>
  </HeadingPairs>
  <TitlesOfParts>
    <vt:vector size="177" baseType="lpstr">
      <vt:lpstr>Arial</vt:lpstr>
      <vt:lpstr>Calibri</vt:lpstr>
      <vt:lpstr>Calibri Light</vt:lpstr>
      <vt:lpstr>Office Theme</vt:lpstr>
      <vt:lpstr>Binary Search Trees (Algorithms and Data Structures)</vt:lpstr>
      <vt:lpstr>Binary Search Trees</vt:lpstr>
      <vt:lpstr>Trees (Graph Theory)</vt:lpstr>
      <vt:lpstr>Trees (Graph Theory)</vt:lpstr>
      <vt:lpstr>Trees (Graph Theory)</vt:lpstr>
      <vt:lpstr>Trees (Graph Theory)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 (Algorithms and Data Structures)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 Traversal</vt:lpstr>
      <vt:lpstr>Binary Search Trees (Algorithms and Data Structures)</vt:lpstr>
      <vt:lpstr>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Rotations – To ensure AVL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Shay Hatan</cp:lastModifiedBy>
  <cp:revision>562</cp:revision>
  <dcterms:created xsi:type="dcterms:W3CDTF">2015-02-15T18:13:13Z</dcterms:created>
  <dcterms:modified xsi:type="dcterms:W3CDTF">2021-12-21T13:00:58Z</dcterms:modified>
</cp:coreProperties>
</file>