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80" d="100"/>
          <a:sy n="80" d="100"/>
        </p:scale>
        <p:origin x="-2514" y="126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77986-D0DC-4BF4-9FA1-6C877D52C51E}" type="datetimeFigureOut">
              <a:rPr lang="en-US" smtClean="0"/>
              <a:pPr/>
              <a:t>2/23/2014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0AD08-C643-41A7-92FA-5A52218AA9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90AD08-C643-41A7-92FA-5A52218AA9F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C5048-1C0C-4D33-9690-324AF81F1833}"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C5048-1C0C-4D33-9690-324AF81F1833}"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C5048-1C0C-4D33-9690-324AF81F1833}" type="datetimeFigureOut">
              <a:rPr lang="en-US" smtClean="0"/>
              <a:pPr/>
              <a:t>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C5048-1C0C-4D33-9690-324AF81F1833}" type="datetimeFigureOut">
              <a:rPr lang="en-US" smtClean="0"/>
              <a:pPr/>
              <a:t>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5048-1C0C-4D33-9690-324AF81F1833}" type="datetimeFigureOut">
              <a:rPr lang="en-US" smtClean="0"/>
              <a:pPr/>
              <a:t>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5048-1C0C-4D33-9690-324AF81F1833}" type="datetimeFigureOut">
              <a:rPr lang="en-US" smtClean="0"/>
              <a:pPr/>
              <a:t>2/23/2014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D6FE0-A15A-4B85-A9B2-CEE2E93BDB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228600"/>
          <a:ext cx="10515600" cy="36667440"/>
        </p:xfrm>
        <a:graphic>
          <a:graphicData uri="http://schemas.openxmlformats.org/drawingml/2006/table">
            <a:tbl>
              <a:tblPr firstRow="1" bandRow="1">
                <a:tableStyleId>{5C22544A-7EE6-4342-B048-85BDC9FD1C3A}</a:tableStyleId>
              </a:tblPr>
              <a:tblGrid>
                <a:gridCol w="1090507"/>
                <a:gridCol w="4929293"/>
                <a:gridCol w="4495800"/>
              </a:tblGrid>
              <a:tr h="135383">
                <a:tc>
                  <a:txBody>
                    <a:bodyPr/>
                    <a:lstStyle/>
                    <a:p>
                      <a:r>
                        <a:rPr lang="en-US" altLang="ja-JP" sz="1800" b="1" kern="1200" dirty="0" smtClean="0">
                          <a:solidFill>
                            <a:schemeClr val="lt1"/>
                          </a:solidFill>
                          <a:latin typeface="+mn-lt"/>
                          <a:ea typeface="+mn-ea"/>
                          <a:cs typeface="+mn-cs"/>
                        </a:rPr>
                        <a:t>H-</a:t>
                      </a:r>
                      <a:r>
                        <a:rPr lang="ja-JP" altLang="en-US" sz="1800" b="1" kern="1200" smtClean="0">
                          <a:solidFill>
                            <a:schemeClr val="lt1"/>
                          </a:solidFill>
                          <a:latin typeface="+mn-lt"/>
                          <a:ea typeface="+mn-ea"/>
                          <a:cs typeface="+mn-cs"/>
                        </a:rPr>
                        <a:t>コード（</a:t>
                      </a:r>
                      <a:r>
                        <a:rPr lang="en-US" altLang="ja-JP" sz="1800" b="1" kern="1200" dirty="0" smtClean="0">
                          <a:solidFill>
                            <a:schemeClr val="lt1"/>
                          </a:solidFill>
                          <a:latin typeface="+mn-lt"/>
                          <a:ea typeface="+mn-ea"/>
                          <a:cs typeface="+mn-cs"/>
                        </a:rPr>
                        <a:t>1</a:t>
                      </a:r>
                      <a:r>
                        <a:rPr lang="ja-JP" altLang="en-US" sz="1800" b="1" kern="1200" smtClean="0">
                          <a:solidFill>
                            <a:schemeClr val="lt1"/>
                          </a:solidFill>
                          <a:latin typeface="+mn-lt"/>
                          <a:ea typeface="+mn-ea"/>
                          <a:cs typeface="+mn-cs"/>
                        </a:rPr>
                        <a:t>）</a:t>
                      </a:r>
                      <a:endParaRPr lang="en-US" dirty="0"/>
                    </a:p>
                  </a:txBody>
                  <a:tcPr/>
                </a:tc>
                <a:tc>
                  <a:txBody>
                    <a:bodyPr/>
                    <a:lstStyle/>
                    <a:p>
                      <a:pPr algn="ctr"/>
                      <a:r>
                        <a:rPr lang="ja-JP" altLang="en-US" sz="1800" b="1" kern="1200" smtClean="0">
                          <a:solidFill>
                            <a:schemeClr val="lt1"/>
                          </a:solidFill>
                          <a:latin typeface="+mn-lt"/>
                          <a:ea typeface="+mn-ea"/>
                          <a:cs typeface="+mn-cs"/>
                        </a:rPr>
                        <a:t>健康有害性危険有害性情報（</a:t>
                      </a:r>
                      <a:r>
                        <a:rPr lang="en-US" altLang="ja-JP" sz="1800" b="1" kern="1200" dirty="0" smtClean="0">
                          <a:solidFill>
                            <a:schemeClr val="lt1"/>
                          </a:solidFill>
                          <a:latin typeface="+mn-lt"/>
                          <a:ea typeface="+mn-ea"/>
                          <a:cs typeface="+mn-cs"/>
                        </a:rPr>
                        <a:t>2</a:t>
                      </a:r>
                      <a:r>
                        <a:rPr lang="ja-JP" altLang="en-US" sz="1800" b="1" kern="1200" smtClean="0">
                          <a:solidFill>
                            <a:schemeClr val="lt1"/>
                          </a:solidFill>
                          <a:latin typeface="+mn-lt"/>
                          <a:ea typeface="+mn-ea"/>
                          <a:cs typeface="+mn-cs"/>
                        </a:rPr>
                        <a:t>） </a:t>
                      </a:r>
                      <a:br>
                        <a:rPr lang="ja-JP" altLang="en-US" sz="1800" b="1" kern="1200" smtClean="0">
                          <a:solidFill>
                            <a:schemeClr val="lt1"/>
                          </a:solidFill>
                          <a:latin typeface="+mn-lt"/>
                          <a:ea typeface="+mn-ea"/>
                          <a:cs typeface="+mn-cs"/>
                        </a:rPr>
                      </a:br>
                      <a:endParaRPr lang="en-US" dirty="0" smtClean="0"/>
                    </a:p>
                  </a:txBody>
                  <a:tcPr/>
                </a:tc>
                <a:tc>
                  <a:txBody>
                    <a:bodyPr/>
                    <a:lstStyle/>
                    <a:p>
                      <a:pPr algn="ctr"/>
                      <a:endParaRPr lang="en-US" dirty="0"/>
                    </a:p>
                  </a:txBody>
                  <a:tcPr/>
                </a:tc>
              </a:tr>
              <a:tr h="0">
                <a:tc>
                  <a:txBody>
                    <a:bodyPr/>
                    <a:lstStyle/>
                    <a:p>
                      <a:r>
                        <a:rPr lang="en-US" sz="1800" kern="1200" baseline="0" dirty="0" smtClean="0">
                          <a:solidFill>
                            <a:schemeClr val="dk1"/>
                          </a:solidFill>
                          <a:latin typeface="+mn-lt"/>
                          <a:ea typeface="+mn-ea"/>
                          <a:cs typeface="+mn-cs"/>
                        </a:rPr>
                        <a:t>H200</a:t>
                      </a:r>
                      <a:endParaRPr lang="en-US" dirty="0"/>
                    </a:p>
                  </a:txBody>
                  <a:tcPr/>
                </a:tc>
                <a:tc>
                  <a:txBody>
                    <a:bodyPr/>
                    <a:lstStyle/>
                    <a:p>
                      <a:r>
                        <a:rPr lang="ja-JP" altLang="en-US" sz="1800" kern="1200" smtClean="0">
                          <a:solidFill>
                            <a:schemeClr val="dk1"/>
                          </a:solidFill>
                          <a:latin typeface="+mn-lt"/>
                          <a:ea typeface="+mn-ea"/>
                          <a:cs typeface="+mn-cs"/>
                        </a:rPr>
                        <a:t>不安定な爆発物</a:t>
                      </a:r>
                      <a:endParaRPr lang="en-US" dirty="0"/>
                    </a:p>
                  </a:txBody>
                  <a:tcPr/>
                </a:tc>
                <a:tc>
                  <a:txBody>
                    <a:bodyPr/>
                    <a:lstStyle/>
                    <a:p>
                      <a:r>
                        <a:rPr lang="ja-JP" altLang="en-US" sz="1800" kern="1200" smtClean="0">
                          <a:solidFill>
                            <a:schemeClr val="dk1"/>
                          </a:solidFill>
                          <a:latin typeface="+mn-lt"/>
                          <a:ea typeface="+mn-ea"/>
                          <a:cs typeface="+mn-cs"/>
                        </a:rPr>
                        <a:t>不安定な爆発物</a:t>
                      </a:r>
                      <a:endParaRPr lang="en-US" dirty="0"/>
                    </a:p>
                  </a:txBody>
                  <a:tcPr/>
                </a:tc>
              </a:tr>
              <a:tr h="0">
                <a:tc>
                  <a:txBody>
                    <a:bodyPr/>
                    <a:lstStyle/>
                    <a:p>
                      <a:r>
                        <a:rPr lang="en-US" sz="1800" kern="1200" baseline="0" dirty="0" smtClean="0">
                          <a:solidFill>
                            <a:schemeClr val="dk1"/>
                          </a:solidFill>
                          <a:latin typeface="+mn-lt"/>
                          <a:ea typeface="+mn-ea"/>
                          <a:cs typeface="+mn-cs"/>
                        </a:rPr>
                        <a:t>H201</a:t>
                      </a:r>
                      <a:endParaRPr lang="en-US" dirty="0"/>
                    </a:p>
                  </a:txBody>
                  <a:tcPr/>
                </a:tc>
                <a:tc>
                  <a:txBody>
                    <a:bodyPr/>
                    <a:lstStyle/>
                    <a:p>
                      <a:r>
                        <a:rPr lang="ja-JP" altLang="en-US" sz="1800" kern="1200" smtClean="0">
                          <a:solidFill>
                            <a:schemeClr val="dk1"/>
                          </a:solidFill>
                          <a:latin typeface="+mn-lt"/>
                          <a:ea typeface="+mn-ea"/>
                          <a:cs typeface="+mn-cs"/>
                        </a:rPr>
                        <a:t>大量爆発の危険性、爆発</a:t>
                      </a:r>
                      <a:endParaRPr lang="en-US" dirty="0"/>
                    </a:p>
                  </a:txBody>
                  <a:tcPr/>
                </a:tc>
                <a:tc>
                  <a:txBody>
                    <a:bodyPr/>
                    <a:lstStyle/>
                    <a:p>
                      <a:r>
                        <a:rPr lang="ja-JP" altLang="en-US" sz="1800" kern="1200" smtClean="0">
                          <a:solidFill>
                            <a:schemeClr val="dk1"/>
                          </a:solidFill>
                          <a:latin typeface="+mn-lt"/>
                          <a:ea typeface="+mn-ea"/>
                          <a:cs typeface="+mn-cs"/>
                        </a:rPr>
                        <a:t>爆発的 </a:t>
                      </a:r>
                      <a:r>
                        <a:rPr lang="en-US" altLang="ja-JP" sz="1800" kern="1200" baseline="0" dirty="0" smtClean="0">
                          <a:solidFill>
                            <a:schemeClr val="dk1"/>
                          </a:solidFill>
                          <a:latin typeface="+mn-lt"/>
                          <a:ea typeface="+mn-ea"/>
                          <a:cs typeface="+mn-cs"/>
                        </a:rPr>
                        <a:t>1.1</a:t>
                      </a:r>
                      <a:endParaRPr lang="en-US" dirty="0"/>
                    </a:p>
                  </a:txBody>
                  <a:tcPr/>
                </a:tc>
              </a:tr>
              <a:tr h="0">
                <a:tc>
                  <a:txBody>
                    <a:bodyPr/>
                    <a:lstStyle/>
                    <a:p>
                      <a:r>
                        <a:rPr lang="en-US" sz="1800" kern="1200" baseline="0" dirty="0" smtClean="0">
                          <a:solidFill>
                            <a:schemeClr val="dk1"/>
                          </a:solidFill>
                          <a:latin typeface="+mn-lt"/>
                          <a:ea typeface="+mn-ea"/>
                          <a:cs typeface="+mn-cs"/>
                        </a:rPr>
                        <a:t>H202</a:t>
                      </a:r>
                      <a:endParaRPr lang="en-US" dirty="0"/>
                    </a:p>
                  </a:txBody>
                  <a:tcPr/>
                </a:tc>
                <a:tc>
                  <a:txBody>
                    <a:bodyPr/>
                    <a:lstStyle/>
                    <a:p>
                      <a:r>
                        <a:rPr lang="ja-JP" altLang="en-US" sz="1800" kern="1200" smtClean="0">
                          <a:solidFill>
                            <a:schemeClr val="dk1"/>
                          </a:solidFill>
                          <a:latin typeface="+mn-lt"/>
                          <a:ea typeface="+mn-ea"/>
                          <a:cs typeface="+mn-cs"/>
                        </a:rPr>
                        <a:t>爆発、重度の飛散危険性</a:t>
                      </a:r>
                      <a:endParaRPr lang="en-US" dirty="0"/>
                    </a:p>
                  </a:txBody>
                  <a:tcPr/>
                </a:tc>
                <a:tc>
                  <a:txBody>
                    <a:bodyPr/>
                    <a:lstStyle/>
                    <a:p>
                      <a:r>
                        <a:rPr lang="ja-JP" altLang="en-US" sz="1800" kern="1200" smtClean="0">
                          <a:solidFill>
                            <a:schemeClr val="dk1"/>
                          </a:solidFill>
                          <a:latin typeface="+mn-lt"/>
                          <a:ea typeface="+mn-ea"/>
                          <a:cs typeface="+mn-cs"/>
                        </a:rPr>
                        <a:t>爆発的</a:t>
                      </a:r>
                      <a:r>
                        <a:rPr lang="en-US" altLang="ja-JP" sz="1800" kern="1200" baseline="0" dirty="0" smtClean="0">
                          <a:solidFill>
                            <a:schemeClr val="dk1"/>
                          </a:solidFill>
                          <a:latin typeface="+mn-lt"/>
                          <a:ea typeface="+mn-ea"/>
                          <a:cs typeface="+mn-cs"/>
                        </a:rPr>
                        <a:t>1.2</a:t>
                      </a:r>
                      <a:endParaRPr lang="en-US" dirty="0"/>
                    </a:p>
                  </a:txBody>
                  <a:tcPr/>
                </a:tc>
              </a:tr>
              <a:tr h="0">
                <a:tc>
                  <a:txBody>
                    <a:bodyPr/>
                    <a:lstStyle/>
                    <a:p>
                      <a:r>
                        <a:rPr lang="en-US" sz="1800" kern="1200" baseline="0" dirty="0" smtClean="0">
                          <a:solidFill>
                            <a:schemeClr val="dk1"/>
                          </a:solidFill>
                          <a:latin typeface="+mn-lt"/>
                          <a:ea typeface="+mn-ea"/>
                          <a:cs typeface="+mn-cs"/>
                        </a:rPr>
                        <a:t>H203</a:t>
                      </a:r>
                      <a:endParaRPr lang="en-US" dirty="0"/>
                    </a:p>
                  </a:txBody>
                  <a:tcPr/>
                </a:tc>
                <a:tc>
                  <a:txBody>
                    <a:bodyPr/>
                    <a:lstStyle/>
                    <a:p>
                      <a:r>
                        <a:rPr lang="ja-JP" altLang="en-US" sz="1800" kern="1200" smtClean="0">
                          <a:solidFill>
                            <a:schemeClr val="dk1"/>
                          </a:solidFill>
                          <a:latin typeface="+mn-lt"/>
                          <a:ea typeface="+mn-ea"/>
                          <a:cs typeface="+mn-cs"/>
                        </a:rPr>
                        <a:t>火災、爆風または飛散危険性、爆発</a:t>
                      </a:r>
                      <a:endParaRPr lang="en-US" dirty="0"/>
                    </a:p>
                  </a:txBody>
                  <a:tcPr/>
                </a:tc>
                <a:tc>
                  <a:txBody>
                    <a:bodyPr/>
                    <a:lstStyle/>
                    <a:p>
                      <a:r>
                        <a:rPr lang="ja-JP" altLang="en-US" sz="1800" kern="1200" smtClean="0">
                          <a:solidFill>
                            <a:schemeClr val="dk1"/>
                          </a:solidFill>
                          <a:latin typeface="+mn-lt"/>
                          <a:ea typeface="+mn-ea"/>
                          <a:cs typeface="+mn-cs"/>
                        </a:rPr>
                        <a:t>爆発的</a:t>
                      </a:r>
                      <a:r>
                        <a:rPr lang="en-US" altLang="ja-JP" sz="1800" kern="1200" baseline="0" dirty="0" smtClean="0">
                          <a:solidFill>
                            <a:schemeClr val="dk1"/>
                          </a:solidFill>
                          <a:latin typeface="+mn-lt"/>
                          <a:ea typeface="+mn-ea"/>
                          <a:cs typeface="+mn-cs"/>
                        </a:rPr>
                        <a:t>1.3</a:t>
                      </a:r>
                      <a:endParaRPr lang="en-US" dirty="0"/>
                    </a:p>
                  </a:txBody>
                  <a:tcPr/>
                </a:tc>
              </a:tr>
              <a:tr h="0">
                <a:tc>
                  <a:txBody>
                    <a:bodyPr/>
                    <a:lstStyle/>
                    <a:p>
                      <a:r>
                        <a:rPr lang="en-US" sz="1800" kern="1200" baseline="0" dirty="0" smtClean="0">
                          <a:solidFill>
                            <a:schemeClr val="dk1"/>
                          </a:solidFill>
                          <a:latin typeface="+mn-lt"/>
                          <a:ea typeface="+mn-ea"/>
                          <a:cs typeface="+mn-cs"/>
                        </a:rPr>
                        <a:t>H204</a:t>
                      </a:r>
                      <a:endParaRPr lang="en-US" dirty="0"/>
                    </a:p>
                  </a:txBody>
                  <a:tcPr/>
                </a:tc>
                <a:tc>
                  <a:txBody>
                    <a:bodyPr/>
                    <a:lstStyle/>
                    <a:p>
                      <a:r>
                        <a:rPr lang="ja-JP" altLang="en-US" sz="1800" kern="1200" smtClean="0">
                          <a:solidFill>
                            <a:schemeClr val="dk1"/>
                          </a:solidFill>
                          <a:latin typeface="+mn-lt"/>
                          <a:ea typeface="+mn-ea"/>
                          <a:cs typeface="+mn-cs"/>
                        </a:rPr>
                        <a:t>火災や飛散危険性</a:t>
                      </a:r>
                      <a:endParaRPr lang="en-US" dirty="0"/>
                    </a:p>
                  </a:txBody>
                  <a:tcPr/>
                </a:tc>
                <a:tc>
                  <a:txBody>
                    <a:bodyPr/>
                    <a:lstStyle/>
                    <a:p>
                      <a:r>
                        <a:rPr lang="ja-JP" altLang="en-US" sz="1800" kern="1200" smtClean="0">
                          <a:solidFill>
                            <a:schemeClr val="dk1"/>
                          </a:solidFill>
                          <a:latin typeface="+mn-lt"/>
                          <a:ea typeface="+mn-ea"/>
                          <a:cs typeface="+mn-cs"/>
                        </a:rPr>
                        <a:t>爆発的</a:t>
                      </a:r>
                      <a:r>
                        <a:rPr lang="en-US" altLang="ja-JP" sz="1800" kern="1200" baseline="0" dirty="0" smtClean="0">
                          <a:solidFill>
                            <a:schemeClr val="dk1"/>
                          </a:solidFill>
                          <a:latin typeface="+mn-lt"/>
                          <a:ea typeface="+mn-ea"/>
                          <a:cs typeface="+mn-cs"/>
                        </a:rPr>
                        <a:t>1.4</a:t>
                      </a:r>
                      <a:endParaRPr lang="en-US" dirty="0"/>
                    </a:p>
                  </a:txBody>
                  <a:tcPr/>
                </a:tc>
              </a:tr>
              <a:tr h="0">
                <a:tc>
                  <a:txBody>
                    <a:bodyPr/>
                    <a:lstStyle/>
                    <a:p>
                      <a:r>
                        <a:rPr lang="en-US" sz="1800" kern="1200" baseline="0" dirty="0" smtClean="0">
                          <a:solidFill>
                            <a:schemeClr val="dk1"/>
                          </a:solidFill>
                          <a:latin typeface="+mn-lt"/>
                          <a:ea typeface="+mn-ea"/>
                          <a:cs typeface="+mn-cs"/>
                        </a:rPr>
                        <a:t>H205</a:t>
                      </a:r>
                      <a:endParaRPr lang="en-US" dirty="0"/>
                    </a:p>
                  </a:txBody>
                  <a:tcPr/>
                </a:tc>
                <a:tc>
                  <a:txBody>
                    <a:bodyPr/>
                    <a:lstStyle/>
                    <a:p>
                      <a:r>
                        <a:rPr lang="ja-JP" altLang="en-US" sz="1800" kern="1200" smtClean="0">
                          <a:solidFill>
                            <a:schemeClr val="dk1"/>
                          </a:solidFill>
                          <a:latin typeface="+mn-lt"/>
                          <a:ea typeface="+mn-ea"/>
                          <a:cs typeface="+mn-cs"/>
                        </a:rPr>
                        <a:t>マス火の中に爆発することがある</a:t>
                      </a:r>
                      <a:endParaRPr lang="en-US" dirty="0"/>
                    </a:p>
                  </a:txBody>
                  <a:tcPr/>
                </a:tc>
                <a:tc>
                  <a:txBody>
                    <a:bodyPr/>
                    <a:lstStyle/>
                    <a:p>
                      <a:r>
                        <a:rPr lang="ja-JP" altLang="en-US" sz="1800" kern="1200" smtClean="0">
                          <a:solidFill>
                            <a:schemeClr val="dk1"/>
                          </a:solidFill>
                          <a:latin typeface="+mn-lt"/>
                          <a:ea typeface="+mn-ea"/>
                          <a:cs typeface="+mn-cs"/>
                        </a:rPr>
                        <a:t>爆発的</a:t>
                      </a:r>
                      <a:r>
                        <a:rPr lang="en-US" altLang="ja-JP" sz="1800" kern="1200" baseline="0" dirty="0" smtClean="0">
                          <a:solidFill>
                            <a:schemeClr val="dk1"/>
                          </a:solidFill>
                          <a:latin typeface="+mn-lt"/>
                          <a:ea typeface="+mn-ea"/>
                          <a:cs typeface="+mn-cs"/>
                        </a:rPr>
                        <a:t>1.5</a:t>
                      </a:r>
                      <a:endParaRPr lang="en-US" dirty="0"/>
                    </a:p>
                  </a:txBody>
                  <a:tcPr/>
                </a:tc>
              </a:tr>
              <a:tr h="0">
                <a:tc>
                  <a:txBody>
                    <a:bodyPr/>
                    <a:lstStyle/>
                    <a:p>
                      <a:r>
                        <a:rPr lang="en-US" sz="1800" kern="1200" baseline="0" dirty="0" smtClean="0">
                          <a:solidFill>
                            <a:schemeClr val="dk1"/>
                          </a:solidFill>
                          <a:latin typeface="+mn-lt"/>
                          <a:ea typeface="+mn-ea"/>
                          <a:cs typeface="+mn-cs"/>
                        </a:rPr>
                        <a:t>H220</a:t>
                      </a:r>
                      <a:endParaRPr lang="en-US" dirty="0"/>
                    </a:p>
                  </a:txBody>
                  <a:tcPr/>
                </a:tc>
                <a:tc>
                  <a:txBody>
                    <a:bodyPr/>
                    <a:lstStyle/>
                    <a:p>
                      <a:r>
                        <a:rPr lang="ja-JP" altLang="en-US" sz="1800" kern="1200" smtClean="0">
                          <a:solidFill>
                            <a:schemeClr val="dk1"/>
                          </a:solidFill>
                          <a:latin typeface="+mn-lt"/>
                          <a:ea typeface="+mn-ea"/>
                          <a:cs typeface="+mn-cs"/>
                        </a:rPr>
                        <a:t>極めて引火性の高いガス</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1</a:t>
                      </a:r>
                      <a:endParaRPr lang="en-US" dirty="0"/>
                    </a:p>
                  </a:txBody>
                  <a:tcPr/>
                </a:tc>
              </a:tr>
              <a:tr h="0">
                <a:tc>
                  <a:txBody>
                    <a:bodyPr/>
                    <a:lstStyle/>
                    <a:p>
                      <a:r>
                        <a:rPr lang="en-US" sz="1800" kern="1200" baseline="0" dirty="0" smtClean="0">
                          <a:solidFill>
                            <a:schemeClr val="dk1"/>
                          </a:solidFill>
                          <a:latin typeface="+mn-lt"/>
                          <a:ea typeface="+mn-ea"/>
                          <a:cs typeface="+mn-cs"/>
                        </a:rPr>
                        <a:t>H221</a:t>
                      </a:r>
                      <a:endParaRPr lang="en-US" dirty="0"/>
                    </a:p>
                  </a:txBody>
                  <a:tcPr/>
                </a:tc>
                <a:tc>
                  <a:txBody>
                    <a:bodyPr/>
                    <a:lstStyle/>
                    <a:p>
                      <a:r>
                        <a:rPr lang="ja-JP" altLang="en-US" sz="1800" kern="1200" smtClean="0">
                          <a:solidFill>
                            <a:schemeClr val="dk1"/>
                          </a:solidFill>
                          <a:latin typeface="+mn-lt"/>
                          <a:ea typeface="+mn-ea"/>
                          <a:cs typeface="+mn-cs"/>
                        </a:rPr>
                        <a:t>可燃性ガス</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2</a:t>
                      </a:r>
                      <a:endParaRPr lang="en-US" dirty="0"/>
                    </a:p>
                  </a:txBody>
                  <a:tcPr/>
                </a:tc>
              </a:tr>
              <a:tr h="0">
                <a:tc>
                  <a:txBody>
                    <a:bodyPr/>
                    <a:lstStyle/>
                    <a:p>
                      <a:r>
                        <a:rPr lang="en-US" sz="1800" kern="1200" baseline="0" dirty="0" smtClean="0">
                          <a:solidFill>
                            <a:schemeClr val="dk1"/>
                          </a:solidFill>
                          <a:latin typeface="+mn-lt"/>
                          <a:ea typeface="+mn-ea"/>
                          <a:cs typeface="+mn-cs"/>
                        </a:rPr>
                        <a:t>H222</a:t>
                      </a:r>
                      <a:endParaRPr lang="en-US" dirty="0"/>
                    </a:p>
                  </a:txBody>
                  <a:tcPr/>
                </a:tc>
                <a:tc>
                  <a:txBody>
                    <a:bodyPr/>
                    <a:lstStyle/>
                    <a:p>
                      <a:r>
                        <a:rPr lang="ja-JP" altLang="en-US" sz="1800" kern="1200" smtClean="0">
                          <a:solidFill>
                            <a:schemeClr val="dk1"/>
                          </a:solidFill>
                          <a:latin typeface="+mn-lt"/>
                          <a:ea typeface="+mn-ea"/>
                          <a:cs typeface="+mn-cs"/>
                        </a:rPr>
                        <a:t>極めて引火性の高いエアゾール</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1</a:t>
                      </a:r>
                      <a:endParaRPr lang="en-US" dirty="0"/>
                    </a:p>
                  </a:txBody>
                  <a:tcPr/>
                </a:tc>
              </a:tr>
              <a:tr h="0">
                <a:tc>
                  <a:txBody>
                    <a:bodyPr/>
                    <a:lstStyle/>
                    <a:p>
                      <a:r>
                        <a:rPr lang="en-US" sz="1800" kern="1200" baseline="0" smtClean="0">
                          <a:solidFill>
                            <a:schemeClr val="dk1"/>
                          </a:solidFill>
                          <a:latin typeface="+mn-lt"/>
                          <a:ea typeface="+mn-ea"/>
                          <a:cs typeface="+mn-cs"/>
                        </a:rPr>
                        <a:t>H223</a:t>
                      </a:r>
                      <a:endParaRPr lang="en-US" dirty="0"/>
                    </a:p>
                  </a:txBody>
                  <a:tcPr/>
                </a:tc>
                <a:tc>
                  <a:txBody>
                    <a:bodyPr/>
                    <a:lstStyle/>
                    <a:p>
                      <a:r>
                        <a:rPr lang="ja-JP" altLang="en-US" sz="1800" kern="1200" smtClean="0">
                          <a:solidFill>
                            <a:schemeClr val="dk1"/>
                          </a:solidFill>
                          <a:latin typeface="+mn-lt"/>
                          <a:ea typeface="+mn-ea"/>
                          <a:cs typeface="+mn-cs"/>
                        </a:rPr>
                        <a:t>引火性エアゾール</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2</a:t>
                      </a:r>
                      <a:endParaRPr lang="en-US" dirty="0"/>
                    </a:p>
                  </a:txBody>
                  <a:tcPr/>
                </a:tc>
              </a:tr>
              <a:tr h="0">
                <a:tc>
                  <a:txBody>
                    <a:bodyPr/>
                    <a:lstStyle/>
                    <a:p>
                      <a:r>
                        <a:rPr lang="en-US" sz="1800" kern="1200" baseline="0" dirty="0" smtClean="0">
                          <a:solidFill>
                            <a:schemeClr val="dk1"/>
                          </a:solidFill>
                          <a:latin typeface="+mn-lt"/>
                          <a:ea typeface="+mn-ea"/>
                          <a:cs typeface="+mn-cs"/>
                        </a:rPr>
                        <a:t>H224</a:t>
                      </a:r>
                      <a:endParaRPr lang="en-US" dirty="0"/>
                    </a:p>
                  </a:txBody>
                  <a:tcPr/>
                </a:tc>
                <a:tc>
                  <a:txBody>
                    <a:bodyPr/>
                    <a:lstStyle/>
                    <a:p>
                      <a:r>
                        <a:rPr lang="ja-JP" altLang="en-US" sz="1800" kern="1200" smtClean="0">
                          <a:solidFill>
                            <a:schemeClr val="dk1"/>
                          </a:solidFill>
                          <a:latin typeface="+mn-lt"/>
                          <a:ea typeface="+mn-ea"/>
                          <a:cs typeface="+mn-cs"/>
                        </a:rPr>
                        <a:t>極めて引火性の高い液体および蒸気。</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1</a:t>
                      </a:r>
                      <a:endParaRPr lang="en-US" dirty="0"/>
                    </a:p>
                  </a:txBody>
                  <a:tcPr/>
                </a:tc>
              </a:tr>
              <a:tr h="0">
                <a:tc>
                  <a:txBody>
                    <a:bodyPr/>
                    <a:lstStyle/>
                    <a:p>
                      <a:r>
                        <a:rPr lang="en-US" sz="1800" kern="1200" baseline="0" dirty="0" smtClean="0">
                          <a:solidFill>
                            <a:schemeClr val="dk1"/>
                          </a:solidFill>
                          <a:latin typeface="+mn-lt"/>
                          <a:ea typeface="+mn-ea"/>
                          <a:cs typeface="+mn-cs"/>
                        </a:rPr>
                        <a:t>H225</a:t>
                      </a:r>
                      <a:endParaRPr lang="en-US" dirty="0"/>
                    </a:p>
                  </a:txBody>
                  <a:tcPr/>
                </a:tc>
                <a:tc>
                  <a:txBody>
                    <a:bodyPr/>
                    <a:lstStyle/>
                    <a:p>
                      <a:r>
                        <a:rPr lang="ja-JP" altLang="en-US" sz="1800" kern="1200" smtClean="0">
                          <a:solidFill>
                            <a:schemeClr val="dk1"/>
                          </a:solidFill>
                          <a:latin typeface="+mn-lt"/>
                          <a:ea typeface="+mn-ea"/>
                          <a:cs typeface="+mn-cs"/>
                        </a:rPr>
                        <a:t>引火性の高い液体および蒸気。</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2</a:t>
                      </a:r>
                      <a:endParaRPr lang="en-US" dirty="0"/>
                    </a:p>
                  </a:txBody>
                  <a:tcPr/>
                </a:tc>
              </a:tr>
              <a:tr h="0">
                <a:tc>
                  <a:txBody>
                    <a:bodyPr/>
                    <a:lstStyle/>
                    <a:p>
                      <a:r>
                        <a:rPr lang="en-US" sz="1800" kern="1200" baseline="0" dirty="0" smtClean="0">
                          <a:solidFill>
                            <a:schemeClr val="dk1"/>
                          </a:solidFill>
                          <a:latin typeface="+mn-lt"/>
                          <a:ea typeface="+mn-ea"/>
                          <a:cs typeface="+mn-cs"/>
                        </a:rPr>
                        <a:t>H226</a:t>
                      </a:r>
                      <a:endParaRPr lang="en-US" dirty="0"/>
                    </a:p>
                  </a:txBody>
                  <a:tcPr/>
                </a:tc>
                <a:tc>
                  <a:txBody>
                    <a:bodyPr/>
                    <a:lstStyle/>
                    <a:p>
                      <a:r>
                        <a:rPr lang="ja-JP" altLang="en-US" sz="1800" kern="1200" smtClean="0">
                          <a:solidFill>
                            <a:schemeClr val="dk1"/>
                          </a:solidFill>
                          <a:latin typeface="+mn-lt"/>
                          <a:ea typeface="+mn-ea"/>
                          <a:cs typeface="+mn-cs"/>
                        </a:rPr>
                        <a:t>引火性の高い液体および蒸気</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3</a:t>
                      </a:r>
                      <a:endParaRPr lang="en-US" dirty="0"/>
                    </a:p>
                  </a:txBody>
                  <a:tcPr/>
                </a:tc>
              </a:tr>
              <a:tr h="0">
                <a:tc>
                  <a:txBody>
                    <a:bodyPr/>
                    <a:lstStyle/>
                    <a:p>
                      <a:r>
                        <a:rPr lang="en-US" sz="1800" kern="1200" baseline="0" dirty="0" smtClean="0">
                          <a:solidFill>
                            <a:schemeClr val="dk1"/>
                          </a:solidFill>
                          <a:latin typeface="+mn-lt"/>
                          <a:ea typeface="+mn-ea"/>
                          <a:cs typeface="+mn-cs"/>
                        </a:rPr>
                        <a:t>H227</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tc>
                <a:tc>
                  <a:txBody>
                    <a:bodyPr/>
                    <a:lstStyle/>
                    <a:p>
                      <a:r>
                        <a:rPr lang="ja-JP" altLang="en-US" sz="1800" kern="1200" smtClean="0">
                          <a:solidFill>
                            <a:schemeClr val="dk1"/>
                          </a:solidFill>
                          <a:latin typeface="+mn-lt"/>
                          <a:ea typeface="+mn-ea"/>
                          <a:cs typeface="+mn-cs"/>
                        </a:rPr>
                        <a:t>可燃性ガスのカテゴリ</a:t>
                      </a:r>
                      <a:r>
                        <a:rPr lang="en-US" sz="1800" kern="1200" baseline="0" dirty="0" smtClean="0">
                          <a:solidFill>
                            <a:schemeClr val="dk1"/>
                          </a:solidFill>
                          <a:latin typeface="+mn-lt"/>
                          <a:ea typeface="+mn-ea"/>
                          <a:cs typeface="+mn-cs"/>
                        </a:rPr>
                        <a:t>4</a:t>
                      </a:r>
                      <a:endParaRPr lang="en-US" dirty="0"/>
                    </a:p>
                  </a:txBody>
                  <a:tcPr/>
                </a:tc>
              </a:tr>
              <a:tr h="0">
                <a:tc>
                  <a:txBody>
                    <a:bodyPr/>
                    <a:lstStyle/>
                    <a:p>
                      <a:r>
                        <a:rPr lang="en-US" sz="1800" kern="1200" baseline="0" dirty="0" smtClean="0">
                          <a:solidFill>
                            <a:schemeClr val="dk1"/>
                          </a:solidFill>
                          <a:latin typeface="+mn-lt"/>
                          <a:ea typeface="+mn-ea"/>
                          <a:cs typeface="+mn-cs"/>
                        </a:rPr>
                        <a:t>H228</a:t>
                      </a:r>
                      <a:endParaRPr lang="en-US" dirty="0"/>
                    </a:p>
                  </a:txBody>
                  <a:tcPr/>
                </a:tc>
                <a:tc>
                  <a:txBody>
                    <a:bodyPr/>
                    <a:lstStyle/>
                    <a:p>
                      <a:r>
                        <a:rPr lang="ja-JP" altLang="en-US" sz="1800" kern="1200" smtClean="0">
                          <a:solidFill>
                            <a:schemeClr val="dk1"/>
                          </a:solidFill>
                          <a:latin typeface="+mn-lt"/>
                          <a:ea typeface="+mn-ea"/>
                          <a:cs typeface="+mn-cs"/>
                        </a:rPr>
                        <a:t>可燃性固体</a:t>
                      </a:r>
                      <a:endParaRPr lang="en-US" dirty="0"/>
                    </a:p>
                  </a:txBody>
                  <a:tcPr/>
                </a:tc>
                <a:tc>
                  <a:txBody>
                    <a:bodyPr/>
                    <a:lstStyle/>
                    <a:p>
                      <a:r>
                        <a:rPr lang="ja-JP" altLang="en-US" sz="1800" kern="1200" smtClean="0">
                          <a:solidFill>
                            <a:schemeClr val="dk1"/>
                          </a:solidFill>
                          <a:latin typeface="+mn-lt"/>
                          <a:ea typeface="+mn-ea"/>
                          <a:cs typeface="+mn-cs"/>
                        </a:rPr>
                        <a:t>可燃性固体分類</a:t>
                      </a:r>
                      <a:r>
                        <a:rPr lang="en-US" sz="1800" kern="1200" baseline="0" dirty="0" smtClean="0">
                          <a:solidFill>
                            <a:schemeClr val="dk1"/>
                          </a:solidFill>
                          <a:latin typeface="+mn-lt"/>
                          <a:ea typeface="+mn-ea"/>
                          <a:cs typeface="+mn-cs"/>
                        </a:rPr>
                        <a:t>1</a:t>
                      </a:r>
                    </a:p>
                    <a:p>
                      <a:r>
                        <a:rPr lang="ja-JP" altLang="en-US" sz="1800" kern="1200" smtClean="0">
                          <a:solidFill>
                            <a:schemeClr val="dk1"/>
                          </a:solidFill>
                          <a:latin typeface="+mn-lt"/>
                          <a:ea typeface="+mn-ea"/>
                          <a:cs typeface="+mn-cs"/>
                        </a:rPr>
                        <a:t>可燃性固体分類</a:t>
                      </a:r>
                      <a:r>
                        <a:rPr lang="en-US" sz="1800" kern="1200" baseline="0" dirty="0" smtClean="0">
                          <a:solidFill>
                            <a:schemeClr val="dk1"/>
                          </a:solidFill>
                          <a:latin typeface="+mn-lt"/>
                          <a:ea typeface="+mn-ea"/>
                          <a:cs typeface="+mn-cs"/>
                        </a:rPr>
                        <a:t>2</a:t>
                      </a:r>
                      <a:endParaRPr lang="en-US" dirty="0"/>
                    </a:p>
                  </a:txBody>
                  <a:tcPr/>
                </a:tc>
              </a:tr>
              <a:tr h="0">
                <a:tc>
                  <a:txBody>
                    <a:bodyPr/>
                    <a:lstStyle/>
                    <a:p>
                      <a:r>
                        <a:rPr lang="en-US" sz="1800" kern="1200" baseline="0" dirty="0" smtClean="0">
                          <a:solidFill>
                            <a:schemeClr val="dk1"/>
                          </a:solidFill>
                          <a:latin typeface="+mn-lt"/>
                          <a:ea typeface="+mn-ea"/>
                          <a:cs typeface="+mn-cs"/>
                        </a:rPr>
                        <a:t>H240</a:t>
                      </a:r>
                      <a:endParaRPr lang="en-US" dirty="0"/>
                    </a:p>
                  </a:txBody>
                  <a:tcPr/>
                </a:tc>
                <a:tc>
                  <a:txBody>
                    <a:bodyPr/>
                    <a:lstStyle/>
                    <a:p>
                      <a:r>
                        <a:rPr lang="ja-JP" altLang="en-US" sz="1800" kern="1200" smtClean="0">
                          <a:solidFill>
                            <a:schemeClr val="dk1"/>
                          </a:solidFill>
                          <a:latin typeface="+mn-lt"/>
                          <a:ea typeface="+mn-ea"/>
                          <a:cs typeface="+mn-cs"/>
                        </a:rPr>
                        <a:t>加熱は、爆発を引き起こす可能性</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r>
                        <a:rPr lang="ja-JP" altLang="en-US" sz="1800" kern="1200" baseline="0" smtClean="0">
                          <a:solidFill>
                            <a:schemeClr val="dk1"/>
                          </a:solidFill>
                          <a:latin typeface="+mn-lt"/>
                          <a:ea typeface="+mn-ea"/>
                          <a:cs typeface="+mn-cs"/>
                        </a:rPr>
                        <a:t> </a:t>
                      </a:r>
                      <a:r>
                        <a:rPr lang="en-US" altLang="zh-TW" sz="1800" kern="1200" baseline="0" dirty="0" smtClean="0">
                          <a:solidFill>
                            <a:schemeClr val="dk1"/>
                          </a:solidFill>
                          <a:latin typeface="+mn-lt"/>
                          <a:ea typeface="+mn-ea"/>
                          <a:cs typeface="+mn-cs"/>
                        </a:rPr>
                        <a:t>A  </a:t>
                      </a:r>
                      <a:r>
                        <a:rPr lang="ja-JP" altLang="en-US" sz="1800" kern="1200" smtClean="0">
                          <a:solidFill>
                            <a:schemeClr val="dk1"/>
                          </a:solidFill>
                          <a:latin typeface="+mn-lt"/>
                          <a:ea typeface="+mn-ea"/>
                          <a:cs typeface="+mn-cs"/>
                        </a:rPr>
                        <a:t>タイプ</a:t>
                      </a:r>
                      <a:endParaRPr lang="en-US" altLang="zh-TW" sz="1800" kern="1200" baseline="0" dirty="0" smtClean="0">
                        <a:solidFill>
                          <a:schemeClr val="dk1"/>
                        </a:solidFill>
                        <a:latin typeface="+mn-lt"/>
                        <a:ea typeface="+mn-ea"/>
                        <a:cs typeface="+mn-cs"/>
                      </a:endParaRPr>
                    </a:p>
                    <a:p>
                      <a:r>
                        <a:rPr lang="ja-JP" altLang="en-US" sz="1800" kern="1200" smtClean="0">
                          <a:solidFill>
                            <a:schemeClr val="dk1"/>
                          </a:solidFill>
                          <a:latin typeface="+mn-lt"/>
                          <a:ea typeface="+mn-ea"/>
                          <a:cs typeface="+mn-cs"/>
                        </a:rPr>
                        <a:t>有機過酸化物</a:t>
                      </a:r>
                      <a:r>
                        <a:rPr lang="ja-JP" altLang="en-US" sz="1800" b="1" kern="1200" smtClean="0">
                          <a:solidFill>
                            <a:schemeClr val="dk1"/>
                          </a:solidFill>
                          <a:latin typeface="+mn-lt"/>
                          <a:ea typeface="+mn-ea"/>
                          <a:cs typeface="+mn-cs"/>
                        </a:rPr>
                        <a:t>  </a:t>
                      </a:r>
                      <a:r>
                        <a:rPr lang="en-US" altLang="zh-TW" sz="1800" kern="1200" baseline="0" dirty="0" smtClean="0">
                          <a:solidFill>
                            <a:schemeClr val="dk1"/>
                          </a:solidFill>
                          <a:latin typeface="+mn-lt"/>
                          <a:ea typeface="+mn-ea"/>
                          <a:cs typeface="+mn-cs"/>
                        </a:rPr>
                        <a:t>A  </a:t>
                      </a:r>
                      <a:r>
                        <a:rPr lang="ja-JP" altLang="en-US" sz="1800" kern="1200" smtClean="0">
                          <a:solidFill>
                            <a:schemeClr val="dk1"/>
                          </a:solidFill>
                          <a:latin typeface="+mn-lt"/>
                          <a:ea typeface="+mn-ea"/>
                          <a:cs typeface="+mn-cs"/>
                        </a:rPr>
                        <a:t>タイプ</a:t>
                      </a:r>
                      <a:endParaRPr lang="en-US" dirty="0"/>
                    </a:p>
                  </a:txBody>
                  <a:tcPr/>
                </a:tc>
              </a:tr>
              <a:tr h="0">
                <a:tc>
                  <a:txBody>
                    <a:bodyPr/>
                    <a:lstStyle/>
                    <a:p>
                      <a:r>
                        <a:rPr lang="en-US" sz="1800" kern="1200" baseline="0" dirty="0" smtClean="0">
                          <a:solidFill>
                            <a:schemeClr val="dk1"/>
                          </a:solidFill>
                          <a:latin typeface="+mn-lt"/>
                          <a:ea typeface="+mn-ea"/>
                          <a:cs typeface="+mn-cs"/>
                        </a:rPr>
                        <a:t>H241</a:t>
                      </a:r>
                      <a:endParaRPr lang="en-US" dirty="0"/>
                    </a:p>
                  </a:txBody>
                  <a:tcPr/>
                </a:tc>
                <a:tc>
                  <a:txBody>
                    <a:bodyPr/>
                    <a:lstStyle/>
                    <a:p>
                      <a:r>
                        <a:rPr lang="ja-JP" altLang="en-US" sz="1800" kern="1200" smtClean="0">
                          <a:solidFill>
                            <a:schemeClr val="dk1"/>
                          </a:solidFill>
                          <a:latin typeface="+mn-lt"/>
                          <a:ea typeface="+mn-ea"/>
                          <a:cs typeface="+mn-cs"/>
                        </a:rPr>
                        <a:t>熱すると火災や爆発の原因となります</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r>
                        <a:rPr lang="ja-JP" altLang="en-US" sz="1800" kern="1200" baseline="0" smtClean="0">
                          <a:solidFill>
                            <a:schemeClr val="dk1"/>
                          </a:solidFill>
                          <a:latin typeface="+mn-lt"/>
                          <a:ea typeface="+mn-ea"/>
                          <a:cs typeface="+mn-cs"/>
                        </a:rPr>
                        <a:t> </a:t>
                      </a:r>
                      <a:r>
                        <a:rPr lang="en-US" altLang="zh-TW" sz="1800" kern="1200" baseline="0" dirty="0" smtClean="0">
                          <a:solidFill>
                            <a:schemeClr val="dk1"/>
                          </a:solidFill>
                          <a:latin typeface="+mn-lt"/>
                          <a:ea typeface="+mn-ea"/>
                          <a:cs typeface="+mn-cs"/>
                        </a:rPr>
                        <a:t>B </a:t>
                      </a:r>
                      <a:r>
                        <a:rPr lang="ja-JP" altLang="en-US" sz="1800" kern="1200" smtClean="0">
                          <a:solidFill>
                            <a:schemeClr val="dk1"/>
                          </a:solidFill>
                          <a:latin typeface="+mn-lt"/>
                          <a:ea typeface="+mn-ea"/>
                          <a:cs typeface="+mn-cs"/>
                        </a:rPr>
                        <a:t>タイプ</a:t>
                      </a:r>
                      <a:endParaRPr lang="en-US" altLang="zh-TW" sz="1800" kern="1200" baseline="0" dirty="0" smtClean="0">
                        <a:solidFill>
                          <a:schemeClr val="dk1"/>
                        </a:solidFill>
                        <a:latin typeface="+mn-lt"/>
                        <a:ea typeface="+mn-ea"/>
                        <a:cs typeface="+mn-cs"/>
                      </a:endParaRPr>
                    </a:p>
                    <a:p>
                      <a:r>
                        <a:rPr lang="ja-JP" altLang="en-US" sz="1800" kern="1200" smtClean="0">
                          <a:solidFill>
                            <a:schemeClr val="dk1"/>
                          </a:solidFill>
                          <a:latin typeface="+mn-lt"/>
                          <a:ea typeface="+mn-ea"/>
                          <a:cs typeface="+mn-cs"/>
                        </a:rPr>
                        <a:t>有機過酸化物 </a:t>
                      </a:r>
                      <a:r>
                        <a:rPr lang="ja-JP" altLang="en-US" sz="1800" kern="1200" baseline="0" smtClean="0">
                          <a:solidFill>
                            <a:schemeClr val="dk1"/>
                          </a:solidFill>
                          <a:latin typeface="+mn-lt"/>
                          <a:ea typeface="+mn-ea"/>
                          <a:cs typeface="+mn-cs"/>
                        </a:rPr>
                        <a:t> </a:t>
                      </a:r>
                      <a:r>
                        <a:rPr lang="en-US" altLang="zh-TW" sz="1800" kern="1200" baseline="0" dirty="0" smtClean="0">
                          <a:solidFill>
                            <a:schemeClr val="dk1"/>
                          </a:solidFill>
                          <a:latin typeface="+mn-lt"/>
                          <a:ea typeface="+mn-ea"/>
                          <a:cs typeface="+mn-cs"/>
                        </a:rPr>
                        <a:t>B </a:t>
                      </a:r>
                      <a:r>
                        <a:rPr lang="ja-JP" altLang="en-US" sz="1800" kern="1200" smtClean="0">
                          <a:solidFill>
                            <a:schemeClr val="dk1"/>
                          </a:solidFill>
                          <a:latin typeface="+mn-lt"/>
                          <a:ea typeface="+mn-ea"/>
                          <a:cs typeface="+mn-cs"/>
                        </a:rPr>
                        <a:t>タイプ</a:t>
                      </a:r>
                      <a:endParaRPr lang="en-US" dirty="0"/>
                    </a:p>
                  </a:txBody>
                  <a:tcPr/>
                </a:tc>
              </a:tr>
              <a:tr h="175997">
                <a:tc>
                  <a:txBody>
                    <a:bodyPr/>
                    <a:lstStyle/>
                    <a:p>
                      <a:r>
                        <a:rPr lang="en-US" sz="1800" kern="1200" baseline="0" dirty="0" smtClean="0">
                          <a:solidFill>
                            <a:schemeClr val="dk1"/>
                          </a:solidFill>
                          <a:latin typeface="+mn-lt"/>
                          <a:ea typeface="+mn-ea"/>
                          <a:cs typeface="+mn-cs"/>
                        </a:rPr>
                        <a:t>H242</a:t>
                      </a:r>
                      <a:endParaRPr lang="en-US" dirty="0"/>
                    </a:p>
                  </a:txBody>
                  <a:tcPr/>
                </a:tc>
                <a:tc>
                  <a:txBody>
                    <a:bodyPr/>
                    <a:lstStyle/>
                    <a:p>
                      <a:r>
                        <a:rPr lang="ja-JP" altLang="en-US" sz="1800" kern="1200" smtClean="0">
                          <a:solidFill>
                            <a:schemeClr val="dk1"/>
                          </a:solidFill>
                          <a:latin typeface="+mn-lt"/>
                          <a:ea typeface="+mn-ea"/>
                          <a:cs typeface="+mn-cs"/>
                        </a:rPr>
                        <a:t>熱すると火災の原因に</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r>
                        <a:rPr lang="en-US" altLang="zh-TW" sz="1800" kern="1200" baseline="0" dirty="0" smtClean="0">
                          <a:solidFill>
                            <a:schemeClr val="dk1"/>
                          </a:solidFill>
                          <a:latin typeface="+mn-lt"/>
                          <a:ea typeface="+mn-ea"/>
                          <a:cs typeface="+mn-cs"/>
                        </a:rPr>
                        <a:t>C, D  </a:t>
                      </a:r>
                      <a:r>
                        <a:rPr lang="ja-JP" altLang="en-US" sz="1800" kern="1200" smtClean="0">
                          <a:solidFill>
                            <a:schemeClr val="dk1"/>
                          </a:solidFill>
                          <a:latin typeface="+mn-lt"/>
                          <a:ea typeface="+mn-ea"/>
                          <a:cs typeface="+mn-cs"/>
                        </a:rPr>
                        <a:t>タイプ</a:t>
                      </a:r>
                      <a:endParaRPr lang="en-US" altLang="zh-TW" sz="18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r>
                        <a:rPr lang="en-US" altLang="zh-TW" sz="1800" kern="1200" baseline="0" dirty="0" smtClean="0">
                          <a:solidFill>
                            <a:schemeClr val="dk1"/>
                          </a:solidFill>
                          <a:latin typeface="+mn-lt"/>
                          <a:ea typeface="+mn-ea"/>
                          <a:cs typeface="+mn-cs"/>
                        </a:rPr>
                        <a:t>E,F </a:t>
                      </a:r>
                      <a:r>
                        <a:rPr lang="ja-JP" altLang="en-US" sz="1800" kern="1200" smtClean="0">
                          <a:solidFill>
                            <a:schemeClr val="dk1"/>
                          </a:solidFill>
                          <a:latin typeface="+mn-lt"/>
                          <a:ea typeface="+mn-ea"/>
                          <a:cs typeface="+mn-cs"/>
                        </a:rPr>
                        <a:t>タイプ</a:t>
                      </a:r>
                      <a:endParaRPr lang="en-US" altLang="zh-TW" sz="1800" kern="1200" baseline="0" dirty="0" smtClean="0">
                        <a:solidFill>
                          <a:schemeClr val="dk1"/>
                        </a:solidFill>
                        <a:latin typeface="+mn-lt"/>
                        <a:ea typeface="+mn-ea"/>
                        <a:cs typeface="+mn-cs"/>
                      </a:endParaRPr>
                    </a:p>
                    <a:p>
                      <a:r>
                        <a:rPr lang="ja-JP" altLang="en-US" sz="1800" kern="1200" smtClean="0">
                          <a:solidFill>
                            <a:schemeClr val="dk1"/>
                          </a:solidFill>
                          <a:latin typeface="+mn-lt"/>
                          <a:ea typeface="+mn-ea"/>
                          <a:cs typeface="+mn-cs"/>
                        </a:rPr>
                        <a:t>有機過酸化物 </a:t>
                      </a:r>
                      <a:r>
                        <a:rPr lang="en-US" altLang="zh-TW" sz="1800" kern="1200" baseline="0" dirty="0" smtClean="0">
                          <a:solidFill>
                            <a:schemeClr val="dk1"/>
                          </a:solidFill>
                          <a:latin typeface="+mn-lt"/>
                          <a:ea typeface="+mn-ea"/>
                          <a:cs typeface="+mn-cs"/>
                        </a:rPr>
                        <a:t>C,D </a:t>
                      </a:r>
                      <a:r>
                        <a:rPr lang="ja-JP" altLang="en-US" sz="1800" kern="1200" smtClean="0">
                          <a:solidFill>
                            <a:schemeClr val="dk1"/>
                          </a:solidFill>
                          <a:latin typeface="+mn-lt"/>
                          <a:ea typeface="+mn-ea"/>
                          <a:cs typeface="+mn-cs"/>
                        </a:rPr>
                        <a:t>タイプ</a:t>
                      </a:r>
                      <a:endParaRPr lang="en-US" altLang="zh-TW" sz="1800" kern="1200" baseline="0" dirty="0" smtClean="0">
                        <a:solidFill>
                          <a:schemeClr val="dk1"/>
                        </a:solidFill>
                        <a:latin typeface="+mn-lt"/>
                        <a:ea typeface="+mn-ea"/>
                        <a:cs typeface="+mn-cs"/>
                      </a:endParaRPr>
                    </a:p>
                    <a:p>
                      <a:r>
                        <a:rPr lang="ja-JP" altLang="en-US" sz="1800" kern="1200" smtClean="0">
                          <a:solidFill>
                            <a:schemeClr val="dk1"/>
                          </a:solidFill>
                          <a:latin typeface="+mn-lt"/>
                          <a:ea typeface="+mn-ea"/>
                          <a:cs typeface="+mn-cs"/>
                        </a:rPr>
                        <a:t>有機過酸化物 </a:t>
                      </a:r>
                      <a:r>
                        <a:rPr lang="en-US" altLang="zh-TW" sz="1800" kern="1200" baseline="0" dirty="0" smtClean="0">
                          <a:solidFill>
                            <a:schemeClr val="dk1"/>
                          </a:solidFill>
                          <a:latin typeface="+mn-lt"/>
                          <a:ea typeface="+mn-ea"/>
                          <a:cs typeface="+mn-cs"/>
                        </a:rPr>
                        <a:t>E,F </a:t>
                      </a:r>
                      <a:r>
                        <a:rPr lang="ja-JP" altLang="en-US" sz="1800" kern="1200" smtClean="0">
                          <a:solidFill>
                            <a:schemeClr val="dk1"/>
                          </a:solidFill>
                          <a:latin typeface="+mn-lt"/>
                          <a:ea typeface="+mn-ea"/>
                          <a:cs typeface="+mn-cs"/>
                        </a:rPr>
                        <a:t>タイプ</a:t>
                      </a:r>
                      <a:endParaRPr lang="en-US" dirty="0"/>
                    </a:p>
                  </a:txBody>
                  <a:tcPr/>
                </a:tc>
              </a:tr>
              <a:tr h="0">
                <a:tc>
                  <a:txBody>
                    <a:bodyPr/>
                    <a:lstStyle/>
                    <a:p>
                      <a:r>
                        <a:rPr lang="en-US" sz="1800" kern="1200" baseline="0" dirty="0" smtClean="0">
                          <a:solidFill>
                            <a:schemeClr val="dk1"/>
                          </a:solidFill>
                          <a:latin typeface="+mn-lt"/>
                          <a:ea typeface="+mn-ea"/>
                          <a:cs typeface="+mn-cs"/>
                        </a:rPr>
                        <a:t>H250</a:t>
                      </a:r>
                      <a:endParaRPr lang="en-US" dirty="0"/>
                    </a:p>
                  </a:txBody>
                  <a:tcPr/>
                </a:tc>
                <a:tc>
                  <a:txBody>
                    <a:bodyPr/>
                    <a:lstStyle/>
                    <a:p>
                      <a:r>
                        <a:rPr lang="ja-JP" altLang="en-US" sz="1800" kern="1200" smtClean="0">
                          <a:solidFill>
                            <a:schemeClr val="dk1"/>
                          </a:solidFill>
                          <a:latin typeface="+mn-lt"/>
                          <a:ea typeface="+mn-ea"/>
                          <a:cs typeface="+mn-cs"/>
                        </a:rPr>
                        <a:t>自然発火空気にさらされた場合</a:t>
                      </a:r>
                      <a:endParaRPr lang="en-US" dirty="0"/>
                    </a:p>
                  </a:txBody>
                  <a:tcPr/>
                </a:tc>
                <a:tc>
                  <a:txBody>
                    <a:bodyPr/>
                    <a:lstStyle/>
                    <a:p>
                      <a:r>
                        <a:rPr lang="ja-JP" altLang="en-US" sz="1800" kern="1200" smtClean="0">
                          <a:solidFill>
                            <a:schemeClr val="dk1"/>
                          </a:solidFill>
                          <a:latin typeface="+mn-lt"/>
                          <a:ea typeface="+mn-ea"/>
                          <a:cs typeface="+mn-cs"/>
                        </a:rPr>
                        <a:t>自然発火性液体区分</a:t>
                      </a:r>
                      <a:r>
                        <a:rPr lang="en-US" altLang="ja-JP" sz="1800" kern="1200" dirty="0" smtClean="0">
                          <a:solidFill>
                            <a:schemeClr val="dk1"/>
                          </a:solidFill>
                          <a:latin typeface="+mn-lt"/>
                          <a:ea typeface="+mn-ea"/>
                          <a:cs typeface="+mn-cs"/>
                        </a:rPr>
                        <a:t>1 </a:t>
                      </a:r>
                      <a:br>
                        <a:rPr lang="en-US" altLang="ja-JP" sz="1800" kern="1200" dirty="0" smtClean="0">
                          <a:solidFill>
                            <a:schemeClr val="dk1"/>
                          </a:solidFill>
                          <a:latin typeface="+mn-lt"/>
                          <a:ea typeface="+mn-ea"/>
                          <a:cs typeface="+mn-cs"/>
                        </a:rPr>
                      </a:br>
                      <a:r>
                        <a:rPr lang="ja-JP" altLang="en-US" sz="1800" kern="1200" smtClean="0">
                          <a:solidFill>
                            <a:schemeClr val="dk1"/>
                          </a:solidFill>
                          <a:latin typeface="+mn-lt"/>
                          <a:ea typeface="+mn-ea"/>
                          <a:cs typeface="+mn-cs"/>
                        </a:rPr>
                        <a:t>固体区分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の自然発火</a:t>
                      </a:r>
                      <a:endParaRPr lang="zh-TW" altLang="en-US"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H251</a:t>
                      </a:r>
                      <a:endParaRPr lang="en-US" dirty="0"/>
                    </a:p>
                  </a:txBody>
                  <a:tcPr/>
                </a:tc>
                <a:tc>
                  <a:txBody>
                    <a:bodyPr/>
                    <a:lstStyle/>
                    <a:p>
                      <a:r>
                        <a:rPr lang="ja-JP" altLang="en-US" sz="1800" kern="1200" smtClean="0">
                          <a:solidFill>
                            <a:schemeClr val="dk1"/>
                          </a:solidFill>
                          <a:latin typeface="+mn-lt"/>
                          <a:ea typeface="+mn-ea"/>
                          <a:cs typeface="+mn-cs"/>
                        </a:rPr>
                        <a:t>自己発熱、火災の原因になります</a:t>
                      </a:r>
                      <a:endParaRPr lang="en-US" dirty="0"/>
                    </a:p>
                  </a:txBody>
                  <a:tcPr/>
                </a:tc>
                <a:tc>
                  <a:txBody>
                    <a:bodyPr/>
                    <a:lstStyle/>
                    <a:p>
                      <a:r>
                        <a:rPr lang="ja-JP" altLang="en-US" sz="1800" kern="1200" smtClean="0">
                          <a:solidFill>
                            <a:schemeClr val="dk1"/>
                          </a:solidFill>
                          <a:latin typeface="+mn-lt"/>
                          <a:ea typeface="+mn-ea"/>
                          <a:cs typeface="+mn-cs"/>
                        </a:rPr>
                        <a:t>自己発熱化学物質カテゴリー</a:t>
                      </a:r>
                      <a:r>
                        <a:rPr lang="en-US" altLang="ja-JP" sz="1800" kern="1200" dirty="0" smtClean="0">
                          <a:solidFill>
                            <a:schemeClr val="dk1"/>
                          </a:solidFill>
                          <a:latin typeface="+mn-lt"/>
                          <a:ea typeface="+mn-ea"/>
                          <a:cs typeface="+mn-cs"/>
                        </a:rPr>
                        <a:t>1</a:t>
                      </a:r>
                      <a:endParaRPr lang="en-US" dirty="0"/>
                    </a:p>
                  </a:txBody>
                  <a:tcPr/>
                </a:tc>
              </a:tr>
              <a:tr h="0">
                <a:tc>
                  <a:txBody>
                    <a:bodyPr/>
                    <a:lstStyle/>
                    <a:p>
                      <a:r>
                        <a:rPr lang="en-US" sz="1800" kern="1200" baseline="0" dirty="0" smtClean="0">
                          <a:solidFill>
                            <a:schemeClr val="dk1"/>
                          </a:solidFill>
                          <a:latin typeface="+mn-lt"/>
                          <a:ea typeface="+mn-ea"/>
                          <a:cs typeface="+mn-cs"/>
                        </a:rPr>
                        <a:t>H252</a:t>
                      </a:r>
                      <a:endParaRPr lang="en-US" dirty="0"/>
                    </a:p>
                  </a:txBody>
                  <a:tcPr/>
                </a:tc>
                <a:tc>
                  <a:txBody>
                    <a:bodyPr/>
                    <a:lstStyle/>
                    <a:p>
                      <a:r>
                        <a:rPr lang="ja-JP" altLang="en-US" sz="1800" kern="1200" smtClean="0">
                          <a:solidFill>
                            <a:schemeClr val="dk1"/>
                          </a:solidFill>
                          <a:latin typeface="+mn-lt"/>
                          <a:ea typeface="+mn-ea"/>
                          <a:cs typeface="+mn-cs"/>
                        </a:rPr>
                        <a:t>多くの熱なので、火災をキャッチ可能性</a:t>
                      </a:r>
                      <a:endParaRPr lang="en-US" dirty="0"/>
                    </a:p>
                  </a:txBody>
                  <a:tcPr/>
                </a:tc>
                <a:tc>
                  <a:txBody>
                    <a:bodyPr/>
                    <a:lstStyle/>
                    <a:p>
                      <a:r>
                        <a:rPr lang="ja-JP" altLang="en-US" sz="1800" kern="1200" smtClean="0">
                          <a:solidFill>
                            <a:schemeClr val="dk1"/>
                          </a:solidFill>
                          <a:latin typeface="+mn-lt"/>
                          <a:ea typeface="+mn-ea"/>
                          <a:cs typeface="+mn-cs"/>
                        </a:rPr>
                        <a:t>自己発熱化学物質カテゴリー</a:t>
                      </a:r>
                      <a:r>
                        <a:rPr lang="en-US" altLang="ja-JP" sz="1800" kern="1200" dirty="0" smtClean="0">
                          <a:solidFill>
                            <a:schemeClr val="dk1"/>
                          </a:solidFill>
                          <a:latin typeface="+mn-lt"/>
                          <a:ea typeface="+mn-ea"/>
                          <a:cs typeface="+mn-cs"/>
                        </a:rPr>
                        <a:t>2</a:t>
                      </a:r>
                      <a:endParaRPr lang="en-US" dirty="0"/>
                    </a:p>
                  </a:txBody>
                  <a:tcPr/>
                </a:tc>
              </a:tr>
              <a:tr h="0">
                <a:tc>
                  <a:txBody>
                    <a:bodyPr/>
                    <a:lstStyle/>
                    <a:p>
                      <a:r>
                        <a:rPr lang="en-US" sz="1800" kern="1200" baseline="0" dirty="0" smtClean="0">
                          <a:solidFill>
                            <a:schemeClr val="dk1"/>
                          </a:solidFill>
                          <a:latin typeface="+mn-lt"/>
                          <a:ea typeface="+mn-ea"/>
                          <a:cs typeface="+mn-cs"/>
                        </a:rPr>
                        <a:t>H260</a:t>
                      </a:r>
                      <a:endParaRPr lang="en-US" dirty="0"/>
                    </a:p>
                  </a:txBody>
                  <a:tcPr/>
                </a:tc>
                <a:tc>
                  <a:txBody>
                    <a:bodyPr/>
                    <a:lstStyle/>
                    <a:p>
                      <a:r>
                        <a:rPr lang="ja-JP" altLang="en-US" sz="1800" kern="1200" smtClean="0">
                          <a:solidFill>
                            <a:schemeClr val="dk1"/>
                          </a:solidFill>
                          <a:latin typeface="+mn-lt"/>
                          <a:ea typeface="+mn-ea"/>
                          <a:cs typeface="+mn-cs"/>
                        </a:rPr>
                        <a:t>水月自然発火可燃性ガスを発生</a:t>
                      </a:r>
                      <a:endParaRPr lang="en-US" dirty="0"/>
                    </a:p>
                  </a:txBody>
                  <a:tcPr/>
                </a:tc>
                <a:tc>
                  <a:txBody>
                    <a:bodyPr/>
                    <a:lstStyle/>
                    <a:p>
                      <a:r>
                        <a:rPr lang="ja-JP" altLang="en-US" sz="1800" kern="1200" smtClean="0">
                          <a:solidFill>
                            <a:schemeClr val="dk1"/>
                          </a:solidFill>
                          <a:latin typeface="+mn-lt"/>
                          <a:ea typeface="+mn-ea"/>
                          <a:cs typeface="+mn-cs"/>
                        </a:rPr>
                        <a:t>化学物質、引火性ガス区分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水と接触した後</a:t>
                      </a:r>
                      <a:endParaRPr lang="en-US" dirty="0" smtClean="0"/>
                    </a:p>
                  </a:txBody>
                  <a:tcPr/>
                </a:tc>
              </a:tr>
              <a:tr h="0">
                <a:tc>
                  <a:txBody>
                    <a:bodyPr/>
                    <a:lstStyle/>
                    <a:p>
                      <a:r>
                        <a:rPr lang="en-US" sz="1800" kern="1200" baseline="0" dirty="0" smtClean="0">
                          <a:solidFill>
                            <a:schemeClr val="dk1"/>
                          </a:solidFill>
                          <a:latin typeface="+mn-lt"/>
                          <a:ea typeface="+mn-ea"/>
                          <a:cs typeface="+mn-cs"/>
                        </a:rPr>
                        <a:t>H261</a:t>
                      </a:r>
                      <a:endParaRPr lang="en-US" dirty="0"/>
                    </a:p>
                  </a:txBody>
                  <a:tcPr/>
                </a:tc>
                <a:tc>
                  <a:txBody>
                    <a:bodyPr/>
                    <a:lstStyle/>
                    <a:p>
                      <a:r>
                        <a:rPr lang="ja-JP" altLang="en-US" sz="1800" kern="1200" smtClean="0">
                          <a:solidFill>
                            <a:schemeClr val="dk1"/>
                          </a:solidFill>
                          <a:latin typeface="+mn-lt"/>
                          <a:ea typeface="+mn-ea"/>
                          <a:cs typeface="+mn-cs"/>
                        </a:rPr>
                        <a:t>水と接触し、可燃性ガスを発生</a:t>
                      </a:r>
                      <a:endParaRPr lang="en-US" dirty="0"/>
                    </a:p>
                  </a:txBody>
                  <a:tcPr/>
                </a:tc>
                <a:tc>
                  <a:txBody>
                    <a:bodyPr/>
                    <a:lstStyle/>
                    <a:p>
                      <a:r>
                        <a:rPr lang="ja-JP" altLang="en-US" sz="1800" kern="1200" smtClean="0">
                          <a:solidFill>
                            <a:schemeClr val="dk1"/>
                          </a:solidFill>
                          <a:latin typeface="+mn-lt"/>
                          <a:ea typeface="+mn-ea"/>
                          <a:cs typeface="+mn-cs"/>
                        </a:rPr>
                        <a:t>水カテゴリー</a:t>
                      </a:r>
                      <a:r>
                        <a:rPr lang="en-US" altLang="ja-JP" sz="1800" kern="1200" dirty="0" smtClean="0">
                          <a:solidFill>
                            <a:schemeClr val="dk1"/>
                          </a:solidFill>
                          <a:latin typeface="+mn-lt"/>
                          <a:ea typeface="+mn-ea"/>
                          <a:cs typeface="+mn-cs"/>
                        </a:rPr>
                        <a:t>2</a:t>
                      </a:r>
                      <a:r>
                        <a:rPr lang="ja-JP" altLang="en-US" sz="1800" kern="1200" smtClean="0">
                          <a:solidFill>
                            <a:schemeClr val="dk1"/>
                          </a:solidFill>
                          <a:latin typeface="+mn-lt"/>
                          <a:ea typeface="+mn-ea"/>
                          <a:cs typeface="+mn-cs"/>
                        </a:rPr>
                        <a:t>と</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と接触している化学物質、可燃性ガス</a:t>
                      </a:r>
                      <a:endParaRPr lang="en-US" dirty="0" smtClean="0"/>
                    </a:p>
                  </a:txBody>
                  <a:tcPr/>
                </a:tc>
              </a:tr>
              <a:tr h="0">
                <a:tc>
                  <a:txBody>
                    <a:bodyPr/>
                    <a:lstStyle/>
                    <a:p>
                      <a:r>
                        <a:rPr lang="en-US" sz="1800" kern="1200" baseline="0" dirty="0" smtClean="0">
                          <a:solidFill>
                            <a:schemeClr val="dk1"/>
                          </a:solidFill>
                          <a:latin typeface="+mn-lt"/>
                          <a:ea typeface="+mn-ea"/>
                          <a:cs typeface="+mn-cs"/>
                        </a:rPr>
                        <a:t>H270</a:t>
                      </a:r>
                      <a:endParaRPr lang="en-US" dirty="0"/>
                    </a:p>
                  </a:txBody>
                  <a:tcPr/>
                </a:tc>
                <a:tc>
                  <a:txBody>
                    <a:bodyPr/>
                    <a:lstStyle/>
                    <a:p>
                      <a:r>
                        <a:rPr lang="ja-JP" altLang="en-US" sz="1800" kern="1200" smtClean="0">
                          <a:solidFill>
                            <a:schemeClr val="dk1"/>
                          </a:solidFill>
                          <a:latin typeface="+mn-lt"/>
                          <a:ea typeface="+mn-ea"/>
                          <a:cs typeface="+mn-cs"/>
                        </a:rPr>
                        <a:t>原因や火災のおそれ</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酸化剤</a:t>
                      </a:r>
                      <a:endParaRPr lang="en-US" dirty="0"/>
                    </a:p>
                  </a:txBody>
                  <a:tcPr/>
                </a:tc>
                <a:tc>
                  <a:txBody>
                    <a:bodyPr/>
                    <a:lstStyle/>
                    <a:p>
                      <a:r>
                        <a:rPr lang="ja-JP" altLang="en-US" sz="1800" kern="1200" smtClean="0">
                          <a:solidFill>
                            <a:schemeClr val="dk1"/>
                          </a:solidFill>
                          <a:latin typeface="+mn-lt"/>
                          <a:ea typeface="+mn-ea"/>
                          <a:cs typeface="+mn-cs"/>
                        </a:rPr>
                        <a:t>酸化性ガスのカテゴリー</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H271</a:t>
                      </a:r>
                      <a:endParaRPr lang="en-US" dirty="0"/>
                    </a:p>
                  </a:txBody>
                  <a:tcPr/>
                </a:tc>
                <a:tc>
                  <a:txBody>
                    <a:bodyPr/>
                    <a:lstStyle/>
                    <a:p>
                      <a:r>
                        <a:rPr lang="ja-JP" altLang="en-US" sz="1800" kern="1200" smtClean="0">
                          <a:solidFill>
                            <a:schemeClr val="dk1"/>
                          </a:solidFill>
                          <a:latin typeface="+mn-lt"/>
                          <a:ea typeface="+mn-ea"/>
                          <a:cs typeface="+mn-cs"/>
                        </a:rPr>
                        <a:t>強力な酸化剤、火災や爆発を生じることがある</a:t>
                      </a:r>
                      <a:endParaRPr lang="en-US" dirty="0"/>
                    </a:p>
                  </a:txBody>
                  <a:tcPr/>
                </a:tc>
                <a:tc>
                  <a:txBody>
                    <a:bodyPr/>
                    <a:lstStyle/>
                    <a:p>
                      <a:r>
                        <a:rPr lang="ja-JP" altLang="en-US" sz="1800" kern="1200" smtClean="0">
                          <a:solidFill>
                            <a:schemeClr val="dk1"/>
                          </a:solidFill>
                          <a:latin typeface="+mn-lt"/>
                          <a:ea typeface="+mn-ea"/>
                          <a:cs typeface="+mn-cs"/>
                        </a:rPr>
                        <a:t>酸化性液体区分</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H272</a:t>
                      </a:r>
                      <a:endParaRPr lang="en-US" dirty="0"/>
                    </a:p>
                  </a:txBody>
                  <a:tcPr/>
                </a:tc>
                <a:tc>
                  <a:txBody>
                    <a:bodyPr/>
                    <a:lstStyle/>
                    <a:p>
                      <a:r>
                        <a:rPr lang="ja-JP" altLang="en-US" sz="1800" kern="1200" smtClean="0">
                          <a:solidFill>
                            <a:schemeClr val="dk1"/>
                          </a:solidFill>
                          <a:latin typeface="+mn-lt"/>
                          <a:ea typeface="+mn-ea"/>
                          <a:cs typeface="+mn-cs"/>
                        </a:rPr>
                        <a:t>火災助長のおそれ</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酸化剤</a:t>
                      </a:r>
                      <a:endParaRPr lang="en-US" dirty="0"/>
                    </a:p>
                  </a:txBody>
                  <a:tcPr/>
                </a:tc>
                <a:tc>
                  <a:txBody>
                    <a:bodyPr/>
                    <a:lstStyle/>
                    <a:p>
                      <a:r>
                        <a:rPr lang="ja-JP" altLang="en-US" sz="1800" kern="1200" smtClean="0">
                          <a:solidFill>
                            <a:schemeClr val="dk1"/>
                          </a:solidFill>
                          <a:latin typeface="+mn-lt"/>
                          <a:ea typeface="+mn-ea"/>
                          <a:cs typeface="+mn-cs"/>
                        </a:rPr>
                        <a:t>酸化性液体区分</a:t>
                      </a:r>
                      <a:r>
                        <a:rPr lang="en-US" altLang="ja-JP" sz="1800" kern="1200" dirty="0" smtClean="0">
                          <a:solidFill>
                            <a:schemeClr val="dk1"/>
                          </a:solidFill>
                          <a:latin typeface="+mn-lt"/>
                          <a:ea typeface="+mn-ea"/>
                          <a:cs typeface="+mn-cs"/>
                        </a:rPr>
                        <a:t>2</a:t>
                      </a:r>
                    </a:p>
                    <a:p>
                      <a:r>
                        <a:rPr lang="ja-JP" altLang="en-US" sz="1800" kern="1200" smtClean="0">
                          <a:solidFill>
                            <a:schemeClr val="dk1"/>
                          </a:solidFill>
                          <a:latin typeface="+mn-lt"/>
                          <a:ea typeface="+mn-ea"/>
                          <a:cs typeface="+mn-cs"/>
                        </a:rPr>
                        <a:t>酸化性液体区分</a:t>
                      </a:r>
                      <a:r>
                        <a:rPr lang="en-US" altLang="ja-JP" sz="1800" kern="1200" dirty="0" smtClean="0">
                          <a:solidFill>
                            <a:schemeClr val="dk1"/>
                          </a:solidFill>
                          <a:latin typeface="+mn-lt"/>
                          <a:ea typeface="+mn-ea"/>
                          <a:cs typeface="+mn-cs"/>
                        </a:rPr>
                        <a:t>3</a:t>
                      </a:r>
                      <a:endParaRPr lang="en-US" dirty="0" smtClean="0"/>
                    </a:p>
                  </a:txBody>
                  <a:tcPr/>
                </a:tc>
              </a:tr>
              <a:tr h="0">
                <a:tc>
                  <a:txBody>
                    <a:bodyPr/>
                    <a:lstStyle/>
                    <a:p>
                      <a:r>
                        <a:rPr lang="en-US" sz="1800" kern="1200" baseline="0" dirty="0" smtClean="0">
                          <a:solidFill>
                            <a:schemeClr val="dk1"/>
                          </a:solidFill>
                          <a:latin typeface="+mn-lt"/>
                          <a:ea typeface="+mn-ea"/>
                          <a:cs typeface="+mn-cs"/>
                        </a:rPr>
                        <a:t>H280</a:t>
                      </a:r>
                      <a:endParaRPr lang="en-US" dirty="0"/>
                    </a:p>
                  </a:txBody>
                  <a:tcPr/>
                </a:tc>
                <a:tc>
                  <a:txBody>
                    <a:bodyPr/>
                    <a:lstStyle/>
                    <a:p>
                      <a:r>
                        <a:rPr lang="ja-JP" altLang="en-US" sz="1800" kern="1200" smtClean="0">
                          <a:solidFill>
                            <a:schemeClr val="dk1"/>
                          </a:solidFill>
                          <a:latin typeface="+mn-lt"/>
                          <a:ea typeface="+mn-ea"/>
                          <a:cs typeface="+mn-cs"/>
                        </a:rPr>
                        <a:t>加熱された場合は、加圧ガス、爆発する恐れがあり</a:t>
                      </a:r>
                      <a:endParaRPr lang="en-US" dirty="0"/>
                    </a:p>
                  </a:txBody>
                  <a:tcPr/>
                </a:tc>
                <a:tc>
                  <a:txBody>
                    <a:bodyPr/>
                    <a:lstStyle/>
                    <a:p>
                      <a:r>
                        <a:rPr lang="ja-JP" altLang="en-US" sz="1800" kern="1200" smtClean="0">
                          <a:solidFill>
                            <a:schemeClr val="dk1"/>
                          </a:solidFill>
                          <a:latin typeface="+mn-lt"/>
                          <a:ea typeface="+mn-ea"/>
                          <a:cs typeface="+mn-cs"/>
                        </a:rPr>
                        <a:t>圧力、ガスのガス圧力で圧縮ガス、高圧液化ガス、溶解ガス</a:t>
                      </a:r>
                      <a:endParaRPr lang="en-US" altLang="zh-TW"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H281</a:t>
                      </a:r>
                      <a:endParaRPr lang="en-US" dirty="0"/>
                    </a:p>
                  </a:txBody>
                  <a:tcPr/>
                </a:tc>
                <a:tc>
                  <a:txBody>
                    <a:bodyPr/>
                    <a:lstStyle/>
                    <a:p>
                      <a:r>
                        <a:rPr lang="ja-JP" altLang="en-US" sz="1800" kern="1200" smtClean="0">
                          <a:solidFill>
                            <a:schemeClr val="dk1"/>
                          </a:solidFill>
                          <a:latin typeface="+mn-lt"/>
                          <a:ea typeface="+mn-ea"/>
                          <a:cs typeface="+mn-cs"/>
                        </a:rPr>
                        <a:t>冷凍ガス</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凍傷やけがの原因になります</a:t>
                      </a:r>
                      <a:endParaRPr lang="en-US" dirty="0"/>
                    </a:p>
                  </a:txBody>
                  <a:tcPr/>
                </a:tc>
                <a:tc>
                  <a:txBody>
                    <a:bodyPr/>
                    <a:lstStyle/>
                    <a:p>
                      <a:r>
                        <a:rPr lang="ja-JP" altLang="en-US" sz="1800" kern="1200" smtClean="0">
                          <a:solidFill>
                            <a:schemeClr val="dk1"/>
                          </a:solidFill>
                          <a:latin typeface="+mn-lt"/>
                          <a:ea typeface="+mn-ea"/>
                          <a:cs typeface="+mn-cs"/>
                        </a:rPr>
                        <a:t>液化ガス冷蔵高圧ガス、</a:t>
                      </a:r>
                      <a:endParaRPr lang="en-US" dirty="0" smtClean="0"/>
                    </a:p>
                  </a:txBody>
                  <a:tcPr/>
                </a:tc>
              </a:tr>
              <a:tr h="0">
                <a:tc>
                  <a:txBody>
                    <a:bodyPr/>
                    <a:lstStyle/>
                    <a:p>
                      <a:r>
                        <a:rPr lang="en-US" sz="1800" kern="1200" baseline="0" dirty="0" smtClean="0">
                          <a:solidFill>
                            <a:schemeClr val="dk1"/>
                          </a:solidFill>
                          <a:latin typeface="+mn-lt"/>
                          <a:ea typeface="+mn-ea"/>
                          <a:cs typeface="+mn-cs"/>
                        </a:rPr>
                        <a:t>H290</a:t>
                      </a:r>
                      <a:endParaRPr lang="en-US" dirty="0"/>
                    </a:p>
                  </a:txBody>
                  <a:tcPr/>
                </a:tc>
                <a:tc>
                  <a:txBody>
                    <a:bodyPr/>
                    <a:lstStyle/>
                    <a:p>
                      <a:r>
                        <a:rPr lang="ja-JP" altLang="en-US" sz="1800" kern="1200" smtClean="0">
                          <a:solidFill>
                            <a:schemeClr val="dk1"/>
                          </a:solidFill>
                          <a:latin typeface="+mn-lt"/>
                          <a:ea typeface="+mn-ea"/>
                          <a:cs typeface="+mn-cs"/>
                        </a:rPr>
                        <a:t>金属の金属腐食腐食のおそれ</a:t>
                      </a:r>
                      <a:endParaRPr lang="en-US" dirty="0"/>
                    </a:p>
                  </a:txBody>
                  <a:tcPr/>
                </a:tc>
                <a:tc>
                  <a:txBody>
                    <a:bodyPr/>
                    <a:lstStyle/>
                    <a:p>
                      <a:r>
                        <a:rPr lang="ja-JP" altLang="en-US" sz="1800" kern="1200" smtClean="0">
                          <a:solidFill>
                            <a:schemeClr val="dk1"/>
                          </a:solidFill>
                          <a:latin typeface="+mn-lt"/>
                          <a:ea typeface="+mn-ea"/>
                          <a:cs typeface="+mn-cs"/>
                        </a:rPr>
                        <a:t>金属部門</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に対して腐食</a:t>
                      </a:r>
                      <a:endParaRPr lang="en-US" dirty="0" smtClean="0"/>
                    </a:p>
                  </a:txBody>
                  <a:tcPr/>
                </a:tc>
              </a:tr>
              <a:tr h="0">
                <a:tc>
                  <a:txBody>
                    <a:bodyPr/>
                    <a:lstStyle/>
                    <a:p>
                      <a:r>
                        <a:rPr lang="en-US" sz="1800" kern="1200" baseline="0" dirty="0" smtClean="0">
                          <a:solidFill>
                            <a:schemeClr val="dk1"/>
                          </a:solidFill>
                          <a:latin typeface="+mn-lt"/>
                          <a:ea typeface="+mn-ea"/>
                          <a:cs typeface="+mn-cs"/>
                        </a:rPr>
                        <a:t>H300</a:t>
                      </a:r>
                      <a:endParaRPr lang="en-US" dirty="0"/>
                    </a:p>
                  </a:txBody>
                  <a:tcPr/>
                </a:tc>
                <a:tc>
                  <a:txBody>
                    <a:bodyPr/>
                    <a:lstStyle/>
                    <a:p>
                      <a:r>
                        <a:rPr lang="ja-JP" altLang="en-US" sz="1800" kern="1200" smtClean="0">
                          <a:solidFill>
                            <a:schemeClr val="dk1"/>
                          </a:solidFill>
                          <a:latin typeface="+mn-lt"/>
                          <a:ea typeface="+mn-ea"/>
                          <a:cs typeface="+mn-cs"/>
                        </a:rPr>
                        <a:t>飲み込むと生命に危険</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（経口）</a:t>
                      </a:r>
                      <a:endParaRPr lang="en-US" altLang="ja-JP"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2</a:t>
                      </a:r>
                      <a:r>
                        <a:rPr lang="ja-JP" altLang="en-US" sz="1800" kern="1200" smtClean="0">
                          <a:solidFill>
                            <a:schemeClr val="dk1"/>
                          </a:solidFill>
                          <a:latin typeface="+mn-lt"/>
                          <a:ea typeface="+mn-ea"/>
                          <a:cs typeface="+mn-cs"/>
                        </a:rPr>
                        <a:t>（経口）</a:t>
                      </a:r>
                      <a:endParaRPr lang="en-US" altLang="zh-TW"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H301</a:t>
                      </a:r>
                      <a:endParaRPr lang="en-US" dirty="0"/>
                    </a:p>
                  </a:txBody>
                  <a:tcPr/>
                </a:tc>
                <a:tc>
                  <a:txBody>
                    <a:bodyPr/>
                    <a:lstStyle/>
                    <a:p>
                      <a:r>
                        <a:rPr lang="ja-JP" altLang="en-US" sz="1800" kern="1200" smtClean="0">
                          <a:solidFill>
                            <a:schemeClr val="dk1"/>
                          </a:solidFill>
                          <a:latin typeface="+mn-lt"/>
                          <a:ea typeface="+mn-ea"/>
                          <a:cs typeface="+mn-cs"/>
                        </a:rPr>
                        <a:t>飲み込むと有毒</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（経口）</a:t>
                      </a:r>
                      <a:endParaRPr lang="en-US" altLang="zh-TW"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H302</a:t>
                      </a:r>
                      <a:endParaRPr lang="en-US" dirty="0"/>
                    </a:p>
                  </a:txBody>
                  <a:tcPr/>
                </a:tc>
                <a:tc>
                  <a:txBody>
                    <a:bodyPr/>
                    <a:lstStyle/>
                    <a:p>
                      <a:r>
                        <a:rPr lang="ja-JP" altLang="en-US" sz="1800" kern="1200" smtClean="0">
                          <a:solidFill>
                            <a:schemeClr val="dk1"/>
                          </a:solidFill>
                          <a:latin typeface="+mn-lt"/>
                          <a:ea typeface="+mn-ea"/>
                          <a:cs typeface="+mn-cs"/>
                        </a:rPr>
                        <a:t>飲み込むと有害</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4</a:t>
                      </a:r>
                      <a:r>
                        <a:rPr lang="ja-JP" altLang="en-US" sz="1800" kern="1200" smtClean="0">
                          <a:solidFill>
                            <a:schemeClr val="dk1"/>
                          </a:solidFill>
                          <a:latin typeface="+mn-lt"/>
                          <a:ea typeface="+mn-ea"/>
                          <a:cs typeface="+mn-cs"/>
                        </a:rPr>
                        <a:t>（経口）</a:t>
                      </a:r>
                      <a:endParaRPr lang="en-US" altLang="zh-TW"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H303</a:t>
                      </a:r>
                      <a:endParaRPr lang="en-US" dirty="0"/>
                    </a:p>
                  </a:txBody>
                  <a:tcPr/>
                </a:tc>
                <a:tc>
                  <a:txBody>
                    <a:bodyPr/>
                    <a:lstStyle/>
                    <a:p>
                      <a:r>
                        <a:rPr lang="ja-JP" altLang="en-US" sz="1800" kern="1200" smtClean="0">
                          <a:solidFill>
                            <a:schemeClr val="dk1"/>
                          </a:solidFill>
                          <a:latin typeface="+mn-lt"/>
                          <a:ea typeface="+mn-ea"/>
                          <a:cs typeface="+mn-cs"/>
                        </a:rPr>
                        <a:t>飲み込んだ場合、有害である可能性が</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5</a:t>
                      </a:r>
                      <a:r>
                        <a:rPr lang="ja-JP" altLang="en-US" sz="1800" kern="1200" smtClean="0">
                          <a:solidFill>
                            <a:schemeClr val="dk1"/>
                          </a:solidFill>
                          <a:latin typeface="+mn-lt"/>
                          <a:ea typeface="+mn-ea"/>
                          <a:cs typeface="+mn-cs"/>
                        </a:rPr>
                        <a:t>（経口）</a:t>
                      </a:r>
                      <a:endParaRPr lang="en-US" altLang="zh-TW" sz="1800" kern="1200" baseline="0" dirty="0" smtClean="0">
                        <a:solidFill>
                          <a:schemeClr val="dk1"/>
                        </a:solidFill>
                        <a:latin typeface="+mn-lt"/>
                        <a:ea typeface="+mn-ea"/>
                        <a:cs typeface="+mn-cs"/>
                      </a:endParaRPr>
                    </a:p>
                  </a:txBody>
                  <a:tcPr/>
                </a:tc>
              </a:tr>
              <a:tr h="0">
                <a:tc>
                  <a:txBody>
                    <a:bodyPr/>
                    <a:lstStyle/>
                    <a:p>
                      <a:r>
                        <a:rPr lang="en-US" sz="1800" kern="1200" baseline="0" dirty="0" smtClean="0">
                          <a:solidFill>
                            <a:schemeClr val="dk1"/>
                          </a:solidFill>
                          <a:latin typeface="+mn-lt"/>
                          <a:ea typeface="+mn-ea"/>
                          <a:cs typeface="+mn-cs"/>
                        </a:rPr>
                        <a:t>H304</a:t>
                      </a:r>
                      <a:endParaRPr lang="en-US" dirty="0"/>
                    </a:p>
                  </a:txBody>
                  <a:tcPr/>
                </a:tc>
                <a:tc>
                  <a:txBody>
                    <a:bodyPr/>
                    <a:lstStyle/>
                    <a:p>
                      <a:r>
                        <a:rPr lang="ja-JP" altLang="en-US" sz="1800" kern="1200" smtClean="0">
                          <a:solidFill>
                            <a:schemeClr val="dk1"/>
                          </a:solidFill>
                          <a:latin typeface="+mn-lt"/>
                          <a:ea typeface="+mn-ea"/>
                          <a:cs typeface="+mn-cs"/>
                        </a:rPr>
                        <a:t>飲み込んで気道に侵入すると生命に危険のおそれ</a:t>
                      </a:r>
                      <a:endParaRPr lang="en-US" dirty="0"/>
                    </a:p>
                  </a:txBody>
                  <a:tcPr/>
                </a:tc>
                <a:tc>
                  <a:txBody>
                    <a:bodyPr/>
                    <a:lstStyle/>
                    <a:p>
                      <a:r>
                        <a:rPr lang="ja-JP" altLang="en-US" sz="1800" kern="1200" smtClean="0">
                          <a:solidFill>
                            <a:schemeClr val="dk1"/>
                          </a:solidFill>
                          <a:latin typeface="+mn-lt"/>
                          <a:ea typeface="+mn-ea"/>
                          <a:cs typeface="+mn-cs"/>
                        </a:rPr>
                        <a:t>吸入有害性区分</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H305</a:t>
                      </a:r>
                      <a:endParaRPr lang="en-US" dirty="0"/>
                    </a:p>
                  </a:txBody>
                  <a:tcPr/>
                </a:tc>
                <a:tc>
                  <a:txBody>
                    <a:bodyPr/>
                    <a:lstStyle/>
                    <a:p>
                      <a:r>
                        <a:rPr lang="ja-JP" altLang="en-US" sz="1800" kern="1200" smtClean="0">
                          <a:solidFill>
                            <a:schemeClr val="dk1"/>
                          </a:solidFill>
                          <a:latin typeface="+mn-lt"/>
                          <a:ea typeface="+mn-ea"/>
                          <a:cs typeface="+mn-cs"/>
                        </a:rPr>
                        <a:t>飲み込んで気道に侵入すると有害のおそれ。</a:t>
                      </a:r>
                      <a:endParaRPr lang="en-US" dirty="0"/>
                    </a:p>
                  </a:txBody>
                  <a:tcPr/>
                </a:tc>
                <a:tc>
                  <a:txBody>
                    <a:bodyPr/>
                    <a:lstStyle/>
                    <a:p>
                      <a:r>
                        <a:rPr lang="ja-JP" altLang="en-US" sz="1800" kern="1200" smtClean="0">
                          <a:solidFill>
                            <a:schemeClr val="dk1"/>
                          </a:solidFill>
                          <a:latin typeface="+mn-lt"/>
                          <a:ea typeface="+mn-ea"/>
                          <a:cs typeface="+mn-cs"/>
                        </a:rPr>
                        <a:t>吸入有害性区分</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H310</a:t>
                      </a:r>
                      <a:endParaRPr lang="en-US" dirty="0"/>
                    </a:p>
                  </a:txBody>
                  <a:tcPr/>
                </a:tc>
                <a:tc>
                  <a:txBody>
                    <a:bodyPr/>
                    <a:lstStyle/>
                    <a:p>
                      <a:r>
                        <a:rPr lang="ja-JP" altLang="en-US" sz="1800" kern="1200" smtClean="0">
                          <a:solidFill>
                            <a:schemeClr val="dk1"/>
                          </a:solidFill>
                          <a:latin typeface="+mn-lt"/>
                          <a:ea typeface="+mn-ea"/>
                          <a:cs typeface="+mn-cs"/>
                        </a:rPr>
                        <a:t>皮膚に接触すると生命に危険</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（真皮）</a:t>
                      </a:r>
                      <a:endParaRPr lang="en-US" altLang="zh-TW" sz="1800" kern="1200" baseline="0" dirty="0" smtClean="0">
                        <a:solidFill>
                          <a:schemeClr val="dk1"/>
                        </a:solidFill>
                        <a:latin typeface="+mn-lt"/>
                        <a:ea typeface="+mn-ea"/>
                        <a:cs typeface="+mn-cs"/>
                      </a:endParaRPr>
                    </a:p>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2</a:t>
                      </a:r>
                      <a:r>
                        <a:rPr lang="ja-JP" altLang="en-US" sz="1800" kern="1200" smtClean="0">
                          <a:solidFill>
                            <a:schemeClr val="dk1"/>
                          </a:solidFill>
                          <a:latin typeface="+mn-lt"/>
                          <a:ea typeface="+mn-ea"/>
                          <a:cs typeface="+mn-cs"/>
                        </a:rPr>
                        <a:t>（真皮）</a:t>
                      </a:r>
                      <a:endParaRPr lang="en-US" dirty="0" smtClean="0"/>
                    </a:p>
                  </a:txBody>
                  <a:tcPr/>
                </a:tc>
              </a:tr>
              <a:tr h="0">
                <a:tc>
                  <a:txBody>
                    <a:bodyPr/>
                    <a:lstStyle/>
                    <a:p>
                      <a:r>
                        <a:rPr lang="en-US" sz="1800" kern="1200" baseline="0" dirty="0" smtClean="0">
                          <a:solidFill>
                            <a:schemeClr val="dk1"/>
                          </a:solidFill>
                          <a:latin typeface="+mn-lt"/>
                          <a:ea typeface="+mn-ea"/>
                          <a:cs typeface="+mn-cs"/>
                        </a:rPr>
                        <a:t>H311</a:t>
                      </a:r>
                      <a:endParaRPr lang="en-US" dirty="0"/>
                    </a:p>
                  </a:txBody>
                  <a:tcPr/>
                </a:tc>
                <a:tc>
                  <a:txBody>
                    <a:bodyPr/>
                    <a:lstStyle/>
                    <a:p>
                      <a:r>
                        <a:rPr lang="ja-JP" altLang="en-US" sz="1800" kern="1200" smtClean="0">
                          <a:solidFill>
                            <a:schemeClr val="dk1"/>
                          </a:solidFill>
                          <a:latin typeface="+mn-lt"/>
                          <a:ea typeface="+mn-ea"/>
                          <a:cs typeface="+mn-cs"/>
                        </a:rPr>
                        <a:t>皮膚に接触すると有毒</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（真皮）</a:t>
                      </a:r>
                      <a:endParaRPr lang="en-US" dirty="0" smtClean="0"/>
                    </a:p>
                  </a:txBody>
                  <a:tcPr/>
                </a:tc>
              </a:tr>
              <a:tr h="0">
                <a:tc>
                  <a:txBody>
                    <a:bodyPr/>
                    <a:lstStyle/>
                    <a:p>
                      <a:r>
                        <a:rPr lang="en-US" sz="1800" kern="1200" baseline="0" dirty="0" smtClean="0">
                          <a:solidFill>
                            <a:schemeClr val="dk1"/>
                          </a:solidFill>
                          <a:latin typeface="+mn-lt"/>
                          <a:ea typeface="+mn-ea"/>
                          <a:cs typeface="+mn-cs"/>
                        </a:rPr>
                        <a:t>H312</a:t>
                      </a:r>
                      <a:endParaRPr lang="en-US" dirty="0"/>
                    </a:p>
                  </a:txBody>
                  <a:tcPr/>
                </a:tc>
                <a:tc>
                  <a:txBody>
                    <a:bodyPr/>
                    <a:lstStyle/>
                    <a:p>
                      <a:r>
                        <a:rPr lang="ja-JP" altLang="en-US" sz="1800" kern="1200" smtClean="0">
                          <a:solidFill>
                            <a:schemeClr val="dk1"/>
                          </a:solidFill>
                          <a:latin typeface="+mn-lt"/>
                          <a:ea typeface="+mn-ea"/>
                          <a:cs typeface="+mn-cs"/>
                        </a:rPr>
                        <a:t>皮膚に接触すると有害。</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4</a:t>
                      </a:r>
                      <a:r>
                        <a:rPr lang="ja-JP" altLang="en-US" sz="1800" kern="1200" smtClean="0">
                          <a:solidFill>
                            <a:schemeClr val="dk1"/>
                          </a:solidFill>
                          <a:latin typeface="+mn-lt"/>
                          <a:ea typeface="+mn-ea"/>
                          <a:cs typeface="+mn-cs"/>
                        </a:rPr>
                        <a:t>（真皮）</a:t>
                      </a:r>
                      <a:endParaRPr lang="en-US" dirty="0" smtClean="0"/>
                    </a:p>
                  </a:txBody>
                  <a:tcPr/>
                </a:tc>
              </a:tr>
              <a:tr h="0">
                <a:tc>
                  <a:txBody>
                    <a:bodyPr/>
                    <a:lstStyle/>
                    <a:p>
                      <a:r>
                        <a:rPr lang="en-US" sz="1800" kern="1200" baseline="0" dirty="0" smtClean="0">
                          <a:solidFill>
                            <a:schemeClr val="dk1"/>
                          </a:solidFill>
                          <a:latin typeface="+mn-lt"/>
                          <a:ea typeface="+mn-ea"/>
                          <a:cs typeface="+mn-cs"/>
                        </a:rPr>
                        <a:t>H313</a:t>
                      </a:r>
                      <a:endParaRPr lang="en-US" dirty="0"/>
                    </a:p>
                  </a:txBody>
                  <a:tcPr/>
                </a:tc>
                <a:tc>
                  <a:txBody>
                    <a:bodyPr/>
                    <a:lstStyle/>
                    <a:p>
                      <a:r>
                        <a:rPr lang="ja-JP" altLang="en-US" sz="1800" kern="1200" smtClean="0">
                          <a:solidFill>
                            <a:schemeClr val="dk1"/>
                          </a:solidFill>
                          <a:latin typeface="+mn-lt"/>
                          <a:ea typeface="+mn-ea"/>
                          <a:cs typeface="+mn-cs"/>
                        </a:rPr>
                        <a:t>皮膚に付着した有害のおそれ</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a:t>
                      </a:r>
                      <a:r>
                        <a:rPr lang="en-US" altLang="ja-JP" sz="1800" kern="1200" dirty="0" smtClean="0">
                          <a:solidFill>
                            <a:schemeClr val="dk1"/>
                          </a:solidFill>
                          <a:latin typeface="+mn-lt"/>
                          <a:ea typeface="+mn-ea"/>
                          <a:cs typeface="+mn-cs"/>
                        </a:rPr>
                        <a:t>1A/1B/1C</a:t>
                      </a:r>
                      <a:r>
                        <a:rPr lang="ja-JP" altLang="en-US" sz="1800" kern="120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H315</a:t>
                      </a:r>
                      <a:endParaRPr lang="en-US" dirty="0"/>
                    </a:p>
                  </a:txBody>
                  <a:tcPr/>
                </a:tc>
                <a:tc>
                  <a:txBody>
                    <a:bodyPr/>
                    <a:lstStyle/>
                    <a:p>
                      <a:r>
                        <a:rPr lang="ja-JP" altLang="en-US" sz="1800" kern="1200" smtClean="0">
                          <a:solidFill>
                            <a:schemeClr val="dk1"/>
                          </a:solidFill>
                          <a:latin typeface="+mn-lt"/>
                          <a:ea typeface="+mn-ea"/>
                          <a:cs typeface="+mn-cs"/>
                        </a:rPr>
                        <a:t>皮膚刺激の原因となる</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刺激性区分</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H316</a:t>
                      </a:r>
                      <a:endParaRPr lang="en-US" dirty="0"/>
                    </a:p>
                  </a:txBody>
                  <a:tcPr/>
                </a:tc>
                <a:tc>
                  <a:txBody>
                    <a:bodyPr/>
                    <a:lstStyle/>
                    <a:p>
                      <a:r>
                        <a:rPr lang="ja-JP" altLang="en-US" sz="1800" kern="1200" smtClean="0">
                          <a:solidFill>
                            <a:schemeClr val="dk1"/>
                          </a:solidFill>
                          <a:latin typeface="+mn-lt"/>
                          <a:ea typeface="+mn-ea"/>
                          <a:cs typeface="+mn-cs"/>
                        </a:rPr>
                        <a:t>光皮膚刺激の原因となる</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刺激性区分</a:t>
                      </a:r>
                      <a:r>
                        <a:rPr lang="en-US" altLang="ja-JP" sz="1800" kern="1200" dirty="0" smtClean="0">
                          <a:solidFill>
                            <a:schemeClr val="dk1"/>
                          </a:solidFill>
                          <a:latin typeface="+mn-lt"/>
                          <a:ea typeface="+mn-ea"/>
                          <a:cs typeface="+mn-cs"/>
                        </a:rPr>
                        <a:t>3</a:t>
                      </a:r>
                      <a:endParaRPr lang="en-US" dirty="0" smtClean="0"/>
                    </a:p>
                  </a:txBody>
                  <a:tcPr/>
                </a:tc>
              </a:tr>
              <a:tr h="0">
                <a:tc>
                  <a:txBody>
                    <a:bodyPr/>
                    <a:lstStyle/>
                    <a:p>
                      <a:r>
                        <a:rPr lang="en-US" sz="1800" kern="1200" baseline="0" dirty="0" smtClean="0">
                          <a:solidFill>
                            <a:schemeClr val="dk1"/>
                          </a:solidFill>
                          <a:latin typeface="+mn-lt"/>
                          <a:ea typeface="+mn-ea"/>
                          <a:cs typeface="+mn-cs"/>
                        </a:rPr>
                        <a:t>H317</a:t>
                      </a:r>
                      <a:endParaRPr lang="en-US" dirty="0"/>
                    </a:p>
                  </a:txBody>
                  <a:tcPr/>
                </a:tc>
                <a:tc>
                  <a:txBody>
                    <a:bodyPr/>
                    <a:lstStyle/>
                    <a:p>
                      <a:r>
                        <a:rPr lang="ja-JP" altLang="en-US" sz="1800" kern="1200" smtClean="0">
                          <a:solidFill>
                            <a:schemeClr val="dk1"/>
                          </a:solidFill>
                          <a:latin typeface="+mn-lt"/>
                          <a:ea typeface="+mn-ea"/>
                          <a:cs typeface="+mn-cs"/>
                        </a:rPr>
                        <a:t>アレルギー性皮膚反応を起こすおそれ</a:t>
                      </a:r>
                      <a:endParaRPr lang="en-US" dirty="0"/>
                    </a:p>
                  </a:txBody>
                  <a:tcPr/>
                </a:tc>
                <a:tc>
                  <a:txBody>
                    <a:bodyPr/>
                    <a:lstStyle/>
                    <a:p>
                      <a:r>
                        <a:rPr lang="ja-JP" altLang="en-US" sz="1800" kern="1200" smtClean="0">
                          <a:solidFill>
                            <a:schemeClr val="dk1"/>
                          </a:solidFill>
                          <a:latin typeface="+mn-lt"/>
                          <a:ea typeface="+mn-ea"/>
                          <a:cs typeface="+mn-cs"/>
                        </a:rPr>
                        <a:t>皮膚アレルギーカテゴリー</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H318</a:t>
                      </a:r>
                      <a:endParaRPr lang="en-US" dirty="0"/>
                    </a:p>
                  </a:txBody>
                  <a:tcPr/>
                </a:tc>
                <a:tc>
                  <a:txBody>
                    <a:bodyPr/>
                    <a:lstStyle/>
                    <a:p>
                      <a:r>
                        <a:rPr lang="ja-JP" altLang="en-US" sz="1800" kern="1200" smtClean="0">
                          <a:solidFill>
                            <a:schemeClr val="dk1"/>
                          </a:solidFill>
                          <a:latin typeface="+mn-lt"/>
                          <a:ea typeface="+mn-ea"/>
                          <a:cs typeface="+mn-cs"/>
                        </a:rPr>
                        <a:t>重篤な眼の損傷を引き起こす</a:t>
                      </a:r>
                      <a:endParaRPr lang="en-US" dirty="0"/>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眼刺激性区分</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H319</a:t>
                      </a:r>
                      <a:endParaRPr lang="en-US" dirty="0"/>
                    </a:p>
                  </a:txBody>
                  <a:tcPr/>
                </a:tc>
                <a:tc>
                  <a:txBody>
                    <a:bodyPr/>
                    <a:lstStyle/>
                    <a:p>
                      <a:r>
                        <a:rPr lang="ja-JP" altLang="en-US" sz="1800" kern="1200" smtClean="0">
                          <a:solidFill>
                            <a:schemeClr val="dk1"/>
                          </a:solidFill>
                          <a:latin typeface="+mn-lt"/>
                          <a:ea typeface="+mn-ea"/>
                          <a:cs typeface="+mn-cs"/>
                        </a:rPr>
                        <a:t>重度の眼刺激を起こす</a:t>
                      </a:r>
                      <a:endParaRPr lang="en-US" dirty="0"/>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眼刺激性区分</a:t>
                      </a:r>
                      <a:r>
                        <a:rPr lang="en-US" altLang="ja-JP" sz="1800" kern="1200" dirty="0" smtClean="0">
                          <a:solidFill>
                            <a:schemeClr val="dk1"/>
                          </a:solidFill>
                          <a:latin typeface="+mn-lt"/>
                          <a:ea typeface="+mn-ea"/>
                          <a:cs typeface="+mn-cs"/>
                        </a:rPr>
                        <a:t>2A</a:t>
                      </a:r>
                      <a:endParaRPr lang="en-US" dirty="0" smtClean="0"/>
                    </a:p>
                  </a:txBody>
                  <a:tcPr/>
                </a:tc>
              </a:tr>
              <a:tr h="0">
                <a:tc>
                  <a:txBody>
                    <a:bodyPr/>
                    <a:lstStyle/>
                    <a:p>
                      <a:r>
                        <a:rPr lang="en-US" sz="1800" kern="1200" baseline="0" dirty="0" smtClean="0">
                          <a:solidFill>
                            <a:schemeClr val="dk1"/>
                          </a:solidFill>
                          <a:latin typeface="+mn-lt"/>
                          <a:ea typeface="+mn-ea"/>
                          <a:cs typeface="+mn-cs"/>
                        </a:rPr>
                        <a:t>H320</a:t>
                      </a:r>
                      <a:endParaRPr lang="en-US" dirty="0"/>
                    </a:p>
                  </a:txBody>
                  <a:tcPr/>
                </a:tc>
                <a:tc>
                  <a:txBody>
                    <a:bodyPr/>
                    <a:lstStyle/>
                    <a:p>
                      <a:r>
                        <a:rPr lang="ja-JP" altLang="en-US" sz="1800" kern="1200" smtClean="0">
                          <a:solidFill>
                            <a:schemeClr val="dk1"/>
                          </a:solidFill>
                          <a:latin typeface="+mn-lt"/>
                          <a:ea typeface="+mn-ea"/>
                          <a:cs typeface="+mn-cs"/>
                        </a:rPr>
                        <a:t>眼刺激を起こす</a:t>
                      </a:r>
                      <a:endParaRPr lang="en-US" dirty="0"/>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眼刺激性区分</a:t>
                      </a:r>
                      <a:r>
                        <a:rPr lang="en-US" altLang="ja-JP" sz="1800" kern="1200" dirty="0" smtClean="0">
                          <a:solidFill>
                            <a:schemeClr val="dk1"/>
                          </a:solidFill>
                          <a:latin typeface="+mn-lt"/>
                          <a:ea typeface="+mn-ea"/>
                          <a:cs typeface="+mn-cs"/>
                        </a:rPr>
                        <a:t>2B</a:t>
                      </a:r>
                      <a:endParaRPr lang="en-US" dirty="0" smtClean="0"/>
                    </a:p>
                  </a:txBody>
                  <a:tcPr/>
                </a:tc>
              </a:tr>
              <a:tr h="0">
                <a:tc>
                  <a:txBody>
                    <a:bodyPr/>
                    <a:lstStyle/>
                    <a:p>
                      <a:r>
                        <a:rPr lang="en-US" sz="1800" kern="1200" baseline="0" dirty="0" smtClean="0">
                          <a:solidFill>
                            <a:schemeClr val="dk1"/>
                          </a:solidFill>
                          <a:latin typeface="+mn-lt"/>
                          <a:ea typeface="+mn-ea"/>
                          <a:cs typeface="+mn-cs"/>
                        </a:rPr>
                        <a:t>H330</a:t>
                      </a:r>
                      <a:endParaRPr lang="en-US" dirty="0"/>
                    </a:p>
                  </a:txBody>
                  <a:tcPr/>
                </a:tc>
                <a:tc>
                  <a:txBody>
                    <a:bodyPr/>
                    <a:lstStyle/>
                    <a:p>
                      <a:r>
                        <a:rPr lang="ja-JP" altLang="en-US" sz="1800" kern="1200" smtClean="0">
                          <a:solidFill>
                            <a:schemeClr val="dk1"/>
                          </a:solidFill>
                          <a:latin typeface="+mn-lt"/>
                          <a:ea typeface="+mn-ea"/>
                          <a:cs typeface="+mn-cs"/>
                        </a:rPr>
                        <a:t>致命的な吸入する</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（吸入）</a:t>
                      </a:r>
                    </a:p>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2</a:t>
                      </a:r>
                      <a:r>
                        <a:rPr lang="ja-JP" altLang="en-US" sz="1800" kern="1200" smtClean="0">
                          <a:solidFill>
                            <a:schemeClr val="dk1"/>
                          </a:solidFill>
                          <a:latin typeface="+mn-lt"/>
                          <a:ea typeface="+mn-ea"/>
                          <a:cs typeface="+mn-cs"/>
                        </a:rPr>
                        <a:t>（吸入）</a:t>
                      </a:r>
                      <a:endParaRPr lang="en-US" dirty="0" smtClean="0"/>
                    </a:p>
                  </a:txBody>
                  <a:tcPr/>
                </a:tc>
              </a:tr>
              <a:tr h="0">
                <a:tc>
                  <a:txBody>
                    <a:bodyPr/>
                    <a:lstStyle/>
                    <a:p>
                      <a:r>
                        <a:rPr lang="en-US" sz="1800" kern="1200" baseline="0" dirty="0" smtClean="0">
                          <a:solidFill>
                            <a:schemeClr val="dk1"/>
                          </a:solidFill>
                          <a:latin typeface="+mn-lt"/>
                          <a:ea typeface="+mn-ea"/>
                          <a:cs typeface="+mn-cs"/>
                        </a:rPr>
                        <a:t>H331</a:t>
                      </a:r>
                      <a:endParaRPr lang="en-US" dirty="0"/>
                    </a:p>
                  </a:txBody>
                  <a:tcPr/>
                </a:tc>
                <a:tc>
                  <a:txBody>
                    <a:bodyPr/>
                    <a:lstStyle/>
                    <a:p>
                      <a:r>
                        <a:rPr lang="ja-JP" altLang="en-US" sz="1800" kern="1200" smtClean="0">
                          <a:solidFill>
                            <a:schemeClr val="dk1"/>
                          </a:solidFill>
                          <a:latin typeface="+mn-lt"/>
                          <a:ea typeface="+mn-ea"/>
                          <a:cs typeface="+mn-cs"/>
                        </a:rPr>
                        <a:t>吸入中毒</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（吸入）</a:t>
                      </a:r>
                      <a:endParaRPr lang="en-US" dirty="0" smtClean="0"/>
                    </a:p>
                  </a:txBody>
                  <a:tcPr/>
                </a:tc>
              </a:tr>
              <a:tr h="0">
                <a:tc>
                  <a:txBody>
                    <a:bodyPr/>
                    <a:lstStyle/>
                    <a:p>
                      <a:r>
                        <a:rPr lang="en-US" sz="1800" kern="1200" baseline="0" dirty="0" smtClean="0">
                          <a:solidFill>
                            <a:schemeClr val="dk1"/>
                          </a:solidFill>
                          <a:latin typeface="+mn-lt"/>
                          <a:ea typeface="+mn-ea"/>
                          <a:cs typeface="+mn-cs"/>
                        </a:rPr>
                        <a:t>H332</a:t>
                      </a:r>
                      <a:endParaRPr lang="en-US" dirty="0"/>
                    </a:p>
                  </a:txBody>
                  <a:tcPr/>
                </a:tc>
                <a:tc>
                  <a:txBody>
                    <a:bodyPr/>
                    <a:lstStyle/>
                    <a:p>
                      <a:r>
                        <a:rPr lang="ja-JP" altLang="en-US" sz="1800" kern="1200" smtClean="0">
                          <a:solidFill>
                            <a:schemeClr val="dk1"/>
                          </a:solidFill>
                          <a:latin typeface="+mn-lt"/>
                          <a:ea typeface="+mn-ea"/>
                          <a:cs typeface="+mn-cs"/>
                        </a:rPr>
                        <a:t>吸入すると有害</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4</a:t>
                      </a:r>
                      <a:r>
                        <a:rPr lang="ja-JP" altLang="en-US" sz="1800" kern="1200" smtClean="0">
                          <a:solidFill>
                            <a:schemeClr val="dk1"/>
                          </a:solidFill>
                          <a:latin typeface="+mn-lt"/>
                          <a:ea typeface="+mn-ea"/>
                          <a:cs typeface="+mn-cs"/>
                        </a:rPr>
                        <a:t>（吸入）</a:t>
                      </a:r>
                      <a:endParaRPr lang="en-US" dirty="0" smtClean="0"/>
                    </a:p>
                  </a:txBody>
                  <a:tcPr/>
                </a:tc>
              </a:tr>
              <a:tr h="0">
                <a:tc>
                  <a:txBody>
                    <a:bodyPr/>
                    <a:lstStyle/>
                    <a:p>
                      <a:r>
                        <a:rPr lang="en-US" sz="1800" kern="1200" baseline="0" dirty="0" smtClean="0">
                          <a:solidFill>
                            <a:schemeClr val="dk1"/>
                          </a:solidFill>
                          <a:latin typeface="+mn-lt"/>
                          <a:ea typeface="+mn-ea"/>
                          <a:cs typeface="+mn-cs"/>
                        </a:rPr>
                        <a:t>H333</a:t>
                      </a:r>
                      <a:endParaRPr lang="en-US" dirty="0"/>
                    </a:p>
                  </a:txBody>
                  <a:tcPr/>
                </a:tc>
                <a:tc>
                  <a:txBody>
                    <a:bodyPr/>
                    <a:lstStyle/>
                    <a:p>
                      <a:r>
                        <a:rPr lang="ja-JP" altLang="en-US" sz="1800" kern="1200" smtClean="0">
                          <a:solidFill>
                            <a:schemeClr val="dk1"/>
                          </a:solidFill>
                          <a:latin typeface="+mn-lt"/>
                          <a:ea typeface="+mn-ea"/>
                          <a:cs typeface="+mn-cs"/>
                        </a:rPr>
                        <a:t>吸入すると有害のおそれ</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5</a:t>
                      </a:r>
                      <a:r>
                        <a:rPr lang="ja-JP" altLang="en-US" sz="1800" kern="1200" smtClean="0">
                          <a:solidFill>
                            <a:schemeClr val="dk1"/>
                          </a:solidFill>
                          <a:latin typeface="+mn-lt"/>
                          <a:ea typeface="+mn-ea"/>
                          <a:cs typeface="+mn-cs"/>
                        </a:rPr>
                        <a:t>（吸入）</a:t>
                      </a:r>
                      <a:endParaRPr lang="en-US" dirty="0" smtClean="0"/>
                    </a:p>
                  </a:txBody>
                  <a:tcPr/>
                </a:tc>
              </a:tr>
              <a:tr h="0">
                <a:tc>
                  <a:txBody>
                    <a:bodyPr/>
                    <a:lstStyle/>
                    <a:p>
                      <a:r>
                        <a:rPr lang="en-US" sz="1800" kern="1200" baseline="0" dirty="0" smtClean="0">
                          <a:solidFill>
                            <a:schemeClr val="dk1"/>
                          </a:solidFill>
                          <a:latin typeface="+mn-lt"/>
                          <a:ea typeface="+mn-ea"/>
                          <a:cs typeface="+mn-cs"/>
                        </a:rPr>
                        <a:t>H334</a:t>
                      </a:r>
                      <a:endParaRPr lang="en-US" dirty="0"/>
                    </a:p>
                  </a:txBody>
                  <a:tcPr/>
                </a:tc>
                <a:tc>
                  <a:txBody>
                    <a:bodyPr/>
                    <a:lstStyle/>
                    <a:p>
                      <a:r>
                        <a:rPr lang="ja-JP" altLang="en-US" sz="1800" kern="1200" smtClean="0">
                          <a:solidFill>
                            <a:schemeClr val="dk1"/>
                          </a:solidFill>
                          <a:latin typeface="+mn-lt"/>
                          <a:ea typeface="+mn-ea"/>
                          <a:cs typeface="+mn-cs"/>
                        </a:rPr>
                        <a:t>吸入するとアレルギー、喘息または、呼吸困難を起こすおそれ</a:t>
                      </a:r>
                      <a:endParaRPr lang="en-US" dirty="0"/>
                    </a:p>
                  </a:txBody>
                  <a:tcPr/>
                </a:tc>
                <a:tc>
                  <a:txBody>
                    <a:bodyPr/>
                    <a:lstStyle/>
                    <a:p>
                      <a:r>
                        <a:rPr lang="ja-JP" altLang="en-US" sz="1800" kern="1200" smtClean="0">
                          <a:solidFill>
                            <a:schemeClr val="dk1"/>
                          </a:solidFill>
                          <a:latin typeface="+mn-lt"/>
                          <a:ea typeface="+mn-ea"/>
                          <a:cs typeface="+mn-cs"/>
                        </a:rPr>
                        <a:t>呼吸器感作性カテゴリー</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smtClean="0">
                          <a:solidFill>
                            <a:schemeClr val="dk1"/>
                          </a:solidFill>
                          <a:latin typeface="+mn-lt"/>
                          <a:ea typeface="+mn-ea"/>
                          <a:cs typeface="+mn-cs"/>
                        </a:rPr>
                        <a:t>H335</a:t>
                      </a:r>
                      <a:endParaRPr lang="en-US" dirty="0"/>
                    </a:p>
                  </a:txBody>
                  <a:tcPr/>
                </a:tc>
                <a:tc>
                  <a:txBody>
                    <a:bodyPr/>
                    <a:lstStyle/>
                    <a:p>
                      <a:r>
                        <a:rPr lang="ja-JP" altLang="en-US" sz="1800" kern="1200" smtClean="0">
                          <a:solidFill>
                            <a:schemeClr val="dk1"/>
                          </a:solidFill>
                          <a:latin typeface="+mn-lt"/>
                          <a:ea typeface="+mn-ea"/>
                          <a:cs typeface="+mn-cs"/>
                        </a:rPr>
                        <a:t>呼吸器への刺激のおそれ</a:t>
                      </a:r>
                      <a:endParaRPr lang="en-US" dirty="0"/>
                    </a:p>
                  </a:txBody>
                  <a:tcPr/>
                </a:tc>
                <a:tc>
                  <a:txBody>
                    <a:bodyPr/>
                    <a:lstStyle/>
                    <a:p>
                      <a:r>
                        <a:rPr lang="ja-JP" altLang="en-US" sz="1800" kern="1200" smtClean="0">
                          <a:solidFill>
                            <a:schemeClr val="dk1"/>
                          </a:solidFill>
                          <a:latin typeface="+mn-lt"/>
                          <a:ea typeface="+mn-ea"/>
                          <a:cs typeface="+mn-cs"/>
                        </a:rPr>
                        <a:t>特定標的臓器毒性</a:t>
                      </a:r>
                      <a:r>
                        <a:rPr lang="en-US" altLang="ja-JP" sz="1800" kern="1200" dirty="0" smtClean="0">
                          <a:solidFill>
                            <a:schemeClr val="dk1"/>
                          </a:solidFill>
                          <a:latin typeface="+mn-lt"/>
                          <a:ea typeface="+mn-ea"/>
                          <a:cs typeface="+mn-cs"/>
                        </a:rPr>
                        <a:t>3 - </a:t>
                      </a:r>
                      <a:r>
                        <a:rPr lang="ja-JP" altLang="en-US" sz="1800" kern="1200" smtClean="0">
                          <a:solidFill>
                            <a:schemeClr val="dk1"/>
                          </a:solidFill>
                          <a:latin typeface="+mn-lt"/>
                          <a:ea typeface="+mn-ea"/>
                          <a:cs typeface="+mn-cs"/>
                        </a:rPr>
                        <a:t>単一露光カテゴリ</a:t>
                      </a:r>
                      <a:endParaRPr lang="en-US" dirty="0" smtClean="0"/>
                    </a:p>
                  </a:txBody>
                  <a:tcPr/>
                </a:tc>
              </a:tr>
              <a:tr h="0">
                <a:tc>
                  <a:txBody>
                    <a:bodyPr/>
                    <a:lstStyle/>
                    <a:p>
                      <a:r>
                        <a:rPr lang="en-US" sz="1800" kern="1200" baseline="0" dirty="0" smtClean="0">
                          <a:solidFill>
                            <a:schemeClr val="dk1"/>
                          </a:solidFill>
                          <a:latin typeface="+mn-lt"/>
                          <a:ea typeface="+mn-ea"/>
                          <a:cs typeface="+mn-cs"/>
                        </a:rPr>
                        <a:t>H336</a:t>
                      </a:r>
                      <a:endParaRPr lang="en-US" dirty="0"/>
                    </a:p>
                  </a:txBody>
                  <a:tcPr/>
                </a:tc>
                <a:tc>
                  <a:txBody>
                    <a:bodyPr/>
                    <a:lstStyle/>
                    <a:p>
                      <a:r>
                        <a:rPr lang="ja-JP" altLang="en-US" sz="1800" kern="1200" smtClean="0">
                          <a:solidFill>
                            <a:schemeClr val="dk1"/>
                          </a:solidFill>
                          <a:latin typeface="+mn-lt"/>
                          <a:ea typeface="+mn-ea"/>
                          <a:cs typeface="+mn-cs"/>
                        </a:rPr>
                        <a:t>眠気やめまいのおそれ</a:t>
                      </a:r>
                      <a:endParaRPr lang="en-US" dirty="0"/>
                    </a:p>
                  </a:txBody>
                  <a:tcPr/>
                </a:tc>
                <a:tc>
                  <a:txBody>
                    <a:bodyPr/>
                    <a:lstStyle/>
                    <a:p>
                      <a:r>
                        <a:rPr lang="ja-JP" altLang="en-US" sz="1800" kern="1200" smtClean="0">
                          <a:solidFill>
                            <a:schemeClr val="dk1"/>
                          </a:solidFill>
                          <a:latin typeface="+mn-lt"/>
                          <a:ea typeface="+mn-ea"/>
                          <a:cs typeface="+mn-cs"/>
                        </a:rPr>
                        <a:t>特定標的臓器毒性</a:t>
                      </a:r>
                      <a:r>
                        <a:rPr lang="en-US" altLang="ja-JP" sz="1800" kern="1200" dirty="0" smtClean="0">
                          <a:solidFill>
                            <a:schemeClr val="dk1"/>
                          </a:solidFill>
                          <a:latin typeface="+mn-lt"/>
                          <a:ea typeface="+mn-ea"/>
                          <a:cs typeface="+mn-cs"/>
                        </a:rPr>
                        <a:t>3 - </a:t>
                      </a:r>
                      <a:r>
                        <a:rPr lang="ja-JP" altLang="en-US" sz="1800" kern="1200" smtClean="0">
                          <a:solidFill>
                            <a:schemeClr val="dk1"/>
                          </a:solidFill>
                          <a:latin typeface="+mn-lt"/>
                          <a:ea typeface="+mn-ea"/>
                          <a:cs typeface="+mn-cs"/>
                        </a:rPr>
                        <a:t>単一露光カテゴリ</a:t>
                      </a:r>
                      <a:endParaRPr lang="en-US" dirty="0" smtClean="0"/>
                    </a:p>
                  </a:txBody>
                  <a:tcPr/>
                </a:tc>
              </a:tr>
              <a:tr h="0">
                <a:tc>
                  <a:txBody>
                    <a:bodyPr/>
                    <a:lstStyle/>
                    <a:p>
                      <a:r>
                        <a:rPr lang="en-US" sz="1800" kern="1200" baseline="0" dirty="0" smtClean="0">
                          <a:solidFill>
                            <a:schemeClr val="dk1"/>
                          </a:solidFill>
                          <a:latin typeface="+mn-lt"/>
                          <a:ea typeface="+mn-ea"/>
                          <a:cs typeface="+mn-cs"/>
                        </a:rPr>
                        <a:t>H340</a:t>
                      </a:r>
                      <a:endParaRPr lang="en-US" dirty="0"/>
                    </a:p>
                  </a:txBody>
                  <a:tcPr/>
                </a:tc>
                <a:tc>
                  <a:txBody>
                    <a:bodyPr/>
                    <a:lstStyle/>
                    <a:p>
                      <a:r>
                        <a:rPr lang="ja-JP" altLang="en-US" sz="1800" kern="1200" smtClean="0">
                          <a:solidFill>
                            <a:schemeClr val="dk1"/>
                          </a:solidFill>
                          <a:latin typeface="+mn-lt"/>
                          <a:ea typeface="+mn-ea"/>
                          <a:cs typeface="+mn-cs"/>
                        </a:rPr>
                        <a:t>（それが決定的に暴露、他のルートが危険を引き起こさないことが証明された場合の露出の状態ルート）の遺伝的欠損を引き起こすことがある</a:t>
                      </a:r>
                      <a:endParaRPr lang="en-US" dirty="0"/>
                    </a:p>
                  </a:txBody>
                  <a:tcPr/>
                </a:tc>
                <a:tc>
                  <a:txBody>
                    <a:bodyPr/>
                    <a:lstStyle/>
                    <a:p>
                      <a:r>
                        <a:rPr lang="ja-JP" altLang="en-US" sz="1800" kern="1200" smtClean="0">
                          <a:solidFill>
                            <a:schemeClr val="dk1"/>
                          </a:solidFill>
                          <a:latin typeface="+mn-lt"/>
                          <a:ea typeface="+mn-ea"/>
                          <a:cs typeface="+mn-cs"/>
                        </a:rPr>
                        <a:t>生殖細胞変異原性カテゴリー</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a:t>
                      </a:r>
                      <a:r>
                        <a:rPr lang="en-US" altLang="ja-JP" sz="1800" kern="1200" dirty="0" smtClean="0">
                          <a:solidFill>
                            <a:schemeClr val="dk1"/>
                          </a:solidFill>
                          <a:latin typeface="+mn-lt"/>
                          <a:ea typeface="+mn-ea"/>
                          <a:cs typeface="+mn-cs"/>
                        </a:rPr>
                        <a:t>1A/1B</a:t>
                      </a:r>
                      <a:r>
                        <a:rPr lang="ja-JP" altLang="en-US" sz="1800" kern="120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H341</a:t>
                      </a:r>
                      <a:endParaRPr lang="en-US" dirty="0"/>
                    </a:p>
                  </a:txBody>
                  <a:tcPr/>
                </a:tc>
                <a:tc>
                  <a:txBody>
                    <a:bodyPr/>
                    <a:lstStyle/>
                    <a:p>
                      <a:r>
                        <a:rPr lang="ja-JP" altLang="en-US" sz="1800" kern="1200" smtClean="0">
                          <a:solidFill>
                            <a:schemeClr val="dk1"/>
                          </a:solidFill>
                          <a:latin typeface="+mn-lt"/>
                          <a:ea typeface="+mn-ea"/>
                          <a:cs typeface="+mn-cs"/>
                        </a:rPr>
                        <a:t>（それが決定的に暴露、他のルートが危険を引き起こさないことが証明された場合の露出の状態ルート）遺伝性疾患のおそれの疑い</a:t>
                      </a:r>
                      <a:endParaRPr lang="en-US" dirty="0"/>
                    </a:p>
                  </a:txBody>
                  <a:tcPr/>
                </a:tc>
                <a:tc>
                  <a:txBody>
                    <a:bodyPr/>
                    <a:lstStyle/>
                    <a:p>
                      <a:r>
                        <a:rPr lang="ja-JP" altLang="en-US" sz="1800" kern="1200" smtClean="0">
                          <a:solidFill>
                            <a:schemeClr val="dk1"/>
                          </a:solidFill>
                          <a:latin typeface="+mn-lt"/>
                          <a:ea typeface="+mn-ea"/>
                          <a:cs typeface="+mn-cs"/>
                        </a:rPr>
                        <a:t>生殖細胞変異原性カテゴリー</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H350</a:t>
                      </a:r>
                      <a:endParaRPr lang="en-US" dirty="0"/>
                    </a:p>
                  </a:txBody>
                  <a:tcPr/>
                </a:tc>
                <a:tc>
                  <a:txBody>
                    <a:bodyPr/>
                    <a:lstStyle/>
                    <a:p>
                      <a:r>
                        <a:rPr lang="ja-JP" altLang="en-US" sz="1800" kern="1200" smtClean="0">
                          <a:solidFill>
                            <a:schemeClr val="dk1"/>
                          </a:solidFill>
                          <a:latin typeface="+mn-lt"/>
                          <a:ea typeface="+mn-ea"/>
                          <a:cs typeface="+mn-cs"/>
                        </a:rPr>
                        <a:t>（それが決定的に暴露、他のルートが危険を引き起こさないことが証明された場合の露出の状態ルート）がんを引き起こす可能性があります</a:t>
                      </a:r>
                      <a:endParaRPr lang="en-US" dirty="0"/>
                    </a:p>
                  </a:txBody>
                  <a:tcPr/>
                </a:tc>
                <a:tc>
                  <a:txBody>
                    <a:bodyPr/>
                    <a:lstStyle/>
                    <a:p>
                      <a:r>
                        <a:rPr lang="ja-JP" altLang="en-US" sz="1800" kern="1200" smtClean="0">
                          <a:solidFill>
                            <a:schemeClr val="dk1"/>
                          </a:solidFill>
                          <a:latin typeface="+mn-lt"/>
                          <a:ea typeface="+mn-ea"/>
                          <a:cs typeface="+mn-cs"/>
                        </a:rPr>
                        <a:t>発癌性カテゴリー</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a:t>
                      </a:r>
                      <a:r>
                        <a:rPr lang="en-US" altLang="ja-JP" sz="1800" kern="1200" dirty="0" smtClean="0">
                          <a:solidFill>
                            <a:schemeClr val="dk1"/>
                          </a:solidFill>
                          <a:latin typeface="+mn-lt"/>
                          <a:ea typeface="+mn-ea"/>
                          <a:cs typeface="+mn-cs"/>
                        </a:rPr>
                        <a:t>1A/1B</a:t>
                      </a:r>
                      <a:r>
                        <a:rPr lang="ja-JP" altLang="en-US" sz="1800" kern="120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H351</a:t>
                      </a:r>
                      <a:endParaRPr lang="en-US" dirty="0"/>
                    </a:p>
                  </a:txBody>
                  <a:tcPr/>
                </a:tc>
                <a:tc>
                  <a:txBody>
                    <a:bodyPr/>
                    <a:lstStyle/>
                    <a:p>
                      <a:r>
                        <a:rPr lang="ja-JP" altLang="en-US" sz="1800" kern="1200" smtClean="0">
                          <a:solidFill>
                            <a:schemeClr val="dk1"/>
                          </a:solidFill>
                          <a:latin typeface="+mn-lt"/>
                          <a:ea typeface="+mn-ea"/>
                          <a:cs typeface="+mn-cs"/>
                        </a:rPr>
                        <a:t>（それが決定的に暴露、他のルートが危険を引き起こさないことが証明された場合の露出の状態ルート）発がんのおそれの疑い</a:t>
                      </a:r>
                      <a:endParaRPr lang="en-US" dirty="0"/>
                    </a:p>
                  </a:txBody>
                  <a:tcPr/>
                </a:tc>
                <a:tc>
                  <a:txBody>
                    <a:bodyPr/>
                    <a:lstStyle/>
                    <a:p>
                      <a:r>
                        <a:rPr lang="ja-JP" altLang="en-US" sz="1800" kern="1200" smtClean="0">
                          <a:solidFill>
                            <a:schemeClr val="dk1"/>
                          </a:solidFill>
                          <a:latin typeface="+mn-lt"/>
                          <a:ea typeface="+mn-ea"/>
                          <a:cs typeface="+mn-cs"/>
                        </a:rPr>
                        <a:t>発癌性カテゴリー</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H360</a:t>
                      </a:r>
                      <a:endParaRPr lang="en-US" dirty="0"/>
                    </a:p>
                  </a:txBody>
                  <a:tcPr/>
                </a:tc>
                <a:tc>
                  <a:txBody>
                    <a:bodyPr/>
                    <a:lstStyle/>
                    <a:p>
                      <a:r>
                        <a:rPr lang="ja-JP" altLang="en-US" sz="1800" kern="1200" smtClean="0">
                          <a:solidFill>
                            <a:schemeClr val="dk1"/>
                          </a:solidFill>
                          <a:latin typeface="+mn-lt"/>
                          <a:ea typeface="+mn-ea"/>
                          <a:cs typeface="+mn-cs"/>
                        </a:rPr>
                        <a:t>（もし判れば影響）の可能な生殖能または胎児は（露出の状態の経路は決定的に暴露は、他のルートが危険を引き起こさないことが証明されている場合）</a:t>
                      </a:r>
                      <a:endParaRPr lang="en-US" dirty="0"/>
                    </a:p>
                  </a:txBody>
                  <a:tcPr/>
                </a:tc>
                <a:tc>
                  <a:txBody>
                    <a:bodyPr/>
                    <a:lstStyle/>
                    <a:p>
                      <a:r>
                        <a:rPr lang="ja-JP" altLang="en-US" sz="1800" kern="1200" smtClean="0">
                          <a:solidFill>
                            <a:schemeClr val="dk1"/>
                          </a:solidFill>
                          <a:latin typeface="+mn-lt"/>
                          <a:ea typeface="+mn-ea"/>
                          <a:cs typeface="+mn-cs"/>
                        </a:rPr>
                        <a:t>生殖毒性カテゴリー</a:t>
                      </a:r>
                      <a:r>
                        <a:rPr lang="en-US" altLang="ja-JP" sz="1800" kern="1200" dirty="0" smtClean="0">
                          <a:solidFill>
                            <a:schemeClr val="dk1"/>
                          </a:solidFill>
                          <a:latin typeface="+mn-lt"/>
                          <a:ea typeface="+mn-ea"/>
                          <a:cs typeface="+mn-cs"/>
                        </a:rPr>
                        <a:t>1</a:t>
                      </a:r>
                      <a:r>
                        <a:rPr lang="ja-JP" altLang="en-US" sz="1800" kern="1200" smtClean="0">
                          <a:solidFill>
                            <a:schemeClr val="dk1"/>
                          </a:solidFill>
                          <a:latin typeface="+mn-lt"/>
                          <a:ea typeface="+mn-ea"/>
                          <a:cs typeface="+mn-cs"/>
                        </a:rPr>
                        <a:t>（</a:t>
                      </a:r>
                      <a:r>
                        <a:rPr lang="en-US" altLang="ja-JP" sz="1800" kern="1200" dirty="0" smtClean="0">
                          <a:solidFill>
                            <a:schemeClr val="dk1"/>
                          </a:solidFill>
                          <a:latin typeface="+mn-lt"/>
                          <a:ea typeface="+mn-ea"/>
                          <a:cs typeface="+mn-cs"/>
                        </a:rPr>
                        <a:t>1A/1B</a:t>
                      </a:r>
                      <a:r>
                        <a:rPr lang="ja-JP" altLang="en-US" sz="1800" kern="1200" smtClean="0">
                          <a:solidFill>
                            <a:schemeClr val="dk1"/>
                          </a:solidFill>
                          <a:latin typeface="+mn-lt"/>
                          <a:ea typeface="+mn-ea"/>
                          <a:cs typeface="+mn-cs"/>
                        </a:rPr>
                        <a:t>）</a:t>
                      </a:r>
                      <a:endParaRPr lang="en-US" dirty="0" smtClean="0"/>
                    </a:p>
                  </a:txBody>
                  <a:tcPr/>
                </a:tc>
              </a:tr>
              <a:tr h="0">
                <a:tc>
                  <a:txBody>
                    <a:bodyPr/>
                    <a:lstStyle/>
                    <a:p>
                      <a:r>
                        <a:rPr lang="en-US" sz="1800" kern="1200" baseline="0" smtClean="0">
                          <a:solidFill>
                            <a:schemeClr val="dk1"/>
                          </a:solidFill>
                          <a:latin typeface="+mn-lt"/>
                          <a:ea typeface="+mn-ea"/>
                          <a:cs typeface="+mn-cs"/>
                        </a:rPr>
                        <a:t>H361</a:t>
                      </a:r>
                      <a:endParaRPr lang="en-US" dirty="0"/>
                    </a:p>
                  </a:txBody>
                  <a:tcPr/>
                </a:tc>
                <a:tc>
                  <a:txBody>
                    <a:bodyPr/>
                    <a:lstStyle/>
                    <a:p>
                      <a:r>
                        <a:rPr lang="ja-JP" altLang="en-US" sz="1800" kern="1200" smtClean="0">
                          <a:solidFill>
                            <a:schemeClr val="dk1"/>
                          </a:solidFill>
                          <a:latin typeface="+mn-lt"/>
                          <a:ea typeface="+mn-ea"/>
                          <a:cs typeface="+mn-cs"/>
                        </a:rPr>
                        <a:t>生殖能または（もし判れば影響）胎児の疑い（露出の状態の経路が決定的暴露は、他のルートが危険を引き起こさないことが証明されている場合）</a:t>
                      </a:r>
                      <a:endParaRPr lang="en-US" dirty="0"/>
                    </a:p>
                  </a:txBody>
                  <a:tcPr/>
                </a:tc>
                <a:tc>
                  <a:txBody>
                    <a:bodyPr/>
                    <a:lstStyle/>
                    <a:p>
                      <a:r>
                        <a:rPr lang="ja-JP" altLang="en-US" sz="1800" kern="1200" smtClean="0">
                          <a:solidFill>
                            <a:schemeClr val="dk1"/>
                          </a:solidFill>
                          <a:latin typeface="+mn-lt"/>
                          <a:ea typeface="+mn-ea"/>
                          <a:cs typeface="+mn-cs"/>
                        </a:rPr>
                        <a:t>生殖毒性カテゴリー</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H362</a:t>
                      </a:r>
                      <a:endParaRPr lang="en-US" dirty="0"/>
                    </a:p>
                  </a:txBody>
                  <a:tcPr/>
                </a:tc>
                <a:tc>
                  <a:txBody>
                    <a:bodyPr/>
                    <a:lstStyle/>
                    <a:p>
                      <a:r>
                        <a:rPr lang="ja-JP" altLang="en-US" sz="1800" kern="1200" smtClean="0">
                          <a:solidFill>
                            <a:schemeClr val="dk1"/>
                          </a:solidFill>
                          <a:latin typeface="+mn-lt"/>
                          <a:ea typeface="+mn-ea"/>
                          <a:cs typeface="+mn-cs"/>
                        </a:rPr>
                        <a:t>母乳の子供に害を及ぼす可能性がある</a:t>
                      </a:r>
                      <a:endParaRPr lang="en-US" dirty="0"/>
                    </a:p>
                  </a:txBody>
                  <a:tcPr/>
                </a:tc>
                <a:tc>
                  <a:txBody>
                    <a:bodyPr/>
                    <a:lstStyle/>
                    <a:p>
                      <a:r>
                        <a:rPr lang="ja-JP" altLang="en-US" sz="1800" kern="1200" smtClean="0">
                          <a:solidFill>
                            <a:schemeClr val="dk1"/>
                          </a:solidFill>
                          <a:latin typeface="+mn-lt"/>
                          <a:ea typeface="+mn-ea"/>
                          <a:cs typeface="+mn-cs"/>
                        </a:rPr>
                        <a:t>影響または授乳を通して</a:t>
                      </a:r>
                      <a:endParaRPr lang="en-US" dirty="0" smtClean="0"/>
                    </a:p>
                  </a:txBody>
                  <a:tcPr/>
                </a:tc>
              </a:tr>
              <a:tr h="0">
                <a:tc>
                  <a:txBody>
                    <a:bodyPr/>
                    <a:lstStyle/>
                    <a:p>
                      <a:r>
                        <a:rPr lang="en-US" sz="1800" kern="1200" baseline="0" dirty="0" smtClean="0">
                          <a:solidFill>
                            <a:schemeClr val="dk1"/>
                          </a:solidFill>
                          <a:latin typeface="+mn-lt"/>
                          <a:ea typeface="+mn-ea"/>
                          <a:cs typeface="+mn-cs"/>
                        </a:rPr>
                        <a:t>H370</a:t>
                      </a:r>
                      <a:endParaRPr lang="en-US" dirty="0"/>
                    </a:p>
                  </a:txBody>
                  <a:tcPr/>
                </a:tc>
                <a:tc>
                  <a:txBody>
                    <a:bodyPr/>
                    <a:lstStyle/>
                    <a:p>
                      <a:r>
                        <a:rPr lang="ja-JP" altLang="en-US" sz="1800" kern="1200" smtClean="0">
                          <a:solidFill>
                            <a:schemeClr val="dk1"/>
                          </a:solidFill>
                          <a:latin typeface="+mn-lt"/>
                          <a:ea typeface="+mn-ea"/>
                          <a:cs typeface="+mn-cs"/>
                        </a:rPr>
                        <a:t>（わかっている場合、すべての臓器が影響を受けるかの状態）（それが決定的に暴露は、他のルートが危険を引き起こさないことが証明された場合の露出の状態ルート）臓器の障害</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単回暴露カテゴリー</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H371</a:t>
                      </a:r>
                      <a:endParaRPr lang="en-US" dirty="0"/>
                    </a:p>
                  </a:txBody>
                  <a:tcPr/>
                </a:tc>
                <a:tc>
                  <a:txBody>
                    <a:bodyPr/>
                    <a:lstStyle/>
                    <a:p>
                      <a:r>
                        <a:rPr lang="ja-JP" altLang="en-US" sz="1800" kern="1200" smtClean="0">
                          <a:solidFill>
                            <a:schemeClr val="dk1"/>
                          </a:solidFill>
                          <a:latin typeface="+mn-lt"/>
                          <a:ea typeface="+mn-ea"/>
                          <a:cs typeface="+mn-cs"/>
                        </a:rPr>
                        <a:t>（わかっている場合、すべての器官が影響を受けたり状態）（それが決定的に暴露は、他のルートが危険を引き起こさないことが証明された場合の露出の状態ルート）臓器の損傷を引き起こすことがある</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単回暴露カテゴリー</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H372</a:t>
                      </a:r>
                      <a:endParaRPr lang="en-US" dirty="0"/>
                    </a:p>
                  </a:txBody>
                  <a:tcPr/>
                </a:tc>
                <a:tc>
                  <a:txBody>
                    <a:bodyPr/>
                    <a:lstStyle/>
                    <a:p>
                      <a:r>
                        <a:rPr lang="ja-JP" altLang="en-US" sz="1800" kern="1200" smtClean="0">
                          <a:solidFill>
                            <a:schemeClr val="dk1"/>
                          </a:solidFill>
                          <a:latin typeface="+mn-lt"/>
                          <a:ea typeface="+mn-ea"/>
                          <a:cs typeface="+mn-cs"/>
                        </a:rPr>
                        <a:t>長期または器官への反復暴露原因の損傷</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反復暴露区分</a:t>
                      </a:r>
                      <a:r>
                        <a:rPr lang="en-US" altLang="ja-JP" sz="1800" kern="120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H373</a:t>
                      </a:r>
                      <a:endParaRPr lang="en-US" dirty="0"/>
                    </a:p>
                  </a:txBody>
                  <a:tcPr/>
                </a:tc>
                <a:tc>
                  <a:txBody>
                    <a:bodyPr/>
                    <a:lstStyle/>
                    <a:p>
                      <a:r>
                        <a:rPr lang="ja-JP" altLang="en-US" sz="1800" kern="1200" smtClean="0">
                          <a:solidFill>
                            <a:schemeClr val="dk1"/>
                          </a:solidFill>
                          <a:latin typeface="+mn-lt"/>
                          <a:ea typeface="+mn-ea"/>
                          <a:cs typeface="+mn-cs"/>
                        </a:rPr>
                        <a:t>長期にわたる、または反復暴露により臓器を損傷することが</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反復暴露区分</a:t>
                      </a:r>
                      <a:r>
                        <a:rPr lang="en-US" altLang="ja-JP" sz="1800" kern="120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H400</a:t>
                      </a:r>
                      <a:endParaRPr lang="en-US" dirty="0"/>
                    </a:p>
                  </a:txBody>
                  <a:tcPr/>
                </a:tc>
                <a:tc>
                  <a:txBody>
                    <a:bodyPr/>
                    <a:lstStyle/>
                    <a:p>
                      <a:r>
                        <a:rPr lang="ja-JP" altLang="en-US" sz="1800" kern="1200" smtClean="0">
                          <a:solidFill>
                            <a:schemeClr val="dk1"/>
                          </a:solidFill>
                          <a:latin typeface="+mn-lt"/>
                          <a:ea typeface="+mn-ea"/>
                          <a:cs typeface="+mn-cs"/>
                        </a:rPr>
                        <a:t>水生生物に対して毒性が非常に強い</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1 -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dirty="0" smtClean="0">
                          <a:solidFill>
                            <a:schemeClr val="dk1"/>
                          </a:solidFill>
                          <a:latin typeface="+mn-lt"/>
                          <a:ea typeface="+mn-ea"/>
                          <a:cs typeface="+mn-cs"/>
                        </a:rPr>
                        <a:t>H401</a:t>
                      </a:r>
                      <a:endParaRPr lang="en-US" dirty="0"/>
                    </a:p>
                  </a:txBody>
                  <a:tcPr/>
                </a:tc>
                <a:tc>
                  <a:txBody>
                    <a:bodyPr/>
                    <a:lstStyle/>
                    <a:p>
                      <a:r>
                        <a:rPr lang="ja-JP" altLang="en-US" sz="1800" kern="1200" smtClean="0">
                          <a:solidFill>
                            <a:schemeClr val="dk1"/>
                          </a:solidFill>
                          <a:latin typeface="+mn-lt"/>
                          <a:ea typeface="+mn-ea"/>
                          <a:cs typeface="+mn-cs"/>
                        </a:rPr>
                        <a:t>水生生物への毒性</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2 -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smtClean="0">
                          <a:solidFill>
                            <a:schemeClr val="dk1"/>
                          </a:solidFill>
                          <a:latin typeface="+mn-lt"/>
                          <a:ea typeface="+mn-ea"/>
                          <a:cs typeface="+mn-cs"/>
                        </a:rPr>
                        <a:t>H402</a:t>
                      </a:r>
                      <a:endParaRPr lang="en-US" dirty="0"/>
                    </a:p>
                  </a:txBody>
                  <a:tcPr/>
                </a:tc>
                <a:tc>
                  <a:txBody>
                    <a:bodyPr/>
                    <a:lstStyle/>
                    <a:p>
                      <a:r>
                        <a:rPr lang="ja-JP" altLang="en-US" sz="1800" kern="1200" smtClean="0">
                          <a:solidFill>
                            <a:schemeClr val="dk1"/>
                          </a:solidFill>
                          <a:latin typeface="+mn-lt"/>
                          <a:ea typeface="+mn-ea"/>
                          <a:cs typeface="+mn-cs"/>
                        </a:rPr>
                        <a:t>水生生物に有害</a:t>
                      </a:r>
                      <a:endParaRPr lang="en-US" dirty="0"/>
                    </a:p>
                  </a:txBody>
                  <a:tcPr/>
                </a:tc>
                <a:tc>
                  <a:txBody>
                    <a:bodyPr/>
                    <a:lstStyle/>
                    <a:p>
                      <a:r>
                        <a:rPr lang="ja-JP" altLang="en-US" sz="1800" kern="1200" smtClean="0">
                          <a:solidFill>
                            <a:schemeClr val="dk1"/>
                          </a:solidFill>
                          <a:latin typeface="+mn-lt"/>
                          <a:ea typeface="+mn-ea"/>
                          <a:cs typeface="+mn-cs"/>
                        </a:rPr>
                        <a:t>急性毒性区分</a:t>
                      </a:r>
                      <a:r>
                        <a:rPr lang="en-US" altLang="ja-JP" sz="1800" kern="1200" dirty="0" smtClean="0">
                          <a:solidFill>
                            <a:schemeClr val="dk1"/>
                          </a:solidFill>
                          <a:latin typeface="+mn-lt"/>
                          <a:ea typeface="+mn-ea"/>
                          <a:cs typeface="+mn-cs"/>
                        </a:rPr>
                        <a:t>3 -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dirty="0" smtClean="0">
                          <a:solidFill>
                            <a:schemeClr val="dk1"/>
                          </a:solidFill>
                          <a:latin typeface="+mn-lt"/>
                          <a:ea typeface="+mn-ea"/>
                          <a:cs typeface="+mn-cs"/>
                        </a:rPr>
                        <a:t>H410</a:t>
                      </a:r>
                      <a:endParaRPr lang="en-US" dirty="0"/>
                    </a:p>
                  </a:txBody>
                  <a:tcPr/>
                </a:tc>
                <a:tc>
                  <a:txBody>
                    <a:bodyPr/>
                    <a:lstStyle/>
                    <a:p>
                      <a:r>
                        <a:rPr lang="ja-JP" altLang="en-US" sz="1800" kern="1200" smtClean="0">
                          <a:solidFill>
                            <a:schemeClr val="dk1"/>
                          </a:solidFill>
                          <a:latin typeface="+mn-lt"/>
                          <a:ea typeface="+mn-ea"/>
                          <a:cs typeface="+mn-cs"/>
                        </a:rPr>
                        <a:t>長期的なインパクトにより水生生物に非常に強い毒性</a:t>
                      </a:r>
                      <a:endParaRPr lang="en-US" dirty="0"/>
                    </a:p>
                  </a:txBody>
                  <a:tcPr/>
                </a:tc>
                <a:tc>
                  <a:txBody>
                    <a:bodyPr/>
                    <a:lstStyle/>
                    <a:p>
                      <a:r>
                        <a:rPr lang="ja-JP" altLang="en-US" sz="1800" kern="1200" smtClean="0">
                          <a:solidFill>
                            <a:schemeClr val="dk1"/>
                          </a:solidFill>
                          <a:latin typeface="+mn-lt"/>
                          <a:ea typeface="+mn-ea"/>
                          <a:cs typeface="+mn-cs"/>
                        </a:rPr>
                        <a:t>慢性毒性区分</a:t>
                      </a:r>
                      <a:r>
                        <a:rPr lang="en-US" altLang="ja-JP" sz="1800" kern="1200" dirty="0" smtClean="0">
                          <a:solidFill>
                            <a:schemeClr val="dk1"/>
                          </a:solidFill>
                          <a:latin typeface="+mn-lt"/>
                          <a:ea typeface="+mn-ea"/>
                          <a:cs typeface="+mn-cs"/>
                        </a:rPr>
                        <a:t>1 -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smtClean="0">
                          <a:solidFill>
                            <a:schemeClr val="dk1"/>
                          </a:solidFill>
                          <a:latin typeface="+mn-lt"/>
                          <a:ea typeface="+mn-ea"/>
                          <a:cs typeface="+mn-cs"/>
                        </a:rPr>
                        <a:t>H411</a:t>
                      </a:r>
                      <a:endParaRPr lang="en-US" dirty="0"/>
                    </a:p>
                  </a:txBody>
                  <a:tcPr/>
                </a:tc>
                <a:tc>
                  <a:txBody>
                    <a:bodyPr/>
                    <a:lstStyle/>
                    <a:p>
                      <a:r>
                        <a:rPr lang="ja-JP" altLang="en-US" sz="1800" kern="1200" smtClean="0">
                          <a:solidFill>
                            <a:schemeClr val="dk1"/>
                          </a:solidFill>
                          <a:latin typeface="+mn-lt"/>
                          <a:ea typeface="+mn-ea"/>
                          <a:cs typeface="+mn-cs"/>
                        </a:rPr>
                        <a:t>長期的影響により水生生物に毒性</a:t>
                      </a:r>
                      <a:endParaRPr lang="en-US" dirty="0"/>
                    </a:p>
                  </a:txBody>
                  <a:tcPr/>
                </a:tc>
                <a:tc>
                  <a:txBody>
                    <a:bodyPr/>
                    <a:lstStyle/>
                    <a:p>
                      <a:r>
                        <a:rPr lang="ja-JP" altLang="en-US" sz="1800" kern="1200" smtClean="0">
                          <a:solidFill>
                            <a:schemeClr val="dk1"/>
                          </a:solidFill>
                          <a:latin typeface="+mn-lt"/>
                          <a:ea typeface="+mn-ea"/>
                          <a:cs typeface="+mn-cs"/>
                        </a:rPr>
                        <a:t>慢性毒性区分</a:t>
                      </a:r>
                      <a:r>
                        <a:rPr lang="en-US" altLang="ja-JP" sz="1800" kern="1200" dirty="0" smtClean="0">
                          <a:solidFill>
                            <a:schemeClr val="dk1"/>
                          </a:solidFill>
                          <a:latin typeface="+mn-lt"/>
                          <a:ea typeface="+mn-ea"/>
                          <a:cs typeface="+mn-cs"/>
                        </a:rPr>
                        <a:t>2 -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dirty="0" smtClean="0">
                          <a:solidFill>
                            <a:schemeClr val="dk1"/>
                          </a:solidFill>
                          <a:latin typeface="+mn-lt"/>
                          <a:ea typeface="+mn-ea"/>
                          <a:cs typeface="+mn-cs"/>
                        </a:rPr>
                        <a:t>H412</a:t>
                      </a:r>
                      <a:endParaRPr lang="en-US" dirty="0"/>
                    </a:p>
                  </a:txBody>
                  <a:tcPr/>
                </a:tc>
                <a:tc>
                  <a:txBody>
                    <a:bodyPr/>
                    <a:lstStyle/>
                    <a:p>
                      <a:r>
                        <a:rPr lang="ja-JP" altLang="en-US" sz="1800" kern="1200" smtClean="0">
                          <a:solidFill>
                            <a:schemeClr val="dk1"/>
                          </a:solidFill>
                          <a:latin typeface="+mn-lt"/>
                          <a:ea typeface="+mn-ea"/>
                          <a:cs typeface="+mn-cs"/>
                        </a:rPr>
                        <a:t>長期的影響により水生生物に有害</a:t>
                      </a:r>
                      <a:endParaRPr lang="en-US" dirty="0"/>
                    </a:p>
                  </a:txBody>
                  <a:tcPr/>
                </a:tc>
                <a:tc>
                  <a:txBody>
                    <a:bodyPr/>
                    <a:lstStyle/>
                    <a:p>
                      <a:r>
                        <a:rPr lang="ja-JP" altLang="en-US" sz="1800" kern="1200" smtClean="0">
                          <a:solidFill>
                            <a:schemeClr val="dk1"/>
                          </a:solidFill>
                          <a:latin typeface="+mn-lt"/>
                          <a:ea typeface="+mn-ea"/>
                          <a:cs typeface="+mn-cs"/>
                        </a:rPr>
                        <a:t>慢性毒性区分</a:t>
                      </a:r>
                      <a:r>
                        <a:rPr lang="en-US" altLang="ja-JP" sz="1800" kern="1200" dirty="0" smtClean="0">
                          <a:solidFill>
                            <a:schemeClr val="dk1"/>
                          </a:solidFill>
                          <a:latin typeface="+mn-lt"/>
                          <a:ea typeface="+mn-ea"/>
                          <a:cs typeface="+mn-cs"/>
                        </a:rPr>
                        <a:t>3 - </a:t>
                      </a:r>
                      <a:r>
                        <a:rPr lang="ja-JP" altLang="en-US" sz="1800" kern="1200" smtClean="0">
                          <a:solidFill>
                            <a:schemeClr val="dk1"/>
                          </a:solidFill>
                          <a:latin typeface="+mn-lt"/>
                          <a:ea typeface="+mn-ea"/>
                          <a:cs typeface="+mn-cs"/>
                        </a:rPr>
                        <a:t>水生環境有害性</a:t>
                      </a:r>
                      <a:endParaRPr lang="en-US" dirty="0" smtClean="0"/>
                    </a:p>
                  </a:txBody>
                  <a:tcPr/>
                </a:tc>
              </a:tr>
              <a:tr h="0">
                <a:tc>
                  <a:txBody>
                    <a:bodyPr/>
                    <a:lstStyle/>
                    <a:p>
                      <a:r>
                        <a:rPr lang="en-US" sz="1800" kern="1200" baseline="0" dirty="0" smtClean="0">
                          <a:solidFill>
                            <a:schemeClr val="dk1"/>
                          </a:solidFill>
                          <a:latin typeface="+mn-lt"/>
                          <a:ea typeface="+mn-ea"/>
                          <a:cs typeface="+mn-cs"/>
                        </a:rPr>
                        <a:t>H413</a:t>
                      </a:r>
                      <a:endParaRPr lang="en-US" dirty="0"/>
                    </a:p>
                  </a:txBody>
                  <a:tcPr/>
                </a:tc>
                <a:tc>
                  <a:txBody>
                    <a:bodyPr/>
                    <a:lstStyle/>
                    <a:p>
                      <a:r>
                        <a:rPr lang="ja-JP" altLang="en-US" sz="1800" kern="1200" smtClean="0">
                          <a:solidFill>
                            <a:schemeClr val="dk1"/>
                          </a:solidFill>
                          <a:latin typeface="+mn-lt"/>
                          <a:ea typeface="+mn-ea"/>
                          <a:cs typeface="+mn-cs"/>
                        </a:rPr>
                        <a:t>水生生物への長期的な有害な影響を引き起こす可能性</a:t>
                      </a:r>
                      <a:endParaRPr lang="en-US" dirty="0"/>
                    </a:p>
                  </a:txBody>
                  <a:tcPr/>
                </a:tc>
                <a:tc>
                  <a:txBody>
                    <a:bodyPr/>
                    <a:lstStyle/>
                    <a:p>
                      <a:r>
                        <a:rPr lang="ja-JP" altLang="en-US" sz="1800" kern="1200" smtClean="0">
                          <a:solidFill>
                            <a:schemeClr val="dk1"/>
                          </a:solidFill>
                          <a:latin typeface="+mn-lt"/>
                          <a:ea typeface="+mn-ea"/>
                          <a:cs typeface="+mn-cs"/>
                        </a:rPr>
                        <a:t>慢性毒性区分</a:t>
                      </a:r>
                      <a:r>
                        <a:rPr lang="en-US" altLang="ja-JP" sz="1800" kern="1200" dirty="0" smtClean="0">
                          <a:solidFill>
                            <a:schemeClr val="dk1"/>
                          </a:solidFill>
                          <a:latin typeface="+mn-lt"/>
                          <a:ea typeface="+mn-ea"/>
                          <a:cs typeface="+mn-cs"/>
                        </a:rPr>
                        <a:t>4 - </a:t>
                      </a:r>
                      <a:r>
                        <a:rPr lang="ja-JP" altLang="en-US" sz="1800" kern="1200" smtClean="0">
                          <a:solidFill>
                            <a:schemeClr val="dk1"/>
                          </a:solidFill>
                          <a:latin typeface="+mn-lt"/>
                          <a:ea typeface="+mn-ea"/>
                          <a:cs typeface="+mn-cs"/>
                        </a:rPr>
                        <a:t>水生環境有害性</a:t>
                      </a:r>
                      <a:endParaRPr lang="en-US" dirty="0" smtClean="0"/>
                    </a:p>
                  </a:txBody>
                  <a:tcPr/>
                </a:tc>
              </a:tr>
            </a:tbl>
          </a:graphicData>
        </a:graphic>
      </p:graphicFrame>
      <p:graphicFrame>
        <p:nvGraphicFramePr>
          <p:cNvPr id="7" name="Table 6"/>
          <p:cNvGraphicFramePr>
            <a:graphicFrameLocks noGrp="1"/>
          </p:cNvGraphicFramePr>
          <p:nvPr/>
        </p:nvGraphicFramePr>
        <p:xfrm>
          <a:off x="0" y="-304800"/>
          <a:ext cx="9296400" cy="381000"/>
        </p:xfrm>
        <a:graphic>
          <a:graphicData uri="http://schemas.openxmlformats.org/drawingml/2006/table">
            <a:tbl>
              <a:tblPr firstRow="1" bandRow="1">
                <a:tableStyleId>{5C22544A-7EE6-4342-B048-85BDC9FD1C3A}</a:tableStyleId>
              </a:tblPr>
              <a:tblGrid>
                <a:gridCol w="9296400"/>
              </a:tblGrid>
              <a:tr h="381000">
                <a:tc>
                  <a:txBody>
                    <a:bodyPr/>
                    <a:lstStyle/>
                    <a:p>
                      <a:pPr algn="ctr"/>
                      <a:r>
                        <a:rPr lang="en-US" altLang="ja-JP" sz="1800" b="1" kern="1200" dirty="0" smtClean="0">
                          <a:solidFill>
                            <a:schemeClr val="lt1"/>
                          </a:solidFill>
                          <a:latin typeface="+mn-lt"/>
                          <a:ea typeface="+mn-ea"/>
                          <a:cs typeface="+mn-cs"/>
                        </a:rPr>
                        <a:t>GHS</a:t>
                      </a:r>
                      <a:r>
                        <a:rPr lang="ja-JP" altLang="en-US" sz="1800" b="1" kern="1200" smtClean="0">
                          <a:solidFill>
                            <a:schemeClr val="lt1"/>
                          </a:solidFill>
                          <a:latin typeface="+mn-lt"/>
                          <a:ea typeface="+mn-ea"/>
                          <a:cs typeface="+mn-cs"/>
                        </a:rPr>
                        <a:t>のレポートデータ</a:t>
                      </a:r>
                      <a:endParaRPr lang="en-US" i="1"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8991600" cy="609600"/>
        </p:xfrm>
        <a:graphic>
          <a:graphicData uri="http://schemas.openxmlformats.org/drawingml/2006/table">
            <a:tbl>
              <a:tblPr firstRow="1" bandRow="1">
                <a:tableStyleId>{5C22544A-7EE6-4342-B048-85BDC9FD1C3A}</a:tableStyleId>
              </a:tblPr>
              <a:tblGrid>
                <a:gridCol w="8991600"/>
              </a:tblGrid>
              <a:tr h="609600">
                <a:tc>
                  <a:txBody>
                    <a:bodyPr/>
                    <a:lstStyle/>
                    <a:p>
                      <a:pPr algn="ctr"/>
                      <a:r>
                        <a:rPr lang="en-US" altLang="ja-JP" sz="1800" b="1" kern="1200" dirty="0" smtClean="0">
                          <a:solidFill>
                            <a:schemeClr val="lt1"/>
                          </a:solidFill>
                          <a:latin typeface="+mn-lt"/>
                          <a:ea typeface="+mn-ea"/>
                          <a:cs typeface="+mn-cs"/>
                        </a:rPr>
                        <a:t>GHS</a:t>
                      </a:r>
                      <a:r>
                        <a:rPr lang="ja-JP" altLang="en-US" sz="1800" b="1" kern="1200" smtClean="0">
                          <a:solidFill>
                            <a:schemeClr val="lt1"/>
                          </a:solidFill>
                          <a:latin typeface="+mn-lt"/>
                          <a:ea typeface="+mn-ea"/>
                          <a:cs typeface="+mn-cs"/>
                        </a:rPr>
                        <a:t>の注意書き情報</a:t>
                      </a:r>
                      <a:endParaRPr lang="en-US" dirty="0"/>
                    </a:p>
                  </a:txBody>
                  <a:tcPr/>
                </a:tc>
              </a:tr>
            </a:tbl>
          </a:graphicData>
        </a:graphic>
      </p:graphicFrame>
      <p:graphicFrame>
        <p:nvGraphicFramePr>
          <p:cNvPr id="6" name="Table 5"/>
          <p:cNvGraphicFramePr>
            <a:graphicFrameLocks noGrp="1"/>
          </p:cNvGraphicFramePr>
          <p:nvPr/>
        </p:nvGraphicFramePr>
        <p:xfrm>
          <a:off x="-3352802" y="1752600"/>
          <a:ext cx="16230601" cy="60202355"/>
        </p:xfrm>
        <a:graphic>
          <a:graphicData uri="http://schemas.openxmlformats.org/drawingml/2006/table">
            <a:tbl>
              <a:tblPr firstRow="1" bandRow="1">
                <a:tableStyleId>{5C22544A-7EE6-4342-B048-85BDC9FD1C3A}</a:tableStyleId>
              </a:tblPr>
              <a:tblGrid>
                <a:gridCol w="1132369"/>
                <a:gridCol w="4246378"/>
                <a:gridCol w="3993855"/>
                <a:gridCol w="4343400"/>
                <a:gridCol w="2514599"/>
              </a:tblGrid>
              <a:tr h="370115">
                <a:tc>
                  <a:txBody>
                    <a:bodyPr/>
                    <a:lstStyle/>
                    <a:p>
                      <a:r>
                        <a:rPr lang="en-US" altLang="ja-JP" sz="1800" b="1" kern="1200" dirty="0" smtClean="0">
                          <a:solidFill>
                            <a:schemeClr val="lt1"/>
                          </a:solidFill>
                          <a:latin typeface="+mn-lt"/>
                          <a:ea typeface="+mn-ea"/>
                          <a:cs typeface="+mn-cs"/>
                        </a:rPr>
                        <a:t>P - </a:t>
                      </a:r>
                      <a:r>
                        <a:rPr lang="ja-JP" altLang="en-US" sz="1800" b="1" kern="1200" smtClean="0">
                          <a:solidFill>
                            <a:schemeClr val="lt1"/>
                          </a:solidFill>
                          <a:latin typeface="+mn-lt"/>
                          <a:ea typeface="+mn-ea"/>
                          <a:cs typeface="+mn-cs"/>
                        </a:rPr>
                        <a:t>コード（</a:t>
                      </a:r>
                      <a:r>
                        <a:rPr lang="en-US" altLang="ja-JP" sz="1800" b="1" kern="1200" dirty="0" smtClean="0">
                          <a:solidFill>
                            <a:schemeClr val="lt1"/>
                          </a:solidFill>
                          <a:latin typeface="+mn-lt"/>
                          <a:ea typeface="+mn-ea"/>
                          <a:cs typeface="+mn-cs"/>
                        </a:rPr>
                        <a:t>1</a:t>
                      </a:r>
                      <a:r>
                        <a:rPr lang="ja-JP" altLang="en-US" sz="1800" b="1" kern="1200" smtClean="0">
                          <a:solidFill>
                            <a:schemeClr val="lt1"/>
                          </a:solidFill>
                          <a:latin typeface="+mn-lt"/>
                          <a:ea typeface="+mn-ea"/>
                          <a:cs typeface="+mn-cs"/>
                        </a:rPr>
                        <a:t>）</a:t>
                      </a:r>
                      <a:endParaRPr lang="en-US" dirty="0"/>
                    </a:p>
                  </a:txBody>
                  <a:tcPr/>
                </a:tc>
                <a:tc>
                  <a:txBody>
                    <a:bodyPr/>
                    <a:lstStyle/>
                    <a:p>
                      <a:r>
                        <a:rPr lang="ja-JP" altLang="en-US" sz="1800" b="1" kern="1200" smtClean="0">
                          <a:solidFill>
                            <a:schemeClr val="lt1"/>
                          </a:solidFill>
                          <a:latin typeface="+mn-lt"/>
                          <a:ea typeface="+mn-ea"/>
                          <a:cs typeface="+mn-cs"/>
                        </a:rPr>
                        <a:t>一般的な注意書き安全対策（</a:t>
                      </a:r>
                      <a:r>
                        <a:rPr lang="en-US" altLang="ja-JP" sz="1800" b="1" kern="1200" dirty="0" smtClean="0">
                          <a:solidFill>
                            <a:schemeClr val="lt1"/>
                          </a:solidFill>
                          <a:latin typeface="+mn-lt"/>
                          <a:ea typeface="+mn-ea"/>
                          <a:cs typeface="+mn-cs"/>
                        </a:rPr>
                        <a:t>2</a:t>
                      </a:r>
                      <a:r>
                        <a:rPr lang="ja-JP" altLang="en-US" sz="1800" b="1" kern="1200" smtClean="0">
                          <a:solidFill>
                            <a:schemeClr val="lt1"/>
                          </a:solidFill>
                          <a:latin typeface="+mn-lt"/>
                          <a:ea typeface="+mn-ea"/>
                          <a:cs typeface="+mn-cs"/>
                        </a:rPr>
                        <a:t>）</a:t>
                      </a:r>
                      <a:endParaRPr lang="en-US" dirty="0"/>
                    </a:p>
                  </a:txBody>
                  <a:tcPr/>
                </a:tc>
                <a:tc>
                  <a:txBody>
                    <a:bodyPr/>
                    <a:lstStyle/>
                    <a:p>
                      <a:r>
                        <a:rPr lang="ja-JP" altLang="en-US" sz="1800" b="1" kern="1200" smtClean="0">
                          <a:solidFill>
                            <a:schemeClr val="lt1"/>
                          </a:solidFill>
                          <a:latin typeface="+mn-lt"/>
                          <a:ea typeface="+mn-ea"/>
                          <a:cs typeface="+mn-cs"/>
                        </a:rPr>
                        <a:t>リスクレベル（</a:t>
                      </a:r>
                      <a:r>
                        <a:rPr lang="en-US" altLang="ja-JP" sz="1800" b="1" kern="1200" dirty="0" smtClean="0">
                          <a:solidFill>
                            <a:schemeClr val="lt1"/>
                          </a:solidFill>
                          <a:latin typeface="+mn-lt"/>
                          <a:ea typeface="+mn-ea"/>
                          <a:cs typeface="+mn-cs"/>
                        </a:rPr>
                        <a:t>3</a:t>
                      </a:r>
                      <a:r>
                        <a:rPr lang="ja-JP" altLang="en-US" sz="1800" b="1" kern="1200" smtClean="0">
                          <a:solidFill>
                            <a:schemeClr val="lt1"/>
                          </a:solidFill>
                          <a:latin typeface="+mn-lt"/>
                          <a:ea typeface="+mn-ea"/>
                          <a:cs typeface="+mn-cs"/>
                        </a:rPr>
                        <a:t>）</a:t>
                      </a:r>
                      <a:endParaRPr lang="en-US" dirty="0"/>
                    </a:p>
                  </a:txBody>
                  <a:tcPr/>
                </a:tc>
                <a:tc>
                  <a:txBody>
                    <a:bodyPr/>
                    <a:lstStyle/>
                    <a:p>
                      <a:r>
                        <a:rPr lang="ja-JP" altLang="en-US" sz="1800" b="1" kern="1200" smtClean="0">
                          <a:solidFill>
                            <a:schemeClr val="lt1"/>
                          </a:solidFill>
                          <a:latin typeface="+mn-lt"/>
                          <a:ea typeface="+mn-ea"/>
                          <a:cs typeface="+mn-cs"/>
                        </a:rPr>
                        <a:t>条件（</a:t>
                      </a:r>
                      <a:r>
                        <a:rPr lang="en-US" altLang="ja-JP" sz="1800" b="1" kern="1200" dirty="0" smtClean="0">
                          <a:solidFill>
                            <a:schemeClr val="lt1"/>
                          </a:solidFill>
                          <a:latin typeface="+mn-lt"/>
                          <a:ea typeface="+mn-ea"/>
                          <a:cs typeface="+mn-cs"/>
                        </a:rPr>
                        <a:t>4</a:t>
                      </a:r>
                      <a:r>
                        <a:rPr lang="ja-JP" altLang="en-US" sz="1800" b="1" kern="1200" smtClean="0">
                          <a:solidFill>
                            <a:schemeClr val="lt1"/>
                          </a:solidFill>
                          <a:latin typeface="+mn-lt"/>
                          <a:ea typeface="+mn-ea"/>
                          <a:cs typeface="+mn-cs"/>
                        </a:rPr>
                        <a:t>）</a:t>
                      </a:r>
                      <a:endParaRPr lang="en-US" dirty="0"/>
                    </a:p>
                  </a:txBody>
                  <a:tcPr/>
                </a:tc>
                <a:tc>
                  <a:txBody>
                    <a:bodyPr/>
                    <a:lstStyle/>
                    <a:p>
                      <a:r>
                        <a:rPr lang="ja-JP" altLang="en-US" sz="1800" b="1" kern="1200" smtClean="0">
                          <a:solidFill>
                            <a:schemeClr val="lt1"/>
                          </a:solidFill>
                          <a:latin typeface="+mn-lt"/>
                          <a:ea typeface="+mn-ea"/>
                          <a:cs typeface="+mn-cs"/>
                        </a:rPr>
                        <a:t>条件（</a:t>
                      </a:r>
                      <a:r>
                        <a:rPr lang="en-US" altLang="ja-JP" sz="1800" b="1" kern="1200" dirty="0" smtClean="0">
                          <a:solidFill>
                            <a:schemeClr val="lt1"/>
                          </a:solidFill>
                          <a:latin typeface="+mn-lt"/>
                          <a:ea typeface="+mn-ea"/>
                          <a:cs typeface="+mn-cs"/>
                        </a:rPr>
                        <a:t>5</a:t>
                      </a:r>
                      <a:r>
                        <a:rPr lang="ja-JP" altLang="en-US" sz="1800" b="1" kern="1200" smtClean="0">
                          <a:solidFill>
                            <a:schemeClr val="lt1"/>
                          </a:solidFill>
                          <a:latin typeface="+mn-lt"/>
                          <a:ea typeface="+mn-ea"/>
                          <a:cs typeface="+mn-cs"/>
                        </a:rPr>
                        <a:t>）</a:t>
                      </a:r>
                      <a:endParaRPr lang="en-US" dirty="0"/>
                    </a:p>
                  </a:txBody>
                  <a:tcPr/>
                </a:tc>
              </a:tr>
              <a:tr h="311331">
                <a:tc rowSpan="5">
                  <a:txBody>
                    <a:bodyPr/>
                    <a:lstStyle/>
                    <a:p>
                      <a:r>
                        <a:rPr lang="en-US" sz="1800" kern="1200" baseline="0" dirty="0" smtClean="0">
                          <a:solidFill>
                            <a:schemeClr val="dk1"/>
                          </a:solidFill>
                          <a:latin typeface="+mn-lt"/>
                          <a:ea typeface="+mn-ea"/>
                          <a:cs typeface="+mn-cs"/>
                        </a:rPr>
                        <a:t>P201</a:t>
                      </a:r>
                      <a:endParaRPr lang="en-US" dirty="0"/>
                    </a:p>
                  </a:txBody>
                  <a:tcPr/>
                </a:tc>
                <a:tc rowSpan="5">
                  <a:txBody>
                    <a:bodyPr/>
                    <a:lstStyle/>
                    <a:p>
                      <a:r>
                        <a:rPr lang="ja-JP" altLang="en-US" sz="1800" kern="1200" smtClean="0">
                          <a:solidFill>
                            <a:schemeClr val="dk1"/>
                          </a:solidFill>
                          <a:latin typeface="+mn-lt"/>
                          <a:ea typeface="+mn-ea"/>
                          <a:cs typeface="+mn-cs"/>
                        </a:rPr>
                        <a:t>使用前に取扱説明書を入手します。</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pPr marL="342900" indent="-342900">
                        <a:buNone/>
                      </a:pPr>
                      <a:r>
                        <a:rPr lang="ja-JP" altLang="en-US" sz="1800" kern="1200" smtClean="0">
                          <a:solidFill>
                            <a:schemeClr val="dk1"/>
                          </a:solidFill>
                          <a:latin typeface="+mn-lt"/>
                          <a:ea typeface="+mn-ea"/>
                          <a:cs typeface="+mn-cs"/>
                        </a:rPr>
                        <a:t>不安定な爆発物</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生殖細胞に突然変異</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39783">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発癌性</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影響を与えたり、授乳を通じて</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4">
                  <a:txBody>
                    <a:bodyPr/>
                    <a:lstStyle/>
                    <a:p>
                      <a:r>
                        <a:rPr lang="en-US" sz="1800" kern="1200" baseline="0" dirty="0" smtClean="0">
                          <a:solidFill>
                            <a:schemeClr val="dk1"/>
                          </a:solidFill>
                          <a:latin typeface="+mn-lt"/>
                          <a:ea typeface="+mn-ea"/>
                          <a:cs typeface="+mn-cs"/>
                        </a:rPr>
                        <a:t>P202</a:t>
                      </a:r>
                      <a:endParaRPr lang="en-US" dirty="0"/>
                    </a:p>
                  </a:txBody>
                  <a:tcPr/>
                </a:tc>
                <a:tc rowSpan="4">
                  <a:txBody>
                    <a:bodyPr/>
                    <a:lstStyle/>
                    <a:p>
                      <a:r>
                        <a:rPr lang="ja-JP" altLang="en-US" sz="1800" kern="1200" smtClean="0">
                          <a:solidFill>
                            <a:schemeClr val="dk1"/>
                          </a:solidFill>
                          <a:latin typeface="+mn-lt"/>
                          <a:ea typeface="+mn-ea"/>
                          <a:cs typeface="+mn-cs"/>
                        </a:rPr>
                        <a:t>すべての安全注意を読み理解するまで取り扱われていません。</a:t>
                      </a:r>
                      <a:endParaRPr lang="en-US"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p>
                      <a:pPr marL="342900" marR="0" indent="-34290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B w="12700" cap="flat" cmpd="sng" algn="ctr">
                      <a:solidFill>
                        <a:schemeClr val="tx1"/>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不安定な爆発物</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生殖細胞に突然変異</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発癌性</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20337">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生殖発生毒性</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446314">
                <a:tc rowSpan="11">
                  <a:txBody>
                    <a:bodyPr/>
                    <a:lstStyle/>
                    <a:p>
                      <a:r>
                        <a:rPr lang="en-US" sz="1800" kern="1200" baseline="0" dirty="0" smtClean="0">
                          <a:solidFill>
                            <a:schemeClr val="dk1"/>
                          </a:solidFill>
                          <a:latin typeface="+mn-lt"/>
                          <a:ea typeface="+mn-ea"/>
                          <a:cs typeface="+mn-cs"/>
                        </a:rPr>
                        <a:t>P210</a:t>
                      </a:r>
                      <a:endParaRPr lang="en-US" dirty="0"/>
                    </a:p>
                  </a:txBody>
                  <a:tcPr/>
                </a:tc>
                <a:tc rowSpan="11">
                  <a:txBody>
                    <a:bodyPr/>
                    <a:lstStyle/>
                    <a:p>
                      <a:r>
                        <a:rPr lang="ja-JP" altLang="en-US" sz="1800" kern="1200" smtClean="0">
                          <a:solidFill>
                            <a:schemeClr val="dk1"/>
                          </a:solidFill>
                          <a:latin typeface="+mn-lt"/>
                          <a:ea typeface="+mn-ea"/>
                          <a:cs typeface="+mn-cs"/>
                        </a:rPr>
                        <a:t>離れて熱</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火花</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裸火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高温のものから遠ざける。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禁煙。</a:t>
                      </a:r>
                      <a:endParaRPr lang="en-US"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indent="-342900">
                        <a:buNone/>
                      </a:pPr>
                      <a:r>
                        <a:rPr lang="ja-JP" altLang="en-US" sz="1800" kern="1200" smtClean="0">
                          <a:solidFill>
                            <a:schemeClr val="dk1"/>
                          </a:solidFill>
                          <a:latin typeface="+mn-lt"/>
                          <a:ea typeface="+mn-ea"/>
                          <a:cs typeface="+mn-cs"/>
                        </a:rPr>
                        <a:t>カテゴリ</a:t>
                      </a:r>
                      <a:r>
                        <a:rPr lang="en-US" sz="1800" kern="1200" baseline="0" dirty="0" smtClean="0">
                          <a:solidFill>
                            <a:schemeClr val="dk1"/>
                          </a:solidFill>
                          <a:latin typeface="+mn-lt"/>
                          <a:ea typeface="+mn-ea"/>
                          <a:cs typeface="+mn-cs"/>
                        </a:rPr>
                        <a:t>1.1, 1.2, 1.3,1.4, 1.5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r>
                        <a:rPr lang="ja-JP" altLang="en-US" sz="1800" kern="1200" smtClean="0">
                          <a:solidFill>
                            <a:schemeClr val="dk1"/>
                          </a:solidFill>
                          <a:latin typeface="+mn-lt"/>
                          <a:ea typeface="+mn-ea"/>
                          <a:cs typeface="+mn-cs"/>
                        </a:rPr>
                        <a:t>適用可能な着火源を特定するために、メーカー</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サプライヤー。</a:t>
                      </a:r>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可燃性ガス</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91886">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引火性エアゾール</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可燃性の液体</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70263">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可燃性固体</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9451">
                <a:tc vMerge="1">
                  <a:txBody>
                    <a:bodyPr/>
                    <a:lstStyle/>
                    <a:p>
                      <a:endParaRPr lang="en-US"/>
                    </a:p>
                  </a:txBody>
                  <a:tcPr/>
                </a:tc>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endParaRPr lang="en-US" dirty="0" smtClean="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8546">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液体の自然発火</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92826">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固体の自然発火</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有機過酸化物</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液体酸化剤</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ja-JP" altLang="en-US" sz="1800" kern="1200" smtClean="0">
                          <a:solidFill>
                            <a:schemeClr val="dk1"/>
                          </a:solidFill>
                          <a:latin typeface="+mn-lt"/>
                          <a:ea typeface="+mn-ea"/>
                          <a:cs typeface="+mn-cs"/>
                        </a:rPr>
                        <a:t>離れて熱から指定してください。</a:t>
                      </a:r>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ja-JP" altLang="en-US" sz="1800" kern="1200" smtClean="0">
                          <a:solidFill>
                            <a:schemeClr val="dk1"/>
                          </a:solidFill>
                          <a:latin typeface="+mn-lt"/>
                          <a:ea typeface="+mn-ea"/>
                          <a:cs typeface="+mn-cs"/>
                        </a:rPr>
                        <a:t>酸化性固体</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P211</a:t>
                      </a:r>
                      <a:endParaRPr lang="en-US" dirty="0"/>
                    </a:p>
                  </a:txBody>
                  <a:tcPr/>
                </a:tc>
                <a:tc>
                  <a:txBody>
                    <a:bodyPr/>
                    <a:lstStyle/>
                    <a:p>
                      <a:r>
                        <a:rPr lang="ja-JP" altLang="en-US" sz="1800" kern="1200" smtClean="0">
                          <a:solidFill>
                            <a:schemeClr val="dk1"/>
                          </a:solidFill>
                          <a:latin typeface="+mn-lt"/>
                          <a:ea typeface="+mn-ea"/>
                          <a:cs typeface="+mn-cs"/>
                        </a:rPr>
                        <a:t>裸火または他の着火源に噴霧しないでください。</a:t>
                      </a:r>
                      <a:endParaRPr lang="en-US" dirty="0"/>
                    </a:p>
                  </a:txBody>
                  <a:tcPr/>
                </a:tc>
                <a:tc>
                  <a:txBody>
                    <a:bodyPr/>
                    <a:lstStyle/>
                    <a:p>
                      <a:r>
                        <a:rPr lang="ja-JP" altLang="en-US" sz="1800" kern="1200" smtClean="0">
                          <a:solidFill>
                            <a:schemeClr val="dk1"/>
                          </a:solidFill>
                          <a:latin typeface="+mn-lt"/>
                          <a:ea typeface="+mn-ea"/>
                          <a:cs typeface="+mn-cs"/>
                        </a:rPr>
                        <a:t>引火性エアゾール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noFill/>
                      <a:prstDash val="solid"/>
                      <a:round/>
                      <a:headEnd type="none" w="med" len="med"/>
                      <a:tailEnd type="none" w="med" len="med"/>
                    </a:lnT>
                  </a:tcPr>
                </a:tc>
                <a:tc>
                  <a:txBody>
                    <a:bodyPr/>
                    <a:lstStyle/>
                    <a:p>
                      <a:endParaRPr lang="en-US" dirty="0"/>
                    </a:p>
                  </a:txBody>
                  <a:tcPr/>
                </a:tc>
              </a:tr>
              <a:tr h="457200">
                <a:tc rowSpan="7">
                  <a:txBody>
                    <a:bodyPr/>
                    <a:lstStyle/>
                    <a:p>
                      <a:r>
                        <a:rPr lang="en-US" sz="1800" kern="1200" baseline="0" dirty="0" smtClean="0">
                          <a:solidFill>
                            <a:schemeClr val="dk1"/>
                          </a:solidFill>
                          <a:latin typeface="+mn-lt"/>
                          <a:ea typeface="+mn-ea"/>
                          <a:cs typeface="+mn-cs"/>
                        </a:rPr>
                        <a:t>P220</a:t>
                      </a:r>
                      <a:endParaRPr lang="en-US" dirty="0"/>
                    </a:p>
                  </a:txBody>
                  <a:tcPr/>
                </a:tc>
                <a:tc rowSpan="7">
                  <a:txBody>
                    <a:bodyPr/>
                    <a:lstStyle/>
                    <a:p>
                      <a:r>
                        <a:rPr lang="ja-JP" altLang="en-US" sz="1800" kern="1200" smtClean="0">
                          <a:solidFill>
                            <a:schemeClr val="dk1"/>
                          </a:solidFill>
                          <a:latin typeface="+mn-lt"/>
                          <a:ea typeface="+mn-ea"/>
                          <a:cs typeface="+mn-cs"/>
                        </a:rPr>
                        <a:t>離れて衣類</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可燃物から</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ストアを保持します。</a:t>
                      </a:r>
                      <a:endParaRPr lang="en-US" dirty="0"/>
                    </a:p>
                  </a:txBody>
                  <a:tcPr/>
                </a:tc>
                <a:tc>
                  <a:txBody>
                    <a:bodyPr/>
                    <a:lstStyle/>
                    <a:p>
                      <a:pPr marL="342900" indent="-342900">
                        <a:buNone/>
                      </a:pPr>
                      <a:r>
                        <a:rPr lang="ja-JP" altLang="en-US" sz="1800" kern="1200" smtClean="0">
                          <a:solidFill>
                            <a:schemeClr val="dk1"/>
                          </a:solidFill>
                          <a:latin typeface="+mn-lt"/>
                          <a:ea typeface="+mn-ea"/>
                          <a:cs typeface="+mn-cs"/>
                        </a:rPr>
                        <a:t>酸化性ガス</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altLang="zh-TW" sz="1800" kern="1200" dirty="0" smtClean="0">
                          <a:solidFill>
                            <a:schemeClr val="dk1"/>
                          </a:solidFill>
                          <a:latin typeface="+mn-lt"/>
                          <a:ea typeface="+mn-ea"/>
                          <a:cs typeface="+mn-cs"/>
                        </a:rPr>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lnB w="12700" cap="flat" cmpd="sng" algn="ctr">
                      <a:solidFill>
                        <a:schemeClr val="tx1"/>
                      </a:solidFill>
                      <a:prstDash val="solid"/>
                      <a:round/>
                      <a:headEnd type="none" w="med" len="med"/>
                      <a:tailEnd type="none" w="med" len="med"/>
                    </a:lnB>
                  </a:tcPr>
                </a:tc>
              </a:tr>
              <a:tr h="228600">
                <a:tc vMerge="1">
                  <a:txBody>
                    <a:bodyPr/>
                    <a:lstStyle/>
                    <a:p>
                      <a:endParaRPr lang="en-US"/>
                    </a:p>
                  </a:txBody>
                  <a:tcPr/>
                </a:tc>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タイプ</a:t>
                      </a:r>
                      <a:r>
                        <a:rPr lang="en-US" sz="1800" kern="1200" baseline="0" dirty="0" smtClean="0">
                          <a:solidFill>
                            <a:schemeClr val="dk1"/>
                          </a:solidFill>
                          <a:latin typeface="+mn-lt"/>
                          <a:ea typeface="+mn-ea"/>
                          <a:cs typeface="+mn-cs"/>
                        </a:rPr>
                        <a:t>A, B, C,D, E, F</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2">
                  <a:txBody>
                    <a:bodyPr/>
                    <a:lstStyle/>
                    <a:p>
                      <a:pPr marL="342900" indent="-342900">
                        <a:buNone/>
                      </a:pPr>
                      <a:r>
                        <a:rPr lang="ja-JP" altLang="en-US" sz="1800" kern="1200" smtClean="0">
                          <a:solidFill>
                            <a:schemeClr val="dk1"/>
                          </a:solidFill>
                          <a:latin typeface="+mn-lt"/>
                          <a:ea typeface="+mn-ea"/>
                          <a:cs typeface="+mn-cs"/>
                        </a:rPr>
                        <a:t>液体酸化剤</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衣類やその他の禁止物質を避けて保管するように指定します。</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vMerge="1">
                  <a:txBody>
                    <a:bodyPr/>
                    <a:lstStyle/>
                    <a:p>
                      <a:endParaRPr lang="en-US"/>
                    </a:p>
                  </a:txBody>
                  <a:tcPr/>
                </a:tc>
                <a:tc vMerge="1">
                  <a:txBody>
                    <a:bodyPr/>
                    <a:lstStyle/>
                    <a:p>
                      <a:endParaRPr lang="en-US"/>
                    </a:p>
                  </a:txBody>
                  <a:tcPr/>
                </a:tc>
                <a:tc rowSpan="2">
                  <a:txBody>
                    <a:bodyPr/>
                    <a:lstStyle/>
                    <a:p>
                      <a:pPr marL="342900" indent="-342900">
                        <a:buNone/>
                      </a:pPr>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衣類やその他の禁止物質を避けて保管するように指定します。</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lnT w="12700" cap="flat" cmpd="sng" algn="ctr">
                      <a:solidFill>
                        <a:schemeClr val="tx1"/>
                      </a:solidFill>
                      <a:prstDash val="solid"/>
                      <a:round/>
                      <a:headEnd type="none" w="med" len="med"/>
                      <a:tailEnd type="none" w="med" len="med"/>
                    </a:lnT>
                  </a:tcPr>
                </a:tc>
              </a:tr>
              <a:tr h="0">
                <a:tc vMerge="1">
                  <a:txBody>
                    <a:bodyPr/>
                    <a:lstStyle/>
                    <a:p>
                      <a:endParaRPr lang="en-US"/>
                    </a:p>
                  </a:txBody>
                  <a:tcPr/>
                </a:tc>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酸化性固体</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P221</a:t>
                      </a:r>
                      <a:endParaRPr lang="en-US" dirty="0"/>
                    </a:p>
                  </a:txBody>
                  <a:tcPr/>
                </a:tc>
                <a:tc rowSpan="2">
                  <a:txBody>
                    <a:bodyPr/>
                    <a:lstStyle/>
                    <a:p>
                      <a:r>
                        <a:rPr lang="ja-JP" altLang="en-US" sz="1800" kern="1200" smtClean="0">
                          <a:solidFill>
                            <a:schemeClr val="dk1"/>
                          </a:solidFill>
                          <a:latin typeface="+mn-lt"/>
                          <a:ea typeface="+mn-ea"/>
                          <a:cs typeface="+mn-cs"/>
                        </a:rPr>
                        <a:t>可燃物と混合を回避するために、すべての予防措置を講ずる</a:t>
                      </a:r>
                      <a:r>
                        <a:rPr lang="en-US" altLang="ja-JP" sz="1800" kern="1200" dirty="0" smtClean="0">
                          <a:solidFill>
                            <a:schemeClr val="dk1"/>
                          </a:solidFill>
                          <a:latin typeface="+mn-lt"/>
                          <a:ea typeface="+mn-ea"/>
                          <a:cs typeface="+mn-cs"/>
                        </a:rPr>
                        <a:t>/...</a:t>
                      </a:r>
                      <a:endParaRPr lang="en-US" dirty="0"/>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互換性のない材料を特定する製造者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tc>
              </a:tr>
              <a:tr h="32004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2">
                  <a:txBody>
                    <a:bodyPr/>
                    <a:lstStyle/>
                    <a:p>
                      <a:r>
                        <a:rPr lang="en-US" sz="1800" kern="1200" baseline="0" dirty="0" smtClean="0">
                          <a:solidFill>
                            <a:schemeClr val="dk1"/>
                          </a:solidFill>
                          <a:latin typeface="+mn-lt"/>
                          <a:ea typeface="+mn-ea"/>
                          <a:cs typeface="+mn-cs"/>
                        </a:rPr>
                        <a:t>P222</a:t>
                      </a:r>
                      <a:endParaRPr lang="en-US" dirty="0"/>
                    </a:p>
                  </a:txBody>
                  <a:tcPr/>
                </a:tc>
                <a:tc rowSpan="2">
                  <a:txBody>
                    <a:bodyPr/>
                    <a:lstStyle/>
                    <a:p>
                      <a:r>
                        <a:rPr lang="ja-JP" altLang="en-US" sz="1800" kern="1200" smtClean="0">
                          <a:solidFill>
                            <a:schemeClr val="dk1"/>
                          </a:solidFill>
                          <a:latin typeface="+mn-lt"/>
                          <a:ea typeface="+mn-ea"/>
                          <a:cs typeface="+mn-cs"/>
                        </a:rPr>
                        <a:t>空気と接触することなく。</a:t>
                      </a:r>
                      <a:endParaRPr lang="en-US" dirty="0"/>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85058">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P223</a:t>
                      </a:r>
                      <a:endParaRPr lang="en-US" dirty="0"/>
                    </a:p>
                  </a:txBody>
                  <a:tcPr/>
                </a:tc>
                <a:tc>
                  <a:txBody>
                    <a:bodyPr/>
                    <a:lstStyle/>
                    <a:p>
                      <a:r>
                        <a:rPr lang="ja-JP" altLang="en-US" sz="1800" kern="1200" smtClean="0">
                          <a:solidFill>
                            <a:schemeClr val="dk1"/>
                          </a:solidFill>
                          <a:latin typeface="+mn-lt"/>
                          <a:ea typeface="+mn-ea"/>
                          <a:cs typeface="+mn-cs"/>
                        </a:rPr>
                        <a:t>激しい反応を離れて、水と任意の可能な接触からあるので、火を点滅すること。</a:t>
                      </a:r>
                      <a:endParaRPr lang="en-US" dirty="0"/>
                    </a:p>
                  </a:txBody>
                  <a:tcPr/>
                </a:tc>
                <a:tc>
                  <a:txBody>
                    <a:bodyPr/>
                    <a:lstStyle/>
                    <a:p>
                      <a:r>
                        <a:rPr lang="zh-TW" altLang="en-US" sz="1800" kern="1200" dirty="0" smtClean="0">
                          <a:solidFill>
                            <a:schemeClr val="dk1"/>
                          </a:solidFill>
                          <a:latin typeface="+mn-lt"/>
                          <a:ea typeface="+mn-ea"/>
                          <a:cs typeface="+mn-cs"/>
                        </a:rPr>
                        <a:t>化</a:t>
                      </a:r>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P230</a:t>
                      </a:r>
                      <a:endParaRPr lang="en-US" dirty="0"/>
                    </a:p>
                  </a:txBody>
                  <a:tcPr/>
                </a:tc>
                <a:tc>
                  <a:txBody>
                    <a:bodyPr/>
                    <a:lstStyle/>
                    <a:p>
                      <a:r>
                        <a:rPr lang="ja-JP" altLang="en-US" sz="1800" kern="1200" smtClean="0">
                          <a:solidFill>
                            <a:schemeClr val="dk1"/>
                          </a:solidFill>
                          <a:latin typeface="+mn-lt"/>
                          <a:ea typeface="+mn-ea"/>
                          <a:cs typeface="+mn-cs"/>
                        </a:rPr>
                        <a:t>しっとり保つ</a:t>
                      </a:r>
                      <a:r>
                        <a:rPr lang="en-US" altLang="ja-JP" sz="1800" kern="1200" dirty="0" smtClean="0">
                          <a:solidFill>
                            <a:schemeClr val="dk1"/>
                          </a:solidFill>
                          <a:latin typeface="+mn-lt"/>
                          <a:ea typeface="+mn-ea"/>
                          <a:cs typeface="+mn-cs"/>
                        </a:rPr>
                        <a:t>...</a:t>
                      </a:r>
                      <a:r>
                        <a:rPr lang="en-US" altLang="zh-TW" sz="1800" kern="1200" dirty="0" smtClean="0">
                          <a:solidFill>
                            <a:schemeClr val="dk1"/>
                          </a:solidFill>
                          <a:latin typeface="+mn-lt"/>
                          <a:ea typeface="+mn-ea"/>
                          <a:cs typeface="+mn-cs"/>
                        </a:rPr>
                        <a:t/>
                      </a:r>
                      <a:br>
                        <a:rPr lang="en-US" altLang="zh-TW" sz="1800" kern="1200" dirty="0" smtClean="0">
                          <a:solidFill>
                            <a:schemeClr val="dk1"/>
                          </a:solidFill>
                          <a:latin typeface="+mn-lt"/>
                          <a:ea typeface="+mn-ea"/>
                          <a:cs typeface="+mn-cs"/>
                        </a:rPr>
                      </a:b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endParaRPr lang="en-US" dirty="0"/>
                    </a:p>
                  </a:txBody>
                  <a:tcPr/>
                </a:tc>
                <a:tc>
                  <a:txBody>
                    <a:bodyPr/>
                    <a:lstStyle/>
                    <a:p>
                      <a:r>
                        <a:rPr lang="ja-JP" altLang="en-US" sz="1800" kern="1200" smtClean="0">
                          <a:solidFill>
                            <a:schemeClr val="dk1"/>
                          </a:solidFill>
                          <a:latin typeface="+mn-lt"/>
                          <a:ea typeface="+mn-ea"/>
                          <a:cs typeface="+mn-cs"/>
                        </a:rPr>
                        <a:t>カテゴリ</a:t>
                      </a:r>
                      <a:r>
                        <a:rPr lang="en-US" sz="1800" kern="1200" baseline="0" dirty="0" smtClean="0">
                          <a:solidFill>
                            <a:schemeClr val="dk1"/>
                          </a:solidFill>
                          <a:latin typeface="+mn-lt"/>
                          <a:ea typeface="+mn-ea"/>
                          <a:cs typeface="+mn-cs"/>
                        </a:rPr>
                        <a:t>1.1, 1.2, 1.3, 1.5</a:t>
                      </a:r>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適当な材料を指定するには、製造者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このような（ニトロセルロース等）、製造やプロセス操作などの増加を乾燥させ、爆発の危険が排除された場合。</a:t>
                      </a:r>
                      <a:endParaRPr lang="en-US" dirty="0"/>
                    </a:p>
                  </a:txBody>
                  <a:tcPr/>
                </a:tc>
              </a:tr>
              <a:tr h="370115">
                <a:tc>
                  <a:txBody>
                    <a:bodyPr/>
                    <a:lstStyle/>
                    <a:p>
                      <a:r>
                        <a:rPr lang="en-US" sz="1800" kern="1200" baseline="0" dirty="0" smtClean="0">
                          <a:solidFill>
                            <a:schemeClr val="dk1"/>
                          </a:solidFill>
                          <a:latin typeface="+mn-lt"/>
                          <a:ea typeface="+mn-ea"/>
                          <a:cs typeface="+mn-cs"/>
                        </a:rPr>
                        <a:t>P231</a:t>
                      </a:r>
                      <a:endParaRPr lang="en-US" dirty="0"/>
                    </a:p>
                  </a:txBody>
                  <a:tcPr/>
                </a:tc>
                <a:tc>
                  <a:txBody>
                    <a:bodyPr/>
                    <a:lstStyle/>
                    <a:p>
                      <a:r>
                        <a:rPr lang="ja-JP" altLang="en-US" sz="1800" kern="1200" smtClean="0">
                          <a:solidFill>
                            <a:schemeClr val="dk1"/>
                          </a:solidFill>
                          <a:latin typeface="+mn-lt"/>
                          <a:ea typeface="+mn-ea"/>
                          <a:cs typeface="+mn-cs"/>
                        </a:rPr>
                        <a:t>不活性ガス中での処理。</a:t>
                      </a:r>
                      <a:endParaRPr lang="en-US" dirty="0"/>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P232</a:t>
                      </a:r>
                      <a:endParaRPr lang="en-US" dirty="0"/>
                    </a:p>
                  </a:txBody>
                  <a:tcPr/>
                </a:tc>
                <a:tc>
                  <a:txBody>
                    <a:bodyPr/>
                    <a:lstStyle/>
                    <a:p>
                      <a:r>
                        <a:rPr lang="ja-JP" altLang="en-US" sz="1800" kern="1200" smtClean="0">
                          <a:solidFill>
                            <a:schemeClr val="dk1"/>
                          </a:solidFill>
                          <a:latin typeface="+mn-lt"/>
                          <a:ea typeface="+mn-ea"/>
                          <a:cs typeface="+mn-cs"/>
                        </a:rPr>
                        <a:t>湿気から保護。</a:t>
                      </a:r>
                      <a:endParaRPr lang="en-US" dirty="0"/>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P233</a:t>
                      </a:r>
                      <a:endParaRPr lang="en-US" dirty="0"/>
                    </a:p>
                  </a:txBody>
                  <a:tcPr/>
                </a:tc>
                <a:tc rowSpan="4">
                  <a:txBody>
                    <a:bodyPr/>
                    <a:lstStyle/>
                    <a:p>
                      <a:r>
                        <a:rPr lang="ja-JP" altLang="en-US" sz="1800" kern="1200" smtClean="0">
                          <a:solidFill>
                            <a:schemeClr val="dk1"/>
                          </a:solidFill>
                          <a:latin typeface="+mn-lt"/>
                          <a:ea typeface="+mn-ea"/>
                          <a:cs typeface="+mn-cs"/>
                        </a:rPr>
                        <a:t>容器を密閉して保管してください。</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製品は、危険な周囲の空気揮発性である場合。</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3">
                  <a:txBody>
                    <a:bodyPr/>
                    <a:lstStyle/>
                    <a:p>
                      <a:r>
                        <a:rPr lang="en-US" sz="1800" kern="1200" baseline="0" dirty="0" smtClean="0">
                          <a:solidFill>
                            <a:schemeClr val="dk1"/>
                          </a:solidFill>
                          <a:latin typeface="+mn-lt"/>
                          <a:ea typeface="+mn-ea"/>
                          <a:cs typeface="+mn-cs"/>
                        </a:rPr>
                        <a:t>P234</a:t>
                      </a:r>
                      <a:endParaRPr lang="en-US" dirty="0"/>
                    </a:p>
                  </a:txBody>
                  <a:tcPr/>
                </a:tc>
                <a:tc rowSpan="3">
                  <a:txBody>
                    <a:bodyPr/>
                    <a:lstStyle/>
                    <a:p>
                      <a:r>
                        <a:rPr lang="ja-JP" altLang="en-US" sz="1800" kern="1200" smtClean="0">
                          <a:solidFill>
                            <a:schemeClr val="dk1"/>
                          </a:solidFill>
                          <a:latin typeface="+mn-lt"/>
                          <a:ea typeface="+mn-ea"/>
                          <a:cs typeface="+mn-cs"/>
                        </a:rPr>
                        <a:t>のみ元の容器に入れ。</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61258">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金属腐食</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P235</a:t>
                      </a:r>
                      <a:endParaRPr lang="en-US" dirty="0"/>
                    </a:p>
                  </a:txBody>
                  <a:tcPr/>
                </a:tc>
                <a:tc rowSpan="4">
                  <a:txBody>
                    <a:bodyPr/>
                    <a:lstStyle/>
                    <a:p>
                      <a:r>
                        <a:rPr lang="ja-JP" altLang="en-US" sz="1800" kern="1200" smtClean="0">
                          <a:solidFill>
                            <a:schemeClr val="dk1"/>
                          </a:solidFill>
                          <a:latin typeface="+mn-lt"/>
                          <a:ea typeface="+mn-ea"/>
                          <a:cs typeface="+mn-cs"/>
                        </a:rPr>
                        <a:t>涼しいところに置くこと。</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61258">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自己発熱性化学品</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P240</a:t>
                      </a:r>
                      <a:endParaRPr lang="en-US" dirty="0"/>
                    </a:p>
                  </a:txBody>
                  <a:tcPr/>
                </a:tc>
                <a:tc rowSpan="3">
                  <a:txBody>
                    <a:bodyPr/>
                    <a:lstStyle/>
                    <a:p>
                      <a:r>
                        <a:rPr lang="ja-JP" altLang="en-US" sz="1800" kern="1200" smtClean="0">
                          <a:solidFill>
                            <a:schemeClr val="dk1"/>
                          </a:solidFill>
                          <a:latin typeface="+mn-lt"/>
                          <a:ea typeface="+mn-ea"/>
                          <a:cs typeface="+mn-cs"/>
                        </a:rPr>
                        <a:t>グランド</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バウンドコンテナと装備受領。</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カテゴリ </a:t>
                      </a:r>
                      <a:r>
                        <a:rPr lang="en-US" sz="1800" kern="1200" baseline="0" dirty="0" smtClean="0">
                          <a:solidFill>
                            <a:schemeClr val="dk1"/>
                          </a:solidFill>
                          <a:latin typeface="+mn-lt"/>
                          <a:ea typeface="+mn-ea"/>
                          <a:cs typeface="+mn-cs"/>
                        </a:rPr>
                        <a:t>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爆発が静電気的に敏感である場合。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Tx/>
                        <a:buChar char="-"/>
                      </a:pPr>
                      <a:r>
                        <a:rPr lang="ja-JP" altLang="en-US" sz="1800" kern="1200" smtClean="0">
                          <a:solidFill>
                            <a:schemeClr val="dk1"/>
                          </a:solidFill>
                          <a:latin typeface="+mn-lt"/>
                          <a:ea typeface="+mn-ea"/>
                          <a:cs typeface="+mn-cs"/>
                        </a:rPr>
                        <a:t>静電気的に敏感な物質がリロードされた場合。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製品は、危険な周囲の空気揮発性である場合。</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静電気的に敏感な物質がリロードされた場合。</a:t>
                      </a:r>
                      <a:endParaRPr lang="en-US" dirty="0"/>
                    </a:p>
                  </a:txBody>
                  <a:tcPr>
                    <a:lnT w="12700" cap="flat" cmpd="sng" algn="ctr">
                      <a:solidFill>
                        <a:schemeClr val="tx1"/>
                      </a:solidFill>
                      <a:prstDash val="solid"/>
                      <a:round/>
                      <a:headEnd type="none" w="med" len="med"/>
                      <a:tailEnd type="none" w="med" len="med"/>
                    </a:lnT>
                  </a:tcPr>
                </a:tc>
              </a:tr>
              <a:tr h="457200">
                <a:tc rowSpan="2">
                  <a:txBody>
                    <a:bodyPr/>
                    <a:lstStyle/>
                    <a:p>
                      <a:r>
                        <a:rPr lang="en-US" sz="1800" kern="1200" baseline="0" dirty="0" smtClean="0">
                          <a:solidFill>
                            <a:schemeClr val="dk1"/>
                          </a:solidFill>
                          <a:latin typeface="+mn-lt"/>
                          <a:ea typeface="+mn-ea"/>
                          <a:cs typeface="+mn-cs"/>
                        </a:rPr>
                        <a:t>P241</a:t>
                      </a:r>
                      <a:endParaRPr lang="en-US" dirty="0"/>
                    </a:p>
                  </a:txBody>
                  <a:tcPr/>
                </a:tc>
                <a:tc rowSpan="2">
                  <a:txBody>
                    <a:bodyPr/>
                    <a:lstStyle/>
                    <a:p>
                      <a:r>
                        <a:rPr lang="ja-JP" altLang="en-US" sz="1800" kern="1200" smtClean="0">
                          <a:solidFill>
                            <a:schemeClr val="dk1"/>
                          </a:solidFill>
                          <a:latin typeface="+mn-lt"/>
                          <a:ea typeface="+mn-ea"/>
                          <a:cs typeface="+mn-cs"/>
                        </a:rPr>
                        <a:t>防爆型電気</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換気</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照明</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機器を使用してください。</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他の機器を指定するには、製造者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lnB w="12700" cap="flat" cmpd="sng" algn="ctr">
                      <a:solidFill>
                        <a:schemeClr val="tx1"/>
                      </a:solidFill>
                      <a:prstDash val="solid"/>
                      <a:round/>
                      <a:headEnd type="none" w="med" len="med"/>
                      <a:tailEnd type="none" w="med" len="med"/>
                    </a:lnB>
                  </a:tcPr>
                </a:tc>
              </a:tr>
              <a:tr h="45720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他の機器を指定するには、製造者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粉塵が発生した場合。</a:t>
                      </a:r>
                      <a:endParaRPr lang="en-US" dirty="0"/>
                    </a:p>
                  </a:txBody>
                  <a:tcPr>
                    <a:lnT w="12700" cap="flat" cmpd="sng" algn="ctr">
                      <a:solidFill>
                        <a:schemeClr val="tx1"/>
                      </a:solidFill>
                      <a:prstDash val="solid"/>
                      <a:round/>
                      <a:headEnd type="none" w="med" len="med"/>
                      <a:tailEnd type="none" w="med" len="med"/>
                    </a:lnT>
                  </a:tcPr>
                </a:tc>
              </a:tr>
              <a:tr h="370115">
                <a:tc>
                  <a:txBody>
                    <a:bodyPr/>
                    <a:lstStyle/>
                    <a:p>
                      <a:r>
                        <a:rPr lang="en-US" sz="1800" kern="1200" baseline="0" dirty="0" smtClean="0">
                          <a:solidFill>
                            <a:schemeClr val="dk1"/>
                          </a:solidFill>
                          <a:latin typeface="+mn-lt"/>
                          <a:ea typeface="+mn-ea"/>
                          <a:cs typeface="+mn-cs"/>
                        </a:rPr>
                        <a:t>P242</a:t>
                      </a:r>
                      <a:endParaRPr lang="en-US" dirty="0"/>
                    </a:p>
                  </a:txBody>
                  <a:tcPr/>
                </a:tc>
                <a:tc>
                  <a:txBody>
                    <a:bodyPr/>
                    <a:lstStyle/>
                    <a:p>
                      <a:r>
                        <a:rPr lang="ja-JP" altLang="en-US" sz="1800" kern="1200" smtClean="0">
                          <a:solidFill>
                            <a:schemeClr val="dk1"/>
                          </a:solidFill>
                          <a:latin typeface="+mn-lt"/>
                          <a:ea typeface="+mn-ea"/>
                          <a:cs typeface="+mn-cs"/>
                        </a:rPr>
                        <a:t>火花を発生させない工具を使用してください。</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dirty="0"/>
                    </a:p>
                  </a:txBody>
                  <a:tcPr/>
                </a:tc>
              </a:tr>
              <a:tr h="370115">
                <a:tc>
                  <a:txBody>
                    <a:bodyPr/>
                    <a:lstStyle/>
                    <a:p>
                      <a:r>
                        <a:rPr lang="en-US" sz="1800" kern="1200" baseline="0" smtClean="0">
                          <a:solidFill>
                            <a:schemeClr val="dk1"/>
                          </a:solidFill>
                          <a:latin typeface="+mn-lt"/>
                          <a:ea typeface="+mn-ea"/>
                          <a:cs typeface="+mn-cs"/>
                        </a:rPr>
                        <a:t>P243</a:t>
                      </a:r>
                      <a:endParaRPr lang="en-US" dirty="0"/>
                    </a:p>
                  </a:txBody>
                  <a:tcPr/>
                </a:tc>
                <a:tc>
                  <a:txBody>
                    <a:bodyPr/>
                    <a:lstStyle/>
                    <a:p>
                      <a:r>
                        <a:rPr lang="ja-JP" altLang="en-US" sz="1800" kern="1200" smtClean="0">
                          <a:solidFill>
                            <a:schemeClr val="dk1"/>
                          </a:solidFill>
                          <a:latin typeface="+mn-lt"/>
                          <a:ea typeface="+mn-ea"/>
                          <a:cs typeface="+mn-cs"/>
                        </a:rPr>
                        <a:t>静電気による損傷を防止するための対策を行ってください。</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P244</a:t>
                      </a:r>
                      <a:endParaRPr lang="en-US" dirty="0"/>
                    </a:p>
                  </a:txBody>
                  <a:tcPr/>
                </a:tc>
                <a:tc>
                  <a:txBody>
                    <a:bodyPr/>
                    <a:lstStyle/>
                    <a:p>
                      <a:r>
                        <a:rPr lang="ja-JP" altLang="en-US" sz="1800" kern="1200" smtClean="0">
                          <a:solidFill>
                            <a:schemeClr val="dk1"/>
                          </a:solidFill>
                          <a:latin typeface="+mn-lt"/>
                          <a:ea typeface="+mn-ea"/>
                          <a:cs typeface="+mn-cs"/>
                        </a:rPr>
                        <a:t>グリースまたはオイル圧力逃がし弁を保つ。</a:t>
                      </a:r>
                      <a:endParaRPr lang="en-US" dirty="0"/>
                    </a:p>
                  </a:txBody>
                  <a:tcPr/>
                </a:tc>
                <a:tc>
                  <a:txBody>
                    <a:bodyPr/>
                    <a:lstStyle/>
                    <a:p>
                      <a:r>
                        <a:rPr lang="ja-JP" altLang="en-US" sz="1800" kern="1200" smtClean="0">
                          <a:solidFill>
                            <a:schemeClr val="dk1"/>
                          </a:solidFill>
                          <a:latin typeface="+mn-lt"/>
                          <a:ea typeface="+mn-ea"/>
                          <a:cs typeface="+mn-cs"/>
                        </a:rPr>
                        <a:t>酸化性ガス</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P250</a:t>
                      </a:r>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衝撃</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摩擦を研削しないでください。</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カテゴリ </a:t>
                      </a:r>
                      <a:r>
                        <a:rPr lang="en-US" sz="1800" kern="1200" baseline="0" dirty="0" smtClean="0">
                          <a:solidFill>
                            <a:schemeClr val="dk1"/>
                          </a:solidFill>
                          <a:latin typeface="+mn-lt"/>
                          <a:ea typeface="+mn-ea"/>
                          <a:cs typeface="+mn-cs"/>
                        </a:rPr>
                        <a:t>1.1, 1.2, 1.3, 1.4, 1.5</a:t>
                      </a:r>
                      <a:endParaRPr lang="en-US" dirty="0" smtClean="0"/>
                    </a:p>
                    <a:p>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該当する乱暴な取り扱いを指定するには、製造者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sz="1800" kern="1200" baseline="0" dirty="0" smtClean="0">
                        <a:solidFill>
                          <a:schemeClr val="dk1"/>
                        </a:solidFill>
                        <a:latin typeface="+mn-lt"/>
                        <a:ea typeface="+mn-ea"/>
                        <a:cs typeface="+mn-cs"/>
                      </a:endParaRPr>
                    </a:p>
                  </a:txBody>
                  <a:tcPr/>
                </a:tc>
              </a:tr>
              <a:tr h="370115">
                <a:tc>
                  <a:txBody>
                    <a:bodyPr/>
                    <a:lstStyle/>
                    <a:p>
                      <a:r>
                        <a:rPr lang="en-US" sz="1800" kern="1200" baseline="0" dirty="0" smtClean="0">
                          <a:solidFill>
                            <a:schemeClr val="dk1"/>
                          </a:solidFill>
                          <a:latin typeface="+mn-lt"/>
                          <a:ea typeface="+mn-ea"/>
                          <a:cs typeface="+mn-cs"/>
                        </a:rPr>
                        <a:t>P251</a:t>
                      </a:r>
                      <a:endParaRPr lang="en-US" dirty="0"/>
                    </a:p>
                  </a:txBody>
                  <a:tcPr/>
                </a:tc>
                <a:tc>
                  <a:txBody>
                    <a:bodyPr/>
                    <a:lstStyle/>
                    <a:p>
                      <a:r>
                        <a:rPr lang="ja-JP" altLang="en-US" sz="1800" kern="1200" smtClean="0">
                          <a:solidFill>
                            <a:schemeClr val="dk1"/>
                          </a:solidFill>
                          <a:latin typeface="+mn-lt"/>
                          <a:ea typeface="+mn-ea"/>
                          <a:cs typeface="+mn-cs"/>
                        </a:rPr>
                        <a:t>加圧容器：使用後も穴をあけたり焼却したりしないでください。</a:t>
                      </a:r>
                      <a:endParaRPr lang="en-US" dirty="0"/>
                    </a:p>
                  </a:txBody>
                  <a:tcPr/>
                </a:tc>
                <a:tc>
                  <a:txBody>
                    <a:bodyPr/>
                    <a:lstStyle/>
                    <a:p>
                      <a:r>
                        <a:rPr lang="ja-JP" altLang="en-US" sz="1800" kern="1200" smtClean="0">
                          <a:solidFill>
                            <a:schemeClr val="dk1"/>
                          </a:solidFill>
                          <a:latin typeface="+mn-lt"/>
                          <a:ea typeface="+mn-ea"/>
                          <a:cs typeface="+mn-cs"/>
                        </a:rPr>
                        <a:t>引火性エアゾール</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P260</a:t>
                      </a:r>
                      <a:endParaRPr lang="en-US" dirty="0"/>
                    </a:p>
                  </a:txBody>
                  <a:tcPr/>
                </a:tc>
                <a:tc rowSpan="5">
                  <a:txBody>
                    <a:bodyPr/>
                    <a:lstStyle/>
                    <a:p>
                      <a:r>
                        <a:rPr lang="ja-JP" altLang="en-US" sz="1800" kern="1200" smtClean="0">
                          <a:solidFill>
                            <a:schemeClr val="dk1"/>
                          </a:solidFill>
                          <a:latin typeface="+mn-lt"/>
                          <a:ea typeface="+mn-ea"/>
                          <a:cs typeface="+mn-cs"/>
                        </a:rPr>
                        <a:t>粉じん</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煙</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ガス</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ミスト</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蒸気</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スプレーを吸入しないこと。</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3">
                  <a:txBody>
                    <a:bodyPr/>
                    <a:lstStyle/>
                    <a:p>
                      <a:r>
                        <a:rPr lang="ja-JP" altLang="en-US" sz="1800" kern="1200" smtClean="0">
                          <a:solidFill>
                            <a:schemeClr val="dk1"/>
                          </a:solidFill>
                          <a:latin typeface="+mn-lt"/>
                          <a:ea typeface="+mn-ea"/>
                          <a:cs typeface="+mn-cs"/>
                        </a:rPr>
                        <a:t>該当する条件を指定する製造者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ほこりや煙を吸入しないことを指定します。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可能な場合は、吸入性粉塵や煙粒子の過程で表示されます。</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P261</a:t>
                      </a:r>
                      <a:endParaRPr lang="en-US" dirty="0"/>
                    </a:p>
                  </a:txBody>
                  <a:tcPr/>
                </a:tc>
                <a:tc rowSpan="5">
                  <a:txBody>
                    <a:bodyPr/>
                    <a:lstStyle/>
                    <a:p>
                      <a:r>
                        <a:rPr lang="ja-JP" altLang="en-US" sz="1800" kern="1200" smtClean="0">
                          <a:solidFill>
                            <a:schemeClr val="dk1"/>
                          </a:solidFill>
                          <a:latin typeface="+mn-lt"/>
                          <a:ea typeface="+mn-ea"/>
                          <a:cs typeface="+mn-cs"/>
                        </a:rPr>
                        <a:t>粉じん</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煙</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ガス</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ミスト</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蒸気</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スプレーの吸入を避けること。</a:t>
                      </a:r>
                      <a:endParaRPr lang="en-US" dirty="0"/>
                    </a:p>
                  </a:txBody>
                  <a:tcPr/>
                </a:tc>
                <a:tc>
                  <a:txBody>
                    <a:bodyPr/>
                    <a:lstStyle/>
                    <a:p>
                      <a:r>
                        <a:rPr lang="zh-TW" altLang="en-US" sz="1800" kern="1200" dirty="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5">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ほこりや煙を吸入しないことを指定します。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可能な場合は、吸入性粉塵や煙粒子の過程で表示されます。</a:t>
                      </a:r>
                      <a:r>
                        <a:rPr lang="zh-TW" altLang="en-US" sz="1800" kern="1200" dirty="0" smtClean="0">
                          <a:solidFill>
                            <a:schemeClr val="dk1"/>
                          </a:solidFill>
                          <a:latin typeface="+mn-lt"/>
                          <a:ea typeface="+mn-ea"/>
                          <a:cs typeface="+mn-cs"/>
                        </a:rPr>
                        <a:t>。</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3916">
                <a:tc>
                  <a:txBody>
                    <a:bodyPr/>
                    <a:lstStyle/>
                    <a:p>
                      <a:r>
                        <a:rPr lang="en-US" sz="1800" kern="1200" baseline="0" dirty="0" smtClean="0">
                          <a:solidFill>
                            <a:schemeClr val="dk1"/>
                          </a:solidFill>
                          <a:latin typeface="+mn-lt"/>
                          <a:ea typeface="+mn-ea"/>
                          <a:cs typeface="+mn-cs"/>
                        </a:rPr>
                        <a:t>P262</a:t>
                      </a:r>
                      <a:endParaRPr lang="en-US" dirty="0"/>
                    </a:p>
                  </a:txBody>
                  <a:tcPr/>
                </a:tc>
                <a:tc>
                  <a:txBody>
                    <a:bodyPr/>
                    <a:lstStyle/>
                    <a:p>
                      <a:r>
                        <a:rPr lang="ja-JP" altLang="en-US" sz="1800" kern="1200" smtClean="0">
                          <a:solidFill>
                            <a:schemeClr val="dk1"/>
                          </a:solidFill>
                          <a:latin typeface="+mn-lt"/>
                          <a:ea typeface="+mn-ea"/>
                          <a:cs typeface="+mn-cs"/>
                        </a:rPr>
                        <a:t>眼、皮膚および衣類に触れないように</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P263</a:t>
                      </a:r>
                      <a:endParaRPr lang="en-US" dirty="0"/>
                    </a:p>
                  </a:txBody>
                  <a:tcPr/>
                </a:tc>
                <a:tc>
                  <a:txBody>
                    <a:bodyPr/>
                    <a:lstStyle/>
                    <a:p>
                      <a:r>
                        <a:rPr lang="ja-JP" altLang="en-US" sz="1800" kern="1200" smtClean="0">
                          <a:solidFill>
                            <a:schemeClr val="dk1"/>
                          </a:solidFill>
                          <a:latin typeface="+mn-lt"/>
                          <a:ea typeface="+mn-ea"/>
                          <a:cs typeface="+mn-cs"/>
                        </a:rPr>
                        <a:t>妊娠中のお問い合わせ</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授乳を避けてください。</a:t>
                      </a:r>
                      <a:endParaRPr lang="en-US" dirty="0"/>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tc>
                <a:tc>
                  <a:txBody>
                    <a:bodyPr/>
                    <a:lstStyle/>
                    <a:p>
                      <a:endParaRPr lang="en-US"/>
                    </a:p>
                  </a:txBody>
                  <a:tcPr/>
                </a:tc>
              </a:tr>
              <a:tr h="185058">
                <a:tc rowSpan="8">
                  <a:txBody>
                    <a:bodyPr/>
                    <a:lstStyle/>
                    <a:p>
                      <a:r>
                        <a:rPr lang="en-US" sz="1800" kern="1200" baseline="0" dirty="0" smtClean="0">
                          <a:solidFill>
                            <a:schemeClr val="dk1"/>
                          </a:solidFill>
                          <a:latin typeface="+mn-lt"/>
                          <a:ea typeface="+mn-ea"/>
                          <a:cs typeface="+mn-cs"/>
                        </a:rPr>
                        <a:t>P264</a:t>
                      </a:r>
                      <a:endParaRPr lang="en-US" dirty="0"/>
                    </a:p>
                  </a:txBody>
                  <a:tcPr/>
                </a:tc>
                <a:tc rowSpan="8">
                  <a:txBody>
                    <a:bodyPr/>
                    <a:lstStyle/>
                    <a:p>
                      <a:r>
                        <a:rPr lang="ja-JP" altLang="en-US" sz="1800" kern="1200" smtClean="0">
                          <a:solidFill>
                            <a:schemeClr val="dk1"/>
                          </a:solidFill>
                          <a:latin typeface="+mn-lt"/>
                          <a:ea typeface="+mn-ea"/>
                          <a:cs typeface="+mn-cs"/>
                        </a:rPr>
                        <a:t>徹底的に操作の後に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洗う。</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ja-JP" altLang="en-US" sz="1800" kern="1200" smtClean="0">
                          <a:solidFill>
                            <a:schemeClr val="dk1"/>
                          </a:solidFill>
                          <a:latin typeface="+mn-lt"/>
                          <a:ea typeface="+mn-ea"/>
                          <a:cs typeface="+mn-cs"/>
                        </a:rPr>
                        <a:t>体の部分を指定するには、製造者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供給者が扱った後洗浄する必要があります</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皮膚のかぶれ</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目への刺激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5097">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34983">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P270</a:t>
                      </a:r>
                      <a:endParaRPr lang="en-US" dirty="0"/>
                    </a:p>
                  </a:txBody>
                  <a:tcPr/>
                </a:tc>
                <a:tc rowSpan="5">
                  <a:txBody>
                    <a:bodyPr/>
                    <a:lstStyle/>
                    <a:p>
                      <a:r>
                        <a:rPr lang="ja-JP" altLang="en-US" sz="1800" kern="1200" smtClean="0">
                          <a:solidFill>
                            <a:schemeClr val="dk1"/>
                          </a:solidFill>
                          <a:latin typeface="+mn-lt"/>
                          <a:ea typeface="+mn-ea"/>
                          <a:cs typeface="+mn-cs"/>
                        </a:rPr>
                        <a:t>本製品を使用する場合、または喫煙を食べていない。</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P271</a:t>
                      </a:r>
                      <a:endParaRPr lang="en-US" dirty="0"/>
                    </a:p>
                  </a:txBody>
                  <a:tcPr/>
                </a:tc>
                <a:tc rowSpan="3">
                  <a:txBody>
                    <a:bodyPr/>
                    <a:lstStyle/>
                    <a:p>
                      <a:r>
                        <a:rPr lang="ja-JP" altLang="en-US" sz="1800" kern="1200" smtClean="0">
                          <a:solidFill>
                            <a:schemeClr val="dk1"/>
                          </a:solidFill>
                          <a:latin typeface="+mn-lt"/>
                          <a:ea typeface="+mn-ea"/>
                          <a:cs typeface="+mn-cs"/>
                        </a:rPr>
                        <a:t>屋外または換気の良い場所で使用してください。</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P272</a:t>
                      </a:r>
                      <a:endParaRPr lang="en-US" dirty="0"/>
                    </a:p>
                  </a:txBody>
                  <a:tcPr/>
                </a:tc>
                <a:tc>
                  <a:txBody>
                    <a:bodyPr/>
                    <a:lstStyle/>
                    <a:p>
                      <a:r>
                        <a:rPr lang="ja-JP" altLang="en-US" sz="1800" kern="1200" smtClean="0">
                          <a:solidFill>
                            <a:schemeClr val="dk1"/>
                          </a:solidFill>
                          <a:latin typeface="+mn-lt"/>
                          <a:ea typeface="+mn-ea"/>
                          <a:cs typeface="+mn-cs"/>
                        </a:rPr>
                        <a:t>汚染された作業衣は作業場から出さないこと</a:t>
                      </a:r>
                      <a:endParaRPr lang="en-US" dirty="0"/>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tc>
                <a:tc>
                  <a:txBody>
                    <a:bodyPr/>
                    <a:lstStyle/>
                    <a:p>
                      <a:r>
                        <a:rPr lang="en-US" dirty="0" smtClean="0"/>
                        <a:t>1</a:t>
                      </a:r>
                      <a:endParaRPr lang="en-US" dirty="0"/>
                    </a:p>
                  </a:txBody>
                  <a:tcPr/>
                </a:tc>
                <a:tc>
                  <a:txBody>
                    <a:bodyPr/>
                    <a:lstStyle/>
                    <a:p>
                      <a:endParaRPr lang="en-US"/>
                    </a:p>
                  </a:txBody>
                  <a:tcPr/>
                </a:tc>
              </a:tr>
              <a:tr h="518160">
                <a:tc rowSpan="3">
                  <a:txBody>
                    <a:bodyPr/>
                    <a:lstStyle/>
                    <a:p>
                      <a:r>
                        <a:rPr lang="en-US" sz="1800" kern="1200" baseline="0" dirty="0" smtClean="0">
                          <a:solidFill>
                            <a:schemeClr val="dk1"/>
                          </a:solidFill>
                          <a:latin typeface="+mn-lt"/>
                          <a:ea typeface="+mn-ea"/>
                          <a:cs typeface="+mn-cs"/>
                        </a:rPr>
                        <a:t>P273</a:t>
                      </a:r>
                      <a:endParaRPr lang="en-US" dirty="0"/>
                    </a:p>
                  </a:txBody>
                  <a:tcPr/>
                </a:tc>
                <a:tc rowSpan="3">
                  <a:txBody>
                    <a:bodyPr/>
                    <a:lstStyle/>
                    <a:p>
                      <a:r>
                        <a:rPr lang="ja-JP" altLang="en-US" sz="1800" kern="1200" smtClean="0">
                          <a:solidFill>
                            <a:schemeClr val="dk1"/>
                          </a:solidFill>
                          <a:latin typeface="+mn-lt"/>
                          <a:ea typeface="+mn-ea"/>
                          <a:cs typeface="+mn-cs"/>
                        </a:rPr>
                        <a:t>環境への放出を避けること。</a:t>
                      </a:r>
                      <a:endParaRPr lang="en-US" dirty="0"/>
                    </a:p>
                  </a:txBody>
                  <a:tcPr/>
                </a:tc>
                <a:tc>
                  <a:txBody>
                    <a:bodyPr/>
                    <a:lstStyle/>
                    <a:p>
                      <a:r>
                        <a:rPr lang="ja-JP" altLang="en-US" sz="1800" kern="1200" smtClean="0">
                          <a:solidFill>
                            <a:schemeClr val="dk1"/>
                          </a:solidFill>
                          <a:latin typeface="+mn-lt"/>
                          <a:ea typeface="+mn-ea"/>
                          <a:cs typeface="+mn-cs"/>
                        </a:rPr>
                        <a:t>急性水生危険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水生環境有害性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これは意図された使用されていない場合。</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慢性水生危険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水生環境有害性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9634">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オゾン層を破壊する</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15">
                  <a:txBody>
                    <a:bodyPr/>
                    <a:lstStyle/>
                    <a:p>
                      <a:r>
                        <a:rPr lang="en-US" sz="1800" kern="1200" baseline="0" dirty="0" smtClean="0">
                          <a:solidFill>
                            <a:schemeClr val="dk1"/>
                          </a:solidFill>
                          <a:latin typeface="+mn-lt"/>
                          <a:ea typeface="+mn-ea"/>
                          <a:cs typeface="+mn-cs"/>
                        </a:rPr>
                        <a:t>P280</a:t>
                      </a:r>
                      <a:endParaRPr lang="en-US" dirty="0"/>
                    </a:p>
                  </a:txBody>
                  <a:tcPr/>
                </a:tc>
                <a:tc rowSpan="15">
                  <a:txBody>
                    <a:bodyPr/>
                    <a:lstStyle/>
                    <a:p>
                      <a:r>
                        <a:rPr lang="ja-JP" altLang="en-US" sz="1800" kern="1200" smtClean="0">
                          <a:solidFill>
                            <a:schemeClr val="dk1"/>
                          </a:solidFill>
                          <a:latin typeface="+mn-lt"/>
                          <a:ea typeface="+mn-ea"/>
                          <a:cs typeface="+mn-cs"/>
                        </a:rPr>
                        <a:t>保護ゴーグル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フェイスシールドを着用</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保護手袋</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衣類を着用すること。</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カテゴリ </a:t>
                      </a:r>
                      <a:r>
                        <a:rPr lang="en-US" sz="1800" kern="1200" baseline="0" dirty="0" smtClean="0">
                          <a:solidFill>
                            <a:schemeClr val="dk1"/>
                          </a:solidFill>
                          <a:latin typeface="+mn-lt"/>
                          <a:ea typeface="+mn-ea"/>
                          <a:cs typeface="+mn-cs"/>
                        </a:rPr>
                        <a:t>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機器の種類を指定するには、製造者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保護マスクを指定します。</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r>
                        <a:rPr lang="ja-JP" altLang="en-US" sz="1800" kern="1200" smtClean="0">
                          <a:solidFill>
                            <a:schemeClr val="dk1"/>
                          </a:solidFill>
                          <a:latin typeface="+mn-lt"/>
                          <a:ea typeface="+mn-ea"/>
                          <a:cs typeface="+mn-cs"/>
                        </a:rPr>
                        <a:t>機器の種類を指定するには、製造者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保護手袋および保護眼鏡</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保護面を指定します。</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化学物質は水と接触して可燃性ガスを生成する</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機器の種類を指定するには、製造者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保護手袋</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衣類および保護眼鏡</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保護面を指定します。</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皮膚のかぶれ</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ja-JP" altLang="en-US" sz="1800" kern="1200" smtClean="0">
                          <a:solidFill>
                            <a:schemeClr val="dk1"/>
                          </a:solidFill>
                          <a:latin typeface="+mn-lt"/>
                          <a:ea typeface="+mn-ea"/>
                          <a:cs typeface="+mn-cs"/>
                        </a:rPr>
                        <a:t>機器の種類を指定するには、製造者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保護手袋を指定します。</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機器の種類を指定するには、製造者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保護眼鏡</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保護面を指定します。</a:t>
                      </a:r>
                      <a:endParaRPr lang="en-US" dirty="0"/>
                    </a:p>
                  </a:txBody>
                  <a:tcPr>
                    <a:lnT w="12700" cap="flat" cmpd="sng" algn="ctr">
                      <a:solidFill>
                        <a:schemeClr val="tx1"/>
                      </a:solidFill>
                      <a:prstDash val="solid"/>
                      <a:round/>
                      <a:headEnd type="none" w="med" len="med"/>
                      <a:tailEnd type="none" w="med" len="med"/>
                    </a:lnT>
                  </a:tcPr>
                </a:tc>
              </a:tr>
              <a:tr h="320040">
                <a:tc rowSpan="4">
                  <a:txBody>
                    <a:bodyPr/>
                    <a:lstStyle/>
                    <a:p>
                      <a:r>
                        <a:rPr lang="en-US" sz="1800" kern="1200" baseline="0" dirty="0" smtClean="0">
                          <a:solidFill>
                            <a:schemeClr val="dk1"/>
                          </a:solidFill>
                          <a:latin typeface="+mn-lt"/>
                          <a:ea typeface="+mn-ea"/>
                          <a:cs typeface="+mn-cs"/>
                        </a:rPr>
                        <a:t>P281</a:t>
                      </a:r>
                      <a:endParaRPr lang="en-US" dirty="0"/>
                    </a:p>
                  </a:txBody>
                  <a:tcPr/>
                </a:tc>
                <a:tc rowSpan="4">
                  <a:txBody>
                    <a:bodyPr/>
                    <a:lstStyle/>
                    <a:p>
                      <a:r>
                        <a:rPr lang="ja-JP" altLang="en-US" sz="1800" kern="1200" smtClean="0">
                          <a:solidFill>
                            <a:schemeClr val="dk1"/>
                          </a:solidFill>
                          <a:latin typeface="+mn-lt"/>
                          <a:ea typeface="+mn-ea"/>
                          <a:cs typeface="+mn-cs"/>
                        </a:rPr>
                        <a:t>個人用保護具を使用してください。</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不安定な爆発物</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生殖細胞に突然変異</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P282</a:t>
                      </a:r>
                      <a:endParaRPr lang="en-US" dirty="0"/>
                    </a:p>
                  </a:txBody>
                  <a:tcPr/>
                </a:tc>
                <a:tc>
                  <a:txBody>
                    <a:bodyPr/>
                    <a:lstStyle/>
                    <a:p>
                      <a:r>
                        <a:rPr lang="ja-JP" altLang="en-US" sz="1800" kern="1200" smtClean="0">
                          <a:solidFill>
                            <a:schemeClr val="dk1"/>
                          </a:solidFill>
                          <a:latin typeface="+mn-lt"/>
                          <a:ea typeface="+mn-ea"/>
                          <a:cs typeface="+mn-cs"/>
                        </a:rPr>
                        <a:t>個人用保護具を使用してください。</a:t>
                      </a:r>
                      <a:endParaRPr lang="en-US" dirty="0"/>
                    </a:p>
                  </a:txBody>
                  <a:tcPr/>
                </a:tc>
                <a:tc>
                  <a:txBody>
                    <a:bodyPr/>
                    <a:lstStyle/>
                    <a:p>
                      <a:r>
                        <a:rPr lang="ja-JP" altLang="en-US" sz="1800" kern="1200" smtClean="0">
                          <a:solidFill>
                            <a:schemeClr val="dk1"/>
                          </a:solidFill>
                          <a:latin typeface="+mn-lt"/>
                          <a:ea typeface="+mn-ea"/>
                          <a:cs typeface="+mn-cs"/>
                        </a:rPr>
                        <a:t>高圧ガス</a:t>
                      </a:r>
                      <a:endParaRPr lang="en-US" dirty="0"/>
                    </a:p>
                  </a:txBody>
                  <a:tcPr/>
                </a:tc>
                <a:tc>
                  <a:txBody>
                    <a:bodyPr/>
                    <a:lstStyle/>
                    <a:p>
                      <a:r>
                        <a:rPr lang="ja-JP" altLang="en-US" sz="1800" kern="1200" smtClean="0">
                          <a:solidFill>
                            <a:schemeClr val="dk1"/>
                          </a:solidFill>
                          <a:latin typeface="+mn-lt"/>
                          <a:ea typeface="+mn-ea"/>
                          <a:cs typeface="+mn-cs"/>
                        </a:rPr>
                        <a:t>深冷液化ガス</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P283</a:t>
                      </a:r>
                      <a:endParaRPr lang="en-US" dirty="0"/>
                    </a:p>
                  </a:txBody>
                  <a:tcPr/>
                </a:tc>
                <a:tc rowSpan="2">
                  <a:txBody>
                    <a:bodyPr/>
                    <a:lstStyle/>
                    <a:p>
                      <a:r>
                        <a:rPr lang="ja-JP" altLang="en-US" sz="1800" kern="1200" smtClean="0">
                          <a:solidFill>
                            <a:schemeClr val="dk1"/>
                          </a:solidFill>
                          <a:latin typeface="+mn-lt"/>
                          <a:ea typeface="+mn-ea"/>
                          <a:cs typeface="+mn-cs"/>
                        </a:rPr>
                        <a:t>火災</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難燃剤</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難燃性の衣類を着用してください。</a:t>
                      </a:r>
                      <a:endParaRPr lang="en-US" dirty="0"/>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P284</a:t>
                      </a:r>
                      <a:endParaRPr lang="en-US" dirty="0"/>
                    </a:p>
                  </a:txBody>
                  <a:tcPr/>
                </a:tc>
                <a:tc>
                  <a:txBody>
                    <a:bodyPr/>
                    <a:lstStyle/>
                    <a:p>
                      <a:r>
                        <a:rPr lang="ja-JP" altLang="en-US" sz="1800" kern="1200" smtClean="0">
                          <a:solidFill>
                            <a:schemeClr val="dk1"/>
                          </a:solidFill>
                          <a:latin typeface="+mn-lt"/>
                          <a:ea typeface="+mn-ea"/>
                          <a:cs typeface="+mn-cs"/>
                        </a:rPr>
                        <a:t>呼吸用保護具を着用してください。</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ja-JP" altLang="en-US" sz="1800" kern="1200" smtClean="0">
                          <a:solidFill>
                            <a:schemeClr val="dk1"/>
                          </a:solidFill>
                          <a:latin typeface="+mn-lt"/>
                          <a:ea typeface="+mn-ea"/>
                          <a:cs typeface="+mn-cs"/>
                        </a:rPr>
                        <a:t>機器を指定するための製造者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tc>
              </a:tr>
              <a:tr h="370115">
                <a:tc>
                  <a:txBody>
                    <a:bodyPr/>
                    <a:lstStyle/>
                    <a:p>
                      <a:r>
                        <a:rPr lang="en-US" sz="1800" kern="1200" baseline="0" dirty="0" smtClean="0">
                          <a:solidFill>
                            <a:schemeClr val="dk1"/>
                          </a:solidFill>
                          <a:latin typeface="+mn-lt"/>
                          <a:ea typeface="+mn-ea"/>
                          <a:cs typeface="+mn-cs"/>
                        </a:rPr>
                        <a:t>P285</a:t>
                      </a:r>
                      <a:endParaRPr lang="en-US" dirty="0"/>
                    </a:p>
                  </a:txBody>
                  <a:tcPr/>
                </a:tc>
                <a:tc>
                  <a:txBody>
                    <a:bodyPr/>
                    <a:lstStyle/>
                    <a:p>
                      <a:r>
                        <a:rPr lang="ja-JP" altLang="en-US" sz="1800" kern="1200" smtClean="0">
                          <a:solidFill>
                            <a:schemeClr val="dk1"/>
                          </a:solidFill>
                          <a:latin typeface="+mn-lt"/>
                          <a:ea typeface="+mn-ea"/>
                          <a:cs typeface="+mn-cs"/>
                        </a:rPr>
                        <a:t>このような不十分な換気などの呼吸用保護具を着用する。</a:t>
                      </a:r>
                      <a:endParaRPr lang="en-US" dirty="0"/>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r>
                        <a:rPr lang="ja-JP" altLang="en-US" sz="1800" kern="1200" smtClean="0">
                          <a:solidFill>
                            <a:schemeClr val="dk1"/>
                          </a:solidFill>
                          <a:latin typeface="+mn-lt"/>
                          <a:ea typeface="+mn-ea"/>
                          <a:cs typeface="+mn-cs"/>
                        </a:rPr>
                        <a:t>機器を指定するための製造者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a:t>
                      </a:r>
                      <a:endParaRPr lang="en-US" dirty="0"/>
                    </a:p>
                  </a:txBody>
                  <a:tcPr/>
                </a:tc>
              </a:tr>
              <a:tr h="370115">
                <a:tc>
                  <a:txBody>
                    <a:bodyPr/>
                    <a:lstStyle/>
                    <a:p>
                      <a:r>
                        <a:rPr lang="en-US" sz="1800" kern="1200" baseline="0" dirty="0" smtClean="0">
                          <a:solidFill>
                            <a:schemeClr val="dk1"/>
                          </a:solidFill>
                          <a:latin typeface="+mn-lt"/>
                          <a:ea typeface="+mn-ea"/>
                          <a:cs typeface="+mn-cs"/>
                        </a:rPr>
                        <a:t>P231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P232</a:t>
                      </a:r>
                      <a:endParaRPr lang="en-US" dirty="0"/>
                    </a:p>
                  </a:txBody>
                  <a:tcPr/>
                </a:tc>
                <a:tc>
                  <a:txBody>
                    <a:bodyPr/>
                    <a:lstStyle/>
                    <a:p>
                      <a:r>
                        <a:rPr lang="ja-JP" altLang="en-US" sz="1800" kern="1200" smtClean="0">
                          <a:solidFill>
                            <a:schemeClr val="dk1"/>
                          </a:solidFill>
                          <a:latin typeface="+mn-lt"/>
                          <a:ea typeface="+mn-ea"/>
                          <a:cs typeface="+mn-cs"/>
                        </a:rPr>
                        <a:t>不活性ガス中での処理。湿気から保護。</a:t>
                      </a:r>
                      <a:endParaRPr lang="en-US" dirty="0"/>
                    </a:p>
                  </a:txBody>
                  <a:tcPr/>
                </a:tc>
                <a:tc>
                  <a:txBody>
                    <a:bodyPr/>
                    <a:lstStyle/>
                    <a:p>
                      <a:r>
                        <a:rPr lang="ja-JP" altLang="en-US" sz="1800" kern="1200" smtClean="0">
                          <a:solidFill>
                            <a:schemeClr val="dk1"/>
                          </a:solidFill>
                          <a:latin typeface="+mn-lt"/>
                          <a:ea typeface="+mn-ea"/>
                          <a:cs typeface="+mn-cs"/>
                        </a:rPr>
                        <a:t>化学物質は水と接触して可燃性ガスを生成する</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P410</a:t>
                      </a:r>
                      <a:endParaRPr lang="en-US" dirty="0"/>
                    </a:p>
                  </a:txBody>
                  <a:tcPr/>
                </a:tc>
                <a:tc>
                  <a:txBody>
                    <a:bodyPr/>
                    <a:lstStyle/>
                    <a:p>
                      <a:r>
                        <a:rPr lang="ja-JP" altLang="en-US" sz="1800" kern="1200" smtClean="0">
                          <a:solidFill>
                            <a:schemeClr val="dk1"/>
                          </a:solidFill>
                          <a:latin typeface="+mn-lt"/>
                          <a:ea typeface="+mn-ea"/>
                          <a:cs typeface="+mn-cs"/>
                        </a:rPr>
                        <a:t>涼しいところに置くこと。日光から保護します。</a:t>
                      </a:r>
                      <a:endParaRPr lang="en-US" dirty="0"/>
                    </a:p>
                  </a:txBody>
                  <a:tcPr/>
                </a:tc>
                <a:tc>
                  <a:txBody>
                    <a:bodyPr/>
                    <a:lstStyle/>
                    <a:p>
                      <a:r>
                        <a:rPr lang="ja-JP" altLang="en-US" sz="1800" kern="1200" smtClean="0">
                          <a:solidFill>
                            <a:schemeClr val="dk1"/>
                          </a:solidFill>
                          <a:latin typeface="+mn-lt"/>
                          <a:ea typeface="+mn-ea"/>
                          <a:cs typeface="+mn-cs"/>
                        </a:rPr>
                        <a:t>自己発熱性化学品</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971800" y="228600"/>
          <a:ext cx="14630403" cy="60802520"/>
        </p:xfrm>
        <a:graphic>
          <a:graphicData uri="http://schemas.openxmlformats.org/drawingml/2006/table">
            <a:tbl>
              <a:tblPr firstRow="1" bandRow="1">
                <a:tableStyleId>{5C22544A-7EE6-4342-B048-85BDC9FD1C3A}</a:tableStyleId>
              </a:tblPr>
              <a:tblGrid>
                <a:gridCol w="914400"/>
                <a:gridCol w="3733800"/>
                <a:gridCol w="3810000"/>
                <a:gridCol w="3505201"/>
                <a:gridCol w="2667002"/>
              </a:tblGrid>
              <a:tr h="516890">
                <a:tc>
                  <a:txBody>
                    <a:bodyPr/>
                    <a:lstStyle/>
                    <a:p>
                      <a:r>
                        <a:rPr lang="en-US" altLang="ja-JP" sz="1800" b="1" kern="1200" dirty="0" smtClean="0">
                          <a:solidFill>
                            <a:schemeClr val="lt1"/>
                          </a:solidFill>
                          <a:latin typeface="+mn-lt"/>
                          <a:ea typeface="+mn-ea"/>
                          <a:cs typeface="+mn-cs"/>
                        </a:rPr>
                        <a:t>P - </a:t>
                      </a:r>
                      <a:r>
                        <a:rPr lang="ja-JP" altLang="en-US" sz="1800" b="1" kern="1200" smtClean="0">
                          <a:solidFill>
                            <a:schemeClr val="lt1"/>
                          </a:solidFill>
                          <a:latin typeface="+mn-lt"/>
                          <a:ea typeface="+mn-ea"/>
                          <a:cs typeface="+mn-cs"/>
                        </a:rPr>
                        <a:t>コード</a:t>
                      </a:r>
                      <a:endParaRPr lang="en-US" dirty="0"/>
                    </a:p>
                  </a:txBody>
                  <a:tcPr/>
                </a:tc>
                <a:tc>
                  <a:txBody>
                    <a:bodyPr/>
                    <a:lstStyle/>
                    <a:p>
                      <a:r>
                        <a:rPr lang="ja-JP" altLang="en-US" sz="1800" b="1" kern="1200" smtClean="0">
                          <a:solidFill>
                            <a:schemeClr val="lt1"/>
                          </a:solidFill>
                          <a:latin typeface="+mn-lt"/>
                          <a:ea typeface="+mn-ea"/>
                          <a:cs typeface="+mn-cs"/>
                        </a:rPr>
                        <a:t>一般的な注意書き安全対策</a:t>
                      </a:r>
                      <a:endParaRPr lang="en-US" dirty="0"/>
                    </a:p>
                  </a:txBody>
                  <a:tcPr/>
                </a:tc>
                <a:tc>
                  <a:txBody>
                    <a:bodyPr/>
                    <a:lstStyle/>
                    <a:p>
                      <a:r>
                        <a:rPr lang="ja-JP" altLang="en-US" sz="1800" b="1" kern="1200" smtClean="0">
                          <a:solidFill>
                            <a:schemeClr val="lt1"/>
                          </a:solidFill>
                          <a:latin typeface="+mn-lt"/>
                          <a:ea typeface="+mn-ea"/>
                          <a:cs typeface="+mn-cs"/>
                        </a:rPr>
                        <a:t>危険水準</a:t>
                      </a:r>
                      <a:endParaRPr lang="en-US" dirty="0"/>
                    </a:p>
                  </a:txBody>
                  <a:tcPr/>
                </a:tc>
                <a:tc>
                  <a:txBody>
                    <a:bodyPr/>
                    <a:lstStyle/>
                    <a:p>
                      <a:r>
                        <a:rPr lang="ja-JP" altLang="en-US" sz="1800" b="1" kern="1200" smtClean="0">
                          <a:solidFill>
                            <a:schemeClr val="lt1"/>
                          </a:solidFill>
                          <a:latin typeface="+mn-lt"/>
                          <a:ea typeface="+mn-ea"/>
                          <a:cs typeface="+mn-cs"/>
                        </a:rPr>
                        <a:t>危険カテゴリ</a:t>
                      </a:r>
                      <a:endParaRPr lang="en-US" dirty="0"/>
                    </a:p>
                  </a:txBody>
                  <a:tcPr/>
                </a:tc>
                <a:tc>
                  <a:txBody>
                    <a:bodyPr/>
                    <a:lstStyle/>
                    <a:p>
                      <a:r>
                        <a:rPr lang="ja-JP" altLang="en-US" sz="1800" b="1" kern="1200" smtClean="0">
                          <a:solidFill>
                            <a:schemeClr val="lt1"/>
                          </a:solidFill>
                          <a:latin typeface="+mn-lt"/>
                          <a:ea typeface="+mn-ea"/>
                          <a:cs typeface="+mn-cs"/>
                        </a:rPr>
                        <a:t>利用条件</a:t>
                      </a:r>
                      <a:endParaRPr lang="en-US" dirty="0"/>
                    </a:p>
                  </a:txBody>
                  <a:tcPr/>
                </a:tc>
              </a:tr>
              <a:tr h="258445">
                <a:tc rowSpan="3">
                  <a:txBody>
                    <a:bodyPr/>
                    <a:lstStyle/>
                    <a:p>
                      <a:r>
                        <a:rPr lang="en-US" sz="1800" kern="1200" baseline="0" dirty="0" smtClean="0">
                          <a:solidFill>
                            <a:schemeClr val="dk1"/>
                          </a:solidFill>
                          <a:latin typeface="+mn-lt"/>
                          <a:ea typeface="+mn-ea"/>
                          <a:cs typeface="+mn-cs"/>
                        </a:rPr>
                        <a:t>P301</a:t>
                      </a:r>
                      <a:endParaRPr lang="en-US" dirty="0"/>
                    </a:p>
                  </a:txBody>
                  <a:tcPr/>
                </a:tc>
                <a:tc rowSpan="3">
                  <a:txBody>
                    <a:bodyPr/>
                    <a:lstStyle/>
                    <a:p>
                      <a:r>
                        <a:rPr lang="ja-JP" altLang="en-US" sz="1800" kern="1200" smtClean="0">
                          <a:solidFill>
                            <a:schemeClr val="dk1"/>
                          </a:solidFill>
                          <a:latin typeface="+mn-lt"/>
                          <a:ea typeface="+mn-ea"/>
                          <a:cs typeface="+mn-cs"/>
                        </a:rPr>
                        <a:t>飲み込んだ場合：</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呼吸ハザード</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P302</a:t>
                      </a:r>
                      <a:endParaRPr lang="en-US" dirty="0"/>
                    </a:p>
                  </a:txBody>
                  <a:tcPr/>
                </a:tc>
                <a:tc rowSpan="4">
                  <a:txBody>
                    <a:bodyPr/>
                    <a:lstStyle/>
                    <a:p>
                      <a:r>
                        <a:rPr lang="ja-JP" altLang="en-US" sz="1800" kern="1200" smtClean="0">
                          <a:solidFill>
                            <a:schemeClr val="dk1"/>
                          </a:solidFill>
                          <a:latin typeface="+mn-lt"/>
                          <a:ea typeface="+mn-ea"/>
                          <a:cs typeface="+mn-cs"/>
                        </a:rPr>
                        <a:t>皮膚オンの場合：</a:t>
                      </a:r>
                      <a:endParaRPr lang="en-US" dirty="0"/>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P303</a:t>
                      </a:r>
                      <a:endParaRPr lang="en-US" dirty="0"/>
                    </a:p>
                  </a:txBody>
                  <a:tcPr/>
                </a:tc>
                <a:tc rowSpan="2">
                  <a:txBody>
                    <a:bodyPr/>
                    <a:lstStyle/>
                    <a:p>
                      <a:r>
                        <a:rPr lang="ja-JP" altLang="en-US" sz="1800" kern="1200" smtClean="0">
                          <a:solidFill>
                            <a:schemeClr val="dk1"/>
                          </a:solidFill>
                          <a:latin typeface="+mn-lt"/>
                          <a:ea typeface="+mn-ea"/>
                          <a:cs typeface="+mn-cs"/>
                        </a:rPr>
                        <a:t>皮膚に付着した場合（または髪）：</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P304</a:t>
                      </a:r>
                      <a:endParaRPr lang="en-US" dirty="0"/>
                    </a:p>
                  </a:txBody>
                  <a:tcPr/>
                </a:tc>
                <a:tc rowSpan="5">
                  <a:txBody>
                    <a:bodyPr/>
                    <a:lstStyle/>
                    <a:p>
                      <a:r>
                        <a:rPr lang="ja-JP" altLang="en-US" sz="1800" kern="1200" smtClean="0">
                          <a:solidFill>
                            <a:schemeClr val="dk1"/>
                          </a:solidFill>
                          <a:latin typeface="+mn-lt"/>
                          <a:ea typeface="+mn-ea"/>
                          <a:cs typeface="+mn-cs"/>
                        </a:rPr>
                        <a:t>吸入した場合：</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P305</a:t>
                      </a:r>
                      <a:endParaRPr lang="en-US" dirty="0"/>
                    </a:p>
                  </a:txBody>
                  <a:tcPr/>
                </a:tc>
                <a:tc rowSpan="2">
                  <a:txBody>
                    <a:bodyPr/>
                    <a:lstStyle/>
                    <a:p>
                      <a:r>
                        <a:rPr lang="ja-JP" altLang="en-US" sz="1800" kern="1200" smtClean="0">
                          <a:solidFill>
                            <a:schemeClr val="dk1"/>
                          </a:solidFill>
                          <a:latin typeface="+mn-lt"/>
                          <a:ea typeface="+mn-ea"/>
                          <a:cs typeface="+mn-cs"/>
                        </a:rPr>
                        <a:t>眼に入った場合：</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P306</a:t>
                      </a:r>
                      <a:endParaRPr lang="en-US" dirty="0"/>
                    </a:p>
                  </a:txBody>
                  <a:tcPr/>
                </a:tc>
                <a:tc rowSpan="2">
                  <a:txBody>
                    <a:bodyPr/>
                    <a:lstStyle/>
                    <a:p>
                      <a:r>
                        <a:rPr lang="ja-JP" altLang="en-US" sz="1800" kern="1200" smtClean="0">
                          <a:solidFill>
                            <a:schemeClr val="dk1"/>
                          </a:solidFill>
                          <a:latin typeface="+mn-lt"/>
                          <a:ea typeface="+mn-ea"/>
                          <a:cs typeface="+mn-cs"/>
                        </a:rPr>
                        <a:t>衣服にこぼれた場合：</a:t>
                      </a:r>
                      <a:endParaRPr lang="en-US" dirty="0"/>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P307</a:t>
                      </a:r>
                      <a:endParaRPr lang="en-US" dirty="0"/>
                    </a:p>
                  </a:txBody>
                  <a:tcPr/>
                </a:tc>
                <a:tc>
                  <a:txBody>
                    <a:bodyPr/>
                    <a:lstStyle/>
                    <a:p>
                      <a:r>
                        <a:rPr lang="ja-JP" altLang="en-US" sz="1800" kern="1200" smtClean="0">
                          <a:solidFill>
                            <a:schemeClr val="dk1"/>
                          </a:solidFill>
                          <a:latin typeface="+mn-lt"/>
                          <a:ea typeface="+mn-ea"/>
                          <a:cs typeface="+mn-cs"/>
                        </a:rPr>
                        <a:t>暴露した場合：</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tc>
                <a:tc>
                  <a:txBody>
                    <a:bodyPr/>
                    <a:lstStyle/>
                    <a:p>
                      <a:r>
                        <a:rPr lang="en-US" dirty="0" smtClean="0"/>
                        <a:t>1</a:t>
                      </a:r>
                      <a:endParaRPr lang="en-US" dirty="0"/>
                    </a:p>
                  </a:txBody>
                  <a:tcPr/>
                </a:tc>
                <a:tc>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P308</a:t>
                      </a:r>
                      <a:endParaRPr lang="en-US" dirty="0"/>
                    </a:p>
                  </a:txBody>
                  <a:tcPr/>
                </a:tc>
                <a:tc rowSpan="4">
                  <a:txBody>
                    <a:bodyPr/>
                    <a:lstStyle/>
                    <a:p>
                      <a:r>
                        <a:rPr lang="ja-JP" altLang="en-US" sz="1800" kern="1200" smtClean="0">
                          <a:solidFill>
                            <a:schemeClr val="dk1"/>
                          </a:solidFill>
                          <a:latin typeface="+mn-lt"/>
                          <a:ea typeface="+mn-ea"/>
                          <a:cs typeface="+mn-cs"/>
                        </a:rPr>
                        <a:t>暴露または暴露の懸念がある場合：</a:t>
                      </a:r>
                      <a:endParaRPr lang="en-US" dirty="0"/>
                    </a:p>
                  </a:txBody>
                  <a:tcPr/>
                </a:tc>
                <a:tc>
                  <a:txBody>
                    <a:bodyPr/>
                    <a:lstStyle/>
                    <a:p>
                      <a:r>
                        <a:rPr lang="ja-JP" altLang="en-US" sz="1800" kern="1200" smtClean="0">
                          <a:solidFill>
                            <a:schemeClr val="dk1"/>
                          </a:solidFill>
                          <a:latin typeface="+mn-lt"/>
                          <a:ea typeface="+mn-ea"/>
                          <a:cs typeface="+mn-cs"/>
                        </a:rPr>
                        <a:t>生殖細胞に突然変異</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P309</a:t>
                      </a:r>
                      <a:endParaRPr lang="en-US" dirty="0"/>
                    </a:p>
                  </a:txBody>
                  <a:tcPr/>
                </a:tc>
                <a:tc>
                  <a:txBody>
                    <a:bodyPr/>
                    <a:lstStyle/>
                    <a:p>
                      <a:r>
                        <a:rPr lang="ja-JP" altLang="en-US" sz="1800" kern="1200" smtClean="0">
                          <a:solidFill>
                            <a:schemeClr val="dk1"/>
                          </a:solidFill>
                          <a:latin typeface="+mn-lt"/>
                          <a:ea typeface="+mn-ea"/>
                          <a:cs typeface="+mn-cs"/>
                        </a:rPr>
                        <a:t>暴露したとき、または気分が悪い場合：</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6">
                  <a:txBody>
                    <a:bodyPr/>
                    <a:lstStyle/>
                    <a:p>
                      <a:r>
                        <a:rPr lang="en-US" sz="1800" kern="1200" baseline="0" dirty="0" smtClean="0">
                          <a:solidFill>
                            <a:schemeClr val="dk1"/>
                          </a:solidFill>
                          <a:latin typeface="+mn-lt"/>
                          <a:ea typeface="+mn-ea"/>
                          <a:cs typeface="+mn-cs"/>
                        </a:rPr>
                        <a:t>P310</a:t>
                      </a:r>
                      <a:endParaRPr lang="en-US" dirty="0"/>
                    </a:p>
                  </a:txBody>
                  <a:tcPr/>
                </a:tc>
                <a:tc rowSpan="6">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6">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吸入の危険性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P311</a:t>
                      </a:r>
                      <a:endParaRPr lang="en-US" dirty="0"/>
                    </a:p>
                  </a:txBody>
                  <a:tcPr/>
                </a:tc>
                <a:tc rowSpan="3">
                  <a:txBody>
                    <a:bodyPr/>
                    <a:lstStyle/>
                    <a:p>
                      <a:r>
                        <a:rPr lang="ja-JP" altLang="en-US" sz="1800" kern="1200" smtClean="0">
                          <a:solidFill>
                            <a:schemeClr val="dk1"/>
                          </a:solidFill>
                          <a:latin typeface="+mn-lt"/>
                          <a:ea typeface="+mn-ea"/>
                          <a:cs typeface="+mn-cs"/>
                        </a:rPr>
                        <a:t>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医師に連絡する。</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P312</a:t>
                      </a:r>
                      <a:endParaRPr lang="en-US" dirty="0"/>
                    </a:p>
                  </a:txBody>
                  <a:tcPr/>
                </a:tc>
                <a:tc rowSpan="5">
                  <a:txBody>
                    <a:bodyPr/>
                    <a:lstStyle/>
                    <a:p>
                      <a:r>
                        <a:rPr lang="ja-JP" altLang="en-US" sz="1800" kern="1200" smtClean="0">
                          <a:solidFill>
                            <a:schemeClr val="dk1"/>
                          </a:solidFill>
                          <a:latin typeface="+mn-lt"/>
                          <a:ea typeface="+mn-ea"/>
                          <a:cs typeface="+mn-cs"/>
                        </a:rPr>
                        <a:t>気分が悪い時は毒物センターまたは医師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医師に連絡する。</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28588">
                <a:tc rowSpan="7">
                  <a:txBody>
                    <a:bodyPr/>
                    <a:lstStyle/>
                    <a:p>
                      <a:r>
                        <a:rPr lang="en-US" sz="1800" kern="1200" baseline="0" dirty="0" smtClean="0">
                          <a:solidFill>
                            <a:schemeClr val="dk1"/>
                          </a:solidFill>
                          <a:latin typeface="+mn-lt"/>
                          <a:ea typeface="+mn-ea"/>
                          <a:cs typeface="+mn-cs"/>
                        </a:rPr>
                        <a:t>P313</a:t>
                      </a:r>
                      <a:endParaRPr lang="en-US" dirty="0"/>
                    </a:p>
                  </a:txBody>
                  <a:tcPr/>
                </a:tc>
                <a:tc rowSpan="7">
                  <a:txBody>
                    <a:bodyPr/>
                    <a:lstStyle/>
                    <a:p>
                      <a:r>
                        <a:rPr lang="ja-JP" altLang="en-US" sz="1800" kern="1200" smtClean="0">
                          <a:solidFill>
                            <a:schemeClr val="dk1"/>
                          </a:solidFill>
                          <a:latin typeface="+mn-lt"/>
                          <a:ea typeface="+mn-ea"/>
                          <a:cs typeface="+mn-cs"/>
                        </a:rPr>
                        <a:t>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2, 3</a:t>
                      </a:r>
                      <a:endParaRPr lang="en-US" dirty="0"/>
                    </a:p>
                  </a:txBody>
                  <a:tcPr>
                    <a:lnB w="12700" cap="flat" cmpd="sng" algn="ctr">
                      <a:solidFill>
                        <a:schemeClr val="tx1"/>
                      </a:solidFill>
                      <a:prstDash val="solid"/>
                      <a:round/>
                      <a:headEnd type="none" w="med" len="med"/>
                      <a:tailEnd type="none" w="med" len="med"/>
                    </a:lnB>
                  </a:tcPr>
                </a:tc>
                <a:tc rowSpan="7">
                  <a:txBody>
                    <a:bodyPr/>
                    <a:lstStyle/>
                    <a:p>
                      <a:endParaRPr lang="en-US"/>
                    </a:p>
                  </a:txBody>
                  <a:tcPr/>
                </a:tc>
              </a:tr>
              <a:tr h="19415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生殖細胞に突然変異</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影響を与えたり、授乳を通じて</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P314</a:t>
                      </a:r>
                      <a:endParaRPr lang="en-US" dirty="0"/>
                    </a:p>
                  </a:txBody>
                  <a:tcPr/>
                </a:tc>
                <a:tc>
                  <a:txBody>
                    <a:bodyPr/>
                    <a:lstStyle/>
                    <a:p>
                      <a:r>
                        <a:rPr lang="ja-JP" altLang="en-US" sz="1800" kern="1200" smtClean="0">
                          <a:solidFill>
                            <a:schemeClr val="dk1"/>
                          </a:solidFill>
                          <a:latin typeface="+mn-lt"/>
                          <a:ea typeface="+mn-ea"/>
                          <a:cs typeface="+mn-cs"/>
                        </a:rPr>
                        <a:t>気分が悪い時は、医師の診断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P315</a:t>
                      </a:r>
                      <a:endParaRPr lang="en-US" dirty="0"/>
                    </a:p>
                  </a:txBody>
                  <a:tcPr/>
                </a:tc>
                <a:tc>
                  <a:txBody>
                    <a:bodyPr/>
                    <a:lstStyle/>
                    <a:p>
                      <a:r>
                        <a:rPr lang="ja-JP" altLang="en-US" sz="1800" kern="1200" smtClean="0">
                          <a:solidFill>
                            <a:schemeClr val="dk1"/>
                          </a:solidFill>
                          <a:latin typeface="+mn-lt"/>
                          <a:ea typeface="+mn-ea"/>
                          <a:cs typeface="+mn-cs"/>
                        </a:rPr>
                        <a:t>即時医師の診断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高圧ガス</a:t>
                      </a:r>
                      <a:endParaRPr lang="en-US" dirty="0"/>
                    </a:p>
                  </a:txBody>
                  <a:tcPr/>
                </a:tc>
                <a:tc>
                  <a:txBody>
                    <a:bodyPr/>
                    <a:lstStyle/>
                    <a:p>
                      <a:r>
                        <a:rPr lang="ja-JP" altLang="en-US" sz="1800" kern="1200" smtClean="0">
                          <a:solidFill>
                            <a:schemeClr val="dk1"/>
                          </a:solidFill>
                          <a:latin typeface="+mn-lt"/>
                          <a:ea typeface="+mn-ea"/>
                          <a:cs typeface="+mn-cs"/>
                        </a:rPr>
                        <a:t>深冷液化ガス</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P320</a:t>
                      </a:r>
                      <a:endParaRPr lang="en-US" dirty="0"/>
                    </a:p>
                  </a:txBody>
                  <a:tcPr/>
                </a:tc>
                <a:tc>
                  <a:txBody>
                    <a:bodyPr/>
                    <a:lstStyle/>
                    <a:p>
                      <a:r>
                        <a:rPr lang="ja-JP" altLang="en-US" sz="1800" kern="1200" smtClean="0">
                          <a:solidFill>
                            <a:schemeClr val="dk1"/>
                          </a:solidFill>
                          <a:latin typeface="+mn-lt"/>
                          <a:ea typeface="+mn-ea"/>
                          <a:cs typeface="+mn-cs"/>
                        </a:rPr>
                        <a:t>具体的な治療は、（このラベルに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参照）が急務である。</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ja-JP" altLang="en-US" sz="1800" kern="1200" smtClean="0">
                          <a:solidFill>
                            <a:schemeClr val="dk1"/>
                          </a:solidFill>
                          <a:latin typeface="+mn-lt"/>
                          <a:ea typeface="+mn-ea"/>
                          <a:cs typeface="+mn-cs"/>
                        </a:rPr>
                        <a:t>補足の応急処置指示を参照してください。</a:t>
                      </a:r>
                      <a:r>
                        <a:rPr lang="en-US" altLang="ja-JP" sz="1800" kern="1200" dirty="0" smtClean="0">
                          <a:solidFill>
                            <a:schemeClr val="dk1"/>
                          </a:solidFill>
                          <a:latin typeface="+mn-lt"/>
                          <a:ea typeface="+mn-ea"/>
                          <a:cs typeface="+mn-cs"/>
                        </a:rPr>
                        <a:t>..... </a:t>
                      </a:r>
                      <a:br>
                        <a:rPr lang="en-US" altLang="ja-JP" sz="1800" kern="1200" dirty="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あなたは緊急の解毒剤の投与が必要な場合 </a:t>
                      </a:r>
                      <a:endParaRPr lang="en-US" dirty="0"/>
                    </a:p>
                  </a:txBody>
                  <a:tcPr/>
                </a:tc>
              </a:tr>
              <a:tr h="320040">
                <a:tc rowSpan="5">
                  <a:txBody>
                    <a:bodyPr/>
                    <a:lstStyle/>
                    <a:p>
                      <a:r>
                        <a:rPr lang="en-US" sz="1800" kern="1200" baseline="0" dirty="0" smtClean="0">
                          <a:solidFill>
                            <a:schemeClr val="dk1"/>
                          </a:solidFill>
                          <a:latin typeface="+mn-lt"/>
                          <a:ea typeface="+mn-ea"/>
                          <a:cs typeface="+mn-cs"/>
                        </a:rPr>
                        <a:t>P321</a:t>
                      </a:r>
                      <a:endParaRPr lang="en-US" dirty="0"/>
                    </a:p>
                  </a:txBody>
                  <a:tcPr/>
                </a:tc>
                <a:tc rowSpan="5">
                  <a:txBody>
                    <a:bodyPr/>
                    <a:lstStyle/>
                    <a:p>
                      <a:r>
                        <a:rPr lang="ja-JP" altLang="en-US" sz="1800" kern="1200" smtClean="0">
                          <a:solidFill>
                            <a:schemeClr val="dk1"/>
                          </a:solidFill>
                          <a:latin typeface="+mn-lt"/>
                          <a:ea typeface="+mn-ea"/>
                          <a:cs typeface="+mn-cs"/>
                        </a:rPr>
                        <a:t>具体的な治療は、（このラベルに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参照）が急務である。</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補足の応急処置指示を参照してください。</a:t>
                      </a:r>
                      <a:r>
                        <a:rPr lang="en-US" altLang="ja-JP" sz="1800" kern="1200" dirty="0" smtClean="0">
                          <a:solidFill>
                            <a:schemeClr val="dk1"/>
                          </a:solidFill>
                          <a:latin typeface="+mn-lt"/>
                          <a:ea typeface="+mn-ea"/>
                          <a:cs typeface="+mn-cs"/>
                        </a:rPr>
                        <a:t>..... </a:t>
                      </a:r>
                      <a:br>
                        <a:rPr lang="en-US" altLang="ja-JP" sz="1800" kern="1200" dirty="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あなたは緊急の解毒剤の投与が必要な場合 </a:t>
                      </a:r>
                      <a:endParaRPr lang="en-US" dirty="0"/>
                    </a:p>
                  </a:txBody>
                  <a:tcPr>
                    <a:lnB w="12700" cap="flat" cmpd="sng" algn="ctr">
                      <a:solidFill>
                        <a:schemeClr val="tx1"/>
                      </a:solidFill>
                      <a:prstDash val="solid"/>
                      <a:round/>
                      <a:headEnd type="none" w="med" len="med"/>
                      <a:tailEnd type="none" w="med" len="med"/>
                    </a:lnB>
                  </a:tcPr>
                </a:tc>
              </a:tr>
              <a:tr h="271463">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補足の応急処置指示を参照してください。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すぐに具体的な措置をとること。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補足の応急処置指示を参照してください。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すぐに具体的な措置をとること。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補足の応急処置指示を参照してください。 </a:t>
                      </a:r>
                      <a:br>
                        <a:rPr lang="ja-JP" altLang="en-US" sz="1800" kern="120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供給者は、適切なクリーナーで指定することができる。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P322</a:t>
                      </a:r>
                      <a:endParaRPr lang="en-US" dirty="0"/>
                    </a:p>
                  </a:txBody>
                  <a:tcPr/>
                </a:tc>
                <a:tc>
                  <a:txBody>
                    <a:bodyPr/>
                    <a:lstStyle/>
                    <a:p>
                      <a:r>
                        <a:rPr lang="ja-JP" altLang="en-US" sz="1800" kern="1200" smtClean="0">
                          <a:solidFill>
                            <a:schemeClr val="dk1"/>
                          </a:solidFill>
                          <a:latin typeface="+mn-lt"/>
                          <a:ea typeface="+mn-ea"/>
                          <a:cs typeface="+mn-cs"/>
                        </a:rPr>
                        <a:t>具体的な対策は（このラベルに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を参照してください）。</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tc>
                <a:tc>
                  <a:txBody>
                    <a:bodyPr/>
                    <a:lstStyle/>
                    <a:p>
                      <a:r>
                        <a:rPr lang="en-US" sz="1800" kern="1200" baseline="0" dirty="0" smtClean="0">
                          <a:solidFill>
                            <a:schemeClr val="dk1"/>
                          </a:solidFill>
                          <a:latin typeface="+mn-lt"/>
                          <a:ea typeface="+mn-ea"/>
                          <a:cs typeface="+mn-cs"/>
                        </a:rPr>
                        <a:t>1, 2, 3, 4</a:t>
                      </a:r>
                      <a:endParaRPr lang="en-US" dirty="0"/>
                    </a:p>
                  </a:txBody>
                  <a:tcPr/>
                </a:tc>
                <a:tc>
                  <a:txBody>
                    <a:bodyPr/>
                    <a:lstStyle/>
                    <a:p>
                      <a:r>
                        <a:rPr lang="ja-JP" altLang="en-US" sz="1800" kern="1200" smtClean="0">
                          <a:solidFill>
                            <a:schemeClr val="dk1"/>
                          </a:solidFill>
                          <a:latin typeface="+mn-lt"/>
                          <a:ea typeface="+mn-ea"/>
                          <a:cs typeface="+mn-cs"/>
                        </a:rPr>
                        <a:t>補足の応急処置指示を参照してください。</a:t>
                      </a:r>
                      <a:r>
                        <a:rPr lang="en-US" altLang="ja-JP" sz="1800" kern="1200" dirty="0" smtClean="0">
                          <a:solidFill>
                            <a:schemeClr val="dk1"/>
                          </a:solidFill>
                          <a:latin typeface="+mn-lt"/>
                          <a:ea typeface="+mn-ea"/>
                          <a:cs typeface="+mn-cs"/>
                        </a:rPr>
                        <a:t>...... </a:t>
                      </a:r>
                      <a:br>
                        <a:rPr lang="en-US" altLang="ja-JP" sz="1800" kern="1200" dirty="0" smtClean="0">
                          <a:solidFill>
                            <a:schemeClr val="dk1"/>
                          </a:solidFill>
                          <a:latin typeface="+mn-lt"/>
                          <a:ea typeface="+mn-ea"/>
                          <a:cs typeface="+mn-cs"/>
                        </a:rPr>
                      </a:b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そのような特定の洗浄剤としての当面の措置を推奨します。</a:t>
                      </a:r>
                      <a:endParaRPr lang="en-US" dirty="0"/>
                    </a:p>
                  </a:txBody>
                  <a:tcPr/>
                </a:tc>
              </a:tr>
              <a:tr h="258445">
                <a:tc rowSpan="2">
                  <a:txBody>
                    <a:bodyPr/>
                    <a:lstStyle/>
                    <a:p>
                      <a:r>
                        <a:rPr lang="en-US" sz="1800" kern="1200" baseline="0" dirty="0" smtClean="0">
                          <a:solidFill>
                            <a:schemeClr val="dk1"/>
                          </a:solidFill>
                          <a:latin typeface="+mn-lt"/>
                          <a:ea typeface="+mn-ea"/>
                          <a:cs typeface="+mn-cs"/>
                        </a:rPr>
                        <a:t>P330</a:t>
                      </a:r>
                      <a:endParaRPr lang="en-US" dirty="0"/>
                    </a:p>
                  </a:txBody>
                  <a:tcPr/>
                </a:tc>
                <a:tc rowSpan="2">
                  <a:txBody>
                    <a:bodyPr/>
                    <a:lstStyle/>
                    <a:p>
                      <a:r>
                        <a:rPr lang="ja-JP" altLang="en-US" sz="1800" kern="1200" smtClean="0">
                          <a:solidFill>
                            <a:schemeClr val="dk1"/>
                          </a:solidFill>
                          <a:latin typeface="+mn-lt"/>
                          <a:ea typeface="+mn-ea"/>
                          <a:cs typeface="+mn-cs"/>
                        </a:rPr>
                        <a:t>マウスウォッシュ。</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P331</a:t>
                      </a:r>
                      <a:endParaRPr lang="en-US" dirty="0"/>
                    </a:p>
                  </a:txBody>
                  <a:tcPr/>
                </a:tc>
                <a:tc rowSpan="2">
                  <a:txBody>
                    <a:bodyPr/>
                    <a:lstStyle/>
                    <a:p>
                      <a:r>
                        <a:rPr lang="ja-JP" altLang="en-US" sz="1800" kern="1200" smtClean="0">
                          <a:solidFill>
                            <a:schemeClr val="dk1"/>
                          </a:solidFill>
                          <a:latin typeface="+mn-lt"/>
                          <a:ea typeface="+mn-ea"/>
                          <a:cs typeface="+mn-cs"/>
                        </a:rPr>
                        <a:t>無理に吐かせないでください。</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吸入の危険性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P332</a:t>
                      </a:r>
                      <a:endParaRPr lang="en-US" dirty="0"/>
                    </a:p>
                  </a:txBody>
                  <a:tcPr/>
                </a:tc>
                <a:tc>
                  <a:txBody>
                    <a:bodyPr/>
                    <a:lstStyle/>
                    <a:p>
                      <a:r>
                        <a:rPr lang="ja-JP" altLang="en-US" sz="1800" kern="1200" smtClean="0">
                          <a:solidFill>
                            <a:schemeClr val="dk1"/>
                          </a:solidFill>
                          <a:latin typeface="+mn-lt"/>
                          <a:ea typeface="+mn-ea"/>
                          <a:cs typeface="+mn-cs"/>
                        </a:rPr>
                        <a:t>皮膚刺激が生じた場合：</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tc>
                <a:tc>
                  <a:txBody>
                    <a:bodyPr/>
                    <a:lstStyle/>
                    <a:p>
                      <a:r>
                        <a:rPr lang="en-US" dirty="0" smtClean="0"/>
                        <a:t>2</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P333</a:t>
                      </a:r>
                      <a:endParaRPr lang="en-US" dirty="0"/>
                    </a:p>
                  </a:txBody>
                  <a:tcPr/>
                </a:tc>
                <a:tc>
                  <a:txBody>
                    <a:bodyPr/>
                    <a:lstStyle/>
                    <a:p>
                      <a:r>
                        <a:rPr lang="ja-JP" altLang="en-US" sz="1800" kern="1200" smtClean="0">
                          <a:solidFill>
                            <a:schemeClr val="dk1"/>
                          </a:solidFill>
                          <a:latin typeface="+mn-lt"/>
                          <a:ea typeface="+mn-ea"/>
                          <a:cs typeface="+mn-cs"/>
                        </a:rPr>
                        <a:t>皮膚刺激または発疹が生じた場合：</a:t>
                      </a:r>
                      <a:endParaRPr lang="en-US" dirty="0"/>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tc>
                <a:tc>
                  <a:txBody>
                    <a:bodyPr/>
                    <a:lstStyle/>
                    <a:p>
                      <a:r>
                        <a:rPr lang="en-US" dirty="0" smtClean="0"/>
                        <a:t>1</a:t>
                      </a:r>
                      <a:endParaRPr lang="en-US" dirty="0"/>
                    </a:p>
                  </a:txBody>
                  <a:tcPr/>
                </a:tc>
                <a:tc>
                  <a:txBody>
                    <a:bodyPr/>
                    <a:lstStyle/>
                    <a:p>
                      <a:endParaRPr lang="en-US"/>
                    </a:p>
                  </a:txBody>
                  <a:tcPr/>
                </a:tc>
              </a:tr>
              <a:tr h="174943">
                <a:tc rowSpan="3">
                  <a:txBody>
                    <a:bodyPr/>
                    <a:lstStyle/>
                    <a:p>
                      <a:r>
                        <a:rPr lang="en-US" sz="1800" kern="1200" baseline="0" dirty="0" smtClean="0">
                          <a:solidFill>
                            <a:schemeClr val="dk1"/>
                          </a:solidFill>
                          <a:latin typeface="+mn-lt"/>
                          <a:ea typeface="+mn-ea"/>
                          <a:cs typeface="+mn-cs"/>
                        </a:rPr>
                        <a:t>P334</a:t>
                      </a:r>
                      <a:endParaRPr lang="en-US" dirty="0"/>
                    </a:p>
                  </a:txBody>
                  <a:tcPr/>
                </a:tc>
                <a:tc rowSpan="3">
                  <a:txBody>
                    <a:bodyPr/>
                    <a:lstStyle/>
                    <a:p>
                      <a:r>
                        <a:rPr lang="ja-JP" altLang="en-US" sz="1800" kern="1200" smtClean="0">
                          <a:solidFill>
                            <a:schemeClr val="dk1"/>
                          </a:solidFill>
                          <a:latin typeface="+mn-lt"/>
                          <a:ea typeface="+mn-ea"/>
                          <a:cs typeface="+mn-cs"/>
                        </a:rPr>
                        <a:t>湿った包帯で冷たい水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ラップに浸す。</a:t>
                      </a:r>
                      <a:endParaRPr lang="en-US" dirty="0"/>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60680">
                <a:tc rowSpan="2">
                  <a:txBody>
                    <a:bodyPr/>
                    <a:lstStyle/>
                    <a:p>
                      <a:r>
                        <a:rPr lang="en-US" sz="1800" kern="1200" baseline="0" dirty="0" smtClean="0">
                          <a:solidFill>
                            <a:schemeClr val="dk1"/>
                          </a:solidFill>
                          <a:latin typeface="+mn-lt"/>
                          <a:ea typeface="+mn-ea"/>
                          <a:cs typeface="+mn-cs"/>
                        </a:rPr>
                        <a:t>P335</a:t>
                      </a:r>
                      <a:endParaRPr lang="en-US" dirty="0"/>
                    </a:p>
                  </a:txBody>
                  <a:tcPr/>
                </a:tc>
                <a:tc rowSpan="2">
                  <a:txBody>
                    <a:bodyPr/>
                    <a:lstStyle/>
                    <a:p>
                      <a:r>
                        <a:rPr lang="ja-JP" altLang="en-US" sz="1800" kern="1200" smtClean="0">
                          <a:solidFill>
                            <a:schemeClr val="dk1"/>
                          </a:solidFill>
                          <a:latin typeface="+mn-lt"/>
                          <a:ea typeface="+mn-ea"/>
                          <a:cs typeface="+mn-cs"/>
                        </a:rPr>
                        <a:t>微粒子が肌を洗い落とす。</a:t>
                      </a:r>
                      <a:endParaRPr lang="en-US" dirty="0"/>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5621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P336</a:t>
                      </a:r>
                      <a:endParaRPr lang="en-US" dirty="0"/>
                    </a:p>
                  </a:txBody>
                  <a:tcPr/>
                </a:tc>
                <a:tc>
                  <a:txBody>
                    <a:bodyPr/>
                    <a:lstStyle/>
                    <a:p>
                      <a:r>
                        <a:rPr lang="ja-JP" altLang="en-US" sz="1800" kern="1200" smtClean="0">
                          <a:solidFill>
                            <a:schemeClr val="dk1"/>
                          </a:solidFill>
                          <a:latin typeface="+mn-lt"/>
                          <a:ea typeface="+mn-ea"/>
                          <a:cs typeface="+mn-cs"/>
                        </a:rPr>
                        <a:t>ぬるま湯でつや消しの部分を解凍する。患部をこすらないでください。</a:t>
                      </a:r>
                      <a:endParaRPr lang="en-US" dirty="0"/>
                    </a:p>
                  </a:txBody>
                  <a:tcPr/>
                </a:tc>
                <a:tc>
                  <a:txBody>
                    <a:bodyPr/>
                    <a:lstStyle/>
                    <a:p>
                      <a:r>
                        <a:rPr lang="ja-JP" altLang="en-US" sz="1800" kern="1200" smtClean="0">
                          <a:solidFill>
                            <a:schemeClr val="dk1"/>
                          </a:solidFill>
                          <a:latin typeface="+mn-lt"/>
                          <a:ea typeface="+mn-ea"/>
                          <a:cs typeface="+mn-cs"/>
                        </a:rPr>
                        <a:t>高圧ガス</a:t>
                      </a:r>
                      <a:endParaRPr lang="en-US" dirty="0"/>
                    </a:p>
                  </a:txBody>
                  <a:tcPr/>
                </a:tc>
                <a:tc>
                  <a:txBody>
                    <a:bodyPr/>
                    <a:lstStyle/>
                    <a:p>
                      <a:r>
                        <a:rPr lang="ja-JP" altLang="en-US" sz="1800" kern="1200" smtClean="0">
                          <a:solidFill>
                            <a:schemeClr val="dk1"/>
                          </a:solidFill>
                          <a:latin typeface="+mn-lt"/>
                          <a:ea typeface="+mn-ea"/>
                          <a:cs typeface="+mn-cs"/>
                        </a:rPr>
                        <a:t>深冷液化ガス</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P337</a:t>
                      </a:r>
                      <a:endParaRPr lang="en-US" dirty="0"/>
                    </a:p>
                  </a:txBody>
                  <a:tcPr/>
                </a:tc>
                <a:tc>
                  <a:txBody>
                    <a:bodyPr/>
                    <a:lstStyle/>
                    <a:p>
                      <a:r>
                        <a:rPr lang="ja-JP" altLang="en-US" sz="1800" kern="1200" smtClean="0">
                          <a:solidFill>
                            <a:schemeClr val="dk1"/>
                          </a:solidFill>
                          <a:latin typeface="+mn-lt"/>
                          <a:ea typeface="+mn-ea"/>
                          <a:cs typeface="+mn-cs"/>
                        </a:rPr>
                        <a:t>眼の刺激が続く場合：</a:t>
                      </a:r>
                      <a:endParaRPr lang="en-US" dirty="0"/>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P338</a:t>
                      </a:r>
                      <a:endParaRPr lang="en-US" dirty="0"/>
                    </a:p>
                  </a:txBody>
                  <a:tcPr/>
                </a:tc>
                <a:tc rowSpan="2">
                  <a:txBody>
                    <a:bodyPr/>
                    <a:lstStyle/>
                    <a:p>
                      <a:r>
                        <a:rPr lang="ja-JP" altLang="en-US" sz="1800" kern="1200" smtClean="0">
                          <a:solidFill>
                            <a:schemeClr val="dk1"/>
                          </a:solidFill>
                          <a:latin typeface="+mn-lt"/>
                          <a:ea typeface="+mn-ea"/>
                          <a:cs typeface="+mn-cs"/>
                        </a:rPr>
                        <a:t>存在する場合、レンズは取り外しが簡単です。その後も洗浄を続けること。</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zh-TW" altLang="en-US" sz="1800" kern="1200" dirty="0" smtClean="0">
                          <a:solidFill>
                            <a:schemeClr val="dk1"/>
                          </a:solidFill>
                          <a:latin typeface="+mn-lt"/>
                          <a:ea typeface="+mn-ea"/>
                          <a:cs typeface="+mn-cs"/>
                        </a:rPr>
                        <a:t>嚴重眼損傷</a:t>
                      </a:r>
                      <a:r>
                        <a:rPr lang="en-US" altLang="zh-TW" sz="1800" kern="1200" dirty="0" smtClean="0">
                          <a:solidFill>
                            <a:schemeClr val="dk1"/>
                          </a:solidFill>
                          <a:latin typeface="+mn-lt"/>
                          <a:ea typeface="+mn-ea"/>
                          <a:cs typeface="+mn-cs"/>
                        </a:rPr>
                        <a:t>/</a:t>
                      </a:r>
                      <a:r>
                        <a:rPr lang="zh-TW" altLang="en-US" sz="1800" kern="1200" dirty="0" smtClean="0">
                          <a:solidFill>
                            <a:schemeClr val="dk1"/>
                          </a:solidFill>
                          <a:latin typeface="+mn-lt"/>
                          <a:ea typeface="+mn-ea"/>
                          <a:cs typeface="+mn-cs"/>
                        </a:rPr>
                        <a:t>眼刺激</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5275">
                <a:tc rowSpan="4">
                  <a:txBody>
                    <a:bodyPr/>
                    <a:lstStyle/>
                    <a:p>
                      <a:r>
                        <a:rPr lang="en-US" sz="1800" kern="1200" baseline="0" dirty="0" smtClean="0">
                          <a:solidFill>
                            <a:schemeClr val="dk1"/>
                          </a:solidFill>
                          <a:latin typeface="+mn-lt"/>
                          <a:ea typeface="+mn-ea"/>
                          <a:cs typeface="+mn-cs"/>
                        </a:rPr>
                        <a:t>P340</a:t>
                      </a:r>
                      <a:endParaRPr lang="en-US" dirty="0"/>
                    </a:p>
                  </a:txBody>
                  <a:tcPr/>
                </a:tc>
                <a:tc rowSpan="4">
                  <a:txBody>
                    <a:bodyPr/>
                    <a:lstStyle/>
                    <a:p>
                      <a:r>
                        <a:rPr lang="ja-JP" altLang="en-US" sz="1800" kern="1200" smtClean="0">
                          <a:solidFill>
                            <a:schemeClr val="dk1"/>
                          </a:solidFill>
                          <a:latin typeface="+mn-lt"/>
                          <a:ea typeface="+mn-ea"/>
                          <a:cs typeface="+mn-cs"/>
                        </a:rPr>
                        <a:t>空気の新鮮な場所に移し、安静、呼吸しやすい姿勢。</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dirty="0"/>
                    </a:p>
                  </a:txBody>
                  <a:tcPr/>
                </a:tc>
              </a:tr>
              <a:tr h="21526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P341</a:t>
                      </a:r>
                      <a:endParaRPr lang="en-US" dirty="0"/>
                    </a:p>
                  </a:txBody>
                  <a:tcPr/>
                </a:tc>
                <a:tc>
                  <a:txBody>
                    <a:bodyPr/>
                    <a:lstStyle/>
                    <a:p>
                      <a:r>
                        <a:rPr lang="ja-JP" altLang="en-US" sz="1800" kern="1200" smtClean="0">
                          <a:solidFill>
                            <a:schemeClr val="dk1"/>
                          </a:solidFill>
                          <a:latin typeface="+mn-lt"/>
                          <a:ea typeface="+mn-ea"/>
                          <a:cs typeface="+mn-cs"/>
                        </a:rPr>
                        <a:t>呼吸が困難な場合には、新鮮な空気、安静、呼吸しやすい位置に移し。</a:t>
                      </a:r>
                      <a:endParaRPr lang="en-US" dirty="0"/>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P342</a:t>
                      </a:r>
                      <a:endParaRPr lang="en-US" dirty="0"/>
                    </a:p>
                  </a:txBody>
                  <a:tcPr/>
                </a:tc>
                <a:tc>
                  <a:txBody>
                    <a:bodyPr/>
                    <a:lstStyle/>
                    <a:p>
                      <a:r>
                        <a:rPr lang="ja-JP" altLang="en-US" sz="1800" kern="1200" smtClean="0">
                          <a:solidFill>
                            <a:schemeClr val="dk1"/>
                          </a:solidFill>
                          <a:latin typeface="+mn-lt"/>
                          <a:ea typeface="+mn-ea"/>
                          <a:cs typeface="+mn-cs"/>
                        </a:rPr>
                        <a:t>呼吸器症状を経験している場合：</a:t>
                      </a:r>
                      <a:endParaRPr lang="en-US" dirty="0"/>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P350</a:t>
                      </a:r>
                      <a:endParaRPr lang="en-US" dirty="0"/>
                    </a:p>
                  </a:txBody>
                  <a:tcPr/>
                </a:tc>
                <a:tc>
                  <a:txBody>
                    <a:bodyPr/>
                    <a:lstStyle/>
                    <a:p>
                      <a:r>
                        <a:rPr lang="ja-JP" altLang="en-US" sz="1800" kern="1200" smtClean="0">
                          <a:solidFill>
                            <a:schemeClr val="dk1"/>
                          </a:solidFill>
                          <a:latin typeface="+mn-lt"/>
                          <a:ea typeface="+mn-ea"/>
                          <a:cs typeface="+mn-cs"/>
                        </a:rPr>
                        <a:t>多量の水と石鹸で優しく洗う。</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P351</a:t>
                      </a:r>
                      <a:endParaRPr lang="en-US" dirty="0"/>
                    </a:p>
                  </a:txBody>
                  <a:tcPr/>
                </a:tc>
                <a:tc rowSpan="2">
                  <a:txBody>
                    <a:bodyPr/>
                    <a:lstStyle/>
                    <a:p>
                      <a:r>
                        <a:rPr lang="ja-JP" altLang="en-US" sz="1800" kern="1200" smtClean="0">
                          <a:solidFill>
                            <a:schemeClr val="dk1"/>
                          </a:solidFill>
                          <a:latin typeface="+mn-lt"/>
                          <a:ea typeface="+mn-ea"/>
                          <a:cs typeface="+mn-cs"/>
                        </a:rPr>
                        <a:t>注意深く水で数分間洗浄した。</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3">
                  <a:txBody>
                    <a:bodyPr/>
                    <a:lstStyle/>
                    <a:p>
                      <a:r>
                        <a:rPr lang="en-US" sz="1800" kern="1200" baseline="0" dirty="0" smtClean="0">
                          <a:solidFill>
                            <a:schemeClr val="dk1"/>
                          </a:solidFill>
                          <a:latin typeface="+mn-lt"/>
                          <a:ea typeface="+mn-ea"/>
                          <a:cs typeface="+mn-cs"/>
                        </a:rPr>
                        <a:t>P352</a:t>
                      </a:r>
                      <a:endParaRPr lang="en-US" dirty="0"/>
                    </a:p>
                  </a:txBody>
                  <a:tcPr/>
                </a:tc>
                <a:tc rowSpan="3">
                  <a:txBody>
                    <a:bodyPr/>
                    <a:lstStyle/>
                    <a:p>
                      <a:r>
                        <a:rPr lang="ja-JP" altLang="en-US" sz="1800" kern="1200" smtClean="0">
                          <a:solidFill>
                            <a:schemeClr val="dk1"/>
                          </a:solidFill>
                          <a:latin typeface="+mn-lt"/>
                          <a:ea typeface="+mn-ea"/>
                          <a:cs typeface="+mn-cs"/>
                        </a:rPr>
                        <a:t>多量の水と石鹸で洗うこと。</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5285">
                <a:tc rowSpan="2">
                  <a:txBody>
                    <a:bodyPr/>
                    <a:lstStyle/>
                    <a:p>
                      <a:r>
                        <a:rPr lang="en-US" sz="1800" kern="1200" baseline="0" dirty="0" smtClean="0">
                          <a:solidFill>
                            <a:schemeClr val="dk1"/>
                          </a:solidFill>
                          <a:latin typeface="+mn-lt"/>
                          <a:ea typeface="+mn-ea"/>
                          <a:cs typeface="+mn-cs"/>
                        </a:rPr>
                        <a:t>P353</a:t>
                      </a:r>
                      <a:endParaRPr lang="en-US" dirty="0"/>
                    </a:p>
                  </a:txBody>
                  <a:tcPr/>
                </a:tc>
                <a:tc rowSpan="2">
                  <a:txBody>
                    <a:bodyPr/>
                    <a:lstStyle/>
                    <a:p>
                      <a:r>
                        <a:rPr lang="ja-JP" altLang="en-US" sz="1800" kern="1200" smtClean="0">
                          <a:solidFill>
                            <a:schemeClr val="dk1"/>
                          </a:solidFill>
                          <a:latin typeface="+mn-lt"/>
                          <a:ea typeface="+mn-ea"/>
                          <a:cs typeface="+mn-cs"/>
                        </a:rPr>
                        <a:t>皮膚を流水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シャワーで洗う。</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6672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P360</a:t>
                      </a:r>
                      <a:endParaRPr lang="en-US" dirty="0"/>
                    </a:p>
                  </a:txBody>
                  <a:tcPr/>
                </a:tc>
                <a:tc rowSpan="2">
                  <a:txBody>
                    <a:bodyPr/>
                    <a:lstStyle/>
                    <a:p>
                      <a:r>
                        <a:rPr lang="ja-JP" altLang="en-US" sz="1800" kern="1200" smtClean="0">
                          <a:solidFill>
                            <a:schemeClr val="dk1"/>
                          </a:solidFill>
                          <a:latin typeface="+mn-lt"/>
                          <a:ea typeface="+mn-ea"/>
                          <a:cs typeface="+mn-cs"/>
                        </a:rPr>
                        <a:t>その後、大量の水で直ちに汚染された衣類や皮膚を洗い流す、彼の服を脱いだ。</a:t>
                      </a:r>
                      <a:endParaRPr lang="en-US" dirty="0"/>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45720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P361</a:t>
                      </a:r>
                      <a:endParaRPr lang="en-US" dirty="0"/>
                    </a:p>
                  </a:txBody>
                  <a:tcPr/>
                </a:tc>
                <a:tc rowSpan="3">
                  <a:txBody>
                    <a:bodyPr/>
                    <a:lstStyle/>
                    <a:p>
                      <a:r>
                        <a:rPr lang="ja-JP" altLang="en-US" sz="1800" kern="1200" smtClean="0">
                          <a:solidFill>
                            <a:schemeClr val="dk1"/>
                          </a:solidFill>
                          <a:latin typeface="+mn-lt"/>
                          <a:ea typeface="+mn-ea"/>
                          <a:cs typeface="+mn-cs"/>
                        </a:rPr>
                        <a:t>取り外し</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汚染された衣類をすべて脱ぐこと。</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P362</a:t>
                      </a:r>
                      <a:endParaRPr lang="en-US" dirty="0"/>
                    </a:p>
                  </a:txBody>
                  <a:tcPr/>
                </a:tc>
                <a:tc>
                  <a:txBody>
                    <a:bodyPr/>
                    <a:lstStyle/>
                    <a:p>
                      <a:r>
                        <a:rPr lang="ja-JP" altLang="en-US" sz="1800" kern="1200" smtClean="0">
                          <a:solidFill>
                            <a:schemeClr val="dk1"/>
                          </a:solidFill>
                          <a:latin typeface="+mn-lt"/>
                          <a:ea typeface="+mn-ea"/>
                          <a:cs typeface="+mn-cs"/>
                        </a:rPr>
                        <a:t>洗って汚染された衣類は、再使用する前に洗浄する必要があります。</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P363</a:t>
                      </a:r>
                      <a:endParaRPr lang="en-US" dirty="0"/>
                    </a:p>
                  </a:txBody>
                  <a:tcPr/>
                </a:tc>
                <a:tc rowSpan="3">
                  <a:txBody>
                    <a:bodyPr/>
                    <a:lstStyle/>
                    <a:p>
                      <a:r>
                        <a:rPr lang="ja-JP" altLang="en-US" sz="1800" kern="1200" smtClean="0">
                          <a:solidFill>
                            <a:schemeClr val="dk1"/>
                          </a:solidFill>
                          <a:latin typeface="+mn-lt"/>
                          <a:ea typeface="+mn-ea"/>
                          <a:cs typeface="+mn-cs"/>
                        </a:rPr>
                        <a:t>リユース汚染された衣類の前に洗浄する。</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sz="1800" b="1"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10">
                  <a:txBody>
                    <a:bodyPr/>
                    <a:lstStyle/>
                    <a:p>
                      <a:r>
                        <a:rPr lang="en-US" sz="1800" kern="1200" baseline="0" dirty="0" smtClean="0">
                          <a:solidFill>
                            <a:schemeClr val="dk1"/>
                          </a:solidFill>
                          <a:latin typeface="+mn-lt"/>
                          <a:ea typeface="+mn-ea"/>
                          <a:cs typeface="+mn-cs"/>
                        </a:rPr>
                        <a:t>P370</a:t>
                      </a:r>
                      <a:endParaRPr lang="en-US" dirty="0"/>
                    </a:p>
                  </a:txBody>
                  <a:tcPr/>
                </a:tc>
                <a:tc rowSpan="10">
                  <a:txBody>
                    <a:bodyPr/>
                    <a:lstStyle/>
                    <a:p>
                      <a:r>
                        <a:rPr lang="ja-JP" altLang="en-US" sz="1800" kern="1200" smtClean="0">
                          <a:solidFill>
                            <a:schemeClr val="dk1"/>
                          </a:solidFill>
                          <a:latin typeface="+mn-lt"/>
                          <a:ea typeface="+mn-ea"/>
                          <a:cs typeface="+mn-cs"/>
                        </a:rPr>
                        <a:t>火災時：</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en-US" sz="1800" kern="1200" baseline="0" dirty="0" smtClean="0">
                          <a:solidFill>
                            <a:schemeClr val="dk1"/>
                          </a:solidFill>
                          <a:latin typeface="+mn-lt"/>
                          <a:ea typeface="+mn-ea"/>
                          <a:cs typeface="+mn-cs"/>
                        </a:rPr>
                        <a:t>1.1, 1.2, 1.3, 1.4,1.5</a:t>
                      </a:r>
                      <a:endParaRPr lang="en-US" dirty="0"/>
                    </a:p>
                  </a:txBody>
                  <a:tcPr>
                    <a:lnB w="12700" cap="flat" cmpd="sng" algn="ctr">
                      <a:solidFill>
                        <a:schemeClr val="tx1"/>
                      </a:solidFill>
                      <a:prstDash val="solid"/>
                      <a:round/>
                      <a:headEnd type="none" w="med" len="med"/>
                      <a:tailEnd type="none" w="med" len="med"/>
                    </a:lnB>
                  </a:tcPr>
                </a:tc>
                <a:tc rowSpan="10">
                  <a:txBody>
                    <a:bodyPr/>
                    <a:lstStyle/>
                    <a:p>
                      <a:endParaRPr lang="en-US" dirty="0"/>
                    </a:p>
                  </a:txBody>
                  <a:tcPr/>
                </a:tc>
              </a:tr>
              <a:tr h="27622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P371</a:t>
                      </a:r>
                      <a:endParaRPr lang="en-US" dirty="0"/>
                    </a:p>
                  </a:txBody>
                  <a:tcPr/>
                </a:tc>
                <a:tc rowSpan="2">
                  <a:txBody>
                    <a:bodyPr/>
                    <a:lstStyle/>
                    <a:p>
                      <a:r>
                        <a:rPr lang="ja-JP" altLang="en-US" sz="1800" kern="1200" smtClean="0">
                          <a:solidFill>
                            <a:schemeClr val="dk1"/>
                          </a:solidFill>
                          <a:latin typeface="+mn-lt"/>
                          <a:ea typeface="+mn-ea"/>
                          <a:cs typeface="+mn-cs"/>
                        </a:rPr>
                        <a:t>火災の際やロットの場合：</a:t>
                      </a:r>
                      <a:endParaRPr lang="en-US" dirty="0"/>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32004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P372</a:t>
                      </a:r>
                      <a:endParaRPr lang="en-US" dirty="0"/>
                    </a:p>
                  </a:txBody>
                  <a:tcPr/>
                </a:tc>
                <a:tc>
                  <a:txBody>
                    <a:bodyPr/>
                    <a:lstStyle/>
                    <a:p>
                      <a:r>
                        <a:rPr lang="ja-JP" altLang="en-US" sz="1800" kern="1200" smtClean="0">
                          <a:solidFill>
                            <a:schemeClr val="dk1"/>
                          </a:solidFill>
                          <a:latin typeface="+mn-lt"/>
                          <a:ea typeface="+mn-ea"/>
                          <a:cs typeface="+mn-cs"/>
                        </a:rPr>
                        <a:t>火災が発生した場合に爆発の危険性がある。</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tc>
                <a:tc>
                  <a:txBody>
                    <a:bodyPr/>
                    <a:lstStyle/>
                    <a:p>
                      <a:r>
                        <a:rPr lang="ja-JP" altLang="en-US" sz="1800" kern="1200" smtClean="0">
                          <a:solidFill>
                            <a:schemeClr val="dk1"/>
                          </a:solidFill>
                          <a:latin typeface="+mn-lt"/>
                          <a:ea typeface="+mn-ea"/>
                          <a:cs typeface="+mn-cs"/>
                        </a:rPr>
                        <a:t>不安定な爆発的なカテゴリ </a:t>
                      </a:r>
                      <a:r>
                        <a:rPr lang="en-US" altLang="zh-TW"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1.1, 1.2, 1.3, 1.4, 1.5</a:t>
                      </a:r>
                      <a:endParaRPr lang="en-US" dirty="0"/>
                    </a:p>
                  </a:txBody>
                  <a:tcPr/>
                </a:tc>
                <a:tc>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爆発物は</a:t>
                      </a:r>
                      <a:r>
                        <a:rPr lang="en-US" altLang="ja-JP" sz="1800" kern="1200" dirty="0" smtClean="0">
                          <a:solidFill>
                            <a:schemeClr val="dk1"/>
                          </a:solidFill>
                          <a:latin typeface="+mn-lt"/>
                          <a:ea typeface="+mn-ea"/>
                          <a:cs typeface="+mn-cs"/>
                        </a:rPr>
                        <a:t>1.4</a:t>
                      </a:r>
                      <a:r>
                        <a:rPr lang="ja-JP" altLang="en-US" sz="1800" kern="1200" smtClean="0">
                          <a:solidFill>
                            <a:schemeClr val="dk1"/>
                          </a:solidFill>
                          <a:latin typeface="+mn-lt"/>
                          <a:ea typeface="+mn-ea"/>
                          <a:cs typeface="+mn-cs"/>
                        </a:rPr>
                        <a:t>秒弾薬や部品である場合 </a:t>
                      </a:r>
                      <a:endParaRPr lang="en-US" dirty="0"/>
                    </a:p>
                  </a:txBody>
                  <a:tcPr/>
                </a:tc>
              </a:tr>
              <a:tr h="516890">
                <a:tc>
                  <a:txBody>
                    <a:bodyPr/>
                    <a:lstStyle/>
                    <a:p>
                      <a:r>
                        <a:rPr lang="en-US" sz="1800" kern="1200" baseline="0" dirty="0" smtClean="0">
                          <a:solidFill>
                            <a:schemeClr val="dk1"/>
                          </a:solidFill>
                          <a:latin typeface="+mn-lt"/>
                          <a:ea typeface="+mn-ea"/>
                          <a:cs typeface="+mn-cs"/>
                        </a:rPr>
                        <a:t>P373</a:t>
                      </a:r>
                      <a:endParaRPr lang="en-US" dirty="0"/>
                    </a:p>
                  </a:txBody>
                  <a:tcPr/>
                </a:tc>
                <a:tc>
                  <a:txBody>
                    <a:bodyPr/>
                    <a:lstStyle/>
                    <a:p>
                      <a:r>
                        <a:rPr lang="ja-JP" altLang="en-US" sz="1800" kern="1200" smtClean="0">
                          <a:solidFill>
                            <a:schemeClr val="dk1"/>
                          </a:solidFill>
                          <a:latin typeface="+mn-lt"/>
                          <a:ea typeface="+mn-ea"/>
                          <a:cs typeface="+mn-cs"/>
                        </a:rPr>
                        <a:t>火が火薬に達したときに火を戦わない。</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tc>
                <a:tc>
                  <a:txBody>
                    <a:bodyPr/>
                    <a:lstStyle/>
                    <a:p>
                      <a:r>
                        <a:rPr lang="ja-JP" altLang="en-US" sz="1800" kern="1200" smtClean="0">
                          <a:solidFill>
                            <a:schemeClr val="dk1"/>
                          </a:solidFill>
                          <a:latin typeface="+mn-lt"/>
                          <a:ea typeface="+mn-ea"/>
                          <a:cs typeface="+mn-cs"/>
                        </a:rPr>
                        <a:t>不安定な爆発的なカテゴリ </a:t>
                      </a:r>
                      <a:r>
                        <a:rPr lang="ja-JP" altLang="en-US" sz="1800" kern="1200" baseline="0" smtClean="0">
                          <a:solidFill>
                            <a:schemeClr val="dk1"/>
                          </a:solidFill>
                          <a:latin typeface="+mn-lt"/>
                          <a:ea typeface="+mn-ea"/>
                          <a:cs typeface="+mn-cs"/>
                        </a:rPr>
                        <a:t> </a:t>
                      </a:r>
                      <a:r>
                        <a:rPr lang="en-US" altLang="zh-TW"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1.1, 1.2, 1.3, 1.4, 1.5</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P374</a:t>
                      </a:r>
                      <a:endParaRPr lang="en-US" dirty="0"/>
                    </a:p>
                  </a:txBody>
                  <a:tcPr/>
                </a:tc>
                <a:tc>
                  <a:txBody>
                    <a:bodyPr/>
                    <a:lstStyle/>
                    <a:p>
                      <a:r>
                        <a:rPr lang="ja-JP" altLang="en-US" sz="1800" kern="1200" smtClean="0">
                          <a:solidFill>
                            <a:schemeClr val="dk1"/>
                          </a:solidFill>
                          <a:latin typeface="+mn-lt"/>
                          <a:ea typeface="+mn-ea"/>
                          <a:cs typeface="+mn-cs"/>
                        </a:rPr>
                        <a:t>合理的な距離から消火活動を行う、一般的な注意事項。</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tc>
                <a:tc>
                  <a:txBody>
                    <a:bodyPr/>
                    <a:lstStyle/>
                    <a:p>
                      <a:r>
                        <a:rPr lang="ja-JP" altLang="en-US" sz="1800" kern="1200" smtClean="0">
                          <a:solidFill>
                            <a:schemeClr val="dk1"/>
                          </a:solidFill>
                          <a:latin typeface="+mn-lt"/>
                          <a:ea typeface="+mn-ea"/>
                          <a:cs typeface="+mn-cs"/>
                        </a:rPr>
                        <a:t>カテゴリ </a:t>
                      </a:r>
                      <a:r>
                        <a:rPr lang="ja-JP" altLang="en-US" sz="1800" kern="1200" baseline="0" smtClean="0">
                          <a:solidFill>
                            <a:schemeClr val="dk1"/>
                          </a:solidFill>
                          <a:latin typeface="+mn-lt"/>
                          <a:ea typeface="+mn-ea"/>
                          <a:cs typeface="+mn-cs"/>
                        </a:rPr>
                        <a:t> </a:t>
                      </a:r>
                      <a:r>
                        <a:rPr lang="zh-TW" altLang="en-US"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1.4</a:t>
                      </a:r>
                      <a:endParaRPr lang="en-US" dirty="0"/>
                    </a:p>
                  </a:txBody>
                  <a:tcPr/>
                </a:tc>
                <a:tc>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爆発物は</a:t>
                      </a:r>
                      <a:r>
                        <a:rPr lang="en-US" altLang="ja-JP" sz="1800" kern="1200" dirty="0" smtClean="0">
                          <a:solidFill>
                            <a:schemeClr val="dk1"/>
                          </a:solidFill>
                          <a:latin typeface="+mn-lt"/>
                          <a:ea typeface="+mn-ea"/>
                          <a:cs typeface="+mn-cs"/>
                        </a:rPr>
                        <a:t>1.4</a:t>
                      </a:r>
                      <a:r>
                        <a:rPr lang="ja-JP" altLang="en-US" sz="1800" kern="1200" smtClean="0">
                          <a:solidFill>
                            <a:schemeClr val="dk1"/>
                          </a:solidFill>
                          <a:latin typeface="+mn-lt"/>
                          <a:ea typeface="+mn-ea"/>
                          <a:cs typeface="+mn-cs"/>
                        </a:rPr>
                        <a:t>秒弾薬や部品である場合 </a:t>
                      </a:r>
                      <a:endParaRPr lang="en-US" sz="1800" i="1" kern="1200" baseline="0" dirty="0" smtClean="0">
                        <a:solidFill>
                          <a:schemeClr val="dk1"/>
                        </a:solidFill>
                        <a:latin typeface="+mn-lt"/>
                        <a:ea typeface="+mn-ea"/>
                        <a:cs typeface="+mn-cs"/>
                      </a:endParaRPr>
                    </a:p>
                  </a:txBody>
                  <a:tcPr/>
                </a:tc>
              </a:tr>
              <a:tr h="206258">
                <a:tc rowSpan="3">
                  <a:txBody>
                    <a:bodyPr/>
                    <a:lstStyle/>
                    <a:p>
                      <a:r>
                        <a:rPr lang="en-US" sz="1800" kern="1200" baseline="0" dirty="0" smtClean="0">
                          <a:solidFill>
                            <a:schemeClr val="dk1"/>
                          </a:solidFill>
                          <a:latin typeface="+mn-lt"/>
                          <a:ea typeface="+mn-ea"/>
                          <a:cs typeface="+mn-cs"/>
                        </a:rPr>
                        <a:t>P375</a:t>
                      </a:r>
                      <a:endParaRPr lang="en-US" dirty="0"/>
                    </a:p>
                  </a:txBody>
                  <a:tcPr/>
                </a:tc>
                <a:tc rowSpan="3">
                  <a:txBody>
                    <a:bodyPr/>
                    <a:lstStyle/>
                    <a:p>
                      <a:r>
                        <a:rPr lang="ja-JP" altLang="en-US" sz="1800" kern="1200" smtClean="0">
                          <a:solidFill>
                            <a:schemeClr val="dk1"/>
                          </a:solidFill>
                          <a:latin typeface="+mn-lt"/>
                          <a:ea typeface="+mn-ea"/>
                          <a:cs typeface="+mn-cs"/>
                        </a:rPr>
                        <a:t>爆発の危険性にリモートで火を戦う。</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en-US" sz="1800" kern="1200" baseline="0" dirty="0" smtClean="0">
                          <a:solidFill>
                            <a:schemeClr val="dk1"/>
                          </a:solidFill>
                          <a:latin typeface="+mn-lt"/>
                          <a:ea typeface="+mn-ea"/>
                          <a:cs typeface="+mn-cs"/>
                        </a:rPr>
                        <a:t>A, B</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16911">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6911">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P376</a:t>
                      </a:r>
                      <a:endParaRPr lang="en-US" dirty="0"/>
                    </a:p>
                  </a:txBody>
                  <a:tcPr/>
                </a:tc>
                <a:tc>
                  <a:txBody>
                    <a:bodyPr/>
                    <a:lstStyle/>
                    <a:p>
                      <a:r>
                        <a:rPr lang="ja-JP" altLang="en-US" sz="1800" kern="1200" smtClean="0">
                          <a:solidFill>
                            <a:schemeClr val="dk1"/>
                          </a:solidFill>
                          <a:latin typeface="+mn-lt"/>
                          <a:ea typeface="+mn-ea"/>
                          <a:cs typeface="+mn-cs"/>
                        </a:rPr>
                        <a:t>安全を確認して、漏れを止める。</a:t>
                      </a:r>
                      <a:endParaRPr lang="en-US" dirty="0"/>
                    </a:p>
                  </a:txBody>
                  <a:tcPr/>
                </a:tc>
                <a:tc>
                  <a:txBody>
                    <a:bodyPr/>
                    <a:lstStyle/>
                    <a:p>
                      <a:r>
                        <a:rPr lang="ja-JP" altLang="en-US" sz="1800" kern="1200" smtClean="0">
                          <a:solidFill>
                            <a:schemeClr val="dk1"/>
                          </a:solidFill>
                          <a:latin typeface="+mn-lt"/>
                          <a:ea typeface="+mn-ea"/>
                          <a:cs typeface="+mn-cs"/>
                        </a:rPr>
                        <a:t>酸化性ガス</a:t>
                      </a:r>
                      <a:endParaRPr lang="en-US" dirty="0"/>
                    </a:p>
                  </a:txBody>
                  <a:tcPr/>
                </a:tc>
                <a:tc>
                  <a:txBody>
                    <a:bodyPr/>
                    <a:lstStyle/>
                    <a:p>
                      <a:r>
                        <a:rPr lang="en-US" dirty="0" smtClean="0"/>
                        <a:t>1</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P377</a:t>
                      </a:r>
                      <a:endParaRPr lang="en-US" dirty="0"/>
                    </a:p>
                  </a:txBody>
                  <a:tcPr/>
                </a:tc>
                <a:tc>
                  <a:txBody>
                    <a:bodyPr/>
                    <a:lstStyle/>
                    <a:p>
                      <a:r>
                        <a:rPr lang="ja-JP" altLang="en-US" sz="1800" kern="1200" smtClean="0">
                          <a:solidFill>
                            <a:schemeClr val="dk1"/>
                          </a:solidFill>
                          <a:latin typeface="+mn-lt"/>
                          <a:ea typeface="+mn-ea"/>
                          <a:cs typeface="+mn-cs"/>
                        </a:rPr>
                        <a:t>漏れたガス火災：漏洩が安全に停止させることができる場合を除き、消火しない。 </a:t>
                      </a:r>
                      <a:br>
                        <a:rPr lang="ja-JP" altLang="en-US" sz="1800" kern="1200" smtClean="0">
                          <a:solidFill>
                            <a:schemeClr val="dk1"/>
                          </a:solidFill>
                          <a:latin typeface="+mn-lt"/>
                          <a:ea typeface="+mn-ea"/>
                          <a:cs typeface="+mn-cs"/>
                        </a:rPr>
                      </a:br>
                      <a:endParaRPr lang="en-US" sz="1800" b="1" kern="1200" baseline="0" dirty="0" smtClean="0">
                        <a:solidFill>
                          <a:schemeClr val="dk1"/>
                        </a:solidFill>
                        <a:latin typeface="+mn-lt"/>
                        <a:ea typeface="+mn-ea"/>
                        <a:cs typeface="+mn-cs"/>
                      </a:endParaRPr>
                    </a:p>
                  </a:txBody>
                  <a:tcPr/>
                </a:tc>
                <a:tc>
                  <a:txBody>
                    <a:bodyPr/>
                    <a:lstStyle/>
                    <a:p>
                      <a:r>
                        <a:rPr lang="ja-JP" altLang="en-US" sz="1800" kern="1200" smtClean="0">
                          <a:solidFill>
                            <a:schemeClr val="dk1"/>
                          </a:solidFill>
                          <a:latin typeface="+mn-lt"/>
                          <a:ea typeface="+mn-ea"/>
                          <a:cs typeface="+mn-cs"/>
                        </a:rPr>
                        <a:t>可燃性ガス</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118159">
                <a:tc rowSpan="8">
                  <a:txBody>
                    <a:bodyPr/>
                    <a:lstStyle/>
                    <a:p>
                      <a:r>
                        <a:rPr lang="en-US" sz="1800" kern="1200" baseline="0" dirty="0" smtClean="0">
                          <a:solidFill>
                            <a:schemeClr val="dk1"/>
                          </a:solidFill>
                          <a:latin typeface="+mn-lt"/>
                          <a:ea typeface="+mn-ea"/>
                          <a:cs typeface="+mn-cs"/>
                        </a:rPr>
                        <a:t>P378</a:t>
                      </a:r>
                      <a:endParaRPr lang="en-US" dirty="0"/>
                    </a:p>
                  </a:txBody>
                  <a:tcPr/>
                </a:tc>
                <a:tc rowSpan="8">
                  <a:txBody>
                    <a:bodyPr/>
                    <a:lstStyle/>
                    <a:p>
                      <a:r>
                        <a:rPr lang="ja-JP" altLang="en-US" sz="1800" kern="1200" smtClean="0">
                          <a:solidFill>
                            <a:schemeClr val="dk1"/>
                          </a:solidFill>
                          <a:latin typeface="+mn-lt"/>
                          <a:ea typeface="+mn-ea"/>
                          <a:cs typeface="+mn-cs"/>
                        </a:rPr>
                        <a:t>絶滅のために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使用してください。</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適切なメディアを指定するには、製造者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水がリスクを増大させる場合には。</a:t>
                      </a:r>
                      <a:endParaRPr lang="en-US" dirty="0"/>
                    </a:p>
                  </a:txBody>
                  <a:tcPr/>
                </a:tc>
              </a:tr>
              <a:tr h="199366">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a:t>
                      </a:r>
                      <a:r>
                        <a:rPr lang="ja-JP" altLang="en-US" sz="1800" b="1" kern="120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713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P380</a:t>
                      </a:r>
                      <a:endParaRPr lang="en-US" dirty="0"/>
                    </a:p>
                  </a:txBody>
                  <a:tcPr/>
                </a:tc>
                <a:tc rowSpan="5">
                  <a:txBody>
                    <a:bodyPr/>
                    <a:lstStyle/>
                    <a:p>
                      <a:r>
                        <a:rPr lang="ja-JP" altLang="en-US" sz="1800" kern="1200" smtClean="0">
                          <a:solidFill>
                            <a:schemeClr val="dk1"/>
                          </a:solidFill>
                          <a:latin typeface="+mn-lt"/>
                          <a:ea typeface="+mn-ea"/>
                          <a:cs typeface="+mn-cs"/>
                        </a:rPr>
                        <a:t>その場を退去してください。</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不安定な爆発物 </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爆発物</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カテゴリ </a:t>
                      </a:r>
                      <a:r>
                        <a:rPr lang="ja-JP" altLang="en-US" sz="1800" kern="1200" baseline="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 1.1, 1.2, 1.3, 1.4, 1.5</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en-US" sz="1800" kern="1200" baseline="0" dirty="0" smtClean="0">
                          <a:solidFill>
                            <a:schemeClr val="dk1"/>
                          </a:solidFill>
                          <a:latin typeface="+mn-lt"/>
                          <a:ea typeface="+mn-ea"/>
                          <a:cs typeface="+mn-cs"/>
                        </a:rPr>
                        <a:t>A, B</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液体酸化剤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87070">
                <a:tc>
                  <a:txBody>
                    <a:bodyPr/>
                    <a:lstStyle/>
                    <a:p>
                      <a:r>
                        <a:rPr lang="en-US" sz="1800" kern="1200" baseline="0" dirty="0" smtClean="0">
                          <a:solidFill>
                            <a:schemeClr val="dk1"/>
                          </a:solidFill>
                          <a:latin typeface="+mn-lt"/>
                          <a:ea typeface="+mn-ea"/>
                          <a:cs typeface="+mn-cs"/>
                        </a:rPr>
                        <a:t>P381</a:t>
                      </a:r>
                      <a:endParaRPr lang="en-US" dirty="0"/>
                    </a:p>
                  </a:txBody>
                  <a:tcPr/>
                </a:tc>
                <a:tc>
                  <a:txBody>
                    <a:bodyPr/>
                    <a:lstStyle/>
                    <a:p>
                      <a:r>
                        <a:rPr lang="ja-JP" altLang="en-US" sz="1800" kern="1200" smtClean="0">
                          <a:solidFill>
                            <a:schemeClr val="dk1"/>
                          </a:solidFill>
                          <a:latin typeface="+mn-lt"/>
                          <a:ea typeface="+mn-ea"/>
                          <a:cs typeface="+mn-cs"/>
                        </a:rPr>
                        <a:t>金庫がそうするか？すべての発火源を取り除く。</a:t>
                      </a:r>
                      <a:endParaRPr lang="en-US" dirty="0"/>
                    </a:p>
                  </a:txBody>
                  <a:tcPr/>
                </a:tc>
                <a:tc>
                  <a:txBody>
                    <a:bodyPr/>
                    <a:lstStyle/>
                    <a:p>
                      <a:r>
                        <a:rPr lang="ja-JP" altLang="en-US" sz="1800" kern="1200" smtClean="0">
                          <a:solidFill>
                            <a:schemeClr val="dk1"/>
                          </a:solidFill>
                          <a:latin typeface="+mn-lt"/>
                          <a:ea typeface="+mn-ea"/>
                          <a:cs typeface="+mn-cs"/>
                        </a:rPr>
                        <a:t>可燃性ガス</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P390</a:t>
                      </a:r>
                      <a:endParaRPr lang="en-US" dirty="0"/>
                    </a:p>
                  </a:txBody>
                  <a:tcPr/>
                </a:tc>
                <a:tc>
                  <a:txBody>
                    <a:bodyPr/>
                    <a:lstStyle/>
                    <a:p>
                      <a:r>
                        <a:rPr lang="ja-JP" altLang="en-US" sz="1800" kern="1200" smtClean="0">
                          <a:solidFill>
                            <a:schemeClr val="dk1"/>
                          </a:solidFill>
                          <a:latin typeface="+mn-lt"/>
                          <a:ea typeface="+mn-ea"/>
                          <a:cs typeface="+mn-cs"/>
                        </a:rPr>
                        <a:t>材料の損傷を防止するため流出したものを吸収する。</a:t>
                      </a:r>
                      <a:endParaRPr lang="en-US" dirty="0"/>
                    </a:p>
                  </a:txBody>
                  <a:tcPr/>
                </a:tc>
                <a:tc>
                  <a:txBody>
                    <a:bodyPr/>
                    <a:lstStyle/>
                    <a:p>
                      <a:r>
                        <a:rPr lang="ja-JP" altLang="en-US" sz="1800" kern="1200" smtClean="0">
                          <a:solidFill>
                            <a:schemeClr val="dk1"/>
                          </a:solidFill>
                          <a:latin typeface="+mn-lt"/>
                          <a:ea typeface="+mn-ea"/>
                          <a:cs typeface="+mn-cs"/>
                        </a:rPr>
                        <a:t>金属腐食</a:t>
                      </a:r>
                      <a:endParaRPr lang="en-US" dirty="0"/>
                    </a:p>
                  </a:txBody>
                  <a:tcPr/>
                </a:tc>
                <a:tc>
                  <a:txBody>
                    <a:bodyPr/>
                    <a:lstStyle/>
                    <a:p>
                      <a:r>
                        <a:rPr lang="en-US" dirty="0" smtClean="0"/>
                        <a:t>1</a:t>
                      </a:r>
                      <a:endParaRPr lang="en-US" dirty="0"/>
                    </a:p>
                  </a:txBody>
                  <a:tcPr/>
                </a:tc>
                <a:tc>
                  <a:txBody>
                    <a:bodyPr/>
                    <a:lstStyle/>
                    <a:p>
                      <a:endParaRPr lang="en-US" dirty="0"/>
                    </a:p>
                  </a:txBody>
                  <a:tcPr/>
                </a:tc>
              </a:tr>
              <a:tr h="258445">
                <a:tc rowSpan="2">
                  <a:txBody>
                    <a:bodyPr/>
                    <a:lstStyle/>
                    <a:p>
                      <a:r>
                        <a:rPr lang="en-US" sz="1800" kern="1200" baseline="0" dirty="0" smtClean="0">
                          <a:solidFill>
                            <a:schemeClr val="dk1"/>
                          </a:solidFill>
                          <a:latin typeface="+mn-lt"/>
                          <a:ea typeface="+mn-ea"/>
                          <a:cs typeface="+mn-cs"/>
                        </a:rPr>
                        <a:t>P391</a:t>
                      </a:r>
                      <a:endParaRPr lang="en-US" dirty="0"/>
                    </a:p>
                  </a:txBody>
                  <a:tcPr/>
                </a:tc>
                <a:tc rowSpan="2">
                  <a:txBody>
                    <a:bodyPr/>
                    <a:lstStyle/>
                    <a:p>
                      <a:r>
                        <a:rPr lang="ja-JP" altLang="en-US" sz="1800" kern="1200" smtClean="0">
                          <a:solidFill>
                            <a:schemeClr val="dk1"/>
                          </a:solidFill>
                          <a:latin typeface="+mn-lt"/>
                          <a:ea typeface="+mn-ea"/>
                          <a:cs typeface="+mn-cs"/>
                        </a:rPr>
                        <a:t>漏出物を回収する。</a:t>
                      </a:r>
                      <a:endParaRPr lang="en-US" dirty="0"/>
                    </a:p>
                  </a:txBody>
                  <a:tcPr/>
                </a:tc>
                <a:tc>
                  <a:txBody>
                    <a:bodyPr/>
                    <a:lstStyle/>
                    <a:p>
                      <a:r>
                        <a:rPr lang="ja-JP" altLang="en-US" sz="1800" kern="1200" smtClean="0">
                          <a:solidFill>
                            <a:schemeClr val="dk1"/>
                          </a:solidFill>
                          <a:latin typeface="+mn-lt"/>
                          <a:ea typeface="+mn-ea"/>
                          <a:cs typeface="+mn-cs"/>
                        </a:rPr>
                        <a:t>急性危険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水生環境有害性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25844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慢性有害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水生環境有害性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533400"/>
          <a:ext cx="12420600" cy="29951201"/>
        </p:xfrm>
        <a:graphic>
          <a:graphicData uri="http://schemas.openxmlformats.org/drawingml/2006/table">
            <a:tbl>
              <a:tblPr firstRow="1" bandRow="1">
                <a:tableStyleId>{5C22544A-7EE6-4342-B048-85BDC9FD1C3A}</a:tableStyleId>
              </a:tblPr>
              <a:tblGrid>
                <a:gridCol w="1066800"/>
                <a:gridCol w="3901440"/>
                <a:gridCol w="2880360"/>
                <a:gridCol w="2209800"/>
                <a:gridCol w="2362200"/>
              </a:tblGrid>
              <a:tr h="275013">
                <a:tc>
                  <a:txBody>
                    <a:bodyPr/>
                    <a:lstStyle/>
                    <a:p>
                      <a:r>
                        <a:rPr lang="en-US" altLang="ja-JP" sz="1800" b="1" kern="1200" dirty="0" smtClean="0">
                          <a:solidFill>
                            <a:schemeClr val="lt1"/>
                          </a:solidFill>
                          <a:latin typeface="+mn-lt"/>
                          <a:ea typeface="+mn-ea"/>
                          <a:cs typeface="+mn-cs"/>
                        </a:rPr>
                        <a:t>P - </a:t>
                      </a:r>
                      <a:r>
                        <a:rPr lang="ja-JP" altLang="en-US" sz="1800" b="1" kern="1200" smtClean="0">
                          <a:solidFill>
                            <a:schemeClr val="lt1"/>
                          </a:solidFill>
                          <a:latin typeface="+mn-lt"/>
                          <a:ea typeface="+mn-ea"/>
                          <a:cs typeface="+mn-cs"/>
                        </a:rPr>
                        <a:t>コード</a:t>
                      </a:r>
                      <a:endParaRPr lang="en-US" dirty="0"/>
                    </a:p>
                  </a:txBody>
                  <a:tcPr/>
                </a:tc>
                <a:tc>
                  <a:txBody>
                    <a:bodyPr/>
                    <a:lstStyle/>
                    <a:p>
                      <a:r>
                        <a:rPr lang="ja-JP" altLang="en-US" sz="1800" b="1" kern="1200" smtClean="0">
                          <a:solidFill>
                            <a:schemeClr val="lt1"/>
                          </a:solidFill>
                          <a:latin typeface="+mn-lt"/>
                          <a:ea typeface="+mn-ea"/>
                          <a:cs typeface="+mn-cs"/>
                        </a:rPr>
                        <a:t>一般的な注意書き </a:t>
                      </a:r>
                      <a:r>
                        <a:rPr lang="en-US" altLang="ja-JP" sz="1800" b="1" kern="1200" dirty="0" smtClean="0">
                          <a:solidFill>
                            <a:schemeClr val="lt1"/>
                          </a:solidFill>
                          <a:latin typeface="+mn-lt"/>
                          <a:ea typeface="+mn-ea"/>
                          <a:cs typeface="+mn-cs"/>
                        </a:rPr>
                        <a:t>- </a:t>
                      </a:r>
                      <a:r>
                        <a:rPr lang="ja-JP" altLang="en-US" sz="1800" b="1" kern="1200" smtClean="0">
                          <a:solidFill>
                            <a:schemeClr val="lt1"/>
                          </a:solidFill>
                          <a:latin typeface="+mn-lt"/>
                          <a:ea typeface="+mn-ea"/>
                          <a:cs typeface="+mn-cs"/>
                        </a:rPr>
                        <a:t>応答</a:t>
                      </a:r>
                      <a:endParaRPr lang="en-US" dirty="0"/>
                    </a:p>
                  </a:txBody>
                  <a:tcPr/>
                </a:tc>
                <a:tc>
                  <a:txBody>
                    <a:bodyPr/>
                    <a:lstStyle/>
                    <a:p>
                      <a:r>
                        <a:rPr lang="ja-JP" altLang="en-US" sz="1800" b="1" kern="1200" smtClean="0">
                          <a:solidFill>
                            <a:schemeClr val="lt1"/>
                          </a:solidFill>
                          <a:latin typeface="+mn-lt"/>
                          <a:ea typeface="+mn-ea"/>
                          <a:cs typeface="+mn-cs"/>
                        </a:rPr>
                        <a:t>危険水準</a:t>
                      </a:r>
                      <a:endParaRPr lang="en-US" dirty="0"/>
                    </a:p>
                  </a:txBody>
                  <a:tcPr/>
                </a:tc>
                <a:tc>
                  <a:txBody>
                    <a:bodyPr/>
                    <a:lstStyle/>
                    <a:p>
                      <a:r>
                        <a:rPr lang="ja-JP" altLang="en-US" sz="1800" b="1" kern="1200" smtClean="0">
                          <a:solidFill>
                            <a:schemeClr val="lt1"/>
                          </a:solidFill>
                          <a:latin typeface="+mn-lt"/>
                          <a:ea typeface="+mn-ea"/>
                          <a:cs typeface="+mn-cs"/>
                        </a:rPr>
                        <a:t>リスク</a:t>
                      </a:r>
                      <a:endParaRPr lang="en-US" dirty="0"/>
                    </a:p>
                  </a:txBody>
                  <a:tcPr/>
                </a:tc>
                <a:tc>
                  <a:txBody>
                    <a:bodyPr/>
                    <a:lstStyle/>
                    <a:p>
                      <a:r>
                        <a:rPr lang="ja-JP" altLang="en-US" sz="1800" b="1" kern="1200" smtClean="0">
                          <a:solidFill>
                            <a:schemeClr val="lt1"/>
                          </a:solidFill>
                          <a:latin typeface="+mn-lt"/>
                          <a:ea typeface="+mn-ea"/>
                          <a:cs typeface="+mn-cs"/>
                        </a:rPr>
                        <a:t>利用条件</a:t>
                      </a:r>
                      <a:endParaRPr lang="en-US" dirty="0"/>
                    </a:p>
                  </a:txBody>
                  <a:tcPr/>
                </a:tc>
              </a:tr>
              <a:tr h="457200">
                <a:tc rowSpan="2">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P310</a:t>
                      </a:r>
                      <a:endParaRPr lang="en-US" dirty="0"/>
                    </a:p>
                  </a:txBody>
                  <a:tcPr/>
                </a:tc>
                <a:tc rowSpan="2">
                  <a:txBody>
                    <a:bodyPr/>
                    <a:lstStyle/>
                    <a:p>
                      <a:r>
                        <a:rPr lang="ja-JP" altLang="en-US" sz="1800" kern="1200" smtClean="0">
                          <a:solidFill>
                            <a:schemeClr val="dk1"/>
                          </a:solidFill>
                          <a:latin typeface="+mn-lt"/>
                          <a:ea typeface="+mn-ea"/>
                          <a:cs typeface="+mn-cs"/>
                        </a:rPr>
                        <a:t>飲み込んだ場合：直ちに毒劇物センター、または医者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医師に連絡する。</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吸入の危険性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P312</a:t>
                      </a:r>
                      <a:endParaRPr lang="en-US" dirty="0"/>
                    </a:p>
                  </a:txBody>
                  <a:tcPr/>
                </a:tc>
                <a:tc>
                  <a:txBody>
                    <a:bodyPr/>
                    <a:lstStyle/>
                    <a:p>
                      <a:r>
                        <a:rPr lang="ja-JP" altLang="en-US" sz="1800" kern="1200" smtClean="0">
                          <a:solidFill>
                            <a:schemeClr val="dk1"/>
                          </a:solidFill>
                          <a:latin typeface="+mn-lt"/>
                          <a:ea typeface="+mn-ea"/>
                          <a:cs typeface="+mn-cs"/>
                        </a:rPr>
                        <a:t>飲み込んだ場合：気分が悪い時は毒物センターまたは医師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医師を呼ぶ。</a:t>
                      </a: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tc>
                <a:tc>
                  <a:txBody>
                    <a:bodyPr/>
                    <a:lstStyle/>
                    <a:p>
                      <a:r>
                        <a:rPr lang="en-US" sz="1800" kern="1200" baseline="0" dirty="0" smtClean="0">
                          <a:solidFill>
                            <a:schemeClr val="dk1"/>
                          </a:solidFill>
                          <a:latin typeface="+mn-lt"/>
                          <a:ea typeface="+mn-ea"/>
                          <a:cs typeface="+mn-cs"/>
                        </a:rPr>
                        <a:t>4</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P331</a:t>
                      </a:r>
                      <a:endParaRPr lang="en-US" dirty="0"/>
                    </a:p>
                  </a:txBody>
                  <a:tcPr/>
                </a:tc>
                <a:tc>
                  <a:txBody>
                    <a:bodyPr/>
                    <a:lstStyle/>
                    <a:p>
                      <a:r>
                        <a:rPr lang="ja-JP" altLang="en-US" sz="1800" kern="1200" smtClean="0">
                          <a:solidFill>
                            <a:schemeClr val="dk1"/>
                          </a:solidFill>
                          <a:latin typeface="+mn-lt"/>
                          <a:ea typeface="+mn-ea"/>
                          <a:cs typeface="+mn-cs"/>
                        </a:rPr>
                        <a:t>飲み込んだ場合：口をすすぐ。無理に吐かせないでください。</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tc>
                <a:tc>
                  <a:txBody>
                    <a:bodyPr/>
                    <a:lstStyle/>
                    <a:p>
                      <a:r>
                        <a:rPr lang="en-US" sz="1800" kern="1200" baseline="0" dirty="0" smtClean="0">
                          <a:solidFill>
                            <a:schemeClr val="dk1"/>
                          </a:solidFill>
                          <a:latin typeface="+mn-lt"/>
                          <a:ea typeface="+mn-ea"/>
                          <a:cs typeface="+mn-cs"/>
                        </a:rPr>
                        <a:t>1A, 1B, 1C</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a:txBody>
                    <a:bodyPr/>
                    <a:lstStyle/>
                    <a:p>
                      <a:r>
                        <a:rPr lang="ja-JP" altLang="en-US" sz="1800" kern="1200" smtClean="0">
                          <a:solidFill>
                            <a:schemeClr val="dk1"/>
                          </a:solidFill>
                          <a:latin typeface="+mn-lt"/>
                          <a:ea typeface="+mn-ea"/>
                          <a:cs typeface="+mn-cs"/>
                        </a:rPr>
                        <a:t>皮膚に付着した場合：湿った包帯で冷たい水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ラップに浸します。</a:t>
                      </a:r>
                      <a:endParaRPr lang="en-US" dirty="0"/>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P350</a:t>
                      </a:r>
                      <a:endParaRPr lang="en-US" dirty="0"/>
                    </a:p>
                  </a:txBody>
                  <a:tcPr/>
                </a:tc>
                <a:tc>
                  <a:txBody>
                    <a:bodyPr/>
                    <a:lstStyle/>
                    <a:p>
                      <a:r>
                        <a:rPr lang="ja-JP" altLang="en-US" sz="1800" kern="1200" smtClean="0">
                          <a:solidFill>
                            <a:schemeClr val="dk1"/>
                          </a:solidFill>
                          <a:latin typeface="+mn-lt"/>
                          <a:ea typeface="+mn-ea"/>
                          <a:cs typeface="+mn-cs"/>
                        </a:rPr>
                        <a:t>皮膚上の場合：多量の水と石鹸で優しく洗う。</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296461">
                <a:tc rowSpan="3">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P352</a:t>
                      </a:r>
                      <a:endParaRPr lang="en-US" dirty="0"/>
                    </a:p>
                  </a:txBody>
                  <a:tcPr/>
                </a:tc>
                <a:tc rowSpan="3">
                  <a:txBody>
                    <a:bodyPr/>
                    <a:lstStyle/>
                    <a:p>
                      <a:r>
                        <a:rPr lang="ja-JP" altLang="en-US" sz="1800" kern="1200" smtClean="0">
                          <a:solidFill>
                            <a:schemeClr val="dk1"/>
                          </a:solidFill>
                          <a:latin typeface="+mn-lt"/>
                          <a:ea typeface="+mn-ea"/>
                          <a:cs typeface="+mn-cs"/>
                        </a:rPr>
                        <a:t>皮膚に場合：多量の水と石鹸で洗うこと。</a:t>
                      </a:r>
                      <a:endParaRPr lang="en-US" dirty="0"/>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37868">
                <a:tc rowSpan="2">
                  <a:txBody>
                    <a:bodyPr/>
                    <a:lstStyle/>
                    <a:p>
                      <a:r>
                        <a:rPr lang="en-US" sz="1800" kern="1200" baseline="0" dirty="0" smtClean="0">
                          <a:solidFill>
                            <a:schemeClr val="dk1"/>
                          </a:solidFill>
                          <a:latin typeface="+mn-lt"/>
                          <a:ea typeface="+mn-ea"/>
                          <a:cs typeface="+mn-cs"/>
                        </a:rPr>
                        <a:t>P303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P353</a:t>
                      </a:r>
                      <a:endParaRPr lang="en-US" dirty="0"/>
                    </a:p>
                  </a:txBody>
                  <a:tcPr/>
                </a:tc>
                <a:tc rowSpan="2">
                  <a:txBody>
                    <a:bodyPr/>
                    <a:lstStyle/>
                    <a:p>
                      <a:r>
                        <a:rPr lang="ja-JP" altLang="en-US" sz="1800" kern="1200" smtClean="0">
                          <a:solidFill>
                            <a:schemeClr val="dk1"/>
                          </a:solidFill>
                          <a:latin typeface="+mn-lt"/>
                          <a:ea typeface="+mn-ea"/>
                          <a:cs typeface="+mn-cs"/>
                        </a:rPr>
                        <a:t>皮膚（または髪）の場合：削除</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すべての汚染された衣類を脱ぐ。皮膚を流水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シャワーで洗う。</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112517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6174">
                <a:tc rowSpan="4">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P340</a:t>
                      </a:r>
                      <a:endParaRPr lang="en-US" dirty="0"/>
                    </a:p>
                  </a:txBody>
                  <a:tcPr/>
                </a:tc>
                <a:tc rowSpan="4">
                  <a:txBody>
                    <a:bodyPr/>
                    <a:lstStyle/>
                    <a:p>
                      <a:r>
                        <a:rPr lang="ja-JP" altLang="en-US" sz="1800" kern="1200" smtClean="0">
                          <a:solidFill>
                            <a:schemeClr val="dk1"/>
                          </a:solidFill>
                          <a:latin typeface="+mn-lt"/>
                          <a:ea typeface="+mn-ea"/>
                          <a:cs typeface="+mn-cs"/>
                        </a:rPr>
                        <a:t>吸入した場合：新鮮な空気、安静、呼吸しやすい位置に移し。</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09113">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P341</a:t>
                      </a:r>
                      <a:endParaRPr lang="en-US" dirty="0"/>
                    </a:p>
                  </a:txBody>
                  <a:tcPr/>
                </a:tc>
                <a:tc>
                  <a:txBody>
                    <a:bodyPr/>
                    <a:lstStyle/>
                    <a:p>
                      <a:r>
                        <a:rPr lang="ja-JP" altLang="en-US" sz="1800" kern="1200" smtClean="0">
                          <a:solidFill>
                            <a:schemeClr val="dk1"/>
                          </a:solidFill>
                          <a:latin typeface="+mn-lt"/>
                          <a:ea typeface="+mn-ea"/>
                          <a:cs typeface="+mn-cs"/>
                        </a:rPr>
                        <a:t>吸入した場合：呼吸が困難な場合には、新鮮な空気、安静、呼吸しやすい位置に移し。</a:t>
                      </a:r>
                      <a:endParaRPr lang="en-US" dirty="0"/>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tc>
                <a:tc>
                  <a:txBody>
                    <a:bodyPr/>
                    <a:lstStyle/>
                    <a:p>
                      <a:r>
                        <a:rPr lang="en-US" dirty="0" smtClean="0"/>
                        <a:t>1</a:t>
                      </a:r>
                      <a:endParaRPr lang="en-US" dirty="0"/>
                    </a:p>
                  </a:txBody>
                  <a:tcPr/>
                </a:tc>
                <a:tc>
                  <a:txBody>
                    <a:bodyPr/>
                    <a:lstStyle/>
                    <a:p>
                      <a:endParaRPr lang="en-US"/>
                    </a:p>
                  </a:txBody>
                  <a:tcPr/>
                </a:tc>
              </a:tr>
              <a:tr h="360009">
                <a:tc rowSpan="2">
                  <a:txBody>
                    <a:bodyPr/>
                    <a:lstStyle/>
                    <a:p>
                      <a:r>
                        <a:rPr lang="en-US" sz="1800" kern="1200" baseline="0" dirty="0" smtClean="0">
                          <a:solidFill>
                            <a:schemeClr val="dk1"/>
                          </a:solidFill>
                          <a:latin typeface="+mn-lt"/>
                          <a:ea typeface="+mn-ea"/>
                          <a:cs typeface="+mn-cs"/>
                        </a:rPr>
                        <a:t>P305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P338</a:t>
                      </a:r>
                      <a:endParaRPr lang="en-US" dirty="0"/>
                    </a:p>
                  </a:txBody>
                  <a:tcPr/>
                </a:tc>
                <a:tc rowSpan="2">
                  <a:txBody>
                    <a:bodyPr/>
                    <a:lstStyle/>
                    <a:p>
                      <a:r>
                        <a:rPr lang="ja-JP" altLang="en-US" sz="1800" kern="1200" smtClean="0">
                          <a:solidFill>
                            <a:schemeClr val="dk1"/>
                          </a:solidFill>
                          <a:latin typeface="+mn-lt"/>
                          <a:ea typeface="+mn-ea"/>
                          <a:cs typeface="+mn-cs"/>
                        </a:rPr>
                        <a:t>眼に入った場合：水で数分間注意深く洗うこと。存在する場合、レンズは取り外しが簡単です。その後も洗浄を続けること。</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103031">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49082">
                <a:tc rowSpan="2">
                  <a:txBody>
                    <a:bodyPr/>
                    <a:lstStyle/>
                    <a:p>
                      <a:r>
                        <a:rPr lang="en-US" sz="1800" kern="1200" baseline="0" dirty="0" smtClean="0">
                          <a:solidFill>
                            <a:schemeClr val="dk1"/>
                          </a:solidFill>
                          <a:latin typeface="+mn-lt"/>
                          <a:ea typeface="+mn-ea"/>
                          <a:cs typeface="+mn-cs"/>
                        </a:rPr>
                        <a:t>P306</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P360</a:t>
                      </a:r>
                      <a:endParaRPr lang="en-US" dirty="0"/>
                    </a:p>
                  </a:txBody>
                  <a:tcPr/>
                </a:tc>
                <a:tc rowSpan="2">
                  <a:txBody>
                    <a:bodyPr/>
                    <a:lstStyle/>
                    <a:p>
                      <a:r>
                        <a:rPr lang="ja-JP" altLang="en-US" sz="1800" kern="1200" smtClean="0">
                          <a:solidFill>
                            <a:schemeClr val="dk1"/>
                          </a:solidFill>
                          <a:latin typeface="+mn-lt"/>
                          <a:ea typeface="+mn-ea"/>
                          <a:cs typeface="+mn-cs"/>
                        </a:rPr>
                        <a:t>衣服にこぼれた場合はすぐに洗い流してから、彼の衣服汚染された衣服および多量の水で皮膚を脱いだ。</a:t>
                      </a:r>
                      <a:endParaRPr lang="en-US" dirty="0"/>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839638">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ja-JP" altLang="en-US" sz="1800" kern="1200" smtClean="0">
                          <a:solidFill>
                            <a:schemeClr val="dk1"/>
                          </a:solidFill>
                          <a:latin typeface="+mn-lt"/>
                          <a:ea typeface="+mn-ea"/>
                          <a:cs typeface="+mn-cs"/>
                        </a:rPr>
                        <a:t>暴露した場合：毒物センターまたは医師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医師を呼ぶ。</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tc>
                <a:tc>
                  <a:txBody>
                    <a:bodyPr/>
                    <a:lstStyle/>
                    <a:p>
                      <a:r>
                        <a:rPr lang="en-US" dirty="0" smtClean="0"/>
                        <a:t>1</a:t>
                      </a:r>
                      <a:endParaRPr lang="en-US" dirty="0"/>
                    </a:p>
                  </a:txBody>
                  <a:tcPr/>
                </a:tc>
                <a:tc>
                  <a:txBody>
                    <a:bodyPr/>
                    <a:lstStyle/>
                    <a:p>
                      <a:endParaRPr lang="en-US"/>
                    </a:p>
                  </a:txBody>
                  <a:tcPr/>
                </a:tc>
              </a:tr>
              <a:tr h="290997">
                <a:tc rowSpan="4">
                  <a:txBody>
                    <a:bodyPr/>
                    <a:lstStyle/>
                    <a:p>
                      <a:r>
                        <a:rPr lang="en-US" sz="1800" kern="1200" baseline="0" dirty="0" smtClean="0">
                          <a:solidFill>
                            <a:schemeClr val="dk1"/>
                          </a:solidFill>
                          <a:latin typeface="+mn-lt"/>
                          <a:ea typeface="+mn-ea"/>
                          <a:cs typeface="+mn-cs"/>
                        </a:rPr>
                        <a:t>P308</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rowSpan="4">
                  <a:txBody>
                    <a:bodyPr/>
                    <a:lstStyle/>
                    <a:p>
                      <a:r>
                        <a:rPr lang="ja-JP" altLang="en-US" sz="1800" kern="1200" smtClean="0">
                          <a:solidFill>
                            <a:schemeClr val="dk1"/>
                          </a:solidFill>
                          <a:latin typeface="+mn-lt"/>
                          <a:ea typeface="+mn-ea"/>
                          <a:cs typeface="+mn-cs"/>
                        </a:rPr>
                        <a:t>暴露または暴露の懸念がある場合：医師の診断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生殖細胞に突然変異</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1170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影響を与えたり、授乳を通じて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P309</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ja-JP" altLang="en-US" sz="1800" kern="1200" smtClean="0">
                          <a:solidFill>
                            <a:schemeClr val="dk1"/>
                          </a:solidFill>
                          <a:latin typeface="+mn-lt"/>
                          <a:ea typeface="+mn-ea"/>
                          <a:cs typeface="+mn-cs"/>
                        </a:rPr>
                        <a:t>暴露したとき、または気分が悪い場合：毒物センターまたは医師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医師を呼ぶ。</a:t>
                      </a:r>
                      <a:endParaRPr lang="en-US" dirty="0"/>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smtClean="0">
                          <a:solidFill>
                            <a:schemeClr val="dk1"/>
                          </a:solidFill>
                          <a:latin typeface="+mn-lt"/>
                          <a:ea typeface="+mn-ea"/>
                          <a:cs typeface="+mn-cs"/>
                        </a:rPr>
                        <a:t>P332</a:t>
                      </a:r>
                    </a:p>
                    <a:p>
                      <a:r>
                        <a:rPr lang="en-US" sz="1800" kern="1200" baseline="0" smtClean="0">
                          <a:solidFill>
                            <a:schemeClr val="dk1"/>
                          </a:solidFill>
                          <a:latin typeface="+mn-lt"/>
                          <a:ea typeface="+mn-ea"/>
                          <a:cs typeface="+mn-cs"/>
                        </a:rPr>
                        <a:t>+</a:t>
                      </a:r>
                    </a:p>
                    <a:p>
                      <a:r>
                        <a:rPr lang="en-US" sz="1800" kern="1200" baseline="0" smtClean="0">
                          <a:solidFill>
                            <a:schemeClr val="dk1"/>
                          </a:solidFill>
                          <a:latin typeface="+mn-lt"/>
                          <a:ea typeface="+mn-ea"/>
                          <a:cs typeface="+mn-cs"/>
                        </a:rPr>
                        <a:t>P313</a:t>
                      </a:r>
                      <a:endParaRPr lang="en-US" dirty="0"/>
                    </a:p>
                  </a:txBody>
                  <a:tcPr/>
                </a:tc>
                <a:tc>
                  <a:txBody>
                    <a:bodyPr/>
                    <a:lstStyle/>
                    <a:p>
                      <a:r>
                        <a:rPr lang="ja-JP" altLang="en-US" sz="1800" kern="1200" smtClean="0">
                          <a:solidFill>
                            <a:schemeClr val="dk1"/>
                          </a:solidFill>
                          <a:latin typeface="+mn-lt"/>
                          <a:ea typeface="+mn-ea"/>
                          <a:cs typeface="+mn-cs"/>
                        </a:rPr>
                        <a:t>皮膚刺激が生じた場合：医師の診断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ja-JP" altLang="en-US" sz="1800" kern="1200" smtClean="0">
                          <a:solidFill>
                            <a:schemeClr val="dk1"/>
                          </a:solidFill>
                          <a:latin typeface="+mn-lt"/>
                          <a:ea typeface="+mn-ea"/>
                          <a:cs typeface="+mn-cs"/>
                        </a:rPr>
                        <a:t>皮膚刺激または発疹が生じた場合：医師の診断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皮膚アレルギー</a:t>
                      </a:r>
                      <a:endParaRPr lang="en-US" dirty="0"/>
                    </a:p>
                  </a:txBody>
                  <a:tcPr/>
                </a:tc>
                <a:tc>
                  <a:txBody>
                    <a:bodyPr/>
                    <a:lstStyle/>
                    <a:p>
                      <a:r>
                        <a:rPr lang="en-US" dirty="0" smtClean="0"/>
                        <a:t>1</a:t>
                      </a:r>
                      <a:endParaRPr lang="en-US" dirty="0"/>
                    </a:p>
                  </a:txBody>
                  <a:tcPr/>
                </a:tc>
                <a:tc>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rowSpan="2">
                  <a:txBody>
                    <a:bodyPr/>
                    <a:lstStyle/>
                    <a:p>
                      <a:r>
                        <a:rPr lang="ja-JP" altLang="en-US" sz="1800" kern="1200" smtClean="0">
                          <a:solidFill>
                            <a:schemeClr val="dk1"/>
                          </a:solidFill>
                          <a:latin typeface="+mn-lt"/>
                          <a:ea typeface="+mn-ea"/>
                          <a:cs typeface="+mn-cs"/>
                        </a:rPr>
                        <a:t>微粒子が肌を洗い落とす。湿った包帯で冷たい水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ラップに浸す。</a:t>
                      </a:r>
                      <a:endParaRPr lang="en-US" dirty="0"/>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ja-JP" altLang="en-US" sz="1800" kern="1200" smtClean="0">
                          <a:solidFill>
                            <a:schemeClr val="dk1"/>
                          </a:solidFill>
                          <a:latin typeface="+mn-lt"/>
                          <a:ea typeface="+mn-ea"/>
                          <a:cs typeface="+mn-cs"/>
                        </a:rPr>
                        <a:t>眼の刺激が続く場合：医師の診断</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手当てを受けること。</a:t>
                      </a:r>
                      <a:endParaRPr lang="en-US" dirty="0"/>
                    </a:p>
                  </a:txBody>
                  <a:tcPr/>
                </a:tc>
                <a:tc>
                  <a:txBody>
                    <a:bodyPr/>
                    <a:lstStyle/>
                    <a:p>
                      <a:r>
                        <a:rPr lang="ja-JP" altLang="en-US" sz="1800" kern="1200" smtClean="0">
                          <a:solidFill>
                            <a:schemeClr val="dk1"/>
                          </a:solidFill>
                          <a:latin typeface="+mn-lt"/>
                          <a:ea typeface="+mn-ea"/>
                          <a:cs typeface="+mn-cs"/>
                        </a:rPr>
                        <a:t>眼に対する重篤な損傷</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眼刺激性</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P342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ja-JP" altLang="en-US" sz="1800" kern="1200" smtClean="0">
                          <a:solidFill>
                            <a:schemeClr val="dk1"/>
                          </a:solidFill>
                          <a:latin typeface="+mn-lt"/>
                          <a:ea typeface="+mn-ea"/>
                          <a:cs typeface="+mn-cs"/>
                        </a:rPr>
                        <a:t>呼吸器症状を経験した場合：毒物センターまたは医師</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医師を呼ぶ。</a:t>
                      </a:r>
                      <a:endParaRPr lang="en-US" dirty="0"/>
                    </a:p>
                  </a:txBody>
                  <a:tcPr/>
                </a:tc>
                <a:tc>
                  <a:txBody>
                    <a:bodyPr/>
                    <a:lstStyle/>
                    <a:p>
                      <a:r>
                        <a:rPr lang="ja-JP" altLang="en-US" sz="1800" kern="1200" smtClean="0">
                          <a:solidFill>
                            <a:schemeClr val="dk1"/>
                          </a:solidFill>
                          <a:latin typeface="+mn-lt"/>
                          <a:ea typeface="+mn-ea"/>
                          <a:cs typeface="+mn-cs"/>
                        </a:rPr>
                        <a:t>呼吸器アレルギー</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P376</a:t>
                      </a:r>
                      <a:endParaRPr lang="en-US" dirty="0"/>
                    </a:p>
                  </a:txBody>
                  <a:tcPr/>
                </a:tc>
                <a:tc>
                  <a:txBody>
                    <a:bodyPr/>
                    <a:lstStyle/>
                    <a:p>
                      <a:r>
                        <a:rPr lang="ja-JP" altLang="en-US" sz="1800" kern="1200" smtClean="0">
                          <a:solidFill>
                            <a:schemeClr val="dk1"/>
                          </a:solidFill>
                          <a:latin typeface="+mn-lt"/>
                          <a:ea typeface="+mn-ea"/>
                          <a:cs typeface="+mn-cs"/>
                        </a:rPr>
                        <a:t>火災時：安全な場合は、これを行うには、漏れを止める。</a:t>
                      </a:r>
                      <a:endParaRPr lang="en-US" dirty="0"/>
                    </a:p>
                  </a:txBody>
                  <a:tcPr/>
                </a:tc>
                <a:tc>
                  <a:txBody>
                    <a:bodyPr/>
                    <a:lstStyle/>
                    <a:p>
                      <a:r>
                        <a:rPr lang="ja-JP" altLang="en-US" sz="1800" kern="1200" smtClean="0">
                          <a:solidFill>
                            <a:schemeClr val="dk1"/>
                          </a:solidFill>
                          <a:latin typeface="+mn-lt"/>
                          <a:ea typeface="+mn-ea"/>
                          <a:cs typeface="+mn-cs"/>
                        </a:rPr>
                        <a:t>酸化性ガス</a:t>
                      </a:r>
                      <a:endParaRPr lang="en-US" dirty="0"/>
                    </a:p>
                  </a:txBody>
                  <a:tcPr/>
                </a:tc>
                <a:tc>
                  <a:txBody>
                    <a:bodyPr/>
                    <a:lstStyle/>
                    <a:p>
                      <a:r>
                        <a:rPr lang="en-US" dirty="0" smtClean="0"/>
                        <a:t>1</a:t>
                      </a:r>
                      <a:endParaRPr lang="en-US" dirty="0"/>
                    </a:p>
                  </a:txBody>
                  <a:tcPr/>
                </a:tc>
                <a:tc>
                  <a:txBody>
                    <a:bodyPr/>
                    <a:lstStyle/>
                    <a:p>
                      <a:endParaRPr lang="en-US" dirty="0"/>
                    </a:p>
                  </a:txBody>
                  <a:tcPr/>
                </a:tc>
              </a:tr>
              <a:tr h="235788">
                <a:tc rowSpan="8">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P378</a:t>
                      </a:r>
                      <a:endParaRPr lang="en-US" dirty="0"/>
                    </a:p>
                  </a:txBody>
                  <a:tcPr/>
                </a:tc>
                <a:tc rowSpan="8">
                  <a:txBody>
                    <a:bodyPr/>
                    <a:lstStyle/>
                    <a:p>
                      <a:r>
                        <a:rPr lang="ja-JP" altLang="en-US" sz="1800" kern="1200" smtClean="0">
                          <a:solidFill>
                            <a:schemeClr val="dk1"/>
                          </a:solidFill>
                          <a:latin typeface="+mn-lt"/>
                          <a:ea typeface="+mn-ea"/>
                          <a:cs typeface="+mn-cs"/>
                        </a:rPr>
                        <a:t>火災時：使用</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消火。</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可燃性の液体</a:t>
                      </a:r>
                      <a:endParaRPr lang="en-US" dirty="0" smtClean="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endParaRPr lang="en-US"/>
                    </a:p>
                  </a:txBody>
                  <a:tcPr/>
                </a:tc>
              </a:tr>
              <a:tr h="206459">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可燃性固体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6077">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学自己反応性</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endParaRPr lang="en-US" dirty="0"/>
                    </a:p>
                  </a:txBody>
                  <a:tcPr/>
                </a:tc>
                <a:tc>
                  <a:txBody>
                    <a:bodyPr/>
                    <a:lstStyle/>
                    <a:p>
                      <a:r>
                        <a:rPr lang="ja-JP" altLang="en-US" sz="1800" kern="1200" smtClean="0">
                          <a:solidFill>
                            <a:schemeClr val="dk1"/>
                          </a:solidFill>
                          <a:latin typeface="+mn-lt"/>
                          <a:ea typeface="+mn-ea"/>
                          <a:cs typeface="+mn-cs"/>
                        </a:rPr>
                        <a:t>火災時：その場を退去してください。</a:t>
                      </a:r>
                      <a:endParaRPr lang="en-US" dirty="0"/>
                    </a:p>
                  </a:txBody>
                  <a:tcPr/>
                </a:tc>
                <a:tc>
                  <a:txBody>
                    <a:bodyPr/>
                    <a:lstStyle/>
                    <a:p>
                      <a:r>
                        <a:rPr lang="ja-JP" altLang="en-US" sz="1800" kern="1200" smtClean="0">
                          <a:solidFill>
                            <a:schemeClr val="dk1"/>
                          </a:solidFill>
                          <a:latin typeface="+mn-lt"/>
                          <a:ea typeface="+mn-ea"/>
                          <a:cs typeface="+mn-cs"/>
                        </a:rPr>
                        <a:t>爆発物</a:t>
                      </a:r>
                      <a:endParaRPr lang="en-US" dirty="0"/>
                    </a:p>
                  </a:txBody>
                  <a:tcPr/>
                </a:tc>
                <a:tc>
                  <a:txBody>
                    <a:bodyPr/>
                    <a:lstStyle/>
                    <a:p>
                      <a:r>
                        <a:rPr lang="ja-JP" altLang="en-US" sz="1800" kern="1200" smtClean="0">
                          <a:solidFill>
                            <a:schemeClr val="dk1"/>
                          </a:solidFill>
                          <a:latin typeface="+mn-lt"/>
                          <a:ea typeface="+mn-ea"/>
                          <a:cs typeface="+mn-cs"/>
                        </a:rPr>
                        <a:t>カテゴリ </a:t>
                      </a:r>
                      <a:r>
                        <a:rPr lang="en-US" sz="1800" kern="1200" baseline="0" dirty="0" smtClean="0">
                          <a:solidFill>
                            <a:schemeClr val="dk1"/>
                          </a:solidFill>
                          <a:latin typeface="+mn-lt"/>
                          <a:ea typeface="+mn-ea"/>
                          <a:cs typeface="+mn-cs"/>
                        </a:rPr>
                        <a:t>1.1, 1.2, 1.3, 1.4, 1.5</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a:txBody>
                    <a:bodyPr/>
                    <a:lstStyle/>
                    <a:p>
                      <a:r>
                        <a:rPr lang="ja-JP" altLang="en-US" sz="1800" kern="1200" smtClean="0">
                          <a:solidFill>
                            <a:schemeClr val="dk1"/>
                          </a:solidFill>
                          <a:latin typeface="+mn-lt"/>
                          <a:ea typeface="+mn-ea"/>
                          <a:cs typeface="+mn-cs"/>
                        </a:rPr>
                        <a:t>火災時：その場を退去してください。爆発の危険性にリモートで火を戦う。</a:t>
                      </a:r>
                      <a:endParaRPr lang="en-US" dirty="0"/>
                    </a:p>
                  </a:txBody>
                  <a:tcPr/>
                </a:tc>
                <a:tc>
                  <a:txBody>
                    <a:bodyPr/>
                    <a:lstStyle/>
                    <a:p>
                      <a:r>
                        <a:rPr lang="ja-JP" altLang="en-US" sz="1800" kern="1200" smtClean="0">
                          <a:solidFill>
                            <a:schemeClr val="dk1"/>
                          </a:solidFill>
                          <a:latin typeface="+mn-lt"/>
                          <a:ea typeface="+mn-ea"/>
                          <a:cs typeface="+mn-cs"/>
                        </a:rPr>
                        <a:t>学自己反応性</a:t>
                      </a:r>
                      <a:endParaRPr lang="en-US" dirty="0"/>
                    </a:p>
                  </a:txBody>
                  <a:tcPr/>
                </a:tc>
                <a:tc>
                  <a:txBody>
                    <a:bodyPr/>
                    <a:lstStyle/>
                    <a:p>
                      <a:r>
                        <a:rPr lang="ja-JP" altLang="en-US" sz="1800" kern="1200" smtClean="0">
                          <a:solidFill>
                            <a:schemeClr val="dk1"/>
                          </a:solidFill>
                          <a:latin typeface="+mn-lt"/>
                          <a:ea typeface="+mn-ea"/>
                          <a:cs typeface="+mn-cs"/>
                        </a:rPr>
                        <a:t>タイプ </a:t>
                      </a:r>
                      <a:r>
                        <a:rPr lang="en-US" sz="1800" kern="1200" baseline="0" dirty="0" smtClean="0">
                          <a:solidFill>
                            <a:schemeClr val="dk1"/>
                          </a:solidFill>
                          <a:latin typeface="+mn-lt"/>
                          <a:ea typeface="+mn-ea"/>
                          <a:cs typeface="+mn-cs"/>
                        </a:rPr>
                        <a:t>A, B</a:t>
                      </a:r>
                      <a:endParaRPr lang="en-US" dirty="0"/>
                    </a:p>
                  </a:txBody>
                  <a:tcPr/>
                </a:tc>
                <a:tc>
                  <a:txBody>
                    <a:bodyPr/>
                    <a:lstStyle/>
                    <a:p>
                      <a:endParaRPr lang="en-US"/>
                    </a:p>
                  </a:txBody>
                  <a:tcPr/>
                </a:tc>
              </a:tr>
              <a:tr h="430745">
                <a:tc rowSpan="2">
                  <a:txBody>
                    <a:bodyPr/>
                    <a:lstStyle/>
                    <a:p>
                      <a:r>
                        <a:rPr lang="en-US" sz="1800" kern="1200" baseline="0" dirty="0" smtClean="0">
                          <a:solidFill>
                            <a:schemeClr val="dk1"/>
                          </a:solidFill>
                          <a:latin typeface="+mn-lt"/>
                          <a:ea typeface="+mn-ea"/>
                          <a:cs typeface="+mn-cs"/>
                        </a:rPr>
                        <a:t>P371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rowSpan="2">
                  <a:txBody>
                    <a:bodyPr/>
                    <a:lstStyle/>
                    <a:p>
                      <a:r>
                        <a:rPr lang="ja-JP" altLang="en-US" sz="1800" kern="1200" smtClean="0">
                          <a:solidFill>
                            <a:schemeClr val="dk1"/>
                          </a:solidFill>
                          <a:latin typeface="+mn-lt"/>
                          <a:ea typeface="+mn-ea"/>
                          <a:cs typeface="+mn-cs"/>
                        </a:rPr>
                        <a:t>火災の際やロットの場合：その場を退去してください。爆発の危険性にリモートで火を戦う。 </a:t>
                      </a:r>
                      <a:endParaRPr lang="en-US" dirty="0"/>
                    </a:p>
                  </a:txBody>
                  <a:tcPr/>
                </a:tc>
                <a:tc>
                  <a:txBody>
                    <a:bodyPr/>
                    <a:lstStyle/>
                    <a:p>
                      <a:r>
                        <a:rPr lang="ja-JP" altLang="en-US" sz="1800" kern="1200" smtClean="0">
                          <a:solidFill>
                            <a:schemeClr val="dk1"/>
                          </a:solidFill>
                          <a:latin typeface="+mn-lt"/>
                          <a:ea typeface="+mn-ea"/>
                          <a:cs typeface="+mn-cs"/>
                        </a:rPr>
                        <a:t>液体酸化剤</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032295">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05000" y="152400"/>
          <a:ext cx="12649200" cy="30071012"/>
        </p:xfrm>
        <a:graphic>
          <a:graphicData uri="http://schemas.openxmlformats.org/drawingml/2006/table">
            <a:tbl>
              <a:tblPr firstRow="1" bandRow="1">
                <a:tableStyleId>{5C22544A-7EE6-4342-B048-85BDC9FD1C3A}</a:tableStyleId>
              </a:tblPr>
              <a:tblGrid>
                <a:gridCol w="1143000"/>
                <a:gridCol w="3200400"/>
                <a:gridCol w="2819400"/>
                <a:gridCol w="2956560"/>
                <a:gridCol w="2529840"/>
              </a:tblGrid>
              <a:tr h="526415">
                <a:tc>
                  <a:txBody>
                    <a:bodyPr/>
                    <a:lstStyle/>
                    <a:p>
                      <a:r>
                        <a:rPr lang="en-US" altLang="ja-JP" sz="1800" b="1" kern="1200" dirty="0" smtClean="0">
                          <a:solidFill>
                            <a:schemeClr val="lt1"/>
                          </a:solidFill>
                          <a:latin typeface="+mn-lt"/>
                          <a:ea typeface="+mn-ea"/>
                          <a:cs typeface="+mn-cs"/>
                        </a:rPr>
                        <a:t>P - </a:t>
                      </a:r>
                      <a:r>
                        <a:rPr lang="ja-JP" altLang="en-US" sz="1800" b="1" kern="1200" smtClean="0">
                          <a:solidFill>
                            <a:schemeClr val="lt1"/>
                          </a:solidFill>
                          <a:latin typeface="+mn-lt"/>
                          <a:ea typeface="+mn-ea"/>
                          <a:cs typeface="+mn-cs"/>
                        </a:rPr>
                        <a:t>コード</a:t>
                      </a:r>
                      <a:endParaRPr lang="en-US" dirty="0"/>
                    </a:p>
                  </a:txBody>
                  <a:tcPr/>
                </a:tc>
                <a:tc>
                  <a:txBody>
                    <a:bodyPr/>
                    <a:lstStyle/>
                    <a:p>
                      <a:r>
                        <a:rPr lang="ja-JP" altLang="en-US" sz="1800" b="1" kern="1200" smtClean="0">
                          <a:solidFill>
                            <a:schemeClr val="lt1"/>
                          </a:solidFill>
                          <a:latin typeface="+mn-lt"/>
                          <a:ea typeface="+mn-ea"/>
                          <a:cs typeface="+mn-cs"/>
                        </a:rPr>
                        <a:t>一般的な注意書き </a:t>
                      </a:r>
                      <a:r>
                        <a:rPr lang="en-US" altLang="ja-JP" sz="1800" b="1" kern="1200" dirty="0" smtClean="0">
                          <a:solidFill>
                            <a:schemeClr val="lt1"/>
                          </a:solidFill>
                          <a:latin typeface="+mn-lt"/>
                          <a:ea typeface="+mn-ea"/>
                          <a:cs typeface="+mn-cs"/>
                        </a:rPr>
                        <a:t>- </a:t>
                      </a:r>
                      <a:r>
                        <a:rPr lang="ja-JP" altLang="en-US" sz="1800" b="1" kern="1200" smtClean="0">
                          <a:solidFill>
                            <a:schemeClr val="lt1"/>
                          </a:solidFill>
                          <a:latin typeface="+mn-lt"/>
                          <a:ea typeface="+mn-ea"/>
                          <a:cs typeface="+mn-cs"/>
                        </a:rPr>
                        <a:t>ストレージ</a:t>
                      </a:r>
                      <a:endParaRPr lang="en-US" dirty="0"/>
                    </a:p>
                  </a:txBody>
                  <a:tcPr/>
                </a:tc>
                <a:tc>
                  <a:txBody>
                    <a:bodyPr/>
                    <a:lstStyle/>
                    <a:p>
                      <a:r>
                        <a:rPr lang="ja-JP" altLang="en-US" sz="1800" b="1" kern="1200" smtClean="0">
                          <a:solidFill>
                            <a:schemeClr val="lt1"/>
                          </a:solidFill>
                          <a:latin typeface="+mn-lt"/>
                          <a:ea typeface="+mn-ea"/>
                          <a:cs typeface="+mn-cs"/>
                        </a:rPr>
                        <a:t>危険水準</a:t>
                      </a:r>
                      <a:r>
                        <a:rPr lang="zh-TW" altLang="en-US" sz="1800" b="1" kern="1200" dirty="0" smtClean="0">
                          <a:solidFill>
                            <a:schemeClr val="lt1"/>
                          </a:solidFill>
                          <a:latin typeface="+mn-lt"/>
                          <a:ea typeface="+mn-ea"/>
                          <a:cs typeface="+mn-cs"/>
                        </a:rPr>
                        <a:t/>
                      </a:r>
                      <a:br>
                        <a:rPr lang="zh-TW" altLang="en-US" sz="1800" b="1" kern="1200" dirty="0" smtClean="0">
                          <a:solidFill>
                            <a:schemeClr val="lt1"/>
                          </a:solidFill>
                          <a:latin typeface="+mn-lt"/>
                          <a:ea typeface="+mn-ea"/>
                          <a:cs typeface="+mn-cs"/>
                        </a:rPr>
                      </a:br>
                      <a:endParaRPr lang="en-US" dirty="0"/>
                    </a:p>
                  </a:txBody>
                  <a:tcPr/>
                </a:tc>
                <a:tc>
                  <a:txBody>
                    <a:bodyPr/>
                    <a:lstStyle/>
                    <a:p>
                      <a:r>
                        <a:rPr lang="ja-JP" altLang="en-US" sz="1800" b="1" kern="1200" smtClean="0">
                          <a:solidFill>
                            <a:schemeClr val="lt1"/>
                          </a:solidFill>
                          <a:latin typeface="+mn-lt"/>
                          <a:ea typeface="+mn-ea"/>
                          <a:cs typeface="+mn-cs"/>
                        </a:rPr>
                        <a:t>危険カテゴリ</a:t>
                      </a:r>
                      <a:r>
                        <a:rPr lang="zh-TW" altLang="en-US" sz="1800" b="1" kern="1200" dirty="0" smtClean="0">
                          <a:solidFill>
                            <a:schemeClr val="lt1"/>
                          </a:solidFill>
                          <a:latin typeface="+mn-lt"/>
                          <a:ea typeface="+mn-ea"/>
                          <a:cs typeface="+mn-cs"/>
                        </a:rPr>
                        <a:t/>
                      </a:r>
                      <a:br>
                        <a:rPr lang="zh-TW" altLang="en-US" sz="1800" b="1" kern="1200" dirty="0" smtClean="0">
                          <a:solidFill>
                            <a:schemeClr val="lt1"/>
                          </a:solidFill>
                          <a:latin typeface="+mn-lt"/>
                          <a:ea typeface="+mn-ea"/>
                          <a:cs typeface="+mn-cs"/>
                        </a:rPr>
                      </a:br>
                      <a:endParaRPr lang="en-US" dirty="0"/>
                    </a:p>
                  </a:txBody>
                  <a:tcPr/>
                </a:tc>
                <a:tc>
                  <a:txBody>
                    <a:bodyPr/>
                    <a:lstStyle/>
                    <a:p>
                      <a:r>
                        <a:rPr lang="ja-JP" altLang="en-US" sz="1800" b="1" kern="1200" smtClean="0">
                          <a:solidFill>
                            <a:schemeClr val="lt1"/>
                          </a:solidFill>
                          <a:latin typeface="+mn-lt"/>
                          <a:ea typeface="+mn-ea"/>
                          <a:cs typeface="+mn-cs"/>
                        </a:rPr>
                        <a:t>利用条件</a:t>
                      </a:r>
                      <a:r>
                        <a:rPr lang="zh-TW" altLang="en-US" sz="1800" b="1" kern="1200" dirty="0" smtClean="0">
                          <a:solidFill>
                            <a:schemeClr val="lt1"/>
                          </a:solidFill>
                          <a:latin typeface="+mn-lt"/>
                          <a:ea typeface="+mn-ea"/>
                          <a:cs typeface="+mn-cs"/>
                        </a:rPr>
                        <a:t/>
                      </a:r>
                      <a:br>
                        <a:rPr lang="zh-TW" altLang="en-US" sz="1800" b="1" kern="1200" dirty="0" smtClean="0">
                          <a:solidFill>
                            <a:schemeClr val="lt1"/>
                          </a:solidFill>
                          <a:latin typeface="+mn-lt"/>
                          <a:ea typeface="+mn-ea"/>
                          <a:cs typeface="+mn-cs"/>
                        </a:rPr>
                      </a:br>
                      <a:endParaRPr lang="en-US" dirty="0"/>
                    </a:p>
                  </a:txBody>
                  <a:tcPr/>
                </a:tc>
              </a:tr>
              <a:tr h="526415">
                <a:tc>
                  <a:txBody>
                    <a:bodyPr/>
                    <a:lstStyle/>
                    <a:p>
                      <a:r>
                        <a:rPr lang="en-US" sz="1800" kern="1200" baseline="0" dirty="0" smtClean="0">
                          <a:solidFill>
                            <a:schemeClr val="dk1"/>
                          </a:solidFill>
                          <a:latin typeface="+mn-lt"/>
                          <a:ea typeface="+mn-ea"/>
                          <a:cs typeface="+mn-cs"/>
                        </a:rPr>
                        <a:t>P401</a:t>
                      </a:r>
                      <a:endParaRPr lang="en-US" dirty="0"/>
                    </a:p>
                  </a:txBody>
                  <a:tcPr/>
                </a:tc>
                <a:tc>
                  <a:txBody>
                    <a:bodyPr/>
                    <a:lstStyle/>
                    <a:p>
                      <a:r>
                        <a:rPr lang="ja-JP" altLang="en-US" sz="1800" kern="1200" smtClean="0">
                          <a:solidFill>
                            <a:schemeClr val="dk1"/>
                          </a:solidFill>
                          <a:latin typeface="+mn-lt"/>
                          <a:ea typeface="+mn-ea"/>
                          <a:cs typeface="+mn-cs"/>
                        </a:rPr>
                        <a:t>ストレージ</a:t>
                      </a:r>
                      <a:r>
                        <a:rPr lang="en-US" altLang="ja-JP" sz="1800" kern="1200" dirty="0" smtClean="0">
                          <a:solidFill>
                            <a:schemeClr val="dk1"/>
                          </a:solidFill>
                          <a:latin typeface="+mn-lt"/>
                          <a:ea typeface="+mn-ea"/>
                          <a:cs typeface="+mn-cs"/>
                        </a:rPr>
                        <a:t>...</a:t>
                      </a:r>
                      <a:endParaRPr lang="en-US" dirty="0">
                        <a:solidFill>
                          <a:schemeClr val="tx1"/>
                        </a:solidFill>
                      </a:endParaRPr>
                    </a:p>
                  </a:txBody>
                  <a:tcPr/>
                </a:tc>
                <a:tc>
                  <a:txBody>
                    <a:bodyPr/>
                    <a:lstStyle/>
                    <a:p>
                      <a:r>
                        <a:rPr lang="ja-JP" altLang="en-US" sz="1800" kern="1200" smtClean="0">
                          <a:solidFill>
                            <a:schemeClr val="dk1"/>
                          </a:solidFill>
                          <a:latin typeface="+mn-lt"/>
                          <a:ea typeface="+mn-ea"/>
                          <a:cs typeface="+mn-cs"/>
                        </a:rPr>
                        <a:t>爆発物</a:t>
                      </a:r>
                      <a:endParaRPr lang="en-US" dirty="0"/>
                    </a:p>
                  </a:txBody>
                  <a:tcPr/>
                </a:tc>
                <a:tc>
                  <a:txBody>
                    <a:bodyPr/>
                    <a:lstStyle/>
                    <a:p>
                      <a:r>
                        <a:rPr lang="ja-JP" altLang="en-US" sz="1800" kern="1200" smtClean="0">
                          <a:solidFill>
                            <a:schemeClr val="dk1"/>
                          </a:solidFill>
                          <a:latin typeface="+mn-lt"/>
                          <a:ea typeface="+mn-ea"/>
                          <a:cs typeface="+mn-cs"/>
                        </a:rPr>
                        <a:t>不安定な爆発的なカテゴリ </a:t>
                      </a:r>
                      <a:br>
                        <a:rPr lang="ja-JP" altLang="en-US" sz="1800" kern="1200" smtClean="0">
                          <a:solidFill>
                            <a:schemeClr val="dk1"/>
                          </a:solidFill>
                          <a:latin typeface="+mn-lt"/>
                          <a:ea typeface="+mn-ea"/>
                          <a:cs typeface="+mn-cs"/>
                        </a:rPr>
                      </a:br>
                      <a:r>
                        <a:rPr lang="zh-TW" altLang="en-US"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1.1,1.2, 1.3, 1.4,1.5</a:t>
                      </a:r>
                      <a:endParaRPr lang="en-US" dirty="0"/>
                    </a:p>
                  </a:txBody>
                  <a:tcPr/>
                </a:tc>
                <a:tc>
                  <a:txBody>
                    <a:bodyPr/>
                    <a:lstStyle/>
                    <a:p>
                      <a:r>
                        <a:rPr lang="ja-JP" altLang="en-US" sz="1800" kern="1200" smtClean="0">
                          <a:solidFill>
                            <a:schemeClr val="dk1"/>
                          </a:solidFill>
                          <a:latin typeface="+mn-lt"/>
                          <a:ea typeface="+mn-ea"/>
                          <a:cs typeface="+mn-cs"/>
                        </a:rPr>
                        <a:t> </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（指定する）、国際</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地域</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国</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現地法に従って。 </a:t>
                      </a:r>
                      <a:endParaRPr lang="en-US" dirty="0"/>
                    </a:p>
                  </a:txBody>
                  <a:tcPr/>
                </a:tc>
              </a:tr>
              <a:tr h="526415">
                <a:tc>
                  <a:txBody>
                    <a:bodyPr/>
                    <a:lstStyle/>
                    <a:p>
                      <a:r>
                        <a:rPr lang="en-US" sz="1800" kern="1200" baseline="0" dirty="0" smtClean="0">
                          <a:solidFill>
                            <a:schemeClr val="dk1"/>
                          </a:solidFill>
                          <a:latin typeface="+mn-lt"/>
                          <a:ea typeface="+mn-ea"/>
                          <a:cs typeface="+mn-cs"/>
                        </a:rPr>
                        <a:t>P402</a:t>
                      </a:r>
                      <a:endParaRPr lang="en-US" dirty="0"/>
                    </a:p>
                  </a:txBody>
                  <a:tcPr/>
                </a:tc>
                <a:tc>
                  <a:txBody>
                    <a:bodyPr/>
                    <a:lstStyle/>
                    <a:p>
                      <a:r>
                        <a:rPr lang="ja-JP" altLang="en-US" sz="1800" kern="1200" smtClean="0">
                          <a:solidFill>
                            <a:schemeClr val="dk1"/>
                          </a:solidFill>
                          <a:latin typeface="+mn-lt"/>
                          <a:ea typeface="+mn-ea"/>
                          <a:cs typeface="+mn-cs"/>
                        </a:rPr>
                        <a:t>乾燥した場所に保管してください。</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endParaRPr lang="en-US" dirty="0"/>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66777">
                <a:tc rowSpan="11">
                  <a:txBody>
                    <a:bodyPr/>
                    <a:lstStyle/>
                    <a:p>
                      <a:r>
                        <a:rPr lang="en-US" sz="1800" kern="1200" baseline="0" dirty="0" smtClean="0">
                          <a:solidFill>
                            <a:schemeClr val="dk1"/>
                          </a:solidFill>
                          <a:latin typeface="+mn-lt"/>
                          <a:ea typeface="+mn-ea"/>
                          <a:cs typeface="+mn-cs"/>
                        </a:rPr>
                        <a:t>P403</a:t>
                      </a:r>
                      <a:endParaRPr lang="en-US" dirty="0"/>
                    </a:p>
                  </a:txBody>
                  <a:tcPr/>
                </a:tc>
                <a:tc rowSpan="11">
                  <a:txBody>
                    <a:bodyPr/>
                    <a:lstStyle/>
                    <a:p>
                      <a:r>
                        <a:rPr lang="ja-JP" altLang="en-US" sz="1800" kern="1200" smtClean="0">
                          <a:solidFill>
                            <a:schemeClr val="dk1"/>
                          </a:solidFill>
                          <a:latin typeface="+mn-lt"/>
                          <a:ea typeface="+mn-ea"/>
                          <a:cs typeface="+mn-cs"/>
                        </a:rPr>
                        <a:t>風通しの良い場所に保管。</a:t>
                      </a:r>
                      <a:endParaRPr lang="en-US" dirty="0"/>
                    </a:p>
                  </a:txBody>
                  <a:tcPr/>
                </a:tc>
                <a:tc>
                  <a:txBody>
                    <a:bodyPr/>
                    <a:lstStyle/>
                    <a:p>
                      <a:r>
                        <a:rPr lang="ja-JP" altLang="en-US" sz="1800" kern="1200" smtClean="0">
                          <a:solidFill>
                            <a:schemeClr val="dk1"/>
                          </a:solidFill>
                          <a:latin typeface="+mn-lt"/>
                          <a:ea typeface="+mn-ea"/>
                          <a:cs typeface="+mn-cs"/>
                        </a:rPr>
                        <a:t>可燃性ガス</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11">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製品は、危険な周囲の空気揮発性である場合。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4">
                  <a:txBody>
                    <a:bodyPr/>
                    <a:lstStyle/>
                    <a:p>
                      <a:r>
                        <a:rPr lang="ja-JP" altLang="en-US" sz="1800" kern="1200" smtClean="0">
                          <a:solidFill>
                            <a:schemeClr val="dk1"/>
                          </a:solidFill>
                          <a:latin typeface="+mn-lt"/>
                          <a:ea typeface="+mn-ea"/>
                          <a:cs typeface="+mn-cs"/>
                        </a:rPr>
                        <a:t>高圧ガス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圧縮ガス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altLang="ja-JP" sz="1800" kern="1200" dirty="0" smtClean="0">
                          <a:solidFill>
                            <a:schemeClr val="dk1"/>
                          </a:solidFill>
                          <a:latin typeface="+mn-lt"/>
                          <a:ea typeface="+mn-ea"/>
                          <a:cs typeface="+mn-cs"/>
                        </a:rPr>
                        <a:t>LPG </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深冷液化ガス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溶存ガス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化学自己反応性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P404</a:t>
                      </a:r>
                      <a:endParaRPr lang="en-US" dirty="0"/>
                    </a:p>
                  </a:txBody>
                  <a:tcPr/>
                </a:tc>
                <a:tc>
                  <a:txBody>
                    <a:bodyPr/>
                    <a:lstStyle/>
                    <a:p>
                      <a:r>
                        <a:rPr lang="ja-JP" altLang="en-US" sz="1800" kern="1200" smtClean="0">
                          <a:solidFill>
                            <a:schemeClr val="dk1"/>
                          </a:solidFill>
                          <a:latin typeface="+mn-lt"/>
                          <a:ea typeface="+mn-ea"/>
                          <a:cs typeface="+mn-cs"/>
                        </a:rPr>
                        <a:t>密閉容器に格納。</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endParaRPr lang="en-US" dirty="0"/>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63208">
                <a:tc rowSpan="11">
                  <a:txBody>
                    <a:bodyPr/>
                    <a:lstStyle/>
                    <a:p>
                      <a:r>
                        <a:rPr lang="en-US" sz="1800" kern="1200" baseline="0" dirty="0" smtClean="0">
                          <a:solidFill>
                            <a:schemeClr val="dk1"/>
                          </a:solidFill>
                          <a:latin typeface="+mn-lt"/>
                          <a:ea typeface="+mn-ea"/>
                          <a:cs typeface="+mn-cs"/>
                        </a:rPr>
                        <a:t>P405</a:t>
                      </a:r>
                      <a:endParaRPr lang="en-US" dirty="0"/>
                    </a:p>
                  </a:txBody>
                  <a:tcPr/>
                </a:tc>
                <a:tc rowSpan="11">
                  <a:txBody>
                    <a:bodyPr/>
                    <a:lstStyle/>
                    <a:p>
                      <a:r>
                        <a:rPr lang="ja-JP" altLang="en-US" sz="1800" kern="1200" smtClean="0">
                          <a:solidFill>
                            <a:schemeClr val="dk1"/>
                          </a:solidFill>
                          <a:latin typeface="+mn-lt"/>
                          <a:ea typeface="+mn-ea"/>
                          <a:cs typeface="+mn-cs"/>
                        </a:rPr>
                        <a:t>施錠して保管すること。</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endParaRPr lang="en-US" dirty="0"/>
                    </a:p>
                  </a:txBody>
                  <a:tcPr/>
                </a:tc>
                <a:tc>
                  <a:txBody>
                    <a:bodyPr/>
                    <a:lstStyle/>
                    <a:p>
                      <a:r>
                        <a:rPr lang="ja-JP" altLang="en-US" sz="1800" kern="1200" smtClean="0">
                          <a:solidFill>
                            <a:schemeClr val="dk1"/>
                          </a:solidFill>
                          <a:latin typeface="+mn-lt"/>
                          <a:ea typeface="+mn-ea"/>
                          <a:cs typeface="+mn-cs"/>
                        </a:rPr>
                        <a:t>急性毒性（経口）</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1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急性毒性（吸入）</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生殖細胞に突然変異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生殖発生毒性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吸入の危険性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P406</a:t>
                      </a:r>
                      <a:endParaRPr lang="en-US" dirty="0"/>
                    </a:p>
                  </a:txBody>
                  <a:tcPr/>
                </a:tc>
                <a:tc>
                  <a:txBody>
                    <a:bodyPr/>
                    <a:lstStyle/>
                    <a:p>
                      <a:r>
                        <a:rPr lang="ja-JP" altLang="en-US" sz="1800" kern="1200" smtClean="0">
                          <a:solidFill>
                            <a:schemeClr val="dk1"/>
                          </a:solidFill>
                          <a:latin typeface="+mn-lt"/>
                          <a:ea typeface="+mn-ea"/>
                          <a:cs typeface="+mn-cs"/>
                        </a:rPr>
                        <a:t>腐食</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コンテナの保管と耐腐食性内張り。</a:t>
                      </a:r>
                      <a:endParaRPr lang="en-US" dirty="0"/>
                    </a:p>
                  </a:txBody>
                  <a:tcPr/>
                </a:tc>
                <a:tc>
                  <a:txBody>
                    <a:bodyPr/>
                    <a:lstStyle/>
                    <a:p>
                      <a:r>
                        <a:rPr lang="ja-JP" altLang="en-US" sz="1800" kern="1200" smtClean="0">
                          <a:solidFill>
                            <a:schemeClr val="dk1"/>
                          </a:solidFill>
                          <a:latin typeface="+mn-lt"/>
                          <a:ea typeface="+mn-ea"/>
                          <a:cs typeface="+mn-cs"/>
                        </a:rPr>
                        <a:t>金属腐食</a:t>
                      </a:r>
                      <a:endParaRPr lang="en-US" dirty="0"/>
                    </a:p>
                  </a:txBody>
                  <a:tcPr/>
                </a:tc>
                <a:tc>
                  <a:txBody>
                    <a:bodyPr/>
                    <a:lstStyle/>
                    <a:p>
                      <a:r>
                        <a:rPr lang="en-US" dirty="0" smtClean="0"/>
                        <a:t>1</a:t>
                      </a:r>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他の互換性の材料を特定する製造者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r>
                        <a:rPr lang="zh-TW" altLang="en-US" sz="1800" kern="1200" dirty="0" smtClean="0">
                          <a:solidFill>
                            <a:schemeClr val="dk1"/>
                          </a:solidFill>
                          <a:latin typeface="+mn-lt"/>
                          <a:ea typeface="+mn-ea"/>
                          <a:cs typeface="+mn-cs"/>
                        </a:rPr>
                        <a:t> </a:t>
                      </a:r>
                      <a:endParaRPr lang="en-US" sz="1800" kern="1200" baseline="0" dirty="0" smtClean="0">
                        <a:solidFill>
                          <a:schemeClr val="dk1"/>
                        </a:solidFill>
                        <a:latin typeface="+mn-lt"/>
                        <a:ea typeface="+mn-ea"/>
                        <a:cs typeface="+mn-cs"/>
                      </a:endParaRPr>
                    </a:p>
                  </a:txBody>
                  <a:tcPr/>
                </a:tc>
              </a:tr>
              <a:tr h="526415">
                <a:tc>
                  <a:txBody>
                    <a:bodyPr/>
                    <a:lstStyle/>
                    <a:p>
                      <a:r>
                        <a:rPr lang="en-US" sz="1800" kern="1200" baseline="0" dirty="0" smtClean="0">
                          <a:solidFill>
                            <a:schemeClr val="dk1"/>
                          </a:solidFill>
                          <a:latin typeface="+mn-lt"/>
                          <a:ea typeface="+mn-ea"/>
                          <a:cs typeface="+mn-cs"/>
                        </a:rPr>
                        <a:t>P407</a:t>
                      </a:r>
                      <a:endParaRPr lang="en-US" dirty="0"/>
                    </a:p>
                  </a:txBody>
                  <a:tcPr/>
                </a:tc>
                <a:tc>
                  <a:txBody>
                    <a:bodyPr/>
                    <a:lstStyle/>
                    <a:p>
                      <a:r>
                        <a:rPr lang="ja-JP" altLang="en-US" sz="1800" kern="1200" smtClean="0">
                          <a:solidFill>
                            <a:schemeClr val="dk1"/>
                          </a:solidFill>
                          <a:latin typeface="+mn-lt"/>
                          <a:ea typeface="+mn-ea"/>
                          <a:cs typeface="+mn-cs"/>
                        </a:rPr>
                        <a:t>スタック</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パレット間に隙間はないはず</a:t>
                      </a:r>
                      <a:endParaRPr lang="en-US" dirty="0"/>
                    </a:p>
                  </a:txBody>
                  <a:tcPr/>
                </a:tc>
                <a:tc>
                  <a:txBody>
                    <a:bodyPr/>
                    <a:lstStyle/>
                    <a:p>
                      <a:r>
                        <a:rPr lang="ja-JP" altLang="en-US" sz="1800" kern="1200" smtClean="0">
                          <a:solidFill>
                            <a:schemeClr val="dk1"/>
                          </a:solidFill>
                          <a:latin typeface="+mn-lt"/>
                          <a:ea typeface="+mn-ea"/>
                          <a:cs typeface="+mn-cs"/>
                        </a:rPr>
                        <a:t>自己発熱性化学品</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263208">
                <a:tc rowSpan="4">
                  <a:txBody>
                    <a:bodyPr/>
                    <a:lstStyle/>
                    <a:p>
                      <a:r>
                        <a:rPr lang="en-US" sz="1800" kern="1200" baseline="0" dirty="0" smtClean="0">
                          <a:solidFill>
                            <a:schemeClr val="dk1"/>
                          </a:solidFill>
                          <a:latin typeface="+mn-lt"/>
                          <a:ea typeface="+mn-ea"/>
                          <a:cs typeface="+mn-cs"/>
                        </a:rPr>
                        <a:t>P410</a:t>
                      </a:r>
                      <a:endParaRPr lang="en-US" dirty="0"/>
                    </a:p>
                  </a:txBody>
                  <a:tcPr/>
                </a:tc>
                <a:tc rowSpan="4">
                  <a:txBody>
                    <a:bodyPr/>
                    <a:lstStyle/>
                    <a:p>
                      <a:r>
                        <a:rPr lang="ja-JP" altLang="en-US" sz="1800" kern="1200" smtClean="0">
                          <a:solidFill>
                            <a:schemeClr val="dk1"/>
                          </a:solidFill>
                          <a:latin typeface="+mn-lt"/>
                          <a:ea typeface="+mn-ea"/>
                          <a:cs typeface="+mn-cs"/>
                        </a:rPr>
                        <a:t>日光から保護します。</a:t>
                      </a:r>
                      <a:endParaRPr lang="en-US" dirty="0"/>
                    </a:p>
                  </a:txBody>
                  <a:tcPr/>
                </a:tc>
                <a:tc>
                  <a:txBody>
                    <a:bodyPr/>
                    <a:lstStyle/>
                    <a:p>
                      <a:r>
                        <a:rPr lang="ja-JP" altLang="en-US" sz="1800" kern="1200" smtClean="0">
                          <a:solidFill>
                            <a:schemeClr val="dk1"/>
                          </a:solidFill>
                          <a:latin typeface="+mn-lt"/>
                          <a:ea typeface="+mn-ea"/>
                          <a:cs typeface="+mn-cs"/>
                        </a:rPr>
                        <a:t>引火性エアゾール</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高圧ガス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圧縮ガス</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r>
                        <a:rPr lang="en-US" altLang="ja-JP" sz="1800" kern="1200" dirty="0" smtClean="0">
                          <a:solidFill>
                            <a:schemeClr val="dk1"/>
                          </a:solidFill>
                          <a:latin typeface="+mn-lt"/>
                          <a:ea typeface="+mn-ea"/>
                          <a:cs typeface="+mn-cs"/>
                        </a:rPr>
                        <a:t>LPG </a:t>
                      </a:r>
                      <a:r>
                        <a:rPr lang="zh-TW" altLang="en-US" sz="1800" kern="1200" dirty="0" smtClean="0">
                          <a:solidFill>
                            <a:schemeClr val="dk1"/>
                          </a:solidFill>
                          <a:latin typeface="+mn-lt"/>
                          <a:ea typeface="+mn-ea"/>
                          <a:cs typeface="+mn-cs"/>
                        </a:rPr>
                        <a:t/>
                      </a:r>
                      <a:br>
                        <a:rPr lang="zh-TW" altLang="en-US" sz="1800" kern="1200" dirty="0" smtClean="0">
                          <a:solidFill>
                            <a:schemeClr val="dk1"/>
                          </a:solidFill>
                          <a:latin typeface="+mn-lt"/>
                          <a:ea typeface="+mn-ea"/>
                          <a:cs typeface="+mn-cs"/>
                        </a:rPr>
                      </a:br>
                      <a:r>
                        <a:rPr lang="ja-JP" altLang="en-US" sz="1800" kern="1200" smtClean="0">
                          <a:solidFill>
                            <a:schemeClr val="dk1"/>
                          </a:solidFill>
                          <a:latin typeface="+mn-lt"/>
                          <a:ea typeface="+mn-ea"/>
                          <a:cs typeface="+mn-cs"/>
                        </a:rPr>
                        <a:t>溶存ガス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自己発熱性化学品</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39372">
                <a:tc rowSpan="2">
                  <a:txBody>
                    <a:bodyPr/>
                    <a:lstStyle/>
                    <a:p>
                      <a:r>
                        <a:rPr lang="en-US" sz="1800" kern="1200" baseline="0" dirty="0" smtClean="0">
                          <a:solidFill>
                            <a:schemeClr val="dk1"/>
                          </a:solidFill>
                          <a:latin typeface="+mn-lt"/>
                          <a:ea typeface="+mn-ea"/>
                          <a:cs typeface="+mn-cs"/>
                        </a:rPr>
                        <a:t>P411</a:t>
                      </a:r>
                      <a:endParaRPr lang="en-US" dirty="0"/>
                    </a:p>
                  </a:txBody>
                  <a:tcPr/>
                </a:tc>
                <a:tc rowSpan="2">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の超えない温度で保管してください。</a:t>
                      </a:r>
                      <a:endParaRPr lang="en-US" dirty="0"/>
                    </a:p>
                  </a:txBody>
                  <a:tcPr/>
                </a:tc>
                <a:tc>
                  <a:txBody>
                    <a:bodyPr/>
                    <a:lstStyle/>
                    <a:p>
                      <a:r>
                        <a:rPr lang="ja-JP" altLang="en-US" sz="1800" kern="1200" smtClean="0">
                          <a:solidFill>
                            <a:schemeClr val="dk1"/>
                          </a:solidFill>
                          <a:latin typeface="+mn-lt"/>
                          <a:ea typeface="+mn-ea"/>
                          <a:cs typeface="+mn-cs"/>
                        </a:rPr>
                        <a:t>化学自己反応性</a:t>
                      </a:r>
                      <a:endParaRPr lang="en-US" dirty="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ja-JP" altLang="en-US" sz="1800" kern="1200" smtClean="0">
                          <a:solidFill>
                            <a:schemeClr val="dk1"/>
                          </a:solidFill>
                          <a:latin typeface="+mn-lt"/>
                          <a:ea typeface="+mn-ea"/>
                          <a:cs typeface="+mn-cs"/>
                        </a:rPr>
                        <a:t>温度を指定する</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endParaRPr lang="en-US" dirty="0"/>
                    </a:p>
                  </a:txBody>
                  <a:tcPr/>
                </a:tc>
              </a:tr>
              <a:tr h="200708">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P412</a:t>
                      </a:r>
                      <a:endParaRPr lang="en-US" dirty="0"/>
                    </a:p>
                  </a:txBody>
                  <a:tcPr/>
                </a:tc>
                <a:tc>
                  <a:txBody>
                    <a:bodyPr/>
                    <a:lstStyle/>
                    <a:p>
                      <a:r>
                        <a:rPr lang="en-US" sz="1800" b="1" kern="1200" baseline="0" dirty="0" smtClean="0">
                          <a:solidFill>
                            <a:schemeClr val="dk1"/>
                          </a:solidFill>
                          <a:latin typeface="+mn-lt"/>
                          <a:ea typeface="+mn-ea"/>
                          <a:cs typeface="+mn-cs"/>
                        </a:rPr>
                        <a:t>50 </a:t>
                      </a:r>
                      <a:r>
                        <a:rPr lang="en-US" sz="1800" b="1" kern="1200" baseline="0" dirty="0" err="1" smtClean="0">
                          <a:solidFill>
                            <a:schemeClr val="dk1"/>
                          </a:solidFill>
                          <a:latin typeface="+mn-lt"/>
                          <a:ea typeface="+mn-ea"/>
                          <a:cs typeface="+mn-cs"/>
                        </a:rPr>
                        <a:t>oC</a:t>
                      </a:r>
                      <a:r>
                        <a:rPr lang="en-US" sz="1800" b="1" kern="1200" baseline="0" dirty="0" smtClean="0">
                          <a:solidFill>
                            <a:schemeClr val="dk1"/>
                          </a:solidFill>
                          <a:latin typeface="+mn-lt"/>
                          <a:ea typeface="+mn-ea"/>
                          <a:cs typeface="+mn-cs"/>
                        </a:rPr>
                        <a:t>/122 </a:t>
                      </a:r>
                      <a:r>
                        <a:rPr lang="en-US" sz="1800" b="1" kern="1200" baseline="0" dirty="0" err="1" smtClean="0">
                          <a:solidFill>
                            <a:schemeClr val="dk1"/>
                          </a:solidFill>
                          <a:latin typeface="+mn-lt"/>
                          <a:ea typeface="+mn-ea"/>
                          <a:cs typeface="+mn-cs"/>
                        </a:rPr>
                        <a:t>oF</a:t>
                      </a:r>
                      <a:r>
                        <a:rPr lang="en-US" sz="1800" b="1" kern="1200" baseline="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を超える温度にさらさないでください。</a:t>
                      </a:r>
                      <a:endParaRPr lang="en-US" dirty="0"/>
                    </a:p>
                  </a:txBody>
                  <a:tcPr/>
                </a:tc>
                <a:tc>
                  <a:txBody>
                    <a:bodyPr/>
                    <a:lstStyle/>
                    <a:p>
                      <a:r>
                        <a:rPr lang="ja-JP" altLang="en-US" sz="1800" kern="1200" smtClean="0">
                          <a:solidFill>
                            <a:schemeClr val="dk1"/>
                          </a:solidFill>
                          <a:latin typeface="+mn-lt"/>
                          <a:ea typeface="+mn-ea"/>
                          <a:cs typeface="+mn-cs"/>
                        </a:rPr>
                        <a:t>引火性エアゾール</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P413</a:t>
                      </a:r>
                      <a:endParaRPr lang="en-US" dirty="0"/>
                    </a:p>
                  </a:txBody>
                  <a:tcPr/>
                </a:tc>
                <a:tc>
                  <a:txBody>
                    <a:bodyPr/>
                    <a:lstStyle/>
                    <a:p>
                      <a:r>
                        <a:rPr lang="ja-JP" altLang="en-US" sz="1800" kern="1200" smtClean="0">
                          <a:solidFill>
                            <a:schemeClr val="dk1"/>
                          </a:solidFill>
                          <a:latin typeface="+mn-lt"/>
                          <a:ea typeface="+mn-ea"/>
                          <a:cs typeface="+mn-cs"/>
                        </a:rPr>
                        <a:t>以上</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超えない温度での大量貯蔵品質</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ポンドキロ</a:t>
                      </a:r>
                      <a:r>
                        <a:rPr lang="en-US" sz="1800" b="1" kern="1200" baseline="0" dirty="0" err="1" smtClean="0">
                          <a:solidFill>
                            <a:schemeClr val="dk1"/>
                          </a:solidFill>
                          <a:latin typeface="+mn-lt"/>
                          <a:ea typeface="+mn-ea"/>
                          <a:cs typeface="+mn-cs"/>
                        </a:rPr>
                        <a:t>oC</a:t>
                      </a:r>
                      <a:r>
                        <a:rPr lang="en-US" sz="1800" b="1" kern="1200" baseline="0" dirty="0" smtClean="0">
                          <a:solidFill>
                            <a:schemeClr val="dk1"/>
                          </a:solidFill>
                          <a:latin typeface="+mn-lt"/>
                          <a:ea typeface="+mn-ea"/>
                          <a:cs typeface="+mn-cs"/>
                        </a:rPr>
                        <a:t>/…</a:t>
                      </a:r>
                      <a:r>
                        <a:rPr lang="en-US" sz="1800" b="1" kern="1200" baseline="0" dirty="0" err="1" smtClean="0">
                          <a:solidFill>
                            <a:schemeClr val="dk1"/>
                          </a:solidFill>
                          <a:latin typeface="+mn-lt"/>
                          <a:ea typeface="+mn-ea"/>
                          <a:cs typeface="+mn-cs"/>
                        </a:rPr>
                        <a:t>oF</a:t>
                      </a:r>
                      <a:r>
                        <a:rPr lang="en-US" sz="1800" b="1" kern="1200" baseline="0" dirty="0" smtClean="0">
                          <a:solidFill>
                            <a:schemeClr val="dk1"/>
                          </a:solidFill>
                          <a:latin typeface="+mn-lt"/>
                          <a:ea typeface="+mn-ea"/>
                          <a:cs typeface="+mn-cs"/>
                        </a:rPr>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自己発熱性化学品</a:t>
                      </a:r>
                      <a:endParaRPr lang="en-US" dirty="0" smtClean="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質量と温度を指定するには、製造者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endParaRPr lang="en-US" dirty="0"/>
                    </a:p>
                  </a:txBody>
                  <a:tcPr/>
                </a:tc>
              </a:tr>
              <a:tr h="220836">
                <a:tc rowSpan="3">
                  <a:txBody>
                    <a:bodyPr/>
                    <a:lstStyle/>
                    <a:p>
                      <a:r>
                        <a:rPr lang="en-US" sz="1800" kern="1200" baseline="0" dirty="0" smtClean="0">
                          <a:solidFill>
                            <a:schemeClr val="dk1"/>
                          </a:solidFill>
                          <a:latin typeface="+mn-lt"/>
                          <a:ea typeface="+mn-ea"/>
                          <a:cs typeface="+mn-cs"/>
                        </a:rPr>
                        <a:t>P420</a:t>
                      </a:r>
                      <a:endParaRPr lang="en-US" dirty="0"/>
                    </a:p>
                  </a:txBody>
                  <a:tcPr/>
                </a:tc>
                <a:tc rowSpan="3">
                  <a:txBody>
                    <a:bodyPr/>
                    <a:lstStyle/>
                    <a:p>
                      <a:r>
                        <a:rPr lang="ja-JP" altLang="en-US" sz="1800" kern="1200" smtClean="0">
                          <a:solidFill>
                            <a:schemeClr val="dk1"/>
                          </a:solidFill>
                          <a:latin typeface="+mn-lt"/>
                          <a:ea typeface="+mn-ea"/>
                          <a:cs typeface="+mn-cs"/>
                        </a:rPr>
                        <a:t>他の物質から離して。 </a:t>
                      </a:r>
                      <a:br>
                        <a:rPr lang="ja-JP" altLang="en-US" sz="1800" kern="1200" smtClean="0">
                          <a:solidFill>
                            <a:schemeClr val="dk1"/>
                          </a:solidFill>
                          <a:latin typeface="+mn-lt"/>
                          <a:ea typeface="+mn-ea"/>
                          <a:cs typeface="+mn-cs"/>
                        </a:rPr>
                      </a:br>
                      <a:endParaRPr lang="en-US" dirty="0"/>
                    </a:p>
                  </a:txBody>
                  <a:tcPr/>
                </a:tc>
                <a:tc>
                  <a:txBody>
                    <a:bodyPr/>
                    <a:lstStyle/>
                    <a:p>
                      <a:r>
                        <a:rPr lang="ja-JP" altLang="en-US" sz="1800" kern="1200" smtClean="0">
                          <a:solidFill>
                            <a:schemeClr val="dk1"/>
                          </a:solidFill>
                          <a:latin typeface="+mn-lt"/>
                          <a:ea typeface="+mn-ea"/>
                          <a:cs typeface="+mn-cs"/>
                        </a:rPr>
                        <a:t>化学自己反応性</a:t>
                      </a:r>
                      <a:endParaRPr lang="en-US" dirty="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自己発熱性化学品</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63208">
                <a:tc rowSpan="2">
                  <a:txBody>
                    <a:bodyPr/>
                    <a:lstStyle/>
                    <a:p>
                      <a:r>
                        <a:rPr lang="en-US" sz="1800" kern="1200" baseline="0" dirty="0" smtClean="0">
                          <a:solidFill>
                            <a:schemeClr val="dk1"/>
                          </a:solidFill>
                          <a:latin typeface="+mn-lt"/>
                          <a:ea typeface="+mn-ea"/>
                          <a:cs typeface="+mn-cs"/>
                        </a:rPr>
                        <a:t>P422</a:t>
                      </a:r>
                      <a:endParaRPr lang="en-US" dirty="0"/>
                    </a:p>
                  </a:txBody>
                  <a:tcPr/>
                </a:tc>
                <a:tc rowSpan="2">
                  <a:txBody>
                    <a:bodyPr/>
                    <a:lstStyle/>
                    <a:p>
                      <a:r>
                        <a:rPr lang="ja-JP" altLang="en-US" sz="1800" kern="1200" smtClean="0">
                          <a:solidFill>
                            <a:schemeClr val="dk1"/>
                          </a:solidFill>
                          <a:latin typeface="+mn-lt"/>
                          <a:ea typeface="+mn-ea"/>
                          <a:cs typeface="+mn-cs"/>
                        </a:rPr>
                        <a:t>内容は下に格納されている</a:t>
                      </a:r>
                      <a:r>
                        <a:rPr lang="en-US" altLang="ja-JP" sz="1800" kern="1200" dirty="0" smtClean="0">
                          <a:solidFill>
                            <a:schemeClr val="dk1"/>
                          </a:solidFill>
                          <a:latin typeface="+mn-lt"/>
                          <a:ea typeface="+mn-ea"/>
                          <a:cs typeface="+mn-cs"/>
                        </a:rPr>
                        <a:t>...</a:t>
                      </a:r>
                      <a:endParaRPr lang="en-US" dirty="0"/>
                    </a:p>
                  </a:txBody>
                  <a:tcPr/>
                </a:tc>
                <a:tc>
                  <a:txBody>
                    <a:bodyPr/>
                    <a:lstStyle/>
                    <a:p>
                      <a:r>
                        <a:rPr lang="ja-JP" altLang="en-US" sz="1800" kern="1200" smtClean="0">
                          <a:solidFill>
                            <a:schemeClr val="dk1"/>
                          </a:solidFill>
                          <a:latin typeface="+mn-lt"/>
                          <a:ea typeface="+mn-ea"/>
                          <a:cs typeface="+mn-cs"/>
                        </a:rPr>
                        <a:t>液体の自然発火</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ja-JP" altLang="en-US" sz="1800" kern="1200" smtClean="0">
                          <a:solidFill>
                            <a:schemeClr val="dk1"/>
                          </a:solidFill>
                          <a:latin typeface="+mn-lt"/>
                          <a:ea typeface="+mn-ea"/>
                          <a:cs typeface="+mn-cs"/>
                        </a:rPr>
                        <a:t>適当な液体または不活性ガスを指定する</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 </a:t>
                      </a:r>
                      <a:endParaRPr lang="en-US" dirty="0"/>
                    </a:p>
                  </a:txBody>
                  <a:tcPr/>
                </a:tc>
              </a:tr>
              <a:tr h="263208">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固体の自然発火</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P404</a:t>
                      </a:r>
                      <a:endParaRPr lang="en-US" dirty="0"/>
                    </a:p>
                  </a:txBody>
                  <a:tcPr/>
                </a:tc>
                <a:tc>
                  <a:txBody>
                    <a:bodyPr/>
                    <a:lstStyle/>
                    <a:p>
                      <a:r>
                        <a:rPr lang="ja-JP" altLang="en-US" sz="1800" kern="1200" smtClean="0">
                          <a:solidFill>
                            <a:schemeClr val="dk1"/>
                          </a:solidFill>
                          <a:latin typeface="+mn-lt"/>
                          <a:ea typeface="+mn-ea"/>
                          <a:cs typeface="+mn-cs"/>
                        </a:rPr>
                        <a:t>乾燥した場所に保管してください。密閉容器に格納。</a:t>
                      </a:r>
                      <a:endParaRPr lang="en-US" sz="1800" b="1" kern="1200" baseline="0" dirty="0" smtClean="0">
                        <a:solidFill>
                          <a:schemeClr val="dk1"/>
                        </a:solidFill>
                        <a:latin typeface="+mn-lt"/>
                        <a:ea typeface="+mn-ea"/>
                        <a:cs typeface="+mn-cs"/>
                      </a:endParaRPr>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96749">
                <a:tc rowSpan="3">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P233</a:t>
                      </a:r>
                      <a:endParaRPr lang="en-US" dirty="0"/>
                    </a:p>
                  </a:txBody>
                  <a:tcPr/>
                </a:tc>
                <a:tc rowSpan="3">
                  <a:txBody>
                    <a:bodyPr/>
                    <a:lstStyle/>
                    <a:p>
                      <a:r>
                        <a:rPr lang="ja-JP" altLang="en-US" sz="1800" kern="1200" smtClean="0">
                          <a:solidFill>
                            <a:schemeClr val="dk1"/>
                          </a:solidFill>
                          <a:latin typeface="+mn-lt"/>
                          <a:ea typeface="+mn-ea"/>
                          <a:cs typeface="+mn-cs"/>
                        </a:rPr>
                        <a:t>風通しの良い場所に保管。容器を密閉して保管してください。</a:t>
                      </a:r>
                      <a:endParaRPr lang="en-US" dirty="0"/>
                    </a:p>
                  </a:txBody>
                  <a:tcPr/>
                </a:tc>
                <a:tc>
                  <a:txBody>
                    <a:bodyPr/>
                    <a:lstStyle/>
                    <a:p>
                      <a:r>
                        <a:rPr lang="ja-JP" altLang="en-US" sz="1800" kern="1200" smtClean="0">
                          <a:solidFill>
                            <a:schemeClr val="dk1"/>
                          </a:solidFill>
                          <a:latin typeface="+mn-lt"/>
                          <a:ea typeface="+mn-ea"/>
                          <a:cs typeface="+mn-cs"/>
                        </a:rPr>
                        <a:t>急性毒性（吸入）</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製品が危険で、揮発性である場合 </a:t>
                      </a:r>
                      <a:endParaRPr lang="en-US" dirty="0"/>
                    </a:p>
                  </a:txBody>
                  <a:tcPr/>
                </a:tc>
              </a:tr>
              <a:tr h="308826">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826">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a:t>
                      </a:r>
                      <a:r>
                        <a:rPr lang="zh-TW" altLang="en-US" sz="1800" kern="1200" dirty="0" smtClean="0">
                          <a:solidFill>
                            <a:schemeClr val="dk1"/>
                          </a:solidFill>
                          <a:latin typeface="+mn-lt"/>
                          <a:ea typeface="+mn-ea"/>
                          <a:cs typeface="+mn-cs"/>
                        </a:rPr>
                        <a: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rowSpan="2">
                  <a:txBody>
                    <a:bodyPr/>
                    <a:lstStyle/>
                    <a:p>
                      <a:r>
                        <a:rPr lang="ja-JP" altLang="en-US" sz="1800" kern="1200" smtClean="0">
                          <a:solidFill>
                            <a:schemeClr val="dk1"/>
                          </a:solidFill>
                          <a:latin typeface="+mn-lt"/>
                          <a:ea typeface="+mn-ea"/>
                          <a:cs typeface="+mn-cs"/>
                        </a:rPr>
                        <a:t>風通しの良い場所に保管。涼しいところに置くこと。</a:t>
                      </a:r>
                      <a:endParaRPr lang="en-US" dirty="0"/>
                    </a:p>
                  </a:txBody>
                  <a:tcPr/>
                </a:tc>
                <a:tc>
                  <a:txBody>
                    <a:bodyPr/>
                    <a:lstStyle/>
                    <a:p>
                      <a:r>
                        <a:rPr lang="ja-JP" altLang="en-US" sz="1800" kern="1200" smtClean="0">
                          <a:solidFill>
                            <a:schemeClr val="dk1"/>
                          </a:solidFill>
                          <a:latin typeface="+mn-lt"/>
                          <a:ea typeface="+mn-ea"/>
                          <a:cs typeface="+mn-cs"/>
                        </a:rPr>
                        <a:t>可燃性の液体</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化学自己反応性</a:t>
                      </a:r>
                      <a:endParaRPr lang="en-US" dirty="0"/>
                    </a:p>
                  </a:txBody>
                  <a:tcPr>
                    <a:lnT w="12700" cap="flat" cmpd="sng" algn="ctr">
                      <a:solidFill>
                        <a:schemeClr val="tx1"/>
                      </a:solidFill>
                      <a:prstDash val="solid"/>
                      <a:round/>
                      <a:headEnd type="none" w="med" len="med"/>
                      <a:tailEnd type="none" w="med" len="med"/>
                    </a:lnT>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P403</a:t>
                      </a:r>
                      <a:endParaRPr lang="en-US" dirty="0"/>
                    </a:p>
                  </a:txBody>
                  <a:tcPr/>
                </a:tc>
                <a:tc>
                  <a:txBody>
                    <a:bodyPr/>
                    <a:lstStyle/>
                    <a:p>
                      <a:r>
                        <a:rPr lang="ja-JP" altLang="en-US" sz="1800" kern="1200" smtClean="0">
                          <a:solidFill>
                            <a:schemeClr val="dk1"/>
                          </a:solidFill>
                          <a:latin typeface="+mn-lt"/>
                          <a:ea typeface="+mn-ea"/>
                          <a:cs typeface="+mn-cs"/>
                        </a:rPr>
                        <a:t>日光から保護します。風通しの良い場所に保管。</a:t>
                      </a:r>
                      <a:endParaRPr lang="en-US" sz="1800" b="1" kern="1200" baseline="0" dirty="0" smtClean="0">
                        <a:solidFill>
                          <a:schemeClr val="dk1"/>
                        </a:solidFill>
                        <a:latin typeface="+mn-lt"/>
                        <a:ea typeface="+mn-ea"/>
                        <a:cs typeface="+mn-cs"/>
                      </a:endParaRPr>
                    </a:p>
                  </a:txBody>
                  <a:tcPr/>
                </a:tc>
                <a:tc>
                  <a:txBody>
                    <a:bodyPr/>
                    <a:lstStyle/>
                    <a:p>
                      <a:r>
                        <a:rPr lang="ja-JP" altLang="en-US" sz="1800" kern="1200" smtClean="0">
                          <a:solidFill>
                            <a:schemeClr val="dk1"/>
                          </a:solidFill>
                          <a:latin typeface="+mn-lt"/>
                          <a:ea typeface="+mn-ea"/>
                          <a:cs typeface="+mn-cs"/>
                        </a:rPr>
                        <a:t>高圧ガス</a:t>
                      </a:r>
                      <a:endParaRPr lang="en-US" dirty="0"/>
                    </a:p>
                  </a:txBody>
                  <a:tcPr/>
                </a:tc>
                <a:tc>
                  <a:txBody>
                    <a:bodyPr/>
                    <a:lstStyle/>
                    <a:p>
                      <a:r>
                        <a:rPr lang="ja-JP" altLang="en-US" sz="1800" kern="1200" smtClean="0">
                          <a:solidFill>
                            <a:schemeClr val="dk1"/>
                          </a:solidFill>
                          <a:latin typeface="+mn-lt"/>
                          <a:ea typeface="+mn-ea"/>
                          <a:cs typeface="+mn-cs"/>
                        </a:rPr>
                        <a:t>液化圧縮ガスは、ガスを溶解させ</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P412</a:t>
                      </a:r>
                      <a:endParaRPr lang="en-US" dirty="0"/>
                    </a:p>
                  </a:txBody>
                  <a:tcPr/>
                </a:tc>
                <a:tc>
                  <a:txBody>
                    <a:bodyPr/>
                    <a:lstStyle/>
                    <a:p>
                      <a:r>
                        <a:rPr lang="ja-JP" altLang="en-US" sz="1800" kern="1200" smtClean="0">
                          <a:solidFill>
                            <a:schemeClr val="dk1"/>
                          </a:solidFill>
                          <a:latin typeface="+mn-lt"/>
                          <a:ea typeface="+mn-ea"/>
                          <a:cs typeface="+mn-cs"/>
                        </a:rPr>
                        <a:t>日光から保護します。</a:t>
                      </a:r>
                      <a:r>
                        <a:rPr lang="en-US" altLang="ja-JP" sz="1800" kern="1200" dirty="0" smtClean="0">
                          <a:solidFill>
                            <a:schemeClr val="dk1"/>
                          </a:solidFill>
                          <a:latin typeface="+mn-lt"/>
                          <a:ea typeface="+mn-ea"/>
                          <a:cs typeface="+mn-cs"/>
                        </a:rPr>
                        <a:t>50 </a:t>
                      </a:r>
                      <a:r>
                        <a:rPr lang="en-US" altLang="ja-JP" sz="1800" kern="1200" dirty="0" err="1" smtClean="0">
                          <a:solidFill>
                            <a:schemeClr val="dk1"/>
                          </a:solidFill>
                          <a:latin typeface="+mn-lt"/>
                          <a:ea typeface="+mn-ea"/>
                          <a:cs typeface="+mn-cs"/>
                        </a:rPr>
                        <a:t>oC</a:t>
                      </a:r>
                      <a:r>
                        <a:rPr lang="en-US" altLang="ja-JP" sz="1800" kern="1200" dirty="0" smtClean="0">
                          <a:solidFill>
                            <a:schemeClr val="dk1"/>
                          </a:solidFill>
                          <a:latin typeface="+mn-lt"/>
                          <a:ea typeface="+mn-ea"/>
                          <a:cs typeface="+mn-cs"/>
                        </a:rPr>
                        <a:t>/122oF</a:t>
                      </a:r>
                      <a:r>
                        <a:rPr lang="ja-JP" altLang="en-US" sz="1800" kern="1200" smtClean="0">
                          <a:solidFill>
                            <a:schemeClr val="dk1"/>
                          </a:solidFill>
                          <a:latin typeface="+mn-lt"/>
                          <a:ea typeface="+mn-ea"/>
                          <a:cs typeface="+mn-cs"/>
                        </a:rPr>
                        <a:t>を超える温度にさらさないでください。</a:t>
                      </a:r>
                      <a:endParaRPr lang="en-US" dirty="0"/>
                    </a:p>
                  </a:txBody>
                  <a:tcPr/>
                </a:tc>
                <a:tc>
                  <a:txBody>
                    <a:bodyPr/>
                    <a:lstStyle/>
                    <a:p>
                      <a:r>
                        <a:rPr lang="ja-JP" altLang="en-US" sz="1800" kern="1200" smtClean="0">
                          <a:solidFill>
                            <a:schemeClr val="dk1"/>
                          </a:solidFill>
                          <a:latin typeface="+mn-lt"/>
                          <a:ea typeface="+mn-ea"/>
                          <a:cs typeface="+mn-cs"/>
                        </a:rPr>
                        <a:t>引火性エアゾール</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a:txBody>
                    <a:bodyPr/>
                    <a:lstStyle/>
                    <a:p>
                      <a:r>
                        <a:rPr lang="ja-JP" altLang="en-US" sz="1800" kern="1200" smtClean="0">
                          <a:solidFill>
                            <a:schemeClr val="dk1"/>
                          </a:solidFill>
                          <a:latin typeface="+mn-lt"/>
                          <a:ea typeface="+mn-ea"/>
                          <a:cs typeface="+mn-cs"/>
                        </a:rPr>
                        <a:t>超えない温度で保存</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oC</a:t>
                      </a:r>
                      <a:r>
                        <a:rPr lang="en-US" sz="1800" b="1" kern="1200" baseline="0" dirty="0" smtClean="0">
                          <a:solidFill>
                            <a:schemeClr val="dk1"/>
                          </a:solidFill>
                          <a:latin typeface="+mn-lt"/>
                          <a:ea typeface="+mn-ea"/>
                          <a:cs typeface="+mn-cs"/>
                        </a:rPr>
                        <a:t>/…</a:t>
                      </a:r>
                      <a:r>
                        <a:rPr lang="en-US" sz="1800" b="1" kern="1200" baseline="0" dirty="0" err="1" smtClean="0">
                          <a:solidFill>
                            <a:schemeClr val="dk1"/>
                          </a:solidFill>
                          <a:latin typeface="+mn-lt"/>
                          <a:ea typeface="+mn-ea"/>
                          <a:cs typeface="+mn-cs"/>
                        </a:rPr>
                        <a:t>oF</a:t>
                      </a:r>
                      <a:r>
                        <a:rPr lang="en-US" sz="1800" b="1" kern="1200" baseline="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涼しいところに置くこと。</a:t>
                      </a:r>
                      <a:endParaRPr lang="en-US" dirty="0"/>
                    </a:p>
                  </a:txBody>
                  <a:tcPr/>
                </a:tc>
                <a:tc>
                  <a:txBody>
                    <a:bodyPr/>
                    <a:lstStyle/>
                    <a:p>
                      <a:r>
                        <a:rPr lang="ja-JP" altLang="en-US" sz="1800" kern="1200" smtClean="0">
                          <a:solidFill>
                            <a:schemeClr val="dk1"/>
                          </a:solidFill>
                          <a:latin typeface="+mn-lt"/>
                          <a:ea typeface="+mn-ea"/>
                          <a:cs typeface="+mn-cs"/>
                        </a:rPr>
                        <a:t>有機過酸化物</a:t>
                      </a:r>
                      <a:endParaRPr lang="en-US" dirty="0"/>
                    </a:p>
                  </a:txBody>
                  <a:tcPr/>
                </a:tc>
                <a:tc>
                  <a:txBody>
                    <a:bodyPr/>
                    <a:lstStyle/>
                    <a:p>
                      <a:r>
                        <a:rPr lang="ja-JP" altLang="en-US" sz="1800" kern="1200" smtClean="0">
                          <a:solidFill>
                            <a:schemeClr val="dk1"/>
                          </a:solidFill>
                          <a:latin typeface="+mn-lt"/>
                          <a:ea typeface="+mn-ea"/>
                          <a:cs typeface="+mn-cs"/>
                        </a:rPr>
                        <a:t>タイプ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製造者</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供給温度を指定します。</a:t>
                      </a:r>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5264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152400"/>
          <a:ext cx="12420600" cy="15209520"/>
        </p:xfrm>
        <a:graphic>
          <a:graphicData uri="http://schemas.openxmlformats.org/drawingml/2006/table">
            <a:tbl>
              <a:tblPr firstRow="1" bandRow="1">
                <a:tableStyleId>{5C22544A-7EE6-4342-B048-85BDC9FD1C3A}</a:tableStyleId>
              </a:tblPr>
              <a:tblGrid>
                <a:gridCol w="990600"/>
                <a:gridCol w="3200400"/>
                <a:gridCol w="2743200"/>
                <a:gridCol w="3002280"/>
                <a:gridCol w="2484120"/>
              </a:tblGrid>
              <a:tr h="1127760">
                <a:tc>
                  <a:txBody>
                    <a:bodyPr/>
                    <a:lstStyle/>
                    <a:p>
                      <a:r>
                        <a:rPr lang="en-US" altLang="ja-JP" sz="1800" b="1" kern="1200" dirty="0" smtClean="0">
                          <a:solidFill>
                            <a:schemeClr val="lt1"/>
                          </a:solidFill>
                          <a:latin typeface="+mn-lt"/>
                          <a:ea typeface="+mn-ea"/>
                          <a:cs typeface="+mn-cs"/>
                        </a:rPr>
                        <a:t>P - </a:t>
                      </a:r>
                      <a:r>
                        <a:rPr lang="ja-JP" altLang="en-US" sz="1800" b="1" kern="1200" smtClean="0">
                          <a:solidFill>
                            <a:schemeClr val="lt1"/>
                          </a:solidFill>
                          <a:latin typeface="+mn-lt"/>
                          <a:ea typeface="+mn-ea"/>
                          <a:cs typeface="+mn-cs"/>
                        </a:rPr>
                        <a:t>コード</a:t>
                      </a:r>
                      <a:endParaRPr lang="en-US" dirty="0"/>
                    </a:p>
                  </a:txBody>
                  <a:tcPr/>
                </a:tc>
                <a:tc>
                  <a:txBody>
                    <a:bodyPr/>
                    <a:lstStyle/>
                    <a:p>
                      <a:r>
                        <a:rPr lang="ja-JP" altLang="en-US" sz="1800" b="1" kern="1200" smtClean="0">
                          <a:solidFill>
                            <a:schemeClr val="lt1"/>
                          </a:solidFill>
                          <a:latin typeface="+mn-lt"/>
                          <a:ea typeface="+mn-ea"/>
                          <a:cs typeface="+mn-cs"/>
                        </a:rPr>
                        <a:t>一般的な注意書き </a:t>
                      </a:r>
                      <a:r>
                        <a:rPr lang="en-US" altLang="ja-JP" sz="1800" b="1" kern="1200" dirty="0" smtClean="0">
                          <a:solidFill>
                            <a:schemeClr val="lt1"/>
                          </a:solidFill>
                          <a:latin typeface="+mn-lt"/>
                          <a:ea typeface="+mn-ea"/>
                          <a:cs typeface="+mn-cs"/>
                        </a:rPr>
                        <a:t>- </a:t>
                      </a:r>
                      <a:r>
                        <a:rPr lang="ja-JP" altLang="en-US" sz="1800" b="1" kern="1200" smtClean="0">
                          <a:solidFill>
                            <a:schemeClr val="lt1"/>
                          </a:solidFill>
                          <a:latin typeface="+mn-lt"/>
                          <a:ea typeface="+mn-ea"/>
                          <a:cs typeface="+mn-cs"/>
                        </a:rPr>
                        <a:t>廃棄物処理</a:t>
                      </a:r>
                      <a:endParaRPr lang="en-US" dirty="0"/>
                    </a:p>
                  </a:txBody>
                  <a:tcPr/>
                </a:tc>
                <a:tc>
                  <a:txBody>
                    <a:bodyPr/>
                    <a:lstStyle/>
                    <a:p>
                      <a:r>
                        <a:rPr lang="ja-JP" altLang="en-US" sz="1800" b="1" kern="1200" smtClean="0">
                          <a:solidFill>
                            <a:schemeClr val="lt1"/>
                          </a:solidFill>
                          <a:latin typeface="+mn-lt"/>
                          <a:ea typeface="+mn-ea"/>
                          <a:cs typeface="+mn-cs"/>
                        </a:rPr>
                        <a:t>危険水準</a:t>
                      </a:r>
                      <a:endParaRPr lang="en-US" dirty="0"/>
                    </a:p>
                  </a:txBody>
                  <a:tcPr/>
                </a:tc>
                <a:tc>
                  <a:txBody>
                    <a:bodyPr/>
                    <a:lstStyle/>
                    <a:p>
                      <a:r>
                        <a:rPr lang="ja-JP" altLang="en-US" sz="1800" b="1" kern="1200" smtClean="0">
                          <a:solidFill>
                            <a:schemeClr val="lt1"/>
                          </a:solidFill>
                          <a:latin typeface="+mn-lt"/>
                          <a:ea typeface="+mn-ea"/>
                          <a:cs typeface="+mn-cs"/>
                        </a:rPr>
                        <a:t>危険カテゴリ</a:t>
                      </a:r>
                      <a:endParaRPr lang="en-US" dirty="0"/>
                    </a:p>
                  </a:txBody>
                  <a:tcPr/>
                </a:tc>
                <a:tc>
                  <a:txBody>
                    <a:bodyPr/>
                    <a:lstStyle/>
                    <a:p>
                      <a:r>
                        <a:rPr lang="ja-JP" altLang="en-US" sz="1800" b="1" kern="1200" smtClean="0">
                          <a:solidFill>
                            <a:schemeClr val="lt1"/>
                          </a:solidFill>
                          <a:latin typeface="+mn-lt"/>
                          <a:ea typeface="+mn-ea"/>
                          <a:cs typeface="+mn-cs"/>
                        </a:rPr>
                        <a:t>利用条件</a:t>
                      </a:r>
                      <a:endParaRPr lang="en-US" dirty="0"/>
                    </a:p>
                  </a:txBody>
                  <a:tcPr/>
                </a:tc>
              </a:tr>
              <a:tr h="307100">
                <a:tc rowSpan="24">
                  <a:txBody>
                    <a:bodyPr/>
                    <a:lstStyle/>
                    <a:p>
                      <a:r>
                        <a:rPr lang="en-US" sz="1800" kern="1200" baseline="0" dirty="0" smtClean="0">
                          <a:solidFill>
                            <a:schemeClr val="dk1"/>
                          </a:solidFill>
                          <a:latin typeface="+mn-lt"/>
                          <a:ea typeface="+mn-ea"/>
                          <a:cs typeface="+mn-cs"/>
                        </a:rPr>
                        <a:t>P501</a:t>
                      </a:r>
                      <a:endParaRPr lang="en-US" dirty="0"/>
                    </a:p>
                  </a:txBody>
                  <a:tcPr/>
                </a:tc>
                <a:tc rowSpan="24">
                  <a:txBody>
                    <a:bodyPr/>
                    <a:lstStyle/>
                    <a:p>
                      <a:r>
                        <a:rPr lang="ja-JP" altLang="en-US" sz="1800" kern="1200" smtClean="0">
                          <a:solidFill>
                            <a:schemeClr val="dk1"/>
                          </a:solidFill>
                          <a:latin typeface="+mn-lt"/>
                          <a:ea typeface="+mn-ea"/>
                          <a:cs typeface="+mn-cs"/>
                        </a:rPr>
                        <a:t>内容物</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容器を</a:t>
                      </a:r>
                      <a:r>
                        <a:rPr lang="en-US" altLang="ja-JP" sz="1800" kern="1200" dirty="0" smtClean="0">
                          <a:solidFill>
                            <a:schemeClr val="dk1"/>
                          </a:solidFill>
                          <a:latin typeface="+mn-lt"/>
                          <a:ea typeface="+mn-ea"/>
                          <a:cs typeface="+mn-cs"/>
                        </a:rPr>
                        <a:t>...</a:t>
                      </a:r>
                      <a:endParaRPr lang="en-US" dirty="0"/>
                    </a:p>
                  </a:txBody>
                  <a:tcPr/>
                </a:tc>
                <a:tc>
                  <a:txBody>
                    <a:bodyPr/>
                    <a:lstStyle/>
                    <a:p>
                      <a:r>
                        <a:rPr lang="ja-JP" altLang="en-US" sz="1800" kern="1200" smtClean="0">
                          <a:solidFill>
                            <a:schemeClr val="dk1"/>
                          </a:solidFill>
                          <a:latin typeface="+mn-lt"/>
                          <a:ea typeface="+mn-ea"/>
                          <a:cs typeface="+mn-cs"/>
                        </a:rPr>
                        <a:t>爆発物 </a:t>
                      </a:r>
                      <a:endParaRPr lang="en-US" dirty="0"/>
                    </a:p>
                  </a:txBody>
                  <a:tcPr>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不安定な爆発的なカテゴリ </a:t>
                      </a:r>
                      <a:br>
                        <a:rPr lang="ja-JP" altLang="en-US" sz="1800" kern="1200" smtClean="0">
                          <a:solidFill>
                            <a:schemeClr val="dk1"/>
                          </a:solidFill>
                          <a:latin typeface="+mn-lt"/>
                          <a:ea typeface="+mn-ea"/>
                          <a:cs typeface="+mn-cs"/>
                        </a:rPr>
                      </a:br>
                      <a:r>
                        <a:rPr lang="en-US" sz="1800" kern="1200" baseline="0" dirty="0" smtClean="0">
                          <a:solidFill>
                            <a:schemeClr val="dk1"/>
                          </a:solidFill>
                          <a:latin typeface="+mn-lt"/>
                          <a:ea typeface="+mn-ea"/>
                          <a:cs typeface="+mn-cs"/>
                        </a:rPr>
                        <a:t>1.1</a:t>
                      </a:r>
                      <a:r>
                        <a:rPr lang="en-US" sz="1800" kern="1200" baseline="0" dirty="0" smtClean="0">
                          <a:solidFill>
                            <a:schemeClr val="dk1"/>
                          </a:solidFill>
                          <a:latin typeface="+mn-lt"/>
                          <a:ea typeface="+mn-ea"/>
                          <a:cs typeface="+mn-cs"/>
                        </a:rPr>
                        <a:t>, 1.2, 1.3, 1.4,1.5</a:t>
                      </a:r>
                      <a:endParaRPr lang="en-US" dirty="0"/>
                    </a:p>
                  </a:txBody>
                  <a:tcPr>
                    <a:lnB w="12700" cap="flat" cmpd="sng" algn="ctr">
                      <a:solidFill>
                        <a:schemeClr val="tx1"/>
                      </a:solidFill>
                      <a:prstDash val="solid"/>
                      <a:round/>
                      <a:headEnd type="none" w="med" len="med"/>
                      <a:tailEnd type="none" w="med" len="med"/>
                    </a:lnB>
                  </a:tcPr>
                </a:tc>
                <a:tc rowSpan="24">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（指定する）、国際</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地域</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国</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現地法に従って。</a:t>
                      </a:r>
                      <a:endParaRPr lang="en-US" dirty="0"/>
                    </a:p>
                  </a:txBody>
                  <a:tcPr/>
                </a:tc>
              </a:tr>
              <a:tr h="286397">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可燃性の液体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19045">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化学自己反応性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ja-JP" altLang="en-US" sz="1800" kern="1200" baseline="0" smtClean="0">
                          <a:solidFill>
                            <a:schemeClr val="dk1"/>
                          </a:solidFill>
                          <a:latin typeface="+mn-lt"/>
                          <a:ea typeface="+mn-ea"/>
                          <a:cs typeface="+mn-cs"/>
                        </a:rPr>
                        <a:t>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7609">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水と接触している化学物質、可燃性ガス</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液体酸化剤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酸化性固体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有機過酸化物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800" kern="1200" smtClean="0">
                          <a:solidFill>
                            <a:schemeClr val="dk1"/>
                          </a:solidFill>
                          <a:latin typeface="+mn-lt"/>
                          <a:ea typeface="+mn-ea"/>
                          <a:cs typeface="+mn-cs"/>
                        </a:rPr>
                        <a:t>タイプ </a:t>
                      </a:r>
                      <a:r>
                        <a:rPr lang="ja-JP" altLang="en-US" sz="1800" kern="1200" baseline="0" smtClean="0">
                          <a:solidFill>
                            <a:schemeClr val="dk1"/>
                          </a:solidFill>
                          <a:latin typeface="+mn-lt"/>
                          <a:ea typeface="+mn-ea"/>
                          <a:cs typeface="+mn-cs"/>
                        </a:rPr>
                        <a:t> </a:t>
                      </a:r>
                      <a:r>
                        <a:rPr lang="zh-TW" altLang="en-US" sz="1800" kern="120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7067">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急性毒性（経口）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急性毒性（皮膚）</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8792">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急性毒性（吸入）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皮膚腐食性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刺激性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呼吸器アレルギー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皮膚アレルギー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生殖細胞に突然変異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発癌性</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生殖毒性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単回暴露、（気道刺激）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単回暴露、（麻酔）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特定標的臓器毒性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反復暴露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吸入の危険性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急性危険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水生環境有害性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水生環境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急性危険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ja-JP" altLang="en-US" sz="1800" kern="1200" smtClean="0">
                          <a:solidFill>
                            <a:schemeClr val="dk1"/>
                          </a:solidFill>
                          <a:latin typeface="+mn-lt"/>
                          <a:ea typeface="+mn-ea"/>
                          <a:cs typeface="+mn-cs"/>
                        </a:rPr>
                        <a:t>オゾン層を破壊する</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127760">
                <a:tc>
                  <a:txBody>
                    <a:bodyPr/>
                    <a:lstStyle/>
                    <a:p>
                      <a:r>
                        <a:rPr lang="en-US" dirty="0" smtClean="0"/>
                        <a:t>P502</a:t>
                      </a:r>
                      <a:endParaRPr lang="en-US" dirty="0"/>
                    </a:p>
                  </a:txBody>
                  <a:tcPr/>
                </a:tc>
                <a:tc>
                  <a:txBody>
                    <a:bodyPr/>
                    <a:lstStyle/>
                    <a:p>
                      <a:r>
                        <a:rPr lang="ja-JP" altLang="en-US" sz="1800" kern="1200" smtClean="0">
                          <a:solidFill>
                            <a:schemeClr val="dk1"/>
                          </a:solidFill>
                          <a:latin typeface="+mn-lt"/>
                          <a:ea typeface="+mn-ea"/>
                          <a:cs typeface="+mn-cs"/>
                        </a:rPr>
                        <a:t>情報の再利用の回収</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製造</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供給を参照してください</a:t>
                      </a:r>
                      <a:endParaRPr lang="en-US" dirty="0"/>
                    </a:p>
                  </a:txBody>
                  <a:tcPr/>
                </a:tc>
                <a:tc>
                  <a:txBody>
                    <a:bodyPr/>
                    <a:lstStyle/>
                    <a:p>
                      <a:r>
                        <a:rPr lang="ja-JP" altLang="en-US" sz="1800" kern="1200" smtClean="0">
                          <a:solidFill>
                            <a:schemeClr val="dk1"/>
                          </a:solidFill>
                          <a:latin typeface="+mn-lt"/>
                          <a:ea typeface="+mn-ea"/>
                          <a:cs typeface="+mn-cs"/>
                        </a:rPr>
                        <a:t>オゾン層を破壊する</a:t>
                      </a:r>
                      <a:endParaRPr lang="en-US" dirty="0"/>
                    </a:p>
                  </a:txBody>
                  <a:tcPr/>
                </a:tc>
                <a:tc>
                  <a:txBody>
                    <a:bodyPr/>
                    <a:lstStyle/>
                    <a:p>
                      <a:r>
                        <a:rPr lang="en-US" dirty="0" smtClean="0"/>
                        <a:t>1</a:t>
                      </a:r>
                      <a:endParaRPr lang="en-US" dirty="0"/>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228600"/>
          <a:ext cx="11887200" cy="38742956"/>
        </p:xfrm>
        <a:graphic>
          <a:graphicData uri="http://schemas.openxmlformats.org/drawingml/2006/table">
            <a:tbl>
              <a:tblPr firstRow="1" bandRow="1">
                <a:tableStyleId>{5C22544A-7EE6-4342-B048-85BDC9FD1C3A}</a:tableStyleId>
              </a:tblPr>
              <a:tblGrid>
                <a:gridCol w="1981200"/>
                <a:gridCol w="5486400"/>
                <a:gridCol w="4419600"/>
              </a:tblGrid>
              <a:tr h="742950">
                <a:tc>
                  <a:txBody>
                    <a:bodyPr/>
                    <a:lstStyle/>
                    <a:p>
                      <a:r>
                        <a:rPr lang="ja-JP" altLang="en-US" sz="1800" b="1" kern="1200" smtClean="0">
                          <a:solidFill>
                            <a:schemeClr val="lt1"/>
                          </a:solidFill>
                          <a:latin typeface="+mn-lt"/>
                          <a:ea typeface="+mn-ea"/>
                          <a:cs typeface="+mn-cs"/>
                        </a:rPr>
                        <a:t>コード </a:t>
                      </a:r>
                      <a:br>
                        <a:rPr lang="ja-JP" altLang="en-US" sz="1800" b="1" kern="1200" smtClean="0">
                          <a:solidFill>
                            <a:schemeClr val="lt1"/>
                          </a:solidFill>
                          <a:latin typeface="+mn-lt"/>
                          <a:ea typeface="+mn-ea"/>
                          <a:cs typeface="+mn-cs"/>
                        </a:rPr>
                      </a:br>
                      <a:endParaRPr lang="en-US" dirty="0"/>
                    </a:p>
                  </a:txBody>
                  <a:tcPr/>
                </a:tc>
                <a:tc>
                  <a:txBody>
                    <a:bodyPr/>
                    <a:lstStyle/>
                    <a:p>
                      <a:r>
                        <a:rPr lang="ja-JP" altLang="en-US" sz="1800" b="1" kern="1200" smtClean="0">
                          <a:solidFill>
                            <a:schemeClr val="lt1"/>
                          </a:solidFill>
                          <a:latin typeface="+mn-lt"/>
                          <a:ea typeface="+mn-ea"/>
                          <a:cs typeface="+mn-cs"/>
                        </a:rPr>
                        <a:t>一般的な注意書き </a:t>
                      </a:r>
                      <a:r>
                        <a:rPr lang="en-US" altLang="ja-JP" sz="1800" b="1" kern="1200" dirty="0" smtClean="0">
                          <a:solidFill>
                            <a:schemeClr val="lt1"/>
                          </a:solidFill>
                          <a:latin typeface="+mn-lt"/>
                          <a:ea typeface="+mn-ea"/>
                          <a:cs typeface="+mn-cs"/>
                        </a:rPr>
                        <a:t>- </a:t>
                      </a:r>
                      <a:r>
                        <a:rPr lang="ja-JP" altLang="en-US" sz="1800" b="1" kern="1200" smtClean="0">
                          <a:solidFill>
                            <a:schemeClr val="lt1"/>
                          </a:solidFill>
                          <a:latin typeface="+mn-lt"/>
                          <a:ea typeface="+mn-ea"/>
                          <a:cs typeface="+mn-cs"/>
                        </a:rPr>
                        <a:t>その他</a:t>
                      </a:r>
                      <a:endParaRPr lang="en-US" dirty="0"/>
                    </a:p>
                  </a:txBody>
                  <a:tcPr/>
                </a:tc>
                <a:tc>
                  <a:txBody>
                    <a:bodyPr/>
                    <a:lstStyle/>
                    <a:p>
                      <a:endParaRPr lang="en-US" dirty="0"/>
                    </a:p>
                  </a:txBody>
                  <a:tcPr/>
                </a:tc>
              </a:tr>
              <a:tr h="742950">
                <a:tc>
                  <a:txBody>
                    <a:bodyPr/>
                    <a:lstStyle/>
                    <a:p>
                      <a:r>
                        <a:rPr lang="en-US" dirty="0" smtClean="0"/>
                        <a:t>R20/21</a:t>
                      </a:r>
                      <a:endParaRPr lang="en-US" dirty="0"/>
                    </a:p>
                  </a:txBody>
                  <a:tcPr/>
                </a:tc>
                <a:tc>
                  <a:txBody>
                    <a:bodyPr/>
                    <a:lstStyle/>
                    <a:p>
                      <a:r>
                        <a:rPr lang="ja-JP" altLang="en-US" sz="1800" kern="1200" smtClean="0">
                          <a:solidFill>
                            <a:schemeClr val="dk1"/>
                          </a:solidFill>
                          <a:latin typeface="+mn-lt"/>
                          <a:ea typeface="+mn-ea"/>
                          <a:cs typeface="+mn-cs"/>
                        </a:rPr>
                        <a:t>吸入および皮膚接触。 </a:t>
                      </a:r>
                      <a:endParaRPr lang="en-US" dirty="0"/>
                    </a:p>
                  </a:txBody>
                  <a:tcPr/>
                </a:tc>
                <a:tc>
                  <a:txBody>
                    <a:bodyPr/>
                    <a:lstStyle/>
                    <a:p>
                      <a:endParaRPr lang="en-US"/>
                    </a:p>
                  </a:txBody>
                  <a:tcPr/>
                </a:tc>
              </a:tr>
              <a:tr h="742950">
                <a:tc>
                  <a:txBody>
                    <a:bodyPr/>
                    <a:lstStyle/>
                    <a:p>
                      <a:r>
                        <a:rPr lang="en-US" dirty="0" smtClean="0"/>
                        <a:t>R38</a:t>
                      </a:r>
                      <a:endParaRPr lang="en-US" dirty="0"/>
                    </a:p>
                  </a:txBody>
                  <a:tcPr/>
                </a:tc>
                <a:tc>
                  <a:txBody>
                    <a:bodyPr/>
                    <a:lstStyle/>
                    <a:p>
                      <a:r>
                        <a:rPr lang="ja-JP" altLang="en-US" sz="1800" kern="1200" smtClean="0">
                          <a:solidFill>
                            <a:schemeClr val="dk1"/>
                          </a:solidFill>
                          <a:latin typeface="+mn-lt"/>
                          <a:ea typeface="+mn-ea"/>
                          <a:cs typeface="+mn-cs"/>
                        </a:rPr>
                        <a:t>皮膚を刺激する。 </a:t>
                      </a:r>
                      <a:endParaRPr lang="en-US" dirty="0"/>
                    </a:p>
                  </a:txBody>
                  <a:tcPr/>
                </a:tc>
                <a:tc>
                  <a:txBody>
                    <a:bodyPr/>
                    <a:lstStyle/>
                    <a:p>
                      <a:endParaRPr lang="en-US"/>
                    </a:p>
                  </a:txBody>
                  <a:tcPr/>
                </a:tc>
              </a:tr>
              <a:tr h="742950">
                <a:tc>
                  <a:txBody>
                    <a:bodyPr/>
                    <a:lstStyle/>
                    <a:p>
                      <a:r>
                        <a:rPr lang="en-US" dirty="0" smtClean="0"/>
                        <a:t>S9 </a:t>
                      </a:r>
                      <a:endParaRPr lang="en-US" dirty="0"/>
                    </a:p>
                  </a:txBody>
                  <a:tcPr/>
                </a:tc>
                <a:tc>
                  <a:txBody>
                    <a:bodyPr/>
                    <a:lstStyle/>
                    <a:p>
                      <a:r>
                        <a:rPr lang="ja-JP" altLang="en-US" sz="1800" kern="1200" smtClean="0">
                          <a:solidFill>
                            <a:schemeClr val="dk1"/>
                          </a:solidFill>
                          <a:latin typeface="+mn-lt"/>
                          <a:ea typeface="+mn-ea"/>
                          <a:cs typeface="+mn-cs"/>
                        </a:rPr>
                        <a:t>換気の良い場所で容器を保管。 </a:t>
                      </a:r>
                      <a:endParaRPr lang="en-US" dirty="0"/>
                    </a:p>
                  </a:txBody>
                  <a:tcPr/>
                </a:tc>
                <a:tc>
                  <a:txBody>
                    <a:bodyPr/>
                    <a:lstStyle/>
                    <a:p>
                      <a:endParaRPr lang="en-US"/>
                    </a:p>
                  </a:txBody>
                  <a:tcPr/>
                </a:tc>
              </a:tr>
              <a:tr h="293298">
                <a:tc rowSpan="2">
                  <a:txBody>
                    <a:bodyPr/>
                    <a:lstStyle/>
                    <a:p>
                      <a:r>
                        <a:rPr lang="en-US" dirty="0" smtClean="0"/>
                        <a:t>S16 </a:t>
                      </a:r>
                      <a:endParaRPr lang="en-US" dirty="0"/>
                    </a:p>
                  </a:txBody>
                  <a:tcPr/>
                </a:tc>
                <a:tc>
                  <a:txBody>
                    <a:bodyPr/>
                    <a:lstStyle/>
                    <a:p>
                      <a:r>
                        <a:rPr lang="ja-JP" altLang="en-US" sz="1800" kern="1200" smtClean="0">
                          <a:solidFill>
                            <a:schemeClr val="dk1"/>
                          </a:solidFill>
                          <a:latin typeface="+mn-lt"/>
                          <a:ea typeface="+mn-ea"/>
                          <a:cs typeface="+mn-cs"/>
                        </a:rPr>
                        <a:t>火気に近づけない。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49652">
                <a:tc vMerge="1">
                  <a:txBody>
                    <a:bodyPr/>
                    <a:lstStyle/>
                    <a:p>
                      <a:endParaRPr lang="en-US"/>
                    </a:p>
                  </a:txBody>
                  <a:tcPr/>
                </a:tc>
                <a:tc>
                  <a:txBody>
                    <a:bodyPr/>
                    <a:lstStyle/>
                    <a:p>
                      <a:r>
                        <a:rPr lang="ja-JP" altLang="en-US" sz="1800" kern="1200" smtClean="0">
                          <a:solidFill>
                            <a:schemeClr val="dk1"/>
                          </a:solidFill>
                          <a:latin typeface="+mn-lt"/>
                          <a:ea typeface="+mn-ea"/>
                          <a:cs typeface="+mn-cs"/>
                        </a:rPr>
                        <a:t>喫煙。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1516">
                <a:tc rowSpan="2">
                  <a:txBody>
                    <a:bodyPr/>
                    <a:lstStyle/>
                    <a:p>
                      <a:r>
                        <a:rPr lang="en-US" dirty="0" smtClean="0"/>
                        <a:t>S33</a:t>
                      </a:r>
                      <a:endParaRPr lang="en-US" dirty="0"/>
                    </a:p>
                  </a:txBody>
                  <a:tcPr/>
                </a:tc>
                <a:tc>
                  <a:txBody>
                    <a:bodyPr/>
                    <a:lstStyle/>
                    <a:p>
                      <a:r>
                        <a:rPr lang="ja-JP" altLang="en-US" sz="1800" kern="1200" smtClean="0">
                          <a:solidFill>
                            <a:schemeClr val="dk1"/>
                          </a:solidFill>
                          <a:latin typeface="+mn-lt"/>
                          <a:ea typeface="+mn-ea"/>
                          <a:cs typeface="+mn-cs"/>
                        </a:rPr>
                        <a:t>静電気を防止するために、予防措置を講じ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71434">
                <a:tc vMerge="1">
                  <a:txBody>
                    <a:bodyPr/>
                    <a:lstStyle/>
                    <a:p>
                      <a:endParaRPr lang="en-US"/>
                    </a:p>
                  </a:txBody>
                  <a:tcPr/>
                </a:tc>
                <a:tc>
                  <a:txBody>
                    <a:bodyPr/>
                    <a:lstStyle/>
                    <a:p>
                      <a:r>
                        <a:rPr lang="ja-JP" altLang="en-US" sz="1800" kern="1200" smtClean="0">
                          <a:solidFill>
                            <a:schemeClr val="dk1"/>
                          </a:solidFill>
                          <a:latin typeface="+mn-lt"/>
                          <a:ea typeface="+mn-ea"/>
                          <a:cs typeface="+mn-cs"/>
                        </a:rPr>
                        <a:t>放電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742950">
                <a:tc>
                  <a:txBody>
                    <a:bodyPr/>
                    <a:lstStyle/>
                    <a:p>
                      <a:r>
                        <a:rPr lang="en-US" dirty="0" smtClean="0"/>
                        <a:t>S36/37 </a:t>
                      </a:r>
                      <a:endParaRPr lang="en-US" dirty="0"/>
                    </a:p>
                  </a:txBody>
                  <a:tcPr/>
                </a:tc>
                <a:tc>
                  <a:txBody>
                    <a:bodyPr/>
                    <a:lstStyle/>
                    <a:p>
                      <a:r>
                        <a:rPr lang="ja-JP" altLang="en-US" sz="1800" kern="1200" smtClean="0">
                          <a:solidFill>
                            <a:schemeClr val="dk1"/>
                          </a:solidFill>
                          <a:latin typeface="+mn-lt"/>
                          <a:ea typeface="+mn-ea"/>
                          <a:cs typeface="+mn-cs"/>
                        </a:rPr>
                        <a:t>適切な保護服と手袋を着用してください。 </a:t>
                      </a:r>
                      <a:endParaRPr lang="en-US" dirty="0"/>
                    </a:p>
                  </a:txBody>
                  <a:tcPr/>
                </a:tc>
                <a:tc>
                  <a:txBody>
                    <a:bodyPr/>
                    <a:lstStyle/>
                    <a:p>
                      <a:endParaRPr lang="en-US"/>
                    </a:p>
                  </a:txBody>
                  <a:tcPr/>
                </a:tc>
              </a:tr>
              <a:tr h="742950">
                <a:tc>
                  <a:txBody>
                    <a:bodyPr/>
                    <a:lstStyle/>
                    <a:p>
                      <a:r>
                        <a:rPr lang="en-US" dirty="0" smtClean="0"/>
                        <a:t>S60 </a:t>
                      </a:r>
                      <a:endParaRPr lang="en-US" dirty="0"/>
                    </a:p>
                  </a:txBody>
                  <a:tcPr/>
                </a:tc>
                <a:tc>
                  <a:txBody>
                    <a:bodyPr/>
                    <a:lstStyle/>
                    <a:p>
                      <a:r>
                        <a:rPr lang="ja-JP" altLang="en-US" sz="1800" kern="1200" smtClean="0">
                          <a:solidFill>
                            <a:schemeClr val="dk1"/>
                          </a:solidFill>
                          <a:latin typeface="+mn-lt"/>
                          <a:ea typeface="+mn-ea"/>
                          <a:cs typeface="+mn-cs"/>
                        </a:rPr>
                        <a:t>この材料およびその容器は危険廃棄物として廃棄されなければならない。</a:t>
                      </a:r>
                      <a:endParaRPr lang="en-US" dirty="0"/>
                    </a:p>
                  </a:txBody>
                  <a:tcPr/>
                </a:tc>
                <a:tc>
                  <a:txBody>
                    <a:bodyPr/>
                    <a:lstStyle/>
                    <a:p>
                      <a:endParaRPr lang="en-US" dirty="0"/>
                    </a:p>
                  </a:txBody>
                  <a:tcPr/>
                </a:tc>
              </a:tr>
              <a:tr h="742950">
                <a:tc>
                  <a:txBody>
                    <a:bodyPr/>
                    <a:lstStyle/>
                    <a:p>
                      <a:r>
                        <a:rPr lang="en-US" dirty="0" smtClean="0"/>
                        <a:t>F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引火性の高い </a:t>
                      </a:r>
                      <a:endParaRPr lang="en-US" dirty="0"/>
                    </a:p>
                  </a:txBody>
                  <a:tcPr/>
                </a:tc>
                <a:tc>
                  <a:txBody>
                    <a:bodyPr/>
                    <a:lstStyle/>
                    <a:p>
                      <a:endParaRPr lang="en-US" dirty="0"/>
                    </a:p>
                  </a:txBody>
                  <a:tcPr/>
                </a:tc>
              </a:tr>
              <a:tr h="742950">
                <a:tc>
                  <a:txBody>
                    <a:bodyPr/>
                    <a:lstStyle/>
                    <a:p>
                      <a:r>
                        <a:rPr lang="en-US" dirty="0" err="1" smtClean="0"/>
                        <a:t>Xn</a:t>
                      </a:r>
                      <a:endParaRPr lang="en-US" dirty="0"/>
                    </a:p>
                  </a:txBody>
                  <a:tcPr/>
                </a:tc>
                <a:tc>
                  <a:txBody>
                    <a:bodyPr/>
                    <a:lstStyle/>
                    <a:p>
                      <a:r>
                        <a:rPr lang="ja-JP" altLang="en-US" sz="1800" kern="1200" smtClean="0">
                          <a:solidFill>
                            <a:schemeClr val="dk1"/>
                          </a:solidFill>
                          <a:latin typeface="+mn-lt"/>
                          <a:ea typeface="+mn-ea"/>
                          <a:cs typeface="+mn-cs"/>
                        </a:rPr>
                        <a:t>有害な </a:t>
                      </a:r>
                      <a:endParaRPr lang="en-US" dirty="0"/>
                    </a:p>
                  </a:txBody>
                  <a:tcPr/>
                </a:tc>
                <a:tc>
                  <a:txBody>
                    <a:bodyPr/>
                    <a:lstStyle/>
                    <a:p>
                      <a:endParaRPr lang="en-US" dirty="0"/>
                    </a:p>
                  </a:txBody>
                  <a:tcPr/>
                </a:tc>
              </a:tr>
              <a:tr h="742950">
                <a:tc>
                  <a:txBody>
                    <a:bodyPr/>
                    <a:lstStyle/>
                    <a:p>
                      <a:r>
                        <a:rPr lang="en-US" dirty="0" smtClean="0"/>
                        <a:t>R11 </a:t>
                      </a:r>
                      <a:endParaRPr lang="en-US" dirty="0"/>
                    </a:p>
                  </a:txBody>
                  <a:tcPr/>
                </a:tc>
                <a:tc>
                  <a:txBody>
                    <a:bodyPr/>
                    <a:lstStyle/>
                    <a:p>
                      <a:r>
                        <a:rPr lang="ja-JP" altLang="en-US" sz="1800" kern="1200" smtClean="0">
                          <a:solidFill>
                            <a:schemeClr val="dk1"/>
                          </a:solidFill>
                          <a:latin typeface="+mn-lt"/>
                          <a:ea typeface="+mn-ea"/>
                          <a:cs typeface="+mn-cs"/>
                        </a:rPr>
                        <a:t>引火性の高い </a:t>
                      </a:r>
                      <a:endParaRPr lang="en-US" dirty="0"/>
                    </a:p>
                  </a:txBody>
                  <a:tcPr/>
                </a:tc>
                <a:tc>
                  <a:txBody>
                    <a:bodyPr/>
                    <a:lstStyle/>
                    <a:p>
                      <a:endParaRPr lang="en-US" dirty="0"/>
                    </a:p>
                  </a:txBody>
                  <a:tcPr/>
                </a:tc>
              </a:tr>
              <a:tr h="742950">
                <a:tc>
                  <a:txBody>
                    <a:bodyPr/>
                    <a:lstStyle/>
                    <a:p>
                      <a:r>
                        <a:rPr lang="en-US" dirty="0" smtClean="0"/>
                        <a:t>R41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目に重大な損傷を引き起こす可能性があります </a:t>
                      </a:r>
                      <a:endParaRPr lang="en-US" dirty="0"/>
                    </a:p>
                  </a:txBody>
                  <a:tcPr/>
                </a:tc>
                <a:tc>
                  <a:txBody>
                    <a:bodyPr/>
                    <a:lstStyle/>
                    <a:p>
                      <a:endParaRPr lang="en-US" dirty="0"/>
                    </a:p>
                  </a:txBody>
                  <a:tcPr/>
                </a:tc>
              </a:tr>
              <a:tr h="742950">
                <a:tc>
                  <a:txBody>
                    <a:bodyPr/>
                    <a:lstStyle/>
                    <a:p>
                      <a:r>
                        <a:rPr lang="en-US" dirty="0" smtClean="0"/>
                        <a:t>R48/20</a:t>
                      </a:r>
                      <a:endParaRPr lang="en-US" dirty="0"/>
                    </a:p>
                  </a:txBody>
                  <a:tcPr/>
                </a:tc>
                <a:tc>
                  <a:txBody>
                    <a:bodyPr/>
                    <a:lstStyle/>
                    <a:p>
                      <a:r>
                        <a:rPr lang="ja-JP" altLang="en-US" sz="1800" kern="1200" smtClean="0">
                          <a:solidFill>
                            <a:schemeClr val="dk1"/>
                          </a:solidFill>
                          <a:latin typeface="+mn-lt"/>
                          <a:ea typeface="+mn-ea"/>
                          <a:cs typeface="+mn-cs"/>
                        </a:rPr>
                        <a:t>有害：人の健康に重大な損傷の長期吸入。 </a:t>
                      </a:r>
                      <a:endParaRPr lang="en-US" dirty="0"/>
                    </a:p>
                  </a:txBody>
                  <a:tcPr/>
                </a:tc>
                <a:tc>
                  <a:txBody>
                    <a:bodyPr/>
                    <a:lstStyle/>
                    <a:p>
                      <a:endParaRPr lang="en-US" dirty="0"/>
                    </a:p>
                  </a:txBody>
                  <a:tcPr/>
                </a:tc>
              </a:tr>
              <a:tr h="742950">
                <a:tc>
                  <a:txBody>
                    <a:bodyPr/>
                    <a:lstStyle/>
                    <a:p>
                      <a:r>
                        <a:rPr lang="en-US" dirty="0" smtClean="0"/>
                        <a:t>R63</a:t>
                      </a:r>
                      <a:endParaRPr lang="en-US" dirty="0"/>
                    </a:p>
                  </a:txBody>
                  <a:tcPr/>
                </a:tc>
                <a:tc>
                  <a:txBody>
                    <a:bodyPr/>
                    <a:lstStyle/>
                    <a:p>
                      <a:r>
                        <a:rPr lang="ja-JP" altLang="en-US" sz="1800" kern="1200" smtClean="0">
                          <a:solidFill>
                            <a:schemeClr val="dk1"/>
                          </a:solidFill>
                          <a:latin typeface="+mn-lt"/>
                          <a:ea typeface="+mn-ea"/>
                          <a:cs typeface="+mn-cs"/>
                        </a:rPr>
                        <a:t>胎児の危害のリスクが発生することがあります。 </a:t>
                      </a:r>
                      <a:endParaRPr lang="en-US" dirty="0"/>
                    </a:p>
                  </a:txBody>
                  <a:tcPr/>
                </a:tc>
                <a:tc>
                  <a:txBody>
                    <a:bodyPr/>
                    <a:lstStyle/>
                    <a:p>
                      <a:endParaRPr lang="en-US" dirty="0"/>
                    </a:p>
                  </a:txBody>
                  <a:tcPr/>
                </a:tc>
              </a:tr>
              <a:tr h="742950">
                <a:tc>
                  <a:txBody>
                    <a:bodyPr/>
                    <a:lstStyle/>
                    <a:p>
                      <a:r>
                        <a:rPr lang="en-US" dirty="0" smtClean="0"/>
                        <a:t>R65 </a:t>
                      </a:r>
                      <a:endParaRPr lang="en-US" dirty="0"/>
                    </a:p>
                  </a:txBody>
                  <a:tcPr/>
                </a:tc>
                <a:tc>
                  <a:txBody>
                    <a:bodyPr/>
                    <a:lstStyle/>
                    <a:p>
                      <a:r>
                        <a:rPr lang="ja-JP" altLang="en-US" sz="1800" kern="1200" smtClean="0">
                          <a:solidFill>
                            <a:schemeClr val="dk1"/>
                          </a:solidFill>
                          <a:latin typeface="+mn-lt"/>
                          <a:ea typeface="+mn-ea"/>
                          <a:cs typeface="+mn-cs"/>
                        </a:rPr>
                        <a:t>有害：飲み込むと肺障害を引き起こす可能性があります。 </a:t>
                      </a:r>
                      <a:endParaRPr lang="en-US" dirty="0"/>
                    </a:p>
                  </a:txBody>
                  <a:tcPr/>
                </a:tc>
                <a:tc>
                  <a:txBody>
                    <a:bodyPr/>
                    <a:lstStyle/>
                    <a:p>
                      <a:endParaRPr lang="en-US" dirty="0"/>
                    </a:p>
                  </a:txBody>
                  <a:tcPr/>
                </a:tc>
              </a:tr>
              <a:tr h="742950">
                <a:tc>
                  <a:txBody>
                    <a:bodyPr/>
                    <a:lstStyle/>
                    <a:p>
                      <a:r>
                        <a:rPr lang="en-US" dirty="0" smtClean="0"/>
                        <a:t>R67</a:t>
                      </a:r>
                      <a:endParaRPr lang="en-US" dirty="0"/>
                    </a:p>
                  </a:txBody>
                  <a:tcPr/>
                </a:tc>
                <a:tc>
                  <a:txBody>
                    <a:bodyPr/>
                    <a:lstStyle/>
                    <a:p>
                      <a:r>
                        <a:rPr lang="ja-JP" altLang="en-US" sz="1800" kern="1200" smtClean="0">
                          <a:solidFill>
                            <a:schemeClr val="dk1"/>
                          </a:solidFill>
                          <a:latin typeface="+mn-lt"/>
                          <a:ea typeface="+mn-ea"/>
                          <a:cs typeface="+mn-cs"/>
                        </a:rPr>
                        <a:t>蒸気が眠気やめまいを起こすことがある。 </a:t>
                      </a:r>
                      <a:endParaRPr lang="en-US" dirty="0"/>
                    </a:p>
                  </a:txBody>
                  <a:tcPr/>
                </a:tc>
                <a:tc>
                  <a:txBody>
                    <a:bodyPr/>
                    <a:lstStyle/>
                    <a:p>
                      <a:endParaRPr lang="en-US" dirty="0"/>
                    </a:p>
                  </a:txBody>
                  <a:tcPr/>
                </a:tc>
              </a:tr>
              <a:tr h="742950">
                <a:tc>
                  <a:txBody>
                    <a:bodyPr/>
                    <a:lstStyle/>
                    <a:p>
                      <a:r>
                        <a:rPr lang="en-US" dirty="0" smtClean="0"/>
                        <a:t>S26</a:t>
                      </a:r>
                      <a:endParaRPr lang="en-US" dirty="0"/>
                    </a:p>
                  </a:txBody>
                  <a:tcPr/>
                </a:tc>
                <a:tc>
                  <a:txBody>
                    <a:bodyPr/>
                    <a:lstStyle/>
                    <a:p>
                      <a:r>
                        <a:rPr lang="ja-JP" altLang="en-US" sz="1800" kern="1200" smtClean="0">
                          <a:solidFill>
                            <a:schemeClr val="dk1"/>
                          </a:solidFill>
                          <a:latin typeface="+mn-lt"/>
                          <a:ea typeface="+mn-ea"/>
                          <a:cs typeface="+mn-cs"/>
                        </a:rPr>
                        <a:t>眼に入った場合は、大量の水で洗い流し、医師の診察を受ける。 </a:t>
                      </a:r>
                      <a:endParaRPr lang="en-US" dirty="0"/>
                    </a:p>
                  </a:txBody>
                  <a:tcPr/>
                </a:tc>
                <a:tc>
                  <a:txBody>
                    <a:bodyPr/>
                    <a:lstStyle/>
                    <a:p>
                      <a:endParaRPr lang="en-US" dirty="0"/>
                    </a:p>
                  </a:txBody>
                  <a:tcPr/>
                </a:tc>
              </a:tr>
              <a:tr h="742950">
                <a:tc>
                  <a:txBody>
                    <a:bodyPr/>
                    <a:lstStyle/>
                    <a:p>
                      <a:r>
                        <a:rPr lang="en-US" dirty="0" smtClean="0"/>
                        <a:t>S36/37/39</a:t>
                      </a:r>
                      <a:endParaRPr lang="en-US" dirty="0"/>
                    </a:p>
                  </a:txBody>
                  <a:tcPr/>
                </a:tc>
                <a:tc>
                  <a:txBody>
                    <a:bodyPr/>
                    <a:lstStyle/>
                    <a:p>
                      <a:r>
                        <a:rPr lang="ja-JP" altLang="en-US" sz="1800" kern="1200" smtClean="0">
                          <a:solidFill>
                            <a:schemeClr val="dk1"/>
                          </a:solidFill>
                          <a:latin typeface="+mn-lt"/>
                          <a:ea typeface="+mn-ea"/>
                          <a:cs typeface="+mn-cs"/>
                        </a:rPr>
                        <a:t>適切な保護服および、手袋、眼</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顔面保護具を着用する。</a:t>
                      </a:r>
                      <a:endParaRPr lang="en-US" dirty="0"/>
                    </a:p>
                  </a:txBody>
                  <a:tcPr/>
                </a:tc>
                <a:tc>
                  <a:txBody>
                    <a:bodyPr/>
                    <a:lstStyle/>
                    <a:p>
                      <a:endParaRPr lang="en-US" dirty="0"/>
                    </a:p>
                  </a:txBody>
                  <a:tcPr/>
                </a:tc>
              </a:tr>
              <a:tr h="742950">
                <a:tc>
                  <a:txBody>
                    <a:bodyPr/>
                    <a:lstStyle/>
                    <a:p>
                      <a:r>
                        <a:rPr lang="en-US" dirty="0" smtClean="0"/>
                        <a:t>S62</a:t>
                      </a:r>
                      <a:endParaRPr lang="en-US" dirty="0"/>
                    </a:p>
                  </a:txBody>
                  <a:tcPr/>
                </a:tc>
                <a:tc>
                  <a:txBody>
                    <a:bodyPr/>
                    <a:lstStyle/>
                    <a:p>
                      <a:r>
                        <a:rPr lang="ja-JP" altLang="en-US" sz="1800" kern="1200" smtClean="0">
                          <a:solidFill>
                            <a:schemeClr val="dk1"/>
                          </a:solidFill>
                          <a:latin typeface="+mn-lt"/>
                          <a:ea typeface="+mn-ea"/>
                          <a:cs typeface="+mn-cs"/>
                        </a:rPr>
                        <a:t>飲み込んだ場合、嘔吐を誘発しない、直ちに医師に相談し、この容器またはラベルを見せる。 </a:t>
                      </a:r>
                      <a:endParaRPr lang="en-US" dirty="0"/>
                    </a:p>
                  </a:txBody>
                  <a:tcPr/>
                </a:tc>
                <a:tc>
                  <a:txBody>
                    <a:bodyPr/>
                    <a:lstStyle/>
                    <a:p>
                      <a:endParaRPr lang="en-US" dirty="0"/>
                    </a:p>
                  </a:txBody>
                  <a:tcPr/>
                </a:tc>
              </a:tr>
              <a:tr h="742950">
                <a:tc>
                  <a:txBody>
                    <a:bodyPr/>
                    <a:lstStyle/>
                    <a:p>
                      <a:r>
                        <a:rPr lang="en-US" dirty="0" smtClean="0"/>
                        <a:t>R34 </a:t>
                      </a:r>
                      <a:endParaRPr lang="en-US" dirty="0"/>
                    </a:p>
                  </a:txBody>
                  <a:tcPr/>
                </a:tc>
                <a:tc>
                  <a:txBody>
                    <a:bodyPr/>
                    <a:lstStyle/>
                    <a:p>
                      <a:r>
                        <a:rPr lang="ja-JP" altLang="en-US" sz="1800" kern="1200" smtClean="0">
                          <a:solidFill>
                            <a:schemeClr val="dk1"/>
                          </a:solidFill>
                          <a:latin typeface="+mn-lt"/>
                          <a:ea typeface="+mn-ea"/>
                          <a:cs typeface="+mn-cs"/>
                        </a:rPr>
                        <a:t>やけどの原因となる。 </a:t>
                      </a:r>
                      <a:br>
                        <a:rPr lang="ja-JP" altLang="en-US" sz="1800" kern="1200" smtClean="0">
                          <a:solidFill>
                            <a:schemeClr val="dk1"/>
                          </a:solidFill>
                          <a:latin typeface="+mn-lt"/>
                          <a:ea typeface="+mn-ea"/>
                          <a:cs typeface="+mn-cs"/>
                        </a:rPr>
                      </a:br>
                      <a:endParaRPr lang="en-US" dirty="0"/>
                    </a:p>
                  </a:txBody>
                  <a:tcPr/>
                </a:tc>
                <a:tc>
                  <a:txBody>
                    <a:bodyPr/>
                    <a:lstStyle/>
                    <a:p>
                      <a:endParaRPr lang="en-US" dirty="0"/>
                    </a:p>
                  </a:txBody>
                  <a:tcPr/>
                </a:tc>
              </a:tr>
              <a:tr h="742950">
                <a:tc>
                  <a:txBody>
                    <a:bodyPr/>
                    <a:lstStyle/>
                    <a:p>
                      <a:r>
                        <a:rPr lang="ja-JP" altLang="en-US" sz="1800" kern="1200" smtClean="0">
                          <a:solidFill>
                            <a:schemeClr val="dk1"/>
                          </a:solidFill>
                          <a:latin typeface="+mn-lt"/>
                          <a:ea typeface="+mn-ea"/>
                          <a:cs typeface="+mn-cs"/>
                        </a:rPr>
                        <a:t>欧州連合 </a:t>
                      </a:r>
                      <a:br>
                        <a:rPr lang="ja-JP" altLang="en-US" sz="1800" kern="1200" smtClean="0">
                          <a:solidFill>
                            <a:schemeClr val="dk1"/>
                          </a:solidFill>
                          <a:latin typeface="+mn-lt"/>
                          <a:ea typeface="+mn-ea"/>
                          <a:cs typeface="+mn-cs"/>
                        </a:rPr>
                      </a:br>
                      <a:r>
                        <a:rPr lang="ja-JP" altLang="en-US" sz="1800" kern="1200" smtClean="0">
                          <a:solidFill>
                            <a:schemeClr val="dk1"/>
                          </a:solidFill>
                          <a:latin typeface="+mn-lt"/>
                          <a:ea typeface="+mn-ea"/>
                          <a:cs typeface="+mn-cs"/>
                        </a:rPr>
                        <a:t>物理的性質 </a:t>
                      </a:r>
                      <a:endParaRPr lang="en-US" b="1" dirty="0" smtClean="0"/>
                    </a:p>
                  </a:txBody>
                  <a:tcPr/>
                </a:tc>
                <a:tc>
                  <a:txBody>
                    <a:bodyPr/>
                    <a:lstStyle/>
                    <a:p>
                      <a:endParaRPr lang="en-US" dirty="0"/>
                    </a:p>
                  </a:txBody>
                  <a:tcPr/>
                </a:tc>
                <a:tc>
                  <a:txBody>
                    <a:bodyPr/>
                    <a:lstStyle/>
                    <a:p>
                      <a:endParaRPr lang="en-US" dirty="0"/>
                    </a:p>
                  </a:txBody>
                  <a:tcPr/>
                </a:tc>
              </a:tr>
              <a:tr h="742950">
                <a:tc>
                  <a:txBody>
                    <a:bodyPr/>
                    <a:lstStyle/>
                    <a:p>
                      <a:r>
                        <a:rPr lang="en-US" dirty="0" smtClean="0"/>
                        <a:t>EUH001</a:t>
                      </a:r>
                      <a:endParaRPr lang="en-US" dirty="0"/>
                    </a:p>
                  </a:txBody>
                  <a:tcPr/>
                </a:tc>
                <a:tc>
                  <a:txBody>
                    <a:bodyPr/>
                    <a:lstStyle/>
                    <a:p>
                      <a:r>
                        <a:rPr lang="ja-JP" altLang="en-US" sz="1800" kern="1200" smtClean="0">
                          <a:solidFill>
                            <a:schemeClr val="dk1"/>
                          </a:solidFill>
                          <a:latin typeface="+mn-lt"/>
                          <a:ea typeface="+mn-ea"/>
                          <a:cs typeface="+mn-cs"/>
                        </a:rPr>
                        <a:t>乾燥時間の爆発 </a:t>
                      </a:r>
                      <a:endParaRPr lang="en-US" dirty="0"/>
                    </a:p>
                  </a:txBody>
                  <a:tcPr/>
                </a:tc>
                <a:tc>
                  <a:txBody>
                    <a:bodyPr/>
                    <a:lstStyle/>
                    <a:p>
                      <a:endParaRPr lang="en-US" dirty="0"/>
                    </a:p>
                  </a:txBody>
                  <a:tcPr/>
                </a:tc>
              </a:tr>
              <a:tr h="742950">
                <a:tc>
                  <a:txBody>
                    <a:bodyPr/>
                    <a:lstStyle/>
                    <a:p>
                      <a:r>
                        <a:rPr lang="en-US" dirty="0" smtClean="0"/>
                        <a:t>EUH006</a:t>
                      </a:r>
                      <a:endParaRPr lang="en-US" dirty="0"/>
                    </a:p>
                  </a:txBody>
                  <a:tcPr/>
                </a:tc>
                <a:tc>
                  <a:txBody>
                    <a:bodyPr/>
                    <a:lstStyle/>
                    <a:p>
                      <a:r>
                        <a:rPr lang="ja-JP" altLang="en-US" sz="1800" kern="1200" smtClean="0">
                          <a:solidFill>
                            <a:schemeClr val="dk1"/>
                          </a:solidFill>
                          <a:latin typeface="+mn-lt"/>
                          <a:ea typeface="+mn-ea"/>
                          <a:cs typeface="+mn-cs"/>
                        </a:rPr>
                        <a:t>空気と接触せずに、または爆発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kern="1200" smtClean="0">
                          <a:solidFill>
                            <a:schemeClr val="dk1"/>
                          </a:solidFill>
                          <a:latin typeface="+mn-lt"/>
                          <a:ea typeface="+mn-ea"/>
                          <a:cs typeface="+mn-cs"/>
                        </a:rPr>
                        <a:t>周囲温度で不安定 </a:t>
                      </a:r>
                      <a:endParaRPr lang="en-US" dirty="0"/>
                    </a:p>
                  </a:txBody>
                  <a:tcPr/>
                </a:tc>
              </a:tr>
              <a:tr h="742950">
                <a:tc>
                  <a:txBody>
                    <a:bodyPr/>
                    <a:lstStyle/>
                    <a:p>
                      <a:r>
                        <a:rPr lang="en-US" dirty="0" smtClean="0"/>
                        <a:t>EUH014</a:t>
                      </a:r>
                      <a:endParaRPr lang="en-US" dirty="0"/>
                    </a:p>
                  </a:txBody>
                  <a:tcPr/>
                </a:tc>
                <a:tc>
                  <a:txBody>
                    <a:bodyPr/>
                    <a:lstStyle/>
                    <a:p>
                      <a:r>
                        <a:rPr lang="ja-JP" altLang="en-US" sz="1800" kern="1200" smtClean="0">
                          <a:solidFill>
                            <a:schemeClr val="dk1"/>
                          </a:solidFill>
                          <a:latin typeface="+mn-lt"/>
                          <a:ea typeface="+mn-ea"/>
                          <a:cs typeface="+mn-cs"/>
                        </a:rPr>
                        <a:t>水と激しく反応する </a:t>
                      </a:r>
                      <a:endParaRPr lang="en-US" dirty="0"/>
                    </a:p>
                  </a:txBody>
                  <a:tcPr/>
                </a:tc>
                <a:tc>
                  <a:txBody>
                    <a:bodyPr/>
                    <a:lstStyle/>
                    <a:p>
                      <a:r>
                        <a:rPr lang="ja-JP" altLang="en-US" sz="1800" kern="1200" smtClean="0">
                          <a:solidFill>
                            <a:schemeClr val="dk1"/>
                          </a:solidFill>
                          <a:latin typeface="+mn-lt"/>
                          <a:ea typeface="+mn-ea"/>
                          <a:cs typeface="+mn-cs"/>
                        </a:rPr>
                        <a:t>水</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例えば塩化アセチル、アルカリ金属、四塩化チタン</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と激しく反応する </a:t>
                      </a:r>
                      <a:endParaRPr lang="en-US" dirty="0"/>
                    </a:p>
                  </a:txBody>
                  <a:tcPr/>
                </a:tc>
              </a:tr>
              <a:tr h="742950">
                <a:tc>
                  <a:txBody>
                    <a:bodyPr/>
                    <a:lstStyle/>
                    <a:p>
                      <a:r>
                        <a:rPr lang="en-US" dirty="0" smtClean="0"/>
                        <a:t>EUH018</a:t>
                      </a:r>
                      <a:endParaRPr lang="en-US" dirty="0"/>
                    </a:p>
                  </a:txBody>
                  <a:tcPr/>
                </a:tc>
                <a:tc>
                  <a:txBody>
                    <a:bodyPr/>
                    <a:lstStyle/>
                    <a:p>
                      <a:r>
                        <a:rPr lang="ja-JP" altLang="en-US" sz="1800" kern="1200" smtClean="0">
                          <a:solidFill>
                            <a:schemeClr val="dk1"/>
                          </a:solidFill>
                          <a:latin typeface="+mn-lt"/>
                          <a:ea typeface="+mn-ea"/>
                          <a:cs typeface="+mn-cs"/>
                        </a:rPr>
                        <a:t>使用の際には、引火性</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爆発性の蒸気を形成することができる </a:t>
                      </a:r>
                      <a:r>
                        <a:rPr lang="en-US" altLang="ja-JP" sz="1800" kern="1200" dirty="0" smtClean="0">
                          <a:solidFill>
                            <a:schemeClr val="dk1"/>
                          </a:solidFill>
                          <a:latin typeface="+mn-lt"/>
                          <a:ea typeface="+mn-ea"/>
                          <a:cs typeface="+mn-cs"/>
                        </a:rPr>
                        <a:t>- </a:t>
                      </a:r>
                      <a:r>
                        <a:rPr lang="ja-JP" altLang="en-US" sz="1800" kern="1200" smtClean="0">
                          <a:solidFill>
                            <a:schemeClr val="dk1"/>
                          </a:solidFill>
                          <a:latin typeface="+mn-lt"/>
                          <a:ea typeface="+mn-ea"/>
                          <a:cs typeface="+mn-cs"/>
                        </a:rPr>
                        <a:t>空気混合 </a:t>
                      </a:r>
                      <a:endParaRPr lang="en-US" dirty="0"/>
                    </a:p>
                  </a:txBody>
                  <a:tcPr/>
                </a:tc>
                <a:tc>
                  <a:txBody>
                    <a:bodyPr/>
                    <a:lstStyle/>
                    <a:p>
                      <a:endParaRPr lang="en-US" dirty="0"/>
                    </a:p>
                  </a:txBody>
                  <a:tcPr/>
                </a:tc>
              </a:tr>
              <a:tr h="742950">
                <a:tc>
                  <a:txBody>
                    <a:bodyPr/>
                    <a:lstStyle/>
                    <a:p>
                      <a:r>
                        <a:rPr lang="en-US" dirty="0" smtClean="0"/>
                        <a:t>EUH019</a:t>
                      </a:r>
                      <a:endParaRPr lang="en-US" dirty="0"/>
                    </a:p>
                  </a:txBody>
                  <a:tcPr/>
                </a:tc>
                <a:tc>
                  <a:txBody>
                    <a:bodyPr/>
                    <a:lstStyle/>
                    <a:p>
                      <a:r>
                        <a:rPr lang="ja-JP" altLang="en-US" sz="1800" kern="1200" smtClean="0">
                          <a:solidFill>
                            <a:schemeClr val="dk1"/>
                          </a:solidFill>
                          <a:latin typeface="+mn-lt"/>
                          <a:ea typeface="+mn-ea"/>
                          <a:cs typeface="+mn-cs"/>
                        </a:rPr>
                        <a:t>爆発性過酸化物を生成することができます </a:t>
                      </a:r>
                      <a:endParaRPr lang="en-US" dirty="0"/>
                    </a:p>
                  </a:txBody>
                  <a:tcPr/>
                </a:tc>
                <a:tc>
                  <a:txBody>
                    <a:bodyPr/>
                    <a:lstStyle/>
                    <a:p>
                      <a:r>
                        <a:rPr lang="en-US" altLang="ja-JP" sz="1800" kern="1200" dirty="0" smtClean="0">
                          <a:solidFill>
                            <a:schemeClr val="dk1"/>
                          </a:solidFill>
                          <a:latin typeface="+mn-lt"/>
                          <a:ea typeface="+mn-ea"/>
                          <a:cs typeface="+mn-cs"/>
                        </a:rPr>
                        <a:t>[ - </a:t>
                      </a:r>
                      <a:r>
                        <a:rPr lang="ja-JP" altLang="en-US" sz="1800" kern="1200" smtClean="0">
                          <a:solidFill>
                            <a:schemeClr val="dk1"/>
                          </a:solidFill>
                          <a:latin typeface="+mn-lt"/>
                          <a:ea typeface="+mn-ea"/>
                          <a:cs typeface="+mn-cs"/>
                        </a:rPr>
                        <a:t>ジオキサン、ジエチルエーテル、</a:t>
                      </a:r>
                      <a:r>
                        <a:rPr lang="en-US" altLang="ja-JP" sz="1800" kern="1200" dirty="0" smtClean="0">
                          <a:solidFill>
                            <a:schemeClr val="dk1"/>
                          </a:solidFill>
                          <a:latin typeface="+mn-lt"/>
                          <a:ea typeface="+mn-ea"/>
                          <a:cs typeface="+mn-cs"/>
                        </a:rPr>
                        <a:t>1,4]</a:t>
                      </a:r>
                      <a:r>
                        <a:rPr lang="ja-JP" altLang="en-US" sz="1800" kern="1200" smtClean="0">
                          <a:solidFill>
                            <a:schemeClr val="dk1"/>
                          </a:solidFill>
                          <a:latin typeface="+mn-lt"/>
                          <a:ea typeface="+mn-ea"/>
                          <a:cs typeface="+mn-cs"/>
                        </a:rPr>
                        <a:t>爆発性過酸化物を生成することができます </a:t>
                      </a:r>
                      <a:endParaRPr lang="en-US" dirty="0"/>
                    </a:p>
                  </a:txBody>
                  <a:tcPr/>
                </a:tc>
              </a:tr>
              <a:tr h="742950">
                <a:tc>
                  <a:txBody>
                    <a:bodyPr/>
                    <a:lstStyle/>
                    <a:p>
                      <a:r>
                        <a:rPr lang="en-US" dirty="0" smtClean="0"/>
                        <a:t>EUH044</a:t>
                      </a:r>
                      <a:endParaRPr lang="en-US" dirty="0"/>
                    </a:p>
                  </a:txBody>
                  <a:tcPr/>
                </a:tc>
                <a:tc>
                  <a:txBody>
                    <a:bodyPr/>
                    <a:lstStyle/>
                    <a:p>
                      <a:r>
                        <a:rPr lang="ja-JP" altLang="en-US" sz="1800" kern="1200" smtClean="0">
                          <a:solidFill>
                            <a:schemeClr val="dk1"/>
                          </a:solidFill>
                          <a:latin typeface="+mn-lt"/>
                          <a:ea typeface="+mn-ea"/>
                          <a:cs typeface="+mn-cs"/>
                        </a:rPr>
                        <a:t>閉じ込め爆発のリスク下で加熱</a:t>
                      </a:r>
                      <a:endParaRPr lang="en-US" dirty="0"/>
                    </a:p>
                  </a:txBody>
                  <a:tcPr/>
                </a:tc>
                <a:tc>
                  <a:txBody>
                    <a:bodyPr/>
                    <a:lstStyle/>
                    <a:p>
                      <a:r>
                        <a:rPr lang="ja-JP" altLang="en-US" sz="1800" kern="1200" smtClean="0">
                          <a:solidFill>
                            <a:schemeClr val="dk1"/>
                          </a:solidFill>
                          <a:latin typeface="+mn-lt"/>
                          <a:ea typeface="+mn-ea"/>
                          <a:cs typeface="+mn-cs"/>
                        </a:rPr>
                        <a:t>爆発的な分解、加熱時ではなく、強すぎるスチールドラムコンテナ </a:t>
                      </a:r>
                      <a:endParaRPr lang="en-US" dirty="0"/>
                    </a:p>
                  </a:txBody>
                  <a:tcPr/>
                </a:tc>
              </a:tr>
              <a:tr h="742950">
                <a:tc>
                  <a:txBody>
                    <a:bodyPr/>
                    <a:lstStyle/>
                    <a:p>
                      <a:r>
                        <a:rPr lang="ja-JP" altLang="en-US" sz="1800" kern="1200" smtClean="0">
                          <a:solidFill>
                            <a:schemeClr val="dk1"/>
                          </a:solidFill>
                          <a:latin typeface="+mn-lt"/>
                          <a:ea typeface="+mn-ea"/>
                          <a:cs typeface="+mn-cs"/>
                        </a:rPr>
                        <a:t>健康のプロパティ </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EUH029</a:t>
                      </a:r>
                      <a:endParaRPr lang="en-US" dirty="0"/>
                    </a:p>
                  </a:txBody>
                  <a:tcPr/>
                </a:tc>
                <a:tc>
                  <a:txBody>
                    <a:bodyPr/>
                    <a:lstStyle/>
                    <a:p>
                      <a:r>
                        <a:rPr lang="ja-JP" altLang="en-US" sz="1800" kern="1200" smtClean="0">
                          <a:solidFill>
                            <a:schemeClr val="dk1"/>
                          </a:solidFill>
                          <a:latin typeface="+mn-lt"/>
                          <a:ea typeface="+mn-ea"/>
                          <a:cs typeface="+mn-cs"/>
                        </a:rPr>
                        <a:t>水と接触して有毒ガスを発生する </a:t>
                      </a:r>
                      <a:endParaRPr lang="en-US" dirty="0"/>
                    </a:p>
                  </a:txBody>
                  <a:tcPr/>
                </a:tc>
                <a:tc>
                  <a:txBody>
                    <a:bodyPr/>
                    <a:lstStyle/>
                    <a:p>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このようなリン化アルミニウムへの暴露など、五硫化リン</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、水または湿った空気に重度の毒性猫</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ガスの進化 </a:t>
                      </a:r>
                      <a:endParaRPr lang="en-US" dirty="0"/>
                    </a:p>
                  </a:txBody>
                  <a:tcPr/>
                </a:tc>
              </a:tr>
              <a:tr h="742950">
                <a:tc>
                  <a:txBody>
                    <a:bodyPr/>
                    <a:lstStyle/>
                    <a:p>
                      <a:r>
                        <a:rPr lang="en-US" dirty="0" smtClean="0"/>
                        <a:t>EUH031</a:t>
                      </a:r>
                      <a:endParaRPr lang="en-US" dirty="0"/>
                    </a:p>
                  </a:txBody>
                  <a:tcPr/>
                </a:tc>
                <a:tc>
                  <a:txBody>
                    <a:bodyPr/>
                    <a:lstStyle/>
                    <a:p>
                      <a:r>
                        <a:rPr lang="ja-JP" altLang="en-US" sz="1800" kern="1200" smtClean="0">
                          <a:solidFill>
                            <a:schemeClr val="dk1"/>
                          </a:solidFill>
                          <a:latin typeface="+mn-lt"/>
                          <a:ea typeface="+mn-ea"/>
                          <a:cs typeface="+mn-cs"/>
                        </a:rPr>
                        <a:t>酸と接触して有毒ガスを発生する </a:t>
                      </a:r>
                      <a:endParaRPr lang="en-US" dirty="0"/>
                    </a:p>
                  </a:txBody>
                  <a:tcPr/>
                </a:tc>
                <a:tc>
                  <a:txBody>
                    <a:bodyPr/>
                    <a:lstStyle/>
                    <a:p>
                      <a:r>
                        <a:rPr lang="ja-JP" altLang="en-US" sz="1800" kern="1200" smtClean="0">
                          <a:solidFill>
                            <a:schemeClr val="dk1"/>
                          </a:solidFill>
                          <a:latin typeface="+mn-lt"/>
                          <a:ea typeface="+mn-ea"/>
                          <a:cs typeface="+mn-cs"/>
                        </a:rPr>
                        <a:t>酸との急性毒性ガス放出猫</a:t>
                      </a:r>
                      <a:r>
                        <a:rPr lang="en-US" altLang="ja-JP" sz="1800" kern="1200" dirty="0" smtClean="0">
                          <a:solidFill>
                            <a:schemeClr val="dk1"/>
                          </a:solidFill>
                          <a:latin typeface="+mn-lt"/>
                          <a:ea typeface="+mn-ea"/>
                          <a:cs typeface="+mn-cs"/>
                        </a:rPr>
                        <a:t>3</a:t>
                      </a:r>
                      <a:r>
                        <a:rPr lang="ja-JP" altLang="en-US" sz="1800" kern="1200" smtClean="0">
                          <a:solidFill>
                            <a:schemeClr val="dk1"/>
                          </a:solidFill>
                          <a:latin typeface="+mn-lt"/>
                          <a:ea typeface="+mn-ea"/>
                          <a:cs typeface="+mn-cs"/>
                        </a:rPr>
                        <a:t>お問い合わせ</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例：次亜塩素酸ナトリウム、硫化バリウム</a:t>
                      </a:r>
                      <a:r>
                        <a:rPr lang="en-US" altLang="ja-JP" sz="1800" kern="1200" dirty="0" smtClean="0">
                          <a:solidFill>
                            <a:schemeClr val="dk1"/>
                          </a:solidFill>
                          <a:latin typeface="+mn-lt"/>
                          <a:ea typeface="+mn-ea"/>
                          <a:cs typeface="+mn-cs"/>
                        </a:rPr>
                        <a:t>] </a:t>
                      </a:r>
                      <a:endParaRPr lang="en-US" dirty="0"/>
                    </a:p>
                  </a:txBody>
                  <a:tcPr/>
                </a:tc>
              </a:tr>
              <a:tr h="742950">
                <a:tc>
                  <a:txBody>
                    <a:bodyPr/>
                    <a:lstStyle/>
                    <a:p>
                      <a:r>
                        <a:rPr lang="en-US" smtClean="0"/>
                        <a:t>EUH032</a:t>
                      </a:r>
                      <a:endParaRPr lang="en-US" dirty="0"/>
                    </a:p>
                  </a:txBody>
                  <a:tcPr/>
                </a:tc>
                <a:tc>
                  <a:txBody>
                    <a:bodyPr/>
                    <a:lstStyle/>
                    <a:p>
                      <a:r>
                        <a:rPr lang="ja-JP" altLang="en-US" sz="1800" kern="1200" smtClean="0">
                          <a:solidFill>
                            <a:schemeClr val="dk1"/>
                          </a:solidFill>
                          <a:latin typeface="+mn-lt"/>
                          <a:ea typeface="+mn-ea"/>
                          <a:cs typeface="+mn-cs"/>
                        </a:rPr>
                        <a:t>酸との接触は極めて有毒なガスを発生する </a:t>
                      </a:r>
                      <a:endParaRPr lang="en-US" dirty="0"/>
                    </a:p>
                  </a:txBody>
                  <a:tcPr/>
                </a:tc>
                <a:tc>
                  <a:txBody>
                    <a:bodyPr/>
                    <a:lstStyle/>
                    <a:p>
                      <a:r>
                        <a:rPr lang="ja-JP" altLang="en-US" sz="1800" kern="1200" smtClean="0">
                          <a:solidFill>
                            <a:schemeClr val="dk1"/>
                          </a:solidFill>
                          <a:latin typeface="+mn-lt"/>
                          <a:ea typeface="+mn-ea"/>
                          <a:cs typeface="+mn-cs"/>
                        </a:rPr>
                        <a:t>有毒ガスの酸を放出して</a:t>
                      </a:r>
                      <a:r>
                        <a:rPr lang="en-US" altLang="ja-JP" sz="1800" kern="1200" dirty="0" smtClean="0">
                          <a:solidFill>
                            <a:schemeClr val="dk1"/>
                          </a:solidFill>
                          <a:latin typeface="+mn-lt"/>
                          <a:ea typeface="+mn-ea"/>
                          <a:cs typeface="+mn-cs"/>
                        </a:rPr>
                        <a:t>[</a:t>
                      </a:r>
                      <a:r>
                        <a:rPr lang="ja-JP" altLang="en-US" sz="1800" kern="1200" smtClean="0">
                          <a:solidFill>
                            <a:schemeClr val="dk1"/>
                          </a:solidFill>
                          <a:latin typeface="+mn-lt"/>
                          <a:ea typeface="+mn-ea"/>
                          <a:cs typeface="+mn-cs"/>
                        </a:rPr>
                        <a:t>：シアン化水素塩、アジ化ナトリウムなどの急性</a:t>
                      </a:r>
                      <a:r>
                        <a:rPr lang="ja-JP" altLang="en-US" sz="1800" kern="1200" baseline="0" smtClean="0">
                          <a:solidFill>
                            <a:schemeClr val="dk1"/>
                          </a:solidFill>
                          <a:latin typeface="+mn-lt"/>
                          <a:ea typeface="+mn-ea"/>
                          <a:cs typeface="+mn-cs"/>
                        </a:rPr>
                        <a:t> </a:t>
                      </a:r>
                      <a:r>
                        <a:rPr lang="en-US" altLang="ja-JP" sz="1800" kern="1200" baseline="0" dirty="0" smtClean="0">
                          <a:solidFill>
                            <a:schemeClr val="dk1"/>
                          </a:solidFill>
                          <a:latin typeface="+mn-lt"/>
                          <a:ea typeface="+mn-ea"/>
                          <a:cs typeface="+mn-cs"/>
                        </a:rPr>
                        <a:t>cat </a:t>
                      </a:r>
                      <a:r>
                        <a:rPr lang="en-US" altLang="ja-JP" sz="1800" kern="1200" dirty="0" smtClean="0">
                          <a:solidFill>
                            <a:schemeClr val="dk1"/>
                          </a:solidFill>
                          <a:latin typeface="+mn-lt"/>
                          <a:ea typeface="+mn-ea"/>
                          <a:cs typeface="+mn-cs"/>
                        </a:rPr>
                        <a:t>1-2</a:t>
                      </a:r>
                      <a:r>
                        <a:rPr lang="ja-JP" altLang="en-US" sz="1800" kern="1200" smtClean="0">
                          <a:solidFill>
                            <a:schemeClr val="dk1"/>
                          </a:solidFill>
                          <a:latin typeface="+mn-lt"/>
                          <a:ea typeface="+mn-ea"/>
                          <a:cs typeface="+mn-cs"/>
                        </a:rPr>
                        <a:t>に連絡 </a:t>
                      </a:r>
                      <a:endParaRPr lang="en-US" dirty="0"/>
                    </a:p>
                  </a:txBody>
                  <a:tcPr/>
                </a:tc>
              </a:tr>
              <a:tr h="742950">
                <a:tc>
                  <a:txBody>
                    <a:bodyPr/>
                    <a:lstStyle/>
                    <a:p>
                      <a:r>
                        <a:rPr lang="en-US" dirty="0" smtClean="0"/>
                        <a:t>EUH066</a:t>
                      </a:r>
                      <a:endParaRPr lang="en-US" dirty="0"/>
                    </a:p>
                  </a:txBody>
                  <a:tcPr/>
                </a:tc>
                <a:tc>
                  <a:txBody>
                    <a:bodyPr/>
                    <a:lstStyle/>
                    <a:p>
                      <a:r>
                        <a:rPr lang="ja-JP" altLang="en-US" sz="1800" kern="1200" smtClean="0">
                          <a:solidFill>
                            <a:schemeClr val="dk1"/>
                          </a:solidFill>
                          <a:latin typeface="+mn-lt"/>
                          <a:ea typeface="+mn-ea"/>
                          <a:cs typeface="+mn-cs"/>
                        </a:rPr>
                        <a:t>繰り返し曝露すると、皮膚の乾燥、ひび割れの原因となります </a:t>
                      </a:r>
                      <a:endParaRPr lang="en-US" dirty="0"/>
                    </a:p>
                  </a:txBody>
                  <a:tcPr/>
                </a:tc>
                <a:tc>
                  <a:txBody>
                    <a:bodyPr/>
                    <a:lstStyle/>
                    <a:p>
                      <a:r>
                        <a:rPr lang="ja-JP" altLang="en-US" sz="1800" kern="1200" smtClean="0">
                          <a:solidFill>
                            <a:schemeClr val="dk1"/>
                          </a:solidFill>
                          <a:latin typeface="+mn-lt"/>
                          <a:ea typeface="+mn-ea"/>
                          <a:cs typeface="+mn-cs"/>
                        </a:rPr>
                        <a:t>繰り返し曝露すると、皮膚乾燥またはひび割れの発生が、刺激物として分類されていない場合があり </a:t>
                      </a:r>
                      <a:endParaRPr lang="en-US" dirty="0"/>
                    </a:p>
                  </a:txBody>
                  <a:tcPr/>
                </a:tc>
              </a:tr>
              <a:tr h="742950">
                <a:tc>
                  <a:txBody>
                    <a:bodyPr/>
                    <a:lstStyle/>
                    <a:p>
                      <a:r>
                        <a:rPr lang="en-US" dirty="0" smtClean="0"/>
                        <a:t>EUH070</a:t>
                      </a:r>
                      <a:endParaRPr lang="en-US" dirty="0"/>
                    </a:p>
                  </a:txBody>
                  <a:tcPr/>
                </a:tc>
                <a:tc>
                  <a:txBody>
                    <a:bodyPr/>
                    <a:lstStyle/>
                    <a:p>
                      <a:r>
                        <a:rPr lang="ja-JP" altLang="en-US" sz="1800" kern="1200" smtClean="0">
                          <a:solidFill>
                            <a:schemeClr val="dk1"/>
                          </a:solidFill>
                          <a:latin typeface="+mn-lt"/>
                          <a:ea typeface="+mn-ea"/>
                          <a:cs typeface="+mn-cs"/>
                        </a:rPr>
                        <a:t>目に入った場合は、被毒される </a:t>
                      </a:r>
                      <a:endParaRPr lang="en-US" dirty="0"/>
                    </a:p>
                  </a:txBody>
                  <a:tcPr/>
                </a:tc>
                <a:tc>
                  <a:txBody>
                    <a:bodyPr/>
                    <a:lstStyle/>
                    <a:p>
                      <a:r>
                        <a:rPr lang="ja-JP" altLang="en-US" sz="1800" kern="1200" smtClean="0">
                          <a:solidFill>
                            <a:schemeClr val="dk1"/>
                          </a:solidFill>
                          <a:latin typeface="+mn-lt"/>
                          <a:ea typeface="+mn-ea"/>
                          <a:cs typeface="+mn-cs"/>
                        </a:rPr>
                        <a:t>吸収過程を通っていない粘膜による原因の目の毒性に対する眼刺激性試験 </a:t>
                      </a:r>
                      <a:endParaRPr lang="en-US" dirty="0"/>
                    </a:p>
                  </a:txBody>
                  <a:tcPr/>
                </a:tc>
              </a:tr>
              <a:tr h="742950">
                <a:tc>
                  <a:txBody>
                    <a:bodyPr/>
                    <a:lstStyle/>
                    <a:p>
                      <a:r>
                        <a:rPr lang="en-US" dirty="0" smtClean="0"/>
                        <a:t>EUH071</a:t>
                      </a:r>
                      <a:endParaRPr lang="en-US" dirty="0"/>
                    </a:p>
                  </a:txBody>
                  <a:tcPr/>
                </a:tc>
                <a:tc>
                  <a:txBody>
                    <a:bodyPr/>
                    <a:lstStyle/>
                    <a:p>
                      <a:r>
                        <a:rPr lang="ja-JP" altLang="en-US" sz="1800" kern="1200" smtClean="0">
                          <a:solidFill>
                            <a:schemeClr val="dk1"/>
                          </a:solidFill>
                          <a:latin typeface="+mn-lt"/>
                          <a:ea typeface="+mn-ea"/>
                          <a:cs typeface="+mn-cs"/>
                        </a:rPr>
                        <a:t>気道に対して腐食 </a:t>
                      </a:r>
                      <a:endParaRPr lang="en-US" dirty="0"/>
                    </a:p>
                  </a:txBody>
                  <a:tcPr/>
                </a:tc>
                <a:tc>
                  <a:txBody>
                    <a:bodyPr/>
                    <a:lstStyle/>
                    <a:p>
                      <a:r>
                        <a:rPr lang="ja-JP" altLang="en-US" sz="1800" kern="1200" smtClean="0">
                          <a:solidFill>
                            <a:schemeClr val="dk1"/>
                          </a:solidFill>
                          <a:latin typeface="+mn-lt"/>
                          <a:ea typeface="+mn-ea"/>
                          <a:cs typeface="+mn-cs"/>
                        </a:rPr>
                        <a:t>腐食によるあるいは皮膚に対して腐食性分類され、簡単に吸入</a:t>
                      </a:r>
                      <a:r>
                        <a:rPr lang="en-US" altLang="ja-JP" sz="1800" kern="1200" dirty="0" smtClean="0">
                          <a:solidFill>
                            <a:schemeClr val="dk1"/>
                          </a:solidFill>
                          <a:latin typeface="+mn-lt"/>
                          <a:ea typeface="+mn-ea"/>
                          <a:cs typeface="+mn-cs"/>
                        </a:rPr>
                        <a:t>TOX</a:t>
                      </a:r>
                      <a:r>
                        <a:rPr lang="ja-JP" altLang="en-US" sz="1800" kern="1200" smtClean="0">
                          <a:solidFill>
                            <a:schemeClr val="dk1"/>
                          </a:solidFill>
                          <a:latin typeface="+mn-lt"/>
                          <a:ea typeface="+mn-ea"/>
                          <a:cs typeface="+mn-cs"/>
                        </a:rPr>
                        <a:t>テスト吸入死亡</a:t>
                      </a:r>
                      <a:endParaRPr lang="en-US" dirty="0"/>
                    </a:p>
                  </a:txBody>
                  <a:tcPr/>
                </a:tc>
              </a:tr>
              <a:tr h="742950">
                <a:tc>
                  <a:txBody>
                    <a:bodyPr/>
                    <a:lstStyle/>
                    <a:p>
                      <a:r>
                        <a:rPr lang="ja-JP" altLang="en-US" sz="1800" kern="1200" smtClean="0">
                          <a:solidFill>
                            <a:schemeClr val="dk1"/>
                          </a:solidFill>
                          <a:latin typeface="+mn-lt"/>
                          <a:ea typeface="+mn-ea"/>
                          <a:cs typeface="+mn-cs"/>
                        </a:rPr>
                        <a:t>適用される環境パフォーマンス </a:t>
                      </a:r>
                      <a:endParaRPr lang="en-US" b="1" dirty="0"/>
                    </a:p>
                  </a:txBody>
                  <a:tcPr/>
                </a:tc>
                <a:tc>
                  <a:txBody>
                    <a:bodyPr/>
                    <a:lstStyle/>
                    <a:p>
                      <a:endParaRPr lang="en-US" dirty="0"/>
                    </a:p>
                  </a:txBody>
                  <a:tcPr/>
                </a:tc>
                <a:tc>
                  <a:txBody>
                    <a:bodyPr/>
                    <a:lstStyle/>
                    <a:p>
                      <a:endParaRPr lang="en-US"/>
                    </a:p>
                  </a:txBody>
                  <a:tcPr/>
                </a:tc>
              </a:tr>
              <a:tr h="742950">
                <a:tc>
                  <a:txBody>
                    <a:bodyPr/>
                    <a:lstStyle/>
                    <a:p>
                      <a:r>
                        <a:rPr lang="en-US" dirty="0" smtClean="0"/>
                        <a:t>EUH059</a:t>
                      </a:r>
                      <a:endParaRPr lang="en-US" dirty="0"/>
                    </a:p>
                  </a:txBody>
                  <a:tcPr/>
                </a:tc>
                <a:tc>
                  <a:txBody>
                    <a:bodyPr/>
                    <a:lstStyle/>
                    <a:p>
                      <a:r>
                        <a:rPr lang="ja-JP" altLang="en-US" sz="1800" kern="1200" smtClean="0">
                          <a:solidFill>
                            <a:schemeClr val="dk1"/>
                          </a:solidFill>
                          <a:latin typeface="+mn-lt"/>
                          <a:ea typeface="+mn-ea"/>
                          <a:cs typeface="+mn-cs"/>
                        </a:rPr>
                        <a:t>オゾン層を破壊する </a:t>
                      </a:r>
                      <a:endParaRPr lang="en-US" dirty="0"/>
                    </a:p>
                  </a:txBody>
                  <a:tcPr/>
                </a:tc>
                <a:tc>
                  <a:txBody>
                    <a:bodyPr/>
                    <a:lstStyle/>
                    <a:p>
                      <a:endParaRPr lang="en-US" dirty="0"/>
                    </a:p>
                  </a:txBody>
                  <a:tcPr/>
                </a:tc>
              </a:tr>
              <a:tr h="742950">
                <a:tc>
                  <a:txBody>
                    <a:bodyPr/>
                    <a:lstStyle/>
                    <a:p>
                      <a:r>
                        <a:rPr lang="ja-JP" altLang="en-US" sz="1800" kern="1200" smtClean="0">
                          <a:solidFill>
                            <a:schemeClr val="dk1"/>
                          </a:solidFill>
                          <a:latin typeface="+mn-lt"/>
                          <a:ea typeface="+mn-ea"/>
                          <a:cs typeface="+mn-cs"/>
                        </a:rPr>
                        <a:t>他の</a:t>
                      </a:r>
                      <a:r>
                        <a:rPr lang="en-US" altLang="ja-JP" sz="1800" kern="1200" dirty="0" smtClean="0">
                          <a:solidFill>
                            <a:schemeClr val="dk1"/>
                          </a:solidFill>
                          <a:latin typeface="+mn-lt"/>
                          <a:ea typeface="+mn-ea"/>
                          <a:cs typeface="+mn-cs"/>
                        </a:rPr>
                        <a:t>EU</a:t>
                      </a:r>
                      <a:r>
                        <a:rPr lang="ja-JP" altLang="en-US" sz="1800" kern="1200" smtClean="0">
                          <a:solidFill>
                            <a:schemeClr val="dk1"/>
                          </a:solidFill>
                          <a:latin typeface="+mn-lt"/>
                          <a:ea typeface="+mn-ea"/>
                          <a:cs typeface="+mn-cs"/>
                        </a:rPr>
                        <a:t>危険有害性情報</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EUH201</a:t>
                      </a:r>
                      <a:endParaRPr lang="en-US" dirty="0"/>
                    </a:p>
                  </a:txBody>
                  <a:tcPr/>
                </a:tc>
                <a:tc>
                  <a:txBody>
                    <a:bodyPr/>
                    <a:lstStyle/>
                    <a:p>
                      <a:r>
                        <a:rPr lang="ja-JP" altLang="en-US" sz="1800" kern="1200" smtClean="0">
                          <a:solidFill>
                            <a:schemeClr val="dk1"/>
                          </a:solidFill>
                          <a:latin typeface="+mn-lt"/>
                          <a:ea typeface="+mn-ea"/>
                          <a:cs typeface="+mn-cs"/>
                        </a:rPr>
                        <a:t>鉛が含まれています。簡単に噛むことが表面に使用したり、子どもを吸引してはいけません。 </a:t>
                      </a:r>
                      <a:endParaRPr lang="en-US" dirty="0"/>
                    </a:p>
                  </a:txBody>
                  <a:tcPr/>
                </a:tc>
                <a:tc>
                  <a:txBody>
                    <a:bodyPr/>
                    <a:lstStyle/>
                    <a:p>
                      <a:endParaRPr lang="en-US" dirty="0"/>
                    </a:p>
                  </a:txBody>
                  <a:tcPr/>
                </a:tc>
              </a:tr>
              <a:tr h="742950">
                <a:tc>
                  <a:txBody>
                    <a:bodyPr/>
                    <a:lstStyle/>
                    <a:p>
                      <a:r>
                        <a:rPr lang="en-US" dirty="0" smtClean="0"/>
                        <a:t>EUH201A</a:t>
                      </a:r>
                      <a:endParaRPr lang="en-US" dirty="0"/>
                    </a:p>
                  </a:txBody>
                  <a:tcPr/>
                </a:tc>
                <a:tc>
                  <a:txBody>
                    <a:bodyPr/>
                    <a:lstStyle/>
                    <a:p>
                      <a:r>
                        <a:rPr lang="ja-JP" altLang="en-US" sz="1800" kern="1200" smtClean="0">
                          <a:solidFill>
                            <a:schemeClr val="dk1"/>
                          </a:solidFill>
                          <a:latin typeface="+mn-lt"/>
                          <a:ea typeface="+mn-ea"/>
                          <a:cs typeface="+mn-cs"/>
                        </a:rPr>
                        <a:t>警告！鉛が含まれています。 </a:t>
                      </a:r>
                      <a:endParaRPr lang="en-US" dirty="0"/>
                    </a:p>
                  </a:txBody>
                  <a:tcPr/>
                </a:tc>
                <a:tc>
                  <a:txBody>
                    <a:bodyPr/>
                    <a:lstStyle/>
                    <a:p>
                      <a:endParaRPr lang="en-US" dirty="0"/>
                    </a:p>
                  </a:txBody>
                  <a:tcPr/>
                </a:tc>
              </a:tr>
              <a:tr h="742950">
                <a:tc>
                  <a:txBody>
                    <a:bodyPr/>
                    <a:lstStyle/>
                    <a:p>
                      <a:r>
                        <a:rPr lang="en-US" dirty="0" smtClean="0"/>
                        <a:t>EUH202</a:t>
                      </a:r>
                      <a:endParaRPr lang="en-US" dirty="0"/>
                    </a:p>
                  </a:txBody>
                  <a:tcPr/>
                </a:tc>
                <a:tc>
                  <a:txBody>
                    <a:bodyPr/>
                    <a:lstStyle/>
                    <a:p>
                      <a:r>
                        <a:rPr lang="ja-JP" altLang="en-US" sz="1800" kern="1200" smtClean="0">
                          <a:solidFill>
                            <a:schemeClr val="dk1"/>
                          </a:solidFill>
                          <a:latin typeface="+mn-lt"/>
                          <a:ea typeface="+mn-ea"/>
                          <a:cs typeface="+mn-cs"/>
                        </a:rPr>
                        <a:t>シアノアクリレート。危険な。秒単位の債券の皮膚や目。子供の手の届かないところに保管してください。 </a:t>
                      </a:r>
                      <a:endParaRPr lang="en-US" dirty="0"/>
                    </a:p>
                  </a:txBody>
                  <a:tcPr/>
                </a:tc>
                <a:tc>
                  <a:txBody>
                    <a:bodyPr/>
                    <a:lstStyle/>
                    <a:p>
                      <a:endParaRPr lang="en-US" dirty="0"/>
                    </a:p>
                  </a:txBody>
                  <a:tcPr/>
                </a:tc>
              </a:tr>
              <a:tr h="742950">
                <a:tc>
                  <a:txBody>
                    <a:bodyPr/>
                    <a:lstStyle/>
                    <a:p>
                      <a:r>
                        <a:rPr lang="en-US" dirty="0" smtClean="0"/>
                        <a:t>EUH203</a:t>
                      </a:r>
                      <a:endParaRPr lang="en-US" dirty="0"/>
                    </a:p>
                  </a:txBody>
                  <a:tcPr/>
                </a:tc>
                <a:tc>
                  <a:txBody>
                    <a:bodyPr/>
                    <a:lstStyle/>
                    <a:p>
                      <a:r>
                        <a:rPr lang="ja-JP" altLang="en-US" sz="1800" kern="1200" smtClean="0">
                          <a:solidFill>
                            <a:schemeClr val="dk1"/>
                          </a:solidFill>
                          <a:latin typeface="+mn-lt"/>
                          <a:ea typeface="+mn-ea"/>
                          <a:cs typeface="+mn-cs"/>
                        </a:rPr>
                        <a:t>クロム（</a:t>
                      </a:r>
                      <a:r>
                        <a:rPr lang="en-US" altLang="ja-JP" sz="1800" kern="1200" dirty="0" smtClean="0">
                          <a:solidFill>
                            <a:schemeClr val="dk1"/>
                          </a:solidFill>
                          <a:latin typeface="+mn-lt"/>
                          <a:ea typeface="+mn-ea"/>
                          <a:cs typeface="+mn-cs"/>
                        </a:rPr>
                        <a:t>VI</a:t>
                      </a:r>
                      <a:r>
                        <a:rPr lang="ja-JP" altLang="en-US" sz="1800" kern="1200" smtClean="0">
                          <a:solidFill>
                            <a:schemeClr val="dk1"/>
                          </a:solidFill>
                          <a:latin typeface="+mn-lt"/>
                          <a:ea typeface="+mn-ea"/>
                          <a:cs typeface="+mn-cs"/>
                        </a:rPr>
                        <a:t>）を含有する。アレルギー反応を引き起こすことがある。 </a:t>
                      </a:r>
                      <a:br>
                        <a:rPr lang="ja-JP" altLang="en-US" sz="1800" kern="1200" smtClean="0">
                          <a:solidFill>
                            <a:schemeClr val="dk1"/>
                          </a:solidFill>
                          <a:latin typeface="+mn-lt"/>
                          <a:ea typeface="+mn-ea"/>
                          <a:cs typeface="+mn-cs"/>
                        </a:rPr>
                      </a:br>
                      <a:endParaRPr lang="en-US" dirty="0"/>
                    </a:p>
                  </a:txBody>
                  <a:tcPr/>
                </a:tc>
                <a:tc>
                  <a:txBody>
                    <a:bodyPr/>
                    <a:lstStyle/>
                    <a:p>
                      <a:endParaRPr lang="en-US" dirty="0"/>
                    </a:p>
                  </a:txBody>
                  <a:tcPr/>
                </a:tc>
              </a:tr>
              <a:tr h="742950">
                <a:tc>
                  <a:txBody>
                    <a:bodyPr/>
                    <a:lstStyle/>
                    <a:p>
                      <a:r>
                        <a:rPr lang="en-US" dirty="0" smtClean="0"/>
                        <a:t>EUH204</a:t>
                      </a:r>
                      <a:endParaRPr lang="en-US" dirty="0"/>
                    </a:p>
                  </a:txBody>
                  <a:tcPr/>
                </a:tc>
                <a:tc>
                  <a:txBody>
                    <a:bodyPr/>
                    <a:lstStyle/>
                    <a:p>
                      <a:r>
                        <a:rPr lang="ja-JP" altLang="en-US" sz="1800" kern="1200" smtClean="0">
                          <a:solidFill>
                            <a:schemeClr val="dk1"/>
                          </a:solidFill>
                          <a:latin typeface="+mn-lt"/>
                          <a:ea typeface="+mn-ea"/>
                          <a:cs typeface="+mn-cs"/>
                        </a:rPr>
                        <a:t>イソシアネートを含む。アレルギー反応を引き起こすことがある。 </a:t>
                      </a:r>
                      <a:endParaRPr lang="en-US" dirty="0"/>
                    </a:p>
                  </a:txBody>
                  <a:tcPr/>
                </a:tc>
                <a:tc>
                  <a:txBody>
                    <a:bodyPr/>
                    <a:lstStyle/>
                    <a:p>
                      <a:endParaRPr lang="en-US" dirty="0"/>
                    </a:p>
                  </a:txBody>
                  <a:tcPr/>
                </a:tc>
              </a:tr>
              <a:tr h="742950">
                <a:tc>
                  <a:txBody>
                    <a:bodyPr/>
                    <a:lstStyle/>
                    <a:p>
                      <a:r>
                        <a:rPr lang="en-US" dirty="0" smtClean="0"/>
                        <a:t>EUH206</a:t>
                      </a:r>
                      <a:endParaRPr lang="en-US" dirty="0"/>
                    </a:p>
                  </a:txBody>
                  <a:tcPr/>
                </a:tc>
                <a:tc>
                  <a:txBody>
                    <a:bodyPr/>
                    <a:lstStyle/>
                    <a:p>
                      <a:r>
                        <a:rPr lang="ja-JP" altLang="en-US" sz="1800" kern="1200" smtClean="0">
                          <a:solidFill>
                            <a:schemeClr val="dk1"/>
                          </a:solidFill>
                          <a:latin typeface="+mn-lt"/>
                          <a:ea typeface="+mn-ea"/>
                          <a:cs typeface="+mn-cs"/>
                        </a:rPr>
                        <a:t>警告！他の製品には使用しないでください。有害ガス（塩素）をリリースすることができる。</a:t>
                      </a:r>
                      <a:endParaRPr lang="en-US" dirty="0"/>
                    </a:p>
                  </a:txBody>
                  <a:tcPr/>
                </a:tc>
                <a:tc>
                  <a:txBody>
                    <a:bodyPr/>
                    <a:lstStyle/>
                    <a:p>
                      <a:endParaRPr lang="en-US" dirty="0"/>
                    </a:p>
                  </a:txBody>
                  <a:tcPr/>
                </a:tc>
              </a:tr>
              <a:tr h="742950">
                <a:tc>
                  <a:txBody>
                    <a:bodyPr/>
                    <a:lstStyle/>
                    <a:p>
                      <a:r>
                        <a:rPr lang="en-US" dirty="0" smtClean="0"/>
                        <a:t>EUH207</a:t>
                      </a:r>
                      <a:endParaRPr lang="en-US" dirty="0"/>
                    </a:p>
                  </a:txBody>
                  <a:tcPr/>
                </a:tc>
                <a:tc>
                  <a:txBody>
                    <a:bodyPr/>
                    <a:lstStyle/>
                    <a:p>
                      <a:r>
                        <a:rPr lang="ja-JP" altLang="en-US" sz="1800" kern="1200" smtClean="0">
                          <a:solidFill>
                            <a:schemeClr val="dk1"/>
                          </a:solidFill>
                          <a:latin typeface="+mn-lt"/>
                          <a:ea typeface="+mn-ea"/>
                          <a:cs typeface="+mn-cs"/>
                        </a:rPr>
                        <a:t>警告！カドミウムを含む。危険なヒュームは、使用中に形成される。メーカーの情報を参照してください。安全指示を遵守。 </a:t>
                      </a:r>
                      <a:endParaRPr lang="en-US" dirty="0"/>
                    </a:p>
                  </a:txBody>
                  <a:tcPr/>
                </a:tc>
                <a:tc>
                  <a:txBody>
                    <a:bodyPr/>
                    <a:lstStyle/>
                    <a:p>
                      <a:endParaRPr lang="en-US" dirty="0"/>
                    </a:p>
                  </a:txBody>
                  <a:tcPr/>
                </a:tc>
              </a:tr>
              <a:tr h="742950">
                <a:tc>
                  <a:txBody>
                    <a:bodyPr/>
                    <a:lstStyle/>
                    <a:p>
                      <a:r>
                        <a:rPr lang="en-US" dirty="0" smtClean="0"/>
                        <a:t>EUH208</a:t>
                      </a:r>
                      <a:endParaRPr lang="en-US" dirty="0"/>
                    </a:p>
                  </a:txBody>
                  <a:tcPr/>
                </a:tc>
                <a:tc>
                  <a:txBody>
                    <a:bodyPr/>
                    <a:lstStyle/>
                    <a:p>
                      <a:r>
                        <a:rPr lang="ja-JP" altLang="en-US" sz="1800" kern="1200" smtClean="0">
                          <a:solidFill>
                            <a:schemeClr val="dk1"/>
                          </a:solidFill>
                          <a:latin typeface="+mn-lt"/>
                          <a:ea typeface="+mn-ea"/>
                          <a:cs typeface="+mn-cs"/>
                        </a:rPr>
                        <a:t>（アレルギー物質名）が含まれています。アレルギー反応を引き起こすことがある。 </a:t>
                      </a:r>
                      <a:endParaRPr lang="en-US" dirty="0"/>
                    </a:p>
                  </a:txBody>
                  <a:tcPr/>
                </a:tc>
                <a:tc>
                  <a:txBody>
                    <a:bodyPr/>
                    <a:lstStyle/>
                    <a:p>
                      <a:endParaRPr lang="en-US" dirty="0"/>
                    </a:p>
                  </a:txBody>
                  <a:tcPr/>
                </a:tc>
              </a:tr>
              <a:tr h="742950">
                <a:tc>
                  <a:txBody>
                    <a:bodyPr/>
                    <a:lstStyle/>
                    <a:p>
                      <a:r>
                        <a:rPr lang="en-US" dirty="0" smtClean="0"/>
                        <a:t>EUH209</a:t>
                      </a:r>
                      <a:endParaRPr lang="en-US" dirty="0"/>
                    </a:p>
                  </a:txBody>
                  <a:tcPr/>
                </a:tc>
                <a:tc>
                  <a:txBody>
                    <a:bodyPr/>
                    <a:lstStyle/>
                    <a:p>
                      <a:r>
                        <a:rPr lang="ja-JP" altLang="en-US" sz="1800" kern="1200" smtClean="0">
                          <a:solidFill>
                            <a:schemeClr val="dk1"/>
                          </a:solidFill>
                          <a:latin typeface="+mn-lt"/>
                          <a:ea typeface="+mn-ea"/>
                          <a:cs typeface="+mn-cs"/>
                        </a:rPr>
                        <a:t>使用時に引火性が高いとなります。 </a:t>
                      </a:r>
                      <a:br>
                        <a:rPr lang="ja-JP" altLang="en-US" sz="1800" kern="1200" smtClean="0">
                          <a:solidFill>
                            <a:schemeClr val="dk1"/>
                          </a:solidFill>
                          <a:latin typeface="+mn-lt"/>
                          <a:ea typeface="+mn-ea"/>
                          <a:cs typeface="+mn-cs"/>
                        </a:rPr>
                      </a:br>
                      <a:endParaRPr lang="en-US" dirty="0"/>
                    </a:p>
                  </a:txBody>
                  <a:tcPr/>
                </a:tc>
                <a:tc>
                  <a:txBody>
                    <a:bodyPr/>
                    <a:lstStyle/>
                    <a:p>
                      <a:endParaRPr lang="en-US" dirty="0"/>
                    </a:p>
                  </a:txBody>
                  <a:tcPr/>
                </a:tc>
              </a:tr>
              <a:tr h="742950">
                <a:tc>
                  <a:txBody>
                    <a:bodyPr/>
                    <a:lstStyle/>
                    <a:p>
                      <a:r>
                        <a:rPr lang="en-US" dirty="0" smtClean="0"/>
                        <a:t>EUH209A</a:t>
                      </a:r>
                      <a:endParaRPr lang="en-US" dirty="0"/>
                    </a:p>
                  </a:txBody>
                  <a:tcPr/>
                </a:tc>
                <a:tc>
                  <a:txBody>
                    <a:bodyPr/>
                    <a:lstStyle/>
                    <a:p>
                      <a:r>
                        <a:rPr lang="ja-JP" altLang="en-US" sz="1800" kern="1200" smtClean="0">
                          <a:solidFill>
                            <a:schemeClr val="dk1"/>
                          </a:solidFill>
                          <a:latin typeface="+mn-lt"/>
                          <a:ea typeface="+mn-ea"/>
                          <a:cs typeface="+mn-cs"/>
                        </a:rPr>
                        <a:t>使用は引火性になることができます。  </a:t>
                      </a:r>
                      <a:endParaRPr lang="en-US" dirty="0"/>
                    </a:p>
                  </a:txBody>
                  <a:tcPr/>
                </a:tc>
                <a:tc>
                  <a:txBody>
                    <a:bodyPr/>
                    <a:lstStyle/>
                    <a:p>
                      <a:endParaRPr lang="en-US" dirty="0"/>
                    </a:p>
                  </a:txBody>
                  <a:tcPr/>
                </a:tc>
              </a:tr>
              <a:tr h="742950">
                <a:tc>
                  <a:txBody>
                    <a:bodyPr/>
                    <a:lstStyle/>
                    <a:p>
                      <a:r>
                        <a:rPr lang="en-US" dirty="0" smtClean="0"/>
                        <a:t>EUH210</a:t>
                      </a:r>
                      <a:endParaRPr lang="en-US" dirty="0"/>
                    </a:p>
                  </a:txBody>
                  <a:tcPr/>
                </a:tc>
                <a:tc>
                  <a:txBody>
                    <a:bodyPr/>
                    <a:lstStyle/>
                    <a:p>
                      <a:r>
                        <a:rPr lang="ja-JP" altLang="en-US" sz="1800" kern="1200" smtClean="0">
                          <a:solidFill>
                            <a:schemeClr val="dk1"/>
                          </a:solidFill>
                          <a:latin typeface="+mn-lt"/>
                          <a:ea typeface="+mn-ea"/>
                          <a:cs typeface="+mn-cs"/>
                        </a:rPr>
                        <a:t>リクエストに応じてご利用いただけ安全性データシート。 </a:t>
                      </a:r>
                      <a:endParaRPr lang="en-US" dirty="0"/>
                    </a:p>
                  </a:txBody>
                  <a:tcPr/>
                </a:tc>
                <a:tc>
                  <a:txBody>
                    <a:bodyPr/>
                    <a:lstStyle/>
                    <a:p>
                      <a:endParaRPr lang="en-US" dirty="0"/>
                    </a:p>
                  </a:txBody>
                  <a:tcPr/>
                </a:tc>
              </a:tr>
              <a:tr h="742950">
                <a:tc>
                  <a:txBody>
                    <a:bodyPr/>
                    <a:lstStyle/>
                    <a:p>
                      <a:r>
                        <a:rPr lang="en-US" dirty="0" smtClean="0"/>
                        <a:t>EUH401</a:t>
                      </a:r>
                      <a:endParaRPr lang="en-US" dirty="0"/>
                    </a:p>
                  </a:txBody>
                  <a:tcPr/>
                </a:tc>
                <a:tc>
                  <a:txBody>
                    <a:bodyPr/>
                    <a:lstStyle/>
                    <a:p>
                      <a:r>
                        <a:rPr lang="ja-JP" altLang="en-US" sz="1800" kern="1200" smtClean="0">
                          <a:solidFill>
                            <a:schemeClr val="dk1"/>
                          </a:solidFill>
                          <a:latin typeface="+mn-lt"/>
                          <a:ea typeface="+mn-ea"/>
                          <a:cs typeface="+mn-cs"/>
                        </a:rPr>
                        <a:t>ヒトの健康及び環境へのリスクを回避するために、使用のための指示に従う。</a:t>
                      </a:r>
                      <a:endParaRPr lang="en-US" dirty="0"/>
                    </a:p>
                  </a:txBody>
                  <a:tcPr/>
                </a:tc>
                <a:tc>
                  <a:txBody>
                    <a:bodyPr/>
                    <a:lstStyle/>
                    <a:p>
                      <a:pPr rtl="0"/>
                      <a:r>
                        <a:rPr lang="ja-JP" altLang="en-US" sz="1800" kern="1200" smtClean="0">
                          <a:solidFill>
                            <a:schemeClr val="dk1"/>
                          </a:solidFill>
                          <a:latin typeface="+mn-lt"/>
                          <a:ea typeface="+mn-ea"/>
                          <a:cs typeface="+mn-cs"/>
                        </a:rPr>
                        <a:t>製品使用植物保護製品（対象は</a:t>
                      </a:r>
                      <a:r>
                        <a:rPr lang="en-US" altLang="ja-JP" sz="1800" kern="1200" dirty="0" smtClean="0">
                          <a:solidFill>
                            <a:schemeClr val="dk1"/>
                          </a:solidFill>
                          <a:latin typeface="+mn-lt"/>
                          <a:ea typeface="+mn-ea"/>
                          <a:cs typeface="+mn-cs"/>
                        </a:rPr>
                        <a:t>91/414/EEC</a:t>
                      </a:r>
                      <a:r>
                        <a:rPr lang="ja-JP" altLang="en-US" sz="1800" kern="1200" smtClean="0">
                          <a:solidFill>
                            <a:schemeClr val="dk1"/>
                          </a:solidFill>
                          <a:latin typeface="+mn-lt"/>
                          <a:ea typeface="+mn-ea"/>
                          <a:cs typeface="+mn-cs"/>
                        </a:rPr>
                        <a:t>）</a:t>
                      </a:r>
                      <a:endParaRPr lang="en-US" dirty="0"/>
                    </a:p>
                  </a:txBody>
                  <a:tcPr/>
                </a:tc>
              </a:tr>
              <a:tr h="742950">
                <a:tc>
                  <a:txBody>
                    <a:bodyPr/>
                    <a:lstStyle/>
                    <a:p>
                      <a:endParaRPr lang="en-US" dirty="0"/>
                    </a:p>
                  </a:txBody>
                  <a:tcPr/>
                </a:tc>
                <a:tc>
                  <a:txBody>
                    <a:bodyPr/>
                    <a:lstStyle/>
                    <a:p>
                      <a:endParaRPr lang="en-US" dirty="0"/>
                    </a:p>
                  </a:txBody>
                  <a:tcPr/>
                </a:tc>
                <a:tc>
                  <a:txBody>
                    <a:bodyPr/>
                    <a:lstStyle/>
                    <a:p>
                      <a:endParaRPr lang="en-US" dirty="0"/>
                    </a:p>
                  </a:txBody>
                  <a:tcPr/>
                </a:tc>
              </a:tr>
              <a:tr h="74295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12638</Words>
  <Application>Microsoft Office PowerPoint</Application>
  <PresentationFormat>On-screen Show (4:3)</PresentationFormat>
  <Paragraphs>1470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dc:creator>
  <cp:lastModifiedBy>Thomas_2</cp:lastModifiedBy>
  <cp:revision>134</cp:revision>
  <dcterms:created xsi:type="dcterms:W3CDTF">2014-02-21T01:50:04Z</dcterms:created>
  <dcterms:modified xsi:type="dcterms:W3CDTF">2014-02-23T18:16:31Z</dcterms:modified>
</cp:coreProperties>
</file>