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9" autoAdjust="0"/>
  </p:normalViewPr>
  <p:slideViewPr>
    <p:cSldViewPr>
      <p:cViewPr>
        <p:scale>
          <a:sx n="60" d="100"/>
          <a:sy n="60" d="100"/>
        </p:scale>
        <p:origin x="1422" y="11622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779A-AE01-4A15-9F54-F43503DDAA1D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75D4-89AD-4D54-8BFA-04D68BE6A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9"/>
            <a:ext cx="27980640" cy="9408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91"/>
            <a:ext cx="7406640" cy="37449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91"/>
            <a:ext cx="21671280" cy="374497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8" y="28204162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8" y="18602969"/>
            <a:ext cx="27980640" cy="9601195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7"/>
            <a:ext cx="14538960" cy="2896616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7"/>
            <a:ext cx="14538960" cy="2896616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9824722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13919199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9824722"/>
            <a:ext cx="14550389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13919199"/>
            <a:ext cx="14550389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2"/>
            <a:ext cx="10829928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2" cy="37459925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4"/>
            <a:ext cx="10829928" cy="3002280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2"/>
            <a:ext cx="19751040" cy="362712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58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7"/>
            <a:ext cx="19751040" cy="515111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0" cy="2896616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6"/>
            <a:ext cx="76809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EA1E-1CA7-4B2D-B990-814D525B5BAC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6"/>
            <a:ext cx="104241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6"/>
            <a:ext cx="7680960" cy="23367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A023-6064-48DE-8104-E8F706E06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3" y="2"/>
            <a:ext cx="31455355" cy="1920526"/>
          </a:xfrm>
          <a:prstGeom prst="rect">
            <a:avLst/>
          </a:prstGeom>
          <a:noFill/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altLang="ja-JP" sz="9600" b="1" dirty="0" smtClean="0"/>
              <a:t>GHS</a:t>
            </a:r>
            <a:r>
              <a:rPr lang="ja-JP" altLang="en-US" sz="9600" b="1" smtClean="0"/>
              <a:t>ラベル詳細な手順</a:t>
            </a:r>
            <a:endParaRPr lang="en-US" altLang="ja-JP" sz="115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38200" y="24079200"/>
          <a:ext cx="7315200" cy="9905999"/>
        </p:xfrm>
        <a:graphic>
          <a:graphicData uri="http://schemas.openxmlformats.org/drawingml/2006/table">
            <a:tbl>
              <a:tblPr/>
              <a:tblGrid>
                <a:gridCol w="5482157"/>
                <a:gridCol w="1833043"/>
              </a:tblGrid>
              <a:tr h="2457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48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EALTH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5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48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LAMMABILITY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600" dirty="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4800" dirty="0">
                          <a:latin typeface="Calibri"/>
                          <a:ea typeface="Calibri"/>
                          <a:cs typeface="Times New Roman"/>
                        </a:rPr>
                        <a:t>EACTIVITY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300" dirty="0">
                          <a:latin typeface="Calibri"/>
                          <a:ea typeface="Calibri"/>
                          <a:cs typeface="Times New Roman"/>
                        </a:rPr>
                        <a:t>PERSONAL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300" dirty="0">
                          <a:latin typeface="Calibri"/>
                          <a:ea typeface="Calibri"/>
                          <a:cs typeface="Times New Roman"/>
                        </a:rPr>
                        <a:t>PROTECTION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700" b="1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5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184" marR="3291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271" name="Picture 7" descr="C:\Users\thomas\Pictures\4642164203_a0ef28b0d7_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2" y="4754882"/>
            <a:ext cx="3429000" cy="3429000"/>
          </a:xfrm>
          <a:prstGeom prst="rect">
            <a:avLst/>
          </a:prstGeom>
          <a:noFill/>
        </p:spPr>
      </p:pic>
      <p:pic>
        <p:nvPicPr>
          <p:cNvPr id="11272" name="Picture 8" descr="C:\Users\thomas\Pictures\4642164213_3eb2fce97a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3200" y="5105400"/>
            <a:ext cx="3429000" cy="3429000"/>
          </a:xfrm>
          <a:prstGeom prst="rect">
            <a:avLst/>
          </a:prstGeom>
          <a:noFill/>
        </p:spPr>
      </p:pic>
      <p:pic>
        <p:nvPicPr>
          <p:cNvPr id="11273" name="Picture 9" descr="C:\Users\thomas\Pictures\4642164225_0c62ef992b_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2" y="14630402"/>
            <a:ext cx="3429000" cy="3429000"/>
          </a:xfrm>
          <a:prstGeom prst="rect">
            <a:avLst/>
          </a:prstGeom>
          <a:noFill/>
        </p:spPr>
      </p:pic>
      <p:pic>
        <p:nvPicPr>
          <p:cNvPr id="11274" name="Picture 10" descr="C:\Users\thomas\Pictures\4642164237_d6e49ca5ff_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78800" y="5410200"/>
            <a:ext cx="3429000" cy="3429000"/>
          </a:xfrm>
          <a:prstGeom prst="rect">
            <a:avLst/>
          </a:prstGeom>
          <a:noFill/>
        </p:spPr>
      </p:pic>
      <p:pic>
        <p:nvPicPr>
          <p:cNvPr id="11275" name="Picture 11" descr="C:\Users\thomas\Pictures\4642164253_abd2103c3b_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878800" y="14706600"/>
            <a:ext cx="3429000" cy="3429000"/>
          </a:xfrm>
          <a:prstGeom prst="rect">
            <a:avLst/>
          </a:prstGeom>
          <a:noFill/>
        </p:spPr>
      </p:pic>
      <p:pic>
        <p:nvPicPr>
          <p:cNvPr id="11276" name="Picture 12" descr="C:\Users\thomas\Pictures\4642776748_bcab182e4e_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1522" y="9144002"/>
            <a:ext cx="3429000" cy="3429000"/>
          </a:xfrm>
          <a:prstGeom prst="rect">
            <a:avLst/>
          </a:prstGeom>
          <a:noFill/>
        </p:spPr>
      </p:pic>
      <p:pic>
        <p:nvPicPr>
          <p:cNvPr id="11277" name="Picture 13" descr="C:\Users\thomas\Pictures\4642776772_fdbd784f98_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878800" y="9601200"/>
            <a:ext cx="3429000" cy="3429000"/>
          </a:xfrm>
          <a:prstGeom prst="rect">
            <a:avLst/>
          </a:prstGeom>
          <a:noFill/>
        </p:spPr>
      </p:pic>
      <p:pic>
        <p:nvPicPr>
          <p:cNvPr id="11278" name="Picture 14" descr="C:\Users\thomas\Pictures\4642776786_141ccfd175_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287000" y="14935200"/>
            <a:ext cx="3429000" cy="3429000"/>
          </a:xfrm>
          <a:prstGeom prst="rect">
            <a:avLst/>
          </a:prstGeom>
          <a:noFill/>
        </p:spPr>
      </p:pic>
      <p:pic>
        <p:nvPicPr>
          <p:cNvPr id="11279" name="Picture 15" descr="C:\Users\thomas\Pictures\4642776842_33b0b0583e_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87000" y="9144000"/>
            <a:ext cx="3429000" cy="3429000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4389120" y="5120640"/>
            <a:ext cx="5852160" cy="30285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200" b="1" smtClean="0"/>
              <a:t>腐食性 </a:t>
            </a:r>
            <a:br>
              <a:rPr lang="ja-JP" altLang="en-US" sz="4200" b="1" smtClean="0"/>
            </a:br>
            <a:r>
              <a:rPr lang="ja-JP" altLang="en-US" sz="4200" b="1" smtClean="0"/>
              <a:t>重篤な皮膚の薬傷</a:t>
            </a:r>
            <a:r>
              <a:rPr lang="en-US" altLang="ja-JP" sz="4200" b="1" dirty="0" smtClean="0"/>
              <a:t>·</a:t>
            </a:r>
            <a:r>
              <a:rPr lang="ja-JP" altLang="en-US" sz="4200" b="1" smtClean="0"/>
              <a:t>眼の火傷を引き起こす </a:t>
            </a:r>
            <a:br>
              <a:rPr lang="ja-JP" altLang="en-US" sz="4200" b="1" smtClean="0"/>
            </a:br>
            <a:r>
              <a:rPr lang="ja-JP" altLang="en-US" sz="4200" b="1" smtClean="0"/>
              <a:t>金属腐食のおそれ</a:t>
            </a:r>
            <a:endParaRPr lang="en-US" sz="4200" b="1" dirty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944600" y="5120640"/>
            <a:ext cx="6858000" cy="36748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200" b="1" smtClean="0"/>
              <a:t>加圧ガス </a:t>
            </a:r>
            <a:br>
              <a:rPr lang="ja-JP" altLang="en-US" sz="4200" b="1" smtClean="0"/>
            </a:br>
            <a:r>
              <a:rPr lang="ja-JP" altLang="en-US" sz="4200" b="1" smtClean="0"/>
              <a:t>加圧ガス、加熱した場合に爆発する恐れがあり </a:t>
            </a:r>
            <a:br>
              <a:rPr lang="ja-JP" altLang="en-US" sz="4200" b="1" smtClean="0"/>
            </a:br>
            <a:r>
              <a:rPr lang="ja-JP" altLang="en-US" sz="4200" b="1" smtClean="0"/>
              <a:t>冷凍ガス</a:t>
            </a:r>
            <a:r>
              <a:rPr lang="en-US" altLang="ja-JP" sz="4200" b="1" dirty="0" smtClean="0"/>
              <a:t>;</a:t>
            </a:r>
            <a:r>
              <a:rPr lang="ja-JP" altLang="en-US" sz="4200" b="1" smtClean="0"/>
              <a:t>やけどを極低温あり</a:t>
            </a:r>
            <a:endParaRPr lang="en-US" altLang="ja-JP" sz="42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673840" y="29260800"/>
            <a:ext cx="20147280" cy="128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Tristar Logo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1520" y="731520"/>
            <a:ext cx="91440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0" y="42062400"/>
            <a:ext cx="32918400" cy="1674305"/>
          </a:xfrm>
          <a:prstGeom prst="rect">
            <a:avLst/>
          </a:prstGeom>
          <a:noFill/>
          <a:ln w="38100">
            <a:noFill/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sz="8000" b="1" dirty="0" err="1" smtClean="0">
                <a:solidFill>
                  <a:srgbClr val="002060"/>
                </a:solidFill>
                <a:latin typeface="Albertus MT" pitchFamily="18" charset="0"/>
              </a:rPr>
              <a:t>Tristar</a:t>
            </a:r>
            <a:r>
              <a:rPr lang="en-US" sz="8000" b="1" dirty="0" smtClean="0">
                <a:solidFill>
                  <a:srgbClr val="002060"/>
                </a:solidFill>
                <a:latin typeface="Albertus MT" pitchFamily="18" charset="0"/>
              </a:rPr>
              <a:t> Aero Technology, Inc.   </a:t>
            </a:r>
            <a:r>
              <a:rPr lang="en-US" sz="8000" b="1" dirty="0" smtClean="0">
                <a:solidFill>
                  <a:srgbClr val="002060"/>
                </a:solidFill>
                <a:latin typeface="Albertus MT" pitchFamily="18" charset="0"/>
              </a:rPr>
              <a:t>www.ghstag.com</a:t>
            </a:r>
            <a:r>
              <a:rPr lang="en-US" altLang="ja-JP" sz="8000" dirty="0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</a:rPr>
              <a:t>   </a:t>
            </a:r>
            <a:endParaRPr lang="en-US" altLang="ja-JP" sz="8000" dirty="0" smtClean="0">
              <a:ln w="3175" cmpd="sng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460200" y="4648200"/>
            <a:ext cx="7726680" cy="49675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200" b="1" smtClean="0"/>
              <a:t>爆発的 </a:t>
            </a:r>
            <a:br>
              <a:rPr lang="ja-JP" altLang="en-US" sz="4200" b="1" smtClean="0"/>
            </a:br>
            <a:r>
              <a:rPr lang="ja-JP" altLang="en-US" sz="4200" b="1" smtClean="0"/>
              <a:t>火災、爆風または飛散危険性 </a:t>
            </a:r>
            <a:br>
              <a:rPr lang="ja-JP" altLang="en-US" sz="4200" b="1" smtClean="0"/>
            </a:br>
            <a:r>
              <a:rPr lang="ja-JP" altLang="en-US" sz="4200" b="1" smtClean="0"/>
              <a:t>マス火の中に爆発することがある </a:t>
            </a:r>
            <a:br>
              <a:rPr lang="ja-JP" altLang="en-US" sz="4200" b="1" smtClean="0"/>
            </a:br>
            <a:r>
              <a:rPr lang="ja-JP" altLang="en-US" sz="4200" b="1" smtClean="0"/>
              <a:t>不安定な爆発物 </a:t>
            </a:r>
            <a:br>
              <a:rPr lang="ja-JP" altLang="en-US" sz="4200" b="1" smtClean="0"/>
            </a:br>
            <a:r>
              <a:rPr lang="ja-JP" altLang="en-US" sz="4200" b="1" smtClean="0"/>
              <a:t>加熱された場合、爆発することがある</a:t>
            </a:r>
            <a:endParaRPr lang="en-US" altLang="ja-JP" sz="42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28800" y="2926085"/>
            <a:ext cx="29260800" cy="148963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ja-JP" altLang="en-US" sz="6800" b="1" smtClean="0"/>
              <a:t>背景に世界的な</a:t>
            </a:r>
            <a:r>
              <a:rPr lang="en-US" altLang="ja-JP" sz="6800" b="1" dirty="0" smtClean="0"/>
              <a:t>GHS</a:t>
            </a:r>
            <a:r>
              <a:rPr lang="ja-JP" altLang="en-US" sz="6800" b="1" smtClean="0"/>
              <a:t>ラベル危険アイコン：白シンボル：ブラックボーダー：レッド</a:t>
            </a:r>
            <a:endParaRPr lang="en-US" altLang="ja-JP" sz="6800" b="1" dirty="0" smtClean="0">
              <a:ln w="317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89120" y="10472177"/>
            <a:ext cx="5852160" cy="12895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5500" b="1" smtClean="0"/>
              <a:t>環境汚染</a:t>
            </a:r>
            <a:endParaRPr lang="en-US" altLang="ja-JP" sz="55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944600" y="9067800"/>
            <a:ext cx="6781800" cy="49675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200" smtClean="0"/>
              <a:t>皮膚に接触すると生命に危険 </a:t>
            </a:r>
            <a:br>
              <a:rPr lang="ja-JP" altLang="en-US" sz="4200" smtClean="0"/>
            </a:br>
            <a:r>
              <a:rPr lang="ja-JP" altLang="en-US" sz="4200" smtClean="0"/>
              <a:t>皮膚に接触すると有毒 </a:t>
            </a:r>
            <a:br>
              <a:rPr lang="ja-JP" altLang="en-US" sz="4200" smtClean="0"/>
            </a:br>
            <a:r>
              <a:rPr lang="ja-JP" altLang="en-US" sz="4200" smtClean="0"/>
              <a:t>飲み込んだ。吸入した場合致命的と生命に危険 </a:t>
            </a:r>
            <a:br>
              <a:rPr lang="ja-JP" altLang="en-US" sz="4200" smtClean="0"/>
            </a:br>
            <a:r>
              <a:rPr lang="ja-JP" altLang="en-US" sz="4200" smtClean="0"/>
              <a:t>毒性の飲み込むと有毒。吸入した場合</a:t>
            </a:r>
            <a:endParaRPr lang="en-US" altLang="ja-JP" sz="42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536400" y="9509760"/>
            <a:ext cx="7650480" cy="30285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200" b="1" smtClean="0"/>
              <a:t>強力な酸化剤、火災や爆発を生じることがある </a:t>
            </a:r>
            <a:br>
              <a:rPr lang="ja-JP" altLang="en-US" sz="4200" b="1" smtClean="0"/>
            </a:br>
            <a:r>
              <a:rPr lang="ja-JP" altLang="en-US" sz="4200" b="1" smtClean="0"/>
              <a:t>強力な酸化剤、火災や爆発のおそれ</a:t>
            </a:r>
            <a:endParaRPr lang="en-US" altLang="ja-JP" sz="42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89120" y="13167363"/>
            <a:ext cx="5852160" cy="6906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200" b="1" smtClean="0"/>
              <a:t>皮膚に接触すると有毒 </a:t>
            </a:r>
            <a:br>
              <a:rPr lang="ja-JP" altLang="en-US" sz="4200" b="1" smtClean="0"/>
            </a:br>
            <a:r>
              <a:rPr lang="ja-JP" altLang="en-US" sz="4200" b="1" smtClean="0"/>
              <a:t>有害で摂取、吸入、皮膚接触 </a:t>
            </a:r>
            <a:br>
              <a:rPr lang="ja-JP" altLang="en-US" sz="4200" b="1" smtClean="0"/>
            </a:br>
            <a:r>
              <a:rPr lang="ja-JP" altLang="en-US" sz="4200" b="1" smtClean="0"/>
              <a:t>皮膚や眼への刺激やアレルギーを引き起こす可能性 </a:t>
            </a:r>
            <a:br>
              <a:rPr lang="ja-JP" altLang="en-US" sz="4200" b="1" smtClean="0"/>
            </a:br>
            <a:r>
              <a:rPr lang="ja-JP" altLang="en-US" sz="4200" b="1" smtClean="0"/>
              <a:t>呼吸器への刺激のおそれ、または眠気やめまいのおそれ</a:t>
            </a:r>
            <a:endParaRPr lang="en-US" altLang="ja-JP" sz="42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868400" y="14554200"/>
            <a:ext cx="6858000" cy="7552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200" b="1" smtClean="0"/>
              <a:t>がんの原因になるだけでなく、遺伝的欠陥を引き起こす可能性 </a:t>
            </a:r>
            <a:br>
              <a:rPr lang="ja-JP" altLang="en-US" sz="4200" b="1" smtClean="0"/>
            </a:br>
            <a:r>
              <a:rPr lang="ja-JP" altLang="en-US" sz="4200" b="1" smtClean="0"/>
              <a:t>長期または反復暴露の臓器の障害のおそれ </a:t>
            </a:r>
            <a:br>
              <a:rPr lang="ja-JP" altLang="en-US" sz="4200" b="1" smtClean="0"/>
            </a:br>
            <a:r>
              <a:rPr lang="ja-JP" altLang="en-US" sz="4200" b="1" smtClean="0"/>
              <a:t>生殖能または胎児を損傷することが </a:t>
            </a:r>
            <a:br>
              <a:rPr lang="ja-JP" altLang="en-US" sz="4200" b="1" smtClean="0"/>
            </a:br>
            <a:r>
              <a:rPr lang="ja-JP" altLang="en-US" sz="4200" b="1" smtClean="0"/>
              <a:t>吸入または経口摂取は致命的な重度のアレルギー、喘息または、呼吸困難を起こすおそれ</a:t>
            </a:r>
            <a:endParaRPr lang="en-US" altLang="ja-JP" sz="42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460200" y="12801600"/>
            <a:ext cx="7726680" cy="7552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200" b="1" smtClean="0"/>
              <a:t>過熱により、火災の原因に </a:t>
            </a:r>
            <a:br>
              <a:rPr lang="ja-JP" altLang="en-US" sz="4200" b="1" smtClean="0"/>
            </a:br>
            <a:r>
              <a:rPr lang="ja-JP" altLang="en-US" sz="4200" b="1" smtClean="0"/>
              <a:t>または非常に可燃性ガス </a:t>
            </a:r>
            <a:br>
              <a:rPr lang="ja-JP" altLang="en-US" sz="4200" b="1" smtClean="0"/>
            </a:br>
            <a:r>
              <a:rPr lang="ja-JP" altLang="en-US" sz="4200" b="1" smtClean="0"/>
              <a:t>可燃性プラスチック、可燃性固体 </a:t>
            </a:r>
            <a:br>
              <a:rPr lang="ja-JP" altLang="en-US" sz="4200" b="1" smtClean="0"/>
            </a:br>
            <a:r>
              <a:rPr lang="ja-JP" altLang="en-US" sz="4200" b="1" smtClean="0"/>
              <a:t>引火性の高い液体および蒸気 </a:t>
            </a:r>
            <a:br>
              <a:rPr lang="ja-JP" altLang="en-US" sz="4200" b="1" smtClean="0"/>
            </a:br>
            <a:r>
              <a:rPr lang="ja-JP" altLang="en-US" sz="4200" b="1" smtClean="0"/>
              <a:t>空気にさらされると自然に火 </a:t>
            </a:r>
            <a:br>
              <a:rPr lang="ja-JP" altLang="en-US" sz="4200" b="1" smtClean="0"/>
            </a:br>
            <a:r>
              <a:rPr lang="ja-JP" altLang="en-US" sz="4200" b="1" smtClean="0"/>
              <a:t>水、可燃性ガスが自然発火かあり発する </a:t>
            </a:r>
            <a:br>
              <a:rPr lang="ja-JP" altLang="en-US" sz="4200" b="1" smtClean="0"/>
            </a:br>
            <a:r>
              <a:rPr lang="ja-JP" altLang="en-US" sz="4200" b="1" smtClean="0"/>
              <a:t>可能な場合は、ボリュームは、自己発熱や自然発火することがあります</a:t>
            </a:r>
            <a:endParaRPr lang="en-US" altLang="ja-JP" sz="42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34" name="Picture 33" descr="https://jr.chemwatch.net/cg2/images/HARMFUL.jpg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90600" y="21031200"/>
            <a:ext cx="21945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>
            <a:off x="4343400" y="20726400"/>
            <a:ext cx="6096000" cy="17358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200" b="1" smtClean="0"/>
              <a:t>データへの影響ない </a:t>
            </a:r>
            <a:br>
              <a:rPr lang="ja-JP" altLang="en-US" sz="4200" b="1" smtClean="0"/>
            </a:br>
            <a:r>
              <a:rPr lang="ja-JP" altLang="en-US" sz="4200" b="1" smtClean="0"/>
              <a:t>無害の</a:t>
            </a:r>
            <a:endParaRPr lang="en-US" altLang="ja-JP" sz="42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3" name="Picture 2" descr="C:\Users\thomas\Pictures\biohazard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031200" y="20116800"/>
            <a:ext cx="3291840" cy="3291840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>
            <a:off x="24612600" y="20848320"/>
            <a:ext cx="7574280" cy="2382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r>
              <a:rPr lang="ja-JP" altLang="en-US" sz="4200" b="1" smtClean="0"/>
              <a:t>現在、我々は</a:t>
            </a:r>
            <a:r>
              <a:rPr lang="en-US" altLang="ja-JP" sz="4200" b="1" dirty="0" smtClean="0"/>
              <a:t>GHS</a:t>
            </a:r>
            <a:r>
              <a:rPr lang="ja-JP" altLang="en-US" sz="4200" b="1" smtClean="0"/>
              <a:t>ラベル放射線が将来的に増加する情報が不足</a:t>
            </a:r>
            <a:endParaRPr lang="en-US" altLang="ja-JP" sz="4200" b="1" dirty="0" smtClean="0">
              <a:ln w="317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982200" y="23469600"/>
            <a:ext cx="21915120" cy="1828193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altLang="ja-JP" sz="4500" dirty="0" smtClean="0"/>
              <a:t>0,1,2,3,4</a:t>
            </a:r>
            <a:r>
              <a:rPr lang="ja-JP" altLang="en-US" sz="4500" smtClean="0"/>
              <a:t>の</a:t>
            </a:r>
            <a:r>
              <a:rPr lang="en-US" altLang="ja-JP" sz="4500" dirty="0" smtClean="0"/>
              <a:t>5</a:t>
            </a:r>
            <a:r>
              <a:rPr lang="ja-JP" altLang="en-US" sz="4500" smtClean="0"/>
              <a:t>つのレベルが</a:t>
            </a:r>
            <a:r>
              <a:rPr lang="en-US" altLang="ja-JP" sz="4500" dirty="0" smtClean="0"/>
              <a:t>0</a:t>
            </a:r>
            <a:r>
              <a:rPr lang="ja-JP" altLang="en-US" sz="4500" smtClean="0"/>
              <a:t>の状態では効果がない影響を与え、</a:t>
            </a:r>
            <a:r>
              <a:rPr lang="en-US" altLang="ja-JP" sz="4500" dirty="0" smtClean="0"/>
              <a:t>4</a:t>
            </a:r>
            <a:r>
              <a:rPr lang="ja-JP" altLang="en-US" sz="4500" smtClean="0"/>
              <a:t>は真剣に影響を受けている</a:t>
            </a:r>
            <a:endParaRPr lang="en-US" altLang="ja-JP" sz="4500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06000" y="25968966"/>
            <a:ext cx="21915120" cy="113569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ja-JP" altLang="en-US" sz="4500" smtClean="0"/>
              <a:t>発火点</a:t>
            </a:r>
            <a:r>
              <a:rPr lang="en-US" altLang="ja-JP" sz="4500" dirty="0" smtClean="0"/>
              <a:t>0,1,2,3,4</a:t>
            </a:r>
            <a:r>
              <a:rPr lang="ja-JP" altLang="en-US" sz="4500" smtClean="0"/>
              <a:t>の</a:t>
            </a:r>
            <a:r>
              <a:rPr lang="en-US" altLang="ja-JP" sz="4500" dirty="0" smtClean="0"/>
              <a:t>5</a:t>
            </a:r>
            <a:r>
              <a:rPr lang="ja-JP" altLang="en-US" sz="4500" smtClean="0"/>
              <a:t>つのレベル</a:t>
            </a:r>
            <a:r>
              <a:rPr lang="en-US" altLang="ja-JP" sz="4500" dirty="0" smtClean="0"/>
              <a:t>0</a:t>
            </a:r>
            <a:r>
              <a:rPr lang="ja-JP" altLang="en-US" sz="4500" smtClean="0"/>
              <a:t>は</a:t>
            </a:r>
            <a:r>
              <a:rPr lang="en-US" altLang="ja-JP" sz="4500" dirty="0" smtClean="0"/>
              <a:t>4</a:t>
            </a:r>
            <a:r>
              <a:rPr lang="ja-JP" altLang="en-US" sz="4500" smtClean="0"/>
              <a:t>が深刻な影響を受けている、何の効果もありません</a:t>
            </a:r>
            <a:endParaRPr lang="en-US" altLang="ja-JP" sz="45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982200" y="27797767"/>
            <a:ext cx="21838920" cy="11356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lIns="438912" tIns="219456" rIns="438912" bIns="219456">
            <a:spAutoFit/>
          </a:bodyPr>
          <a:lstStyle/>
          <a:p>
            <a:pPr algn="ctr"/>
            <a:r>
              <a:rPr lang="en-US" altLang="ja-JP" sz="4500" b="1" dirty="0" smtClean="0"/>
              <a:t>0,1,2,3,4</a:t>
            </a:r>
            <a:r>
              <a:rPr lang="ja-JP" altLang="en-US" sz="4500" b="1" smtClean="0"/>
              <a:t>の</a:t>
            </a:r>
            <a:r>
              <a:rPr lang="en-US" altLang="ja-JP" sz="4500" b="1" dirty="0" smtClean="0"/>
              <a:t>5</a:t>
            </a:r>
            <a:r>
              <a:rPr lang="ja-JP" altLang="en-US" sz="4500" b="1" smtClean="0"/>
              <a:t>つのレベル</a:t>
            </a:r>
            <a:r>
              <a:rPr lang="en-US" altLang="ja-JP" sz="4500" b="1" dirty="0" smtClean="0"/>
              <a:t>0</a:t>
            </a:r>
            <a:r>
              <a:rPr lang="ja-JP" altLang="en-US" sz="4500" b="1" smtClean="0"/>
              <a:t>の反応は何の効果</a:t>
            </a:r>
            <a:r>
              <a:rPr lang="en-US" altLang="ja-JP" sz="4500" b="1" dirty="0" smtClean="0"/>
              <a:t>4</a:t>
            </a:r>
            <a:r>
              <a:rPr lang="ja-JP" altLang="en-US" sz="4500" b="1" smtClean="0"/>
              <a:t>ではない深刻な影響を受けている</a:t>
            </a:r>
            <a:endParaRPr lang="en-US" altLang="ja-JP" sz="4500" b="1" dirty="0" smtClean="0">
              <a:ln w="3175" cmpd="sng">
                <a:solidFill>
                  <a:schemeClr val="tx1"/>
                </a:solidFill>
                <a:prstDash val="solid"/>
              </a:ln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7239000" y="24993600"/>
            <a:ext cx="2438400" cy="381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467600" y="27203400"/>
            <a:ext cx="19812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696200" y="28803600"/>
            <a:ext cx="1905000" cy="14478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315200" y="32994600"/>
            <a:ext cx="4023360" cy="284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304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Cheng</dc:creator>
  <cp:lastModifiedBy>Thomas_2</cp:lastModifiedBy>
  <cp:revision>51</cp:revision>
  <dcterms:created xsi:type="dcterms:W3CDTF">2012-03-09T05:04:24Z</dcterms:created>
  <dcterms:modified xsi:type="dcterms:W3CDTF">2014-03-02T02:36:57Z</dcterms:modified>
</cp:coreProperties>
</file>