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59" d="100"/>
          <a:sy n="59" d="100"/>
        </p:scale>
        <p:origin x="-3114" y="16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77986-D0DC-4BF4-9FA1-6C877D52C51E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AD08-C643-41A7-92FA-5A52218AA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0AD08-C643-41A7-92FA-5A52218AA9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5048-1C0C-4D33-9690-324AF81F18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6FE0-A15A-4B85-A9B2-CEE2E93BD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609600" y="228600"/>
          <a:ext cx="10515600" cy="3447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507"/>
                <a:gridCol w="4856840"/>
                <a:gridCol w="4568253"/>
              </a:tblGrid>
              <a:tr h="135383"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-الرمز (1) </a:t>
                      </a:r>
                      <a:b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المخاطر الصحية 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بيان الخطر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المخاطر الصحية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تصنيف الأخطار (3)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متفجرة غير مستقرة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متفجرة غير مستقرة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المتفجرة؛ خطر الانفجار الشامل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تقسيم المتفجرة 1.1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المتفجرة؛ الخطر الشديد الإسقاط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تقسيم المتفجرة 1.2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المتفجرة؛ الحريق، الانفجار أو الإسقاط الخطر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تقسيم المتفجرة 1.3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حريق أو خطر الإسقاط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تقسيم المتفجرة 1.4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تنفجر الشامل في النار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تقسيم المتفجرة 1.5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غاز قابل للاشتعال للغاية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غاز قابل للاشتعال 1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غاز قابل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 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غاز قابل للاشتعال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الهباء الجوي للغاية 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الهباء القابلة للاشتعال 1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الهباء الجوي القابلة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الهباء القابلة للاشتعال 2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سائل قابل للاشتعال للغاية وبخار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سائل قابل للاشتعال 1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السائل سريع الاشتعال وبخار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سائل قابل للاشتعال 2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وسائل قابل للاشتعال بخار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سائل قابل للاشتعال 3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سائل قابل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سائل قابل للاشتعال 4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القابلة للاشتعال الصلبة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الصلبة القابلة للاشتعال 1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الصلبة القابلة للاشتعال 2</a:t>
                      </a:r>
                      <a:endParaRPr lang="ar-AE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انفجار التدفئة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ذاتية التفاعل نوع المواد الكيميائية و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اكتب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تسبب التدفئة حريق أو انفجار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من النوع باء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من النوع باء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endParaRPr lang="en-US" dirty="0"/>
                    </a:p>
                  </a:txBody>
                  <a:tcPr/>
                </a:tc>
              </a:tr>
              <a:tr h="175997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تسبب التدفئة النار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ذاتية التفاعل نوع المواد الكيميائية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و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نوع المواد الكيميائية ذاتية التفاعل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و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اكتب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و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اكتب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و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المصيد النار عفويا إذا تعرضت للهواء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السائل التلقائية الاشتعال 1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الصلبة التلقائية الاشتعال 1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التسخين الذاتي، وقد تشتعل فيها النيران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المواد الكيميائية التسخين الذاتي 1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التسخين الذاتي بكميات كبيرة، وقد تشتعل فيها النيران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المواد الكيميائية التسخين الذاتي 2 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اتصال مع الإصدارات المياه الغازات القابلة للاشتعال والتي قد تشتعل تلقائيا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 قابل للاشتعال فئة 1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اتصال مع الإصدارات المياه الغازات القابلة للاشتعال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 قابل للاشتعال فئة 2 و 3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أو يؤجج النار؛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الغاز المؤكسدة 1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الحريق أو الانفجار؛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قوية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السائل المؤكسدة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يؤجج النار؛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oxidiser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السائل المؤكسدة 2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السائل المؤكسدة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يحتوي الغاز تحت الضغط؛ قد ينفجر إذا سخن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الضغط، والغاز المضغوط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الضغط، والغاز المسال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الضغط، الغاز المذاب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يحتوي الغاز المبردة، وقد يسبب حروقا أو إصابات المبردة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 والمبردة الغاز المسال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يكون لتآكل المعادن تآكل المعادن 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المعادن إلى فئة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قاتلة إذا ابتلع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1 (عن طريق الفم)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2 (عن طريق الفم)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سامة إذا ابتلعت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3 (عن طريق الفم)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ضارة إذا ما ابتلع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4 (عن طريق الفم)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يمكن أن تكون ضارة إذا ما ابتلع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5 (عن طريق الفم)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تكون قاتلة إذا ابتلع ودخل المسالك الهوائية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الطموح 1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تكون ضارة إذا ما ابتلع ودخل المسالك الهوائية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الطموح 2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قاتلة في اتصال مع الجلد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1 (الجلد)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2 (الجلد)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سامة عند ملامسة الجلد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3 (الجلد)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الضارة في اتصال مع الجلد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4 (الجلد)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تكون ضارة عند ملامسة الجلد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تآكل الجلد / تهيج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1 (1A/1B/1C)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يسبب تهيج الجلد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تآكل الجلد / تهيج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يسبب تهيج البشرة الفاتحة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تآكل الجلد / تهيج 3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رد فعل حساسية الجلد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الجلد التوعية 1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يسبب ضررا خطيرة في العين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تهيج الضرر خطيرة في العين / العين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يسبب تهيج خطيرة في العين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تهيج الضرر خطيرة في العين / العين الفئة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يسبب تهيج العين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تهيج الضرر خطيرة في العين / العين فئة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قاتلة إذا استنشق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1 (استنشاق)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2 (استنشاق)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سامة إذا استنشق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3 (استنشاق)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الضارة في حالة استنشاقه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4 (استنشاق)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يمكن أن تكون ضارة إذا استنشقت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الحادة 5 (استنشاق)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أعراض حساسية أو ربو أو صعوبات في التنفس في حالة استنشاقه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التحسس التنفسي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تهيج الجهاز التنفسي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فئة التعرض 3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النعاس أو الدوار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فئة التعرض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تشوهات وراثية (يذكر سبيل التعرض إذا ثبت بصورة قاطعة أنه ليست هناك سبل تعرض أخرى تسبب الخطر)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طفرات الخلية الجرثومية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(1A/1B)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يشتبه في التسبب في عيوب وراثية (يذكر سبيل التعرض إذا ثبت بصورة قاطعة أنه ليست هناك سبل تعرض أخرى تسبب الخطر)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طفرات الخلية الجرثومية 2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تسبب السرطان (يذكر سبيل التعرض إذا ثبت بصورة قاطعة أنه ليست هناك سبل تعرض أخرى تسبب الخطر)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السرطنة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1 (1A/1B)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يشتبه في تسبب السرطان (يذكر سبيل التعرض إذا ثبت بصورة قاطعة أنه ليست هناك سبل تعرض أخرى تسبب الخطر)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الفئة 2 السرطنة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يضر الخصوبة أو الجنين (تأثير محدد الدولة إذا كان معروفا) (يذكر سبيل التعرض إذا ثبت بصورة قاطعة أنه ليست هناك سبل تعرض أخرى تسبب الخطر)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فئة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(1A/1B)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يشتبه في الخصوبة إتلاف أو الطفل الذي لم يولد بعد (تأثير محدد الدولة إذا كان معروفا) (يذكر سبيل التعرض إذا ثبت بصورة قاطعة أنه لا يوجد غيرها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طرق التعرض تسبب الخطر)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فئة السمية الإنجابية 2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ضررا للأطفال الذين يرضعون من الثدي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تأثير على الإرضاع أو من خلاله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يسبب تلفا للأعضاء (أو تذكر جميع الأعضاء تنفذ إذا كان معروفا) (يذكر سبيل التعرض إذا ثبت بصورة قاطعة أنه ليست هناك سبل تعرض أخرى تسبب الخطر)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فئة التعرض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تلفا للأعضاء (أو تذكر جميع الأعضاء تنفذ إذا كان معروفا) (يذكر سبيل التعرض إذا ثبت بصورة قاطعة أنه ليست هناك سبل تعرض أخرى تسبب الخطر)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فئة التعرض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يسبب تلفا للأعضاء من خلال التعرض لفترات طويلة أو متكررة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محددة الجهاز المستهدفة المتكررة سمية فئة التعرض 1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تلفا للأعضاء لفترات طويلة أو التعرض المتكرر</a:t>
                      </a:r>
                      <a:endParaRPr lang="ar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محددة الجهاز المستهدفة المتكررة سمية فئة التعرض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سامة جدا للحياة المائية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الفئة السمية الحادة 1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سامة للحياة المائية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الفئة السمية الحادة 2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الضارة للحياة المائية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الفئة السمية الحادة 3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سامة جدا للحياة المائية مع تأثيرات طويلة الأمد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الفئة السمية المزمنة 1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سامة للحياة المائية مع تأثيرات طويلة الأمد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فئة السمية المزمنة 2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الضارة للحياة المائية مع تأثيرات طويلة الأمد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فئة السمية المزمنة 3 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تأثيرات ضارة طويلة الأمد للحياة المائية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فئة السمية المزمنة 4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304800"/>
          <a:ext cx="9296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الأخطار البيانات معلومات</a:t>
                      </a: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GHS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52400"/>
          <a:ext cx="8991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GHS </a:t>
                      </a:r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البيانات التحذيرية معلومات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3352802" y="1752600"/>
          <a:ext cx="16383002" cy="58114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69"/>
                <a:gridCol w="4246378"/>
                <a:gridCol w="3993855"/>
                <a:gridCol w="4343400"/>
                <a:gridCol w="2667000"/>
              </a:tblGrid>
              <a:tr h="370115"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الرمز (1)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البيانات التحذيرية العامة للوقاية من (2) </a:t>
                      </a:r>
                      <a:endParaRPr lang="en-US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رتبة الخطر (3)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(4)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شروط استخدام (5)</a:t>
                      </a:r>
                      <a:endParaRPr lang="en-US" dirty="0"/>
                    </a:p>
                  </a:txBody>
                  <a:tcPr/>
                </a:tc>
              </a:tr>
              <a:tr h="311331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الحصول على تعليمات خاصة قبل الاستخدام.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متفجرة غير مستقرة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طفرات الخلية الجرثومية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السرطنة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8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الآثار المترتبة على الإرضاع أو من خلاله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يعالج حتى تم قراءة جميع احتياطات السلامة وفهمها.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متفجرة غير مستقرة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طفرات الخلية الجرثومية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السرطنة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6314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P210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الابتعاد عن الحرارة / الشرر / اللهب المفتوحة / السطوح الساخنة. - ممنوع التدخين.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الانقسامات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1.1, 1.2, 1.3,1.4, 1.5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لتحديد مصدر الإشعال المنطبقة (ق).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القابلة للاشتعال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الهباء القابلة للاشتعال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5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الاشتعال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تحديد الابتعاد عن الحرارة. </a:t>
                      </a:r>
                      <a:endParaRPr lang="en-US" sz="1800" i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ترش على لهب مكشوف أو مصدر الاشتعال الأخرى.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الهباء القابلة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457200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P220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يحفظ / يخزن بعيدا عن الملابس / ... / المواد القابلة للاحتراق.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المؤكسدة 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المواد غير المتوافقة.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C,D, E, F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المواد غير المتوافقة.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تحديد الابتعاد عن الملابس فضلا عن المواد الأخرى غير المتوافقة.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المواد غير المتوافقة.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المواد غير المتوافقة.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تحديد الابتعاد عن الملابس فضلا عن المواد الأخرى غير المتوافقة.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المواد غير المتوافقة.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>
                        <a:buNone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تتخذ أي احتياطات لتجنب الخلط مع المواد القابلة للاحتراق / 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المواد غير المتوافقة. 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تسمح ملامسة الهواء.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5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الابتعاد عن أي اتصال ممكن مع المياه، وذلك بسبب رد فعل عنيف و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النار فلاش ممكن.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إبقاء المبللة مع 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الانقسامات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المواد المناسبة.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 الجفاف يزيد خطر الانفجار، باستثناء ما اللازمة لعمليات التصنيع أو التشغيل (مثل النيتروسليلوز). 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التعامل مع غاز خامل تحت.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حماية من الرطوبة.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الحفاظ على حاوية مغلقة بإحكام.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 المنتج يتطاير بحيث يولد جوا خطرا.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يحفظ إلا في الوعاء الأصلي.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المعادن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05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تبقي باردة.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61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الحاويات الأرض / السندات واستقبال المعدات.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الانقسامات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كانت المتفجرة حساسة كهربية.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كانت المتفجرة حساسة كهربية.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مادة حساسة للإستاتيكية الكهربائية.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 المنتج يتطاير بحيث يولد جوا خطرا.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مادة حساسة للإستاتيكية الكهربائية.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استخدام الكهرباء / التهوية / الإضاءة / ... / معدات واقية من الانفجار.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المعدات الأخرى.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القابلة للاشتعا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المعدات الأخرى.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يمكن أن يحدث إذا سحب الغبار.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استخدام أدوات عدم اثارة فقط.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اتخاذ تدابير وقائية ضد التفريغ ثابت.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إبقاء صمامات تخفيض خالية من الشحوم والزيوت.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المؤكسدة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تخضع لطحن / الصدمة / ... / الاحتكاك.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الانقسامات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معالجة الخام المعمول بها.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حاوية الضغط: لا يخرق أو يحرق، حتى بعد الاستخدام.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الهباء القابلة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تتنفس الغبار / الدخان / الغاز / الضباب / الأبخرة / الرذاذ.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الشروط المنطبقة.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هدف محدد سمية الجهاز - التعرض المتكرر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تحديد لا تتنفس الغبار أو السحب.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قد يحدث استنشاق جزيئات من الغبار أو الرذاذ أثناء الاستخدام.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الآثار المترتبة على الإرضاع أو من خلاله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تجنب استنشاق الغبار / الدخان / الغاز / الضباب / الأبخرة / الرذاذ.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تحديد لا تتنفس الغبار أو السحب.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قد يحدث استنشاق جزيئات من الغبار أو الرذاذ أثناء الاستخدام. 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التحسس التنفسي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91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تحصل في العيون، وعلى الجلد، أو على الملابس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تجنب الاتصال أثناء الحمل / بينما التمريض.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الآثار المترتبة على الإرضاع أو من خلاله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505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P264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تغسل ... جيدا بعد المناولة.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لتحديد أجزاء الجسم التي يجب غسلها بعد المناولة 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تهيج الجلد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تهيج العين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الآثار المترتبة على الإرضاع أو من خلاله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5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هدف محدد سمية الجهاز - التعرض المتكرر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تأكل والشراب أو التدخين أثناء استخدام هذا المنتج.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الآثار المترتبة على الإرضاع أو من خلاله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هدف محدد سمية الجهاز - التعرض المتكرر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فقط استخدام في الهواء الطلق أو في مكان جيد التهوية.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ينبغي أن يسمح الملوثة ملابس عمل خارج مكان العمل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1816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P273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تجنب إطلاق للبيئة.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الخطر المائي الحاد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 هذا ليس هو الاستخدام المقصود.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الخطر المائي المزمن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لطبقة الأوزون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1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P280</a:t>
                      </a:r>
                      <a:endParaRPr lang="en-US" dirty="0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ارتداء قفازات واقية / حماية واقية حماية الملابس / العين / الوجه.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الانقسامات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1.1, 1.2, 1.3, 1.4, 1.5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لتحديد نوع المعدات.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تحديد حماية الوجه.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لتحديد نوع المعدات.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تحديد قفازات واقية وحماية العين / الوجه.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لتحديد نوع المعدات.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تحديد قفازات واقية / الملابس وحماية العين / الوجه.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تهيج الجلد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لتحديد نوع المعدات.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تحديد قفازات واقية.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العين الخطيرة الضرر / تهيج العين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لتحديد نوع المعدات.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تحديد العين / حماية الوجه.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0040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P281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استخدام معدات الوقاية الشخصية على النحو المطلوب.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متفجرة غير مستقرة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طفرات الخلية الجرثومية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السرطنة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استخدام معدات الوقاية الشخصية على النحو المطلوب.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المسيلة المبردة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ارتداء النار / لهب مقاومة الملابس / المانع.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ارتداء حماية الجهاز التنفسي.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لتحديد المعدات. 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عدم كفاية التهوية ارتداء حماية الجهاز التنفسي.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التحسس التنفسي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الصانع / المورد لتحديد المعدات. 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التعامل تحت غاز خامل. حماية من الرطوبة.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 في اتصال مع الماء، وتنبعث منها غازات 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تبقي باردة. حماية من أشعة الشمس.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التسخين الذاتي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2971800" y="228600"/>
          <a:ext cx="14630403" cy="5903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733800"/>
                <a:gridCol w="3810000"/>
                <a:gridCol w="3505201"/>
                <a:gridCol w="2667002"/>
              </a:tblGrid>
              <a:tr h="516890"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رمز </a:t>
                      </a:r>
                      <a:b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عام الاحترازية للوقاية من البيانات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شروط للاستخدام</a:t>
                      </a:r>
                      <a:endParaRPr lang="ar-AE" dirty="0" smtClean="0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الابتلاع: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تطلع المخاطر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على الجلد: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على الجلد (أو الشعر):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استنشق: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التحسس التنفسي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(الخدر)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كان في العينين: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العين الخطيرة الضرر / تهيج العين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على الملابس: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تعرضت: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5844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تعرض أو قلق: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طفرات الخلية الجرثومية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السرطنة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الآثار المترتبة على الإرضاع أو من خلاله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تعرضت أو إذا كنت تشعر بتوعك: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20040">
                <a:tc rowSpan="6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الاتصال فورا بمركز مكافحة السموم أو الطبيب / الطبيب.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العين الخطيرة الضرر / تهيج العين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 الطموح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الاتصال بمركز مكافحة السموم أو الطبيب / الطبيب.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التحسس التنفسي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الاتصال بمركز مكافحة السموم أو الطبيب / الطبيب في حالة الشعور بتوعك.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rowSpan="7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الحصول على المشورة الطبية / الاهتمام.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94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العين الخطيرة الضرر / تهيج العين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طفرات الخلية الجرثومية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السرطنة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الآثار المترتبة على الإرضاع أو من خلاله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الحصول على المشورة الطبية / الانتباه في حالة الشعور بتوعك.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هدف محدد سمية الجهاز - التعرض المتكرر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الحصول على المشورة الطبية فورا / الاهتمام.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المسيلة المبردة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علاج محدد غير عاجلة (انظر ... على بطاقة الوسم).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 إشارة تحيل إلى إرشادات تكميلية للإسعاف الأولي.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لزم إعطاء ترياق فورا 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P321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علاج محدد (انظر ... على بطاقة الوسم).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 إشارة تحيل إلى إرشادات تكميلية للإسعاف الأولي.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لزم إعطاء ترياق فورا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مرجع إلى إرشادات تكميلية للإسعاف الأولي.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كانت هناك حاجة تدابير محددة فورية.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مرجع إلى إرشادات تكميلية للإسعاف الأولي.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لزمت تدابير فورية.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مرجع إلى إرشادات تكميلية للإسعاف الأولي.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الصانع / المورد قد حدد وكيل التطهير إذا كان ذلك مناسبا.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تدابير محددة (انظر ... على بطاقة الوسم).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مرجع إلى إرشادات تكميلية للإسعاف الأولي.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تدابير فورية مثل وكيل التطهير محددة ينصح. </a:t>
                      </a:r>
                      <a:endParaRPr lang="en-US" dirty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شطف الفم.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تحمل على القيء.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 الطموح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حدوث تهيج الجلد: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تهيج الجلد أو الطفح الجلدي يحدث: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74943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تزج في ماء بارد / يلف برباط مبلل.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68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فرشاة قبالة الجسيمات فضفاض من الجلد.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56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أجزاء بلوري ذوبان بالماء الفاتر. لا تفرك المنطقة المصابة.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المسيلة المبردة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استمرت تهيج العين: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العين الخطيرة الضرر / تهيج العين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إزالة العدسات اللاصقة، إذا كان موجودا والسهل القيام به. يستمر الشطف.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العين الخطيرة الضرر / تهيج العين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275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إزالة الضحية إلى الهواء الطلق ويسترخي في وضع مريح للتنفس.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15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9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هناك صعوبة في التنفس، وإزالة الضحية إلى الهواء الطلق ويسترخي في وضع مريح للتنفس.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التحسس التنفسي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ظهرت أعراض تنفسية: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التحسس التنفسي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غسل بلطف مع الكثير من الصابون والماء.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شطف بحذر مع الماء لعدة دقائق.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العين الخطيرة الضرر / تهيج العين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يغسل مع الكثير من الصابون والماء.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28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شطف الجلد بالماء / دش.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466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شطف الملابس والجلد مع الكثير من المياه الملوثة على الفور قبل إزالة الملابس.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إزالة / تخلع جميع الملابس الملوثة فورا.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خلع الملابس الملوثة وغسل قبل إعادة استخدامها.</a:t>
                      </a:r>
                      <a:endParaRPr lang="ar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20040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تغسل الملابس الملوثة قبل إعادة استخدامها.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10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  <a:endParaRPr 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نشوب حريق: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الانقسامات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الحريق الكبير والكميات الضخمة: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خطر الانفجار في حالة الحريق.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غير ثابتة والشعب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إلا إذا المتفجرات 1.4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ذخائر ومكونات منها </a:t>
                      </a:r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تكافح النار إذا وصلت إلى المتفجرات.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غير ثابتة والشعب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مكافحة النار مع الاحتياطات العادية من مسافة معقولة.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الانقسامات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المتفجرات 1.4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ذخائر ومكونات منها </a:t>
                      </a:r>
                      <a:endParaRPr lang="en-US" dirty="0"/>
                    </a:p>
                  </a:txBody>
                  <a:tcPr/>
                </a:tc>
              </a:tr>
              <a:tr h="206258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تكافح النار من بعد بسبب احتمال حدوث انفجار.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وقف تسرب إذا آمنا للقيام بذلك.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المؤكسدة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تسرب الغاز النار: لا يطفئ، ما لم يمكن إيقاف تسرب بأمان.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القابلة للاشتعا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118159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استخدم ... لالانقراض.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الوسائط المناسبة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 هناك خطر زيادة المياه.</a:t>
                      </a:r>
                      <a:endParaRPr lang="en-US" dirty="0"/>
                    </a:p>
                  </a:txBody>
                  <a:tcPr/>
                </a:tc>
              </a:tr>
              <a:tr h="199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1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445">
                <a:tc rowSpan="5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اخلاء المنطقة.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غير مستقرة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الانقسامات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1.1, 1.2, 1.3, 1.4, 1.5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07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القضاء على جميع مصادر الاشتعال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آمنا للقيام بذلك.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51689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استيعاب تسرب لمنع أضرار مادية.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المعادن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584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P391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جمع انسكاب.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المخاطر الحادة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المخاطر المزمنة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28800" y="533400"/>
          <a:ext cx="12420600" cy="3077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901440"/>
                <a:gridCol w="2880360"/>
                <a:gridCol w="2209800"/>
                <a:gridCol w="2362200"/>
              </a:tblGrid>
              <a:tr h="275013"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 كود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البيانات التحذيرية العامة - الاستجابة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شروط للاستخدام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الابتلاع: الاتصال فورا بمركز مكافحة السموم أو الطبيب / الطبيب.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 الطموح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الابتلاع: الاتصال بمركز مكافحة السموم أو الطبيب / الطبيب في حالة الشعور بتوعك.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الابتلاع: يغسل الفم. لا تحمل على القيء.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على الجلد: يغمر في ماء بارد / يلف برباط مبلل.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على الجلد: يغسل بلطف مع الكثير من الصابون والماء.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96461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P352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على الجلد: يغمر بوفرة من الصابون والماء.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9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86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P353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على الجلد (أو الشعر): إزالة / تخلع جميع الملابس الملوثة فورا. شطف الجلد بالماء / دش.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1125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6174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الاستنشاق: ينقل المصاب إلى الهواء الطلق ويسترخي في وضع مريح للتنفس.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09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P304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استنشق: إذا هناك صعوبة في التنفس، وإزالة الضحية إلى الهواء الطلق ويسترخي في وضع مريح للتنفس.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التحسس التنفسي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60009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P351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P338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كان في العينين: تشطف باحتراس العاطر لعدة دقائق. إزالة العدسات اللاصقة، إذا كان موجودا والسهل القيام به. يستمر الشطف.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103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العين الخطيرة الضرر / تهيج العين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08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P306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P360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على الملابس: يشطف الجلد والملابس مع الكثير من المياه الملوثة على الفور قبل إزالة الملابس.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839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حدث تعرض: الاتصال بمركز مكافحة السموم أو الطبيب / الطبيب.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90997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P308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حدث تعرض أو قلق: الحصول على المشورة الطبية / الاهتمام.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طفرات الخلية الجرثومية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11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السرطنة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الآثار المترتبة على الإرضاع أو من خلاله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P309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حدث تعرض أو في حالة الشعور بتوعك: الاتصال بمركز مكافحة السموم أو الطبيب / الطبيب.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حدوث تهيج الجلد: الحصول على المشورة الطبية / الاهتمام.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حدوث تهيج الجلد أو الطفح الجلدي: الحصول على المشورة الطبية / الاهتمام.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P335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P334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فرشاة قبالة الجسيمات فضفاض من الجلد. تزج في ماء بارد / يلف برباط مبلل.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P337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استمرت تهيج العين: الحصول على المشورة الطبية / الاهتمام.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العين الخطيرة الضرر / تهيج العين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P342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ظهرت أعراض تنفسية: الاتصال بمركز مكافحة السموم أو الطبيب / الطبيب.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التحسس التنفسي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نشوب حريق: إيقاف تسرب إذا آمنا للقيام بذلك.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المؤكسدة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35788">
                <a:tc rowSpan="8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P378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الحريق: يستخدم ... للإطفاء.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06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0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الحريق: إخلاء المنطقة.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الانقسامات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1.1, 1.2, 1.3, 1.4, 1.5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75013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الحريق: إخلاء المنطقة. تكافح النار من بعد بسبب احتمال حدوث انفجار.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430745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P380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P375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الحريق الكبير والكميات الضخمة: تخلى المنطقة. تكافح النار من بعد بسبب احتمال حدوث انفجار.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0322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905000" y="152400"/>
          <a:ext cx="12649200" cy="3098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2819400"/>
                <a:gridCol w="2956560"/>
                <a:gridCol w="2529840"/>
              </a:tblGrid>
              <a:tr h="52641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كود </a:t>
                      </a:r>
                      <a:b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البيانات التحذيرية العامة - تخزين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شروط للاستخدام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التخزين ....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غير ثابتة والشعب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1.1,1.2, 1.3, 1.4,1.5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وفقا لل/ وائح المحلية / الإقليمية الوطنية / الدولية (يجب تحديدها). 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تخزينها في مكان جاف.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66777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تخزينها في مكان جيد التهوية.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 المنتج يتطاير بحيث يولد جوا خطرا. 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المضغوط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المسال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المسال المبرد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المذاب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التعرض؛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التعرض؛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 في حاوية مغلقة.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63208">
                <a:tc rowSpan="11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P405</a:t>
                      </a:r>
                      <a:endParaRPr lang="en-US" dirty="0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متجر يحبس.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تهيج الجلد تآكل / الجلد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طفرات الخلية الجرثومية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السرطنة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التعرض؛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التعرض؛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 الطموح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 في تآكل مقاومة / ... الحاويات مع بطانة داخلية مقاومة.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المعادن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المواد المتوافقة الأخرى. 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الحفاظ على فجوة الهواء بين أكوام / المنصات.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التسخين الذاتي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63208">
                <a:tc rowSpan="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حماية من أشعة الشمس.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الهباء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المضغوط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المسال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المذاب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التسخين الذاتي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9372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تخزينها في درجات حرارة لا تتجاوز ...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Of…Oc.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درجة الحرارة </a:t>
                      </a:r>
                      <a:endParaRPr lang="en-US" dirty="0"/>
                    </a:p>
                  </a:txBody>
                  <a:tcPr/>
                </a:tc>
              </a:tr>
              <a:tr h="200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تعرض لدرجات حرارة تتجاوز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الهباء القابلة للاشتعال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لا تعرض لدرجات حرارة تتجاوز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التسخين الذاتي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الكتلة ودرجة الحرارة. </a:t>
                      </a:r>
                      <a:endParaRPr lang="en-US" dirty="0"/>
                    </a:p>
                  </a:txBody>
                  <a:tcPr/>
                </a:tc>
              </a:tr>
              <a:tr h="220836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P420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 بعيدا عن المواد الأخرى.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dirty="0" smtClean="0">
                          <a:latin typeface="arial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التسخين الذاتي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208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P422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متجر محتويات تحت 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التلقائية الاشتعال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السائلة المناسبة أو غاز خامل </a:t>
                      </a:r>
                      <a:endParaRPr lang="en-US" dirty="0"/>
                    </a:p>
                  </a:txBody>
                  <a:tcPr/>
                </a:tc>
              </a:tr>
              <a:tr h="263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التلقائية الاشتعال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P402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تخزينها في مكان جاف. تخزين في حاوية مغلقة.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96749">
                <a:tc rowSpan="3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P233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تخزينها في مكان جيد التهوية. الحفاظ على حاوية مغلقة بإحكام.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إذا كان المنتج هو المتقلبة وذلك لتوليد الخطرة</a:t>
                      </a:r>
                      <a:endParaRPr lang="en-US" dirty="0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جو السمية الخطرة. - التعرض المفرد؛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محددة أعضاء مستهدفة محددة - التعرض المفرد؛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تخزينها في مكان جيد التهوية. تبقي باردة.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حماية من أشعة الشمس. تخزينها في مكان جيد التهوية.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الغازات تحت الضغط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الغاز الغاز الغاز المضغوط المسال المذاب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P410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حماية من أشعة الشمس. لا تعرض لدرجات حرارة تتجاوز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/122oF.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الهباء القابلة للاشتعال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P411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تخزينها في درجات حرارة لا تتجاوز ...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/…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تبقي باردة.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r>
                        <a:rPr lang="pt-BR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 الصانع / المورد لتحديد درجة الحرارة.</a:t>
                      </a:r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752600" y="152400"/>
          <a:ext cx="12420600" cy="160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200400"/>
                <a:gridCol w="2743200"/>
                <a:gridCol w="3002280"/>
                <a:gridCol w="2484120"/>
              </a:tblGrid>
              <a:tr h="112776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 - </a:t>
                      </a:r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كود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البيانات التحذيرية العامة - التخلص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فئة الخطر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شروط للاستخدام</a:t>
                      </a:r>
                      <a:endParaRPr lang="en-US" dirty="0"/>
                    </a:p>
                  </a:txBody>
                  <a:tcPr/>
                </a:tc>
              </a:tr>
              <a:tr h="307100">
                <a:tc rowSpan="24"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P501</a:t>
                      </a:r>
                      <a:endParaRPr lang="en-US" dirty="0"/>
                    </a:p>
                  </a:txBody>
                  <a:tcPr/>
                </a:tc>
                <a:tc rowSpan="2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تخلص من المحتويات / الوعاء في ...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متفجرات غير ثابتة والشعب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1.1, 1.2, 1.3, 1.4,1.5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وفقا لل... / / التنظيم المحلية / الإقليمية الوطنية الدولية (يجب تحديدها). </a:t>
                      </a:r>
                      <a:endParaRPr lang="en-US" dirty="0"/>
                    </a:p>
                  </a:txBody>
                  <a:tcPr/>
                </a:tc>
              </a:tr>
              <a:tr h="2863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9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ذاتية التفاعل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6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الكيميائية التي، في اتصال مع الماء، وتنبعث منها غازات قابلة للاشتعال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السوائل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المواد الصلبة المؤكسدة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الأكاسيد الفوقية العضوية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أنواع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A, B, C, D, E,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(عن طريق الفم)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(الجلد)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السمية الحادة (استنشاق)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الجلد / تهيج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1C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التحسس التنفسي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الجلد التوعية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طفرات الخلية الجرثومية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السرطنة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الإنجابية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1A, 1B,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التعرض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التعرض؛ (تهيج الجهاز التنفسي)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أعضاء مستهدفة محددة سمية واحدة التعرض؛ (الخدر)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هدف محدد سمية الجهاز - التعرض المتكرر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 الطموح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على البيئة المائية - المخاطر الحادة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البيئة المائية - المخاطر الحادة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1, 2, 3, 4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لطبقة الأوزون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 smtClean="0"/>
                        <a:t>P502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الرجوع إلى الصانع / المورد للحصول على معلومات بشأن استرداد / إعادة التدوير</a:t>
                      </a:r>
                      <a:endParaRPr lang="ar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لطبقة الأوزون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112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600200" y="-228600"/>
          <a:ext cx="11887200" cy="3840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5410200"/>
                <a:gridCol w="4419600"/>
              </a:tblGrid>
              <a:tr h="742950"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كود </a:t>
                      </a:r>
                      <a:b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A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البيانات التحذيرية العامة - أخرى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R20/21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ضارة عن طريق الإستنشاق وملامسة الجلد.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مهيجة للجلد.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إبقاء الحاويات في مكان جيد التهوية.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293298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الابتعاد عن مصادر الإشعال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449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التدخين.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151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اتخاذ تدابير وقائية ضد ساكنة 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471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التصريف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ارتداء ملابس واقية وقفازات ملائمة.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يجب التخلص من هذه المواد والحاويات للنفايات خطرة.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سريعة الاشتعال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مضر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سريعة الاشتعال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خطر وقوع أضرار خطيرة للعيون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R48/20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ضارة: خطر حدوث أضرار جسيمة بالصحة بواسطة التعرض الطويل من خلال الاستنشاق.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المخاطر المحتملة للضرر على الطفل الذي لم يولد بعد.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ضارة: قد تسبب تلفا رئويا في حال بلعها.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تسبب الأبخرة النعاس والدوخة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حالة ملامسة العينين، شطف فورا مع الكثير من الماء وطلب المشورة الطبية.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S36/37/39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ارتداء ملابس واقية مناسبة، والقفازات وحماية العين / الوجه.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S62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إذا ابتلع لا تحث على التقيؤ: طلب المشورة الطبية وعرض هذه الحاوية أو هذا الملصق.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R34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يسبب الحروق.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الاتحاد الأوروبي </a:t>
                      </a:r>
                      <a:b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الخصائص الفيزيائية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عندما المتفجرة الجافة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متفجرة مع أو بدون ملامسة الهواء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غير مستقرة في درجات الحرارة المحيطة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يتفاعل بعنف مع الماء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يتفاعل بعنف مع الماء [على سبيل المثال أسيتيل كلوريد، الفلزات القلوية، رابع كلوريد التيتانيوم]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في الاستخدام قد تشكل قابلة للاشتعال / انفجار خليط بخار الهواء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تشكل البيروكسيدات المتفجرة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تشكل البيروكسيدات المتفجرة [على سبيل المثال اثيل الأثير، 1،4-ديوكسان]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خطر الانفجار إذا سخن تحت الحبس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تتحلل متفجرات إذا تم تسخينه في البرميل الصلب ولكن ليس في حاويات قوية أقل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الخصائص الصحية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اتصال مع الماء يحرر غاز سام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تتطور الحاد القط توكس 1-3 الغازات في اتصال مع الماء أو الهواء الرطب [على سبيل المثال فوسفيد الألمنيوم والفوسفور خماسي كبريتيد]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اتصال مع الأحماض يحرر غاز سام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اتصال مع الأحماض يحرر الحادة السامة القط 3 الغاز [مثل هيبوكلوريت الصوديوم، بولي كبريتيد الباريوم]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mtClean="0"/>
                        <a:t>EUH032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اتصال مع الأحماض يحرر غاز سام جدا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اتصال مع الأحماض يحرر الحادة السامة القط 1-2 الغاز [مثل أملاح سيانيد الهيدروجين، أزيد الصوديوم]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التعرض المتكرر جفاف الجلد أو تكسير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يسبب التعرض المتكرر جفاف الجلد أو تكسير، ولكن لم تصنف مهيجة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سامة عن طريق الاتصال العين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سمية خلال اختبار تهيج العين من خلال امتصاص نسبت إلى العين، وليس من خلال الأغشية المخاطية 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تآكل الجهاز التنفسي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Inhlalation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توكس اختبار الوفيات بسبب تآكل أو تآكل تصنف على الجلد، ومن المحتمل أن يتم استنشاقه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الخصائص البيئية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الخطرة ل طبقة الأوزون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بيانات أخرى خطرا الاتحاد الأوروبي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يحتوي على الرصاص . لا ينبغي أن تستخدم على الأسطح المعرضة لل أن تمضغ أو امتص من قبل الأطفال.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تحذير ! يحتوي على الرصاص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فورية الغراء . الخطر. سندات الجلد والعينين في ثوان. تبقي بعيدا عن متناول الأطفال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يحتوي الكروم 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 ) . </a:t>
                      </a:r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قد يحدث تفاعل تحسسي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يحتوي الأيزوسيانات . قد يحدث تفاعل تحسسي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تحذير ! لا تستخدم جنبا إلى جنب مع غيرها من المنتجات. قد تفرج عن الغازات الخطرة ( الكلور )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تحذير ! يحتوي الكادميوم. تتشكل أبخرة خطرة أثناء الاستخدام. انظر المعلومات المقدمة من قبل الشركة المصنعة . الامتثال ل تعليمات السلامة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يحتوي &lt; اسم توعية مادة &gt; . قد يحدث تفاعل تحسسي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يمكن أن تصبح شديدة الاشتعال في الاستخدام.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EUH209A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يمكن أن تصبح قابلة للاشتعال في الاستخدام.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صحيفة بيانات السلامة متوفرة عند الطلب.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EUH401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لتجنب المخاطر على صحة الإنسان والبيئة ، والامتثال ل تعليمات للاستخدام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A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استخدام المنتج هو منتج وقاية النبات (رهنا 91/414/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EEC)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6694</Words>
  <Application>Microsoft Office PowerPoint</Application>
  <PresentationFormat>On-screen Show (4:3)</PresentationFormat>
  <Paragraphs>1473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Thomas_2</cp:lastModifiedBy>
  <cp:revision>146</cp:revision>
  <dcterms:created xsi:type="dcterms:W3CDTF">2014-02-21T01:50:04Z</dcterms:created>
  <dcterms:modified xsi:type="dcterms:W3CDTF">2014-03-02T03:09:23Z</dcterms:modified>
</cp:coreProperties>
</file>