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9" autoAdjust="0"/>
  </p:normalViewPr>
  <p:slideViewPr>
    <p:cSldViewPr>
      <p:cViewPr>
        <p:scale>
          <a:sx n="26" d="100"/>
          <a:sy n="26" d="100"/>
        </p:scale>
        <p:origin x="-2094" y="2118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779A-AE01-4A15-9F54-F43503DDAA1D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B75D4-89AD-4D54-8BFA-04D68BE6A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9"/>
            <a:ext cx="27980640" cy="9408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691"/>
            <a:ext cx="7406640" cy="374497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691"/>
            <a:ext cx="21671280" cy="374497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8" y="28204162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8" y="18602969"/>
            <a:ext cx="27980640" cy="9601195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41287"/>
            <a:ext cx="14538960" cy="2896616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0241287"/>
            <a:ext cx="14538960" cy="2896616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9824722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13919199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9824722"/>
            <a:ext cx="14550389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13919199"/>
            <a:ext cx="14550389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2"/>
            <a:ext cx="10829928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4"/>
            <a:ext cx="18402302" cy="37459925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4"/>
            <a:ext cx="10829928" cy="30022805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2"/>
            <a:ext cx="19751040" cy="3627125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58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7"/>
            <a:ext cx="19751040" cy="5151115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7"/>
            <a:ext cx="29626560" cy="2896616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6"/>
            <a:ext cx="7680960" cy="23367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6"/>
            <a:ext cx="10424160" cy="23367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6"/>
            <a:ext cx="7680960" cy="23367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23" y="2"/>
            <a:ext cx="31455355" cy="1920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sz="9600" dirty="0" smtClean="0"/>
              <a:t>                </a:t>
            </a:r>
            <a:r>
              <a:rPr lang="en-US" sz="9600" b="1" dirty="0" smtClean="0"/>
              <a:t>GHS Label detailed instructions</a:t>
            </a:r>
            <a:endParaRPr lang="en-US" altLang="ja-JP" sz="115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752600" y="28727401"/>
          <a:ext cx="7315200" cy="10119364"/>
        </p:xfrm>
        <a:graphic>
          <a:graphicData uri="http://schemas.openxmlformats.org/drawingml/2006/table">
            <a:tbl>
              <a:tblPr/>
              <a:tblGrid>
                <a:gridCol w="5482157"/>
                <a:gridCol w="1833043"/>
              </a:tblGrid>
              <a:tr h="25102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6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48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EALTH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5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02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6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48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LAMMABILITY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02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600" dirty="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4800" dirty="0">
                          <a:latin typeface="Calibri"/>
                          <a:ea typeface="Calibri"/>
                          <a:cs typeface="Times New Roman"/>
                        </a:rPr>
                        <a:t>EACTIVITY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300" dirty="0">
                          <a:latin typeface="Calibri"/>
                          <a:ea typeface="Calibri"/>
                          <a:cs typeface="Times New Roman"/>
                        </a:rPr>
                        <a:t>PERSONAL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300" dirty="0">
                          <a:latin typeface="Calibri"/>
                          <a:ea typeface="Calibri"/>
                          <a:cs typeface="Times New Roman"/>
                        </a:rPr>
                        <a:t>PROTECTION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 dirty="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271" name="Picture 7" descr="C:\Users\thomas\Pictures\4642164203_a0ef28b0d7_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81600"/>
            <a:ext cx="3429000" cy="3429000"/>
          </a:xfrm>
          <a:prstGeom prst="rect">
            <a:avLst/>
          </a:prstGeom>
          <a:noFill/>
        </p:spPr>
      </p:pic>
      <p:pic>
        <p:nvPicPr>
          <p:cNvPr id="11272" name="Picture 8" descr="C:\Users\thomas\Pictures\4642164213_3eb2fce97a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53600" y="5257800"/>
            <a:ext cx="3429000" cy="3429000"/>
          </a:xfrm>
          <a:prstGeom prst="rect">
            <a:avLst/>
          </a:prstGeom>
          <a:noFill/>
        </p:spPr>
      </p:pic>
      <p:pic>
        <p:nvPicPr>
          <p:cNvPr id="11273" name="Picture 9" descr="C:\Users\thomas\Pictures\4642164225_0c62ef992b_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3868400"/>
            <a:ext cx="3429000" cy="3429000"/>
          </a:xfrm>
          <a:prstGeom prst="rect">
            <a:avLst/>
          </a:prstGeom>
          <a:noFill/>
        </p:spPr>
      </p:pic>
      <p:pic>
        <p:nvPicPr>
          <p:cNvPr id="11274" name="Picture 10" descr="C:\Users\thomas\Pictures\4642164237_d6e49ca5ff_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955000" y="5867400"/>
            <a:ext cx="3429000" cy="3429000"/>
          </a:xfrm>
          <a:prstGeom prst="rect">
            <a:avLst/>
          </a:prstGeom>
          <a:noFill/>
        </p:spPr>
      </p:pic>
      <p:pic>
        <p:nvPicPr>
          <p:cNvPr id="11275" name="Picture 11" descr="C:\Users\thomas\Pictures\4642164253_abd2103c3b_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183600" y="15468600"/>
            <a:ext cx="3429000" cy="3429000"/>
          </a:xfrm>
          <a:prstGeom prst="rect">
            <a:avLst/>
          </a:prstGeom>
          <a:noFill/>
        </p:spPr>
      </p:pic>
      <p:pic>
        <p:nvPicPr>
          <p:cNvPr id="11276" name="Picture 12" descr="C:\Users\thomas\Pictures\4642776748_bcab182e4e_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9067800"/>
            <a:ext cx="3429000" cy="3429000"/>
          </a:xfrm>
          <a:prstGeom prst="rect">
            <a:avLst/>
          </a:prstGeom>
          <a:noFill/>
        </p:spPr>
      </p:pic>
      <p:pic>
        <p:nvPicPr>
          <p:cNvPr id="11277" name="Picture 13" descr="C:\Users\thomas\Pictures\4642776772_fdbd784f98_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183600" y="11125200"/>
            <a:ext cx="3429000" cy="3429000"/>
          </a:xfrm>
          <a:prstGeom prst="rect">
            <a:avLst/>
          </a:prstGeom>
          <a:noFill/>
        </p:spPr>
      </p:pic>
      <p:pic>
        <p:nvPicPr>
          <p:cNvPr id="11278" name="Picture 14" descr="C:\Users\thomas\Pictures\4642776786_141ccfd175_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0" y="15544800"/>
            <a:ext cx="3429000" cy="3429000"/>
          </a:xfrm>
          <a:prstGeom prst="rect">
            <a:avLst/>
          </a:prstGeom>
          <a:noFill/>
        </p:spPr>
      </p:pic>
      <p:pic>
        <p:nvPicPr>
          <p:cNvPr id="11279" name="Picture 15" descr="C:\Users\thomas\Pictures\4642776842_33b0b0583e_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06000" y="9906000"/>
            <a:ext cx="3429000" cy="3429000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3810000" y="5181600"/>
            <a:ext cx="6019800" cy="3674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n-US" sz="4200" b="1" dirty="0" smtClean="0"/>
              <a:t>Causticity </a:t>
            </a:r>
            <a:br>
              <a:rPr lang="en-US" sz="4200" b="1" dirty="0" smtClean="0"/>
            </a:br>
            <a:r>
              <a:rPr lang="en-US" sz="4200" b="1" dirty="0" smtClean="0"/>
              <a:t>Causes severe skin burns and eye burns </a:t>
            </a:r>
            <a:br>
              <a:rPr lang="en-US" sz="4200" b="1" dirty="0" smtClean="0"/>
            </a:br>
            <a:r>
              <a:rPr lang="en-US" sz="4200" b="1" dirty="0" smtClean="0"/>
              <a:t>May be corrosive to metals</a:t>
            </a:r>
            <a:endParaRPr lang="en-US" sz="4200" b="1" dirty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335000" y="5105400"/>
            <a:ext cx="7391400" cy="36748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n-US" sz="4200" b="1" dirty="0" smtClean="0"/>
              <a:t>Pressurized gas </a:t>
            </a:r>
            <a:br>
              <a:rPr lang="en-US" sz="4200" b="1" dirty="0" smtClean="0"/>
            </a:br>
            <a:r>
              <a:rPr lang="en-US" sz="4200" b="1" dirty="0" smtClean="0"/>
              <a:t>Contains gas under pressure; may explode if heated </a:t>
            </a:r>
            <a:br>
              <a:rPr lang="en-US" sz="4200" b="1" dirty="0" smtClean="0"/>
            </a:br>
            <a:r>
              <a:rPr lang="en-US" sz="4200" b="1" dirty="0" smtClean="0"/>
              <a:t>Contains refrigerated gas; may cryogenic burns</a:t>
            </a:r>
            <a:endParaRPr lang="en-US" altLang="ja-JP" sz="42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673840" y="29260800"/>
            <a:ext cx="20147280" cy="128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 descr="Tristar Logo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1520" y="731520"/>
            <a:ext cx="91440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0" y="42062400"/>
            <a:ext cx="32918400" cy="1674305"/>
          </a:xfrm>
          <a:prstGeom prst="rect">
            <a:avLst/>
          </a:prstGeom>
          <a:noFill/>
          <a:ln w="38100">
            <a:noFill/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sz="8000" b="1" dirty="0" err="1" smtClean="0">
                <a:solidFill>
                  <a:srgbClr val="002060"/>
                </a:solidFill>
                <a:latin typeface="Albertus MT" pitchFamily="18" charset="0"/>
              </a:rPr>
              <a:t>Tristar</a:t>
            </a:r>
            <a:r>
              <a:rPr lang="en-US" sz="8000" b="1" dirty="0" smtClean="0">
                <a:solidFill>
                  <a:srgbClr val="002060"/>
                </a:solidFill>
                <a:latin typeface="Albertus MT" pitchFamily="18" charset="0"/>
              </a:rPr>
              <a:t> Aero Technology, Inc.   </a:t>
            </a:r>
            <a:r>
              <a:rPr lang="en-US" sz="8000" b="1" dirty="0" smtClean="0">
                <a:solidFill>
                  <a:srgbClr val="002060"/>
                </a:solidFill>
                <a:latin typeface="Albertus MT" pitchFamily="18" charset="0"/>
              </a:rPr>
              <a:t>www.ghstag.com</a:t>
            </a:r>
            <a:r>
              <a:rPr lang="en-US" altLang="ja-JP" sz="8000" b="1" dirty="0" smtClean="0">
                <a:ln w="3175" cmpd="sng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</a:rPr>
              <a:t>   </a:t>
            </a:r>
            <a:endParaRPr lang="en-US" altLang="ja-JP" sz="8000" b="1" dirty="0" smtClean="0">
              <a:ln w="3175" cmpd="sng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765000" y="5029200"/>
            <a:ext cx="7467600" cy="43211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n-US" sz="4200" b="1" dirty="0" smtClean="0"/>
              <a:t>Explosive </a:t>
            </a:r>
            <a:br>
              <a:rPr lang="en-US" sz="4200" b="1" dirty="0" smtClean="0"/>
            </a:br>
            <a:r>
              <a:rPr lang="en-US" sz="4200" b="1" dirty="0" smtClean="0"/>
              <a:t>Fire, blast or projection hazard </a:t>
            </a:r>
            <a:br>
              <a:rPr lang="en-US" sz="4200" b="1" dirty="0" smtClean="0"/>
            </a:br>
            <a:r>
              <a:rPr lang="en-US" sz="4200" b="1" dirty="0" smtClean="0"/>
              <a:t>May mass explode in fire </a:t>
            </a:r>
            <a:br>
              <a:rPr lang="en-US" sz="4200" b="1" dirty="0" smtClean="0"/>
            </a:br>
            <a:r>
              <a:rPr lang="en-US" sz="4200" b="1" dirty="0" smtClean="0"/>
              <a:t>Unstable explosives </a:t>
            </a:r>
            <a:br>
              <a:rPr lang="en-US" sz="4200" b="1" dirty="0" smtClean="0"/>
            </a:br>
            <a:r>
              <a:rPr lang="en-US" sz="4200" b="1" dirty="0" smtClean="0"/>
              <a:t>May explode if heated</a:t>
            </a:r>
            <a:endParaRPr lang="en-US" altLang="ja-JP" sz="42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28800" y="2926085"/>
            <a:ext cx="29260800" cy="144347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sz="6500" b="1" dirty="0" smtClean="0">
                <a:solidFill>
                  <a:srgbClr val="FF0000"/>
                </a:solidFill>
              </a:rPr>
              <a:t>Global GHS Label danger icon for the background: white Symbol: Black Border: Red</a:t>
            </a:r>
            <a:endParaRPr lang="en-US" altLang="ja-JP" sz="6500" b="1" dirty="0" smtClean="0">
              <a:ln w="317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33800" y="9753600"/>
            <a:ext cx="6248400" cy="10895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n-US" sz="4200" b="1" dirty="0" smtClean="0"/>
              <a:t>Environmental pollution</a:t>
            </a:r>
            <a:endParaRPr lang="en-US" altLang="ja-JP" sz="42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411200" y="9296400"/>
            <a:ext cx="7467600" cy="43211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n-US" sz="4200" b="1" dirty="0" smtClean="0"/>
              <a:t>Fatal in contact with skin </a:t>
            </a:r>
            <a:br>
              <a:rPr lang="en-US" sz="4200" b="1" dirty="0" smtClean="0"/>
            </a:br>
            <a:r>
              <a:rPr lang="en-US" sz="4200" b="1" dirty="0" smtClean="0"/>
              <a:t>Toxic in contact with skin </a:t>
            </a:r>
            <a:br>
              <a:rPr lang="en-US" sz="4200" b="1" dirty="0" smtClean="0"/>
            </a:br>
            <a:r>
              <a:rPr lang="en-US" sz="4200" b="1" dirty="0" smtClean="0"/>
              <a:t>Fatal if swallowed. Inhalation Fatal </a:t>
            </a:r>
            <a:br>
              <a:rPr lang="en-US" sz="4200" b="1" dirty="0" smtClean="0"/>
            </a:br>
            <a:r>
              <a:rPr lang="en-US" sz="4200" b="1" dirty="0" smtClean="0"/>
              <a:t>Toxic if swallowed. Inhalation of toxic</a:t>
            </a:r>
            <a:endParaRPr lang="en-US" altLang="ja-JP" sz="42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841200" y="9906000"/>
            <a:ext cx="7239000" cy="30285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n-US" sz="4200" b="1" dirty="0" smtClean="0"/>
              <a:t>May cause fire or explosion; strong oxidants </a:t>
            </a:r>
            <a:br>
              <a:rPr lang="en-US" sz="4200" b="1" dirty="0" smtClean="0"/>
            </a:br>
            <a:r>
              <a:rPr lang="en-US" sz="4200" b="1" dirty="0" smtClean="0"/>
              <a:t>May intensify fire or explosion; strong oxidants</a:t>
            </a:r>
            <a:endParaRPr lang="en-US" altLang="ja-JP" sz="42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10000" y="12420600"/>
            <a:ext cx="5943600" cy="81991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n-US" sz="4200" b="1" dirty="0" smtClean="0"/>
              <a:t>Toxic in contact with skin </a:t>
            </a:r>
            <a:br>
              <a:rPr lang="en-US" sz="4200" b="1" dirty="0" smtClean="0"/>
            </a:br>
            <a:r>
              <a:rPr lang="en-US" sz="4200" b="1" dirty="0" smtClean="0"/>
              <a:t>Ingestion, inhalation, skin contact with harmful </a:t>
            </a:r>
            <a:br>
              <a:rPr lang="en-US" sz="4200" b="1" dirty="0" smtClean="0"/>
            </a:br>
            <a:r>
              <a:rPr lang="en-US" sz="4200" b="1" dirty="0" smtClean="0"/>
              <a:t>May cause skin and eye irritation or allergy </a:t>
            </a:r>
            <a:br>
              <a:rPr lang="en-US" sz="4200" b="1" dirty="0" smtClean="0"/>
            </a:br>
            <a:r>
              <a:rPr lang="en-US" sz="4200" b="1" dirty="0" smtClean="0"/>
              <a:t>May cause respiratory irritation or may cause drowsiness or dizziness</a:t>
            </a:r>
            <a:endParaRPr lang="en-US" altLang="ja-JP" sz="42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335000" y="14097000"/>
            <a:ext cx="7696200" cy="7552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n-US" sz="4200" dirty="0" smtClean="0"/>
              <a:t>May cause cancer, may cause genetic defects </a:t>
            </a:r>
            <a:br>
              <a:rPr lang="en-US" sz="4200" dirty="0" smtClean="0"/>
            </a:br>
            <a:r>
              <a:rPr lang="en-US" sz="4200" dirty="0" smtClean="0"/>
              <a:t>Long-term or repeated exposure may cause damage to organs </a:t>
            </a:r>
            <a:br>
              <a:rPr lang="en-US" sz="4200" dirty="0" smtClean="0"/>
            </a:br>
            <a:r>
              <a:rPr lang="en-US" sz="4200" dirty="0" smtClean="0"/>
              <a:t>May damage fertility or the unborn child </a:t>
            </a:r>
            <a:br>
              <a:rPr lang="en-US" sz="4200" dirty="0" smtClean="0"/>
            </a:br>
            <a:r>
              <a:rPr lang="en-US" sz="4200" dirty="0" smtClean="0"/>
              <a:t>Inhalation or ingestion may cause allergy or asthma symptoms or </a:t>
            </a:r>
            <a:r>
              <a:rPr lang="en-US" sz="4200" i="1" dirty="0" smtClean="0"/>
              <a:t>breathing</a:t>
            </a:r>
            <a:r>
              <a:rPr lang="en-US" sz="4200" dirty="0" smtClean="0"/>
              <a:t> difficulties, severe fatal</a:t>
            </a:r>
            <a:endParaRPr lang="en-US" altLang="ja-JP" sz="42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765000" y="13411200"/>
            <a:ext cx="7315200" cy="94918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n-US" sz="4200" b="1" dirty="0" smtClean="0"/>
              <a:t>Overheating may cause a fire </a:t>
            </a:r>
            <a:br>
              <a:rPr lang="en-US" sz="4200" b="1" dirty="0" smtClean="0"/>
            </a:br>
            <a:r>
              <a:rPr lang="en-US" sz="4200" b="1" dirty="0" smtClean="0"/>
              <a:t>Or extremely flammable gases </a:t>
            </a:r>
            <a:br>
              <a:rPr lang="en-US" sz="4200" b="1" dirty="0" smtClean="0"/>
            </a:br>
            <a:r>
              <a:rPr lang="en-US" sz="4200" b="1" dirty="0" smtClean="0"/>
              <a:t>Flammable plastic, flammable solids </a:t>
            </a:r>
            <a:br>
              <a:rPr lang="en-US" sz="4200" b="1" dirty="0" smtClean="0"/>
            </a:br>
            <a:r>
              <a:rPr lang="en-US" sz="4200" b="1" dirty="0" smtClean="0"/>
              <a:t>Flammable liquid and vapor </a:t>
            </a:r>
            <a:br>
              <a:rPr lang="en-US" sz="4200" b="1" dirty="0" smtClean="0"/>
            </a:br>
            <a:r>
              <a:rPr lang="en-US" sz="4200" b="1" dirty="0" smtClean="0"/>
              <a:t>Fire spontaneously if exposed to air </a:t>
            </a:r>
            <a:br>
              <a:rPr lang="en-US" sz="4200" b="1" dirty="0" smtClean="0"/>
            </a:br>
            <a:r>
              <a:rPr lang="en-US" sz="4200" b="1" dirty="0" smtClean="0"/>
              <a:t>Water, emit flammable gases may spontaneous combustion or a </a:t>
            </a:r>
            <a:br>
              <a:rPr lang="en-US" sz="4200" b="1" dirty="0" smtClean="0"/>
            </a:br>
            <a:r>
              <a:rPr lang="en-US" sz="4200" b="1" dirty="0" smtClean="0"/>
              <a:t>Volume may be self-heating or spontaneous combustion when possible</a:t>
            </a:r>
            <a:endParaRPr lang="en-US" altLang="ja-JP" sz="42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34" name="Picture 33" descr="https://jr.chemwatch.net/cg2/images/HARMFUL.jpg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6800" y="21488400"/>
            <a:ext cx="21945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34"/>
          <p:cNvSpPr/>
          <p:nvPr/>
        </p:nvSpPr>
        <p:spPr>
          <a:xfrm flipH="1">
            <a:off x="3657600" y="21412200"/>
            <a:ext cx="6781800" cy="17358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n-US" sz="4200" b="1" dirty="0" smtClean="0"/>
              <a:t>No data impact </a:t>
            </a:r>
            <a:br>
              <a:rPr lang="en-US" sz="4200" b="1" dirty="0" smtClean="0"/>
            </a:br>
            <a:r>
              <a:rPr lang="en-US" sz="4200" b="1" dirty="0" smtClean="0"/>
              <a:t>Harmless</a:t>
            </a:r>
            <a:endParaRPr lang="en-US" altLang="ja-JP" sz="42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3" name="Picture 2" descr="C:\Users\thomas\Pictures\biohazard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23698200"/>
            <a:ext cx="3291840" cy="3291840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/>
        </p:nvSpPr>
        <p:spPr>
          <a:xfrm>
            <a:off x="3886200" y="23774400"/>
            <a:ext cx="6477000" cy="3028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en-US" sz="4200" b="1" dirty="0" smtClean="0">
                <a:solidFill>
                  <a:srgbClr val="FF0000"/>
                </a:solidFill>
              </a:rPr>
              <a:t>At present we lack information GHS Label radiation may increase in the future</a:t>
            </a:r>
            <a:endParaRPr lang="en-US" altLang="ja-JP" sz="4200" b="1" dirty="0" smtClean="0">
              <a:ln w="317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039600" y="23317200"/>
            <a:ext cx="19751040" cy="1920526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sz="4800" dirty="0" smtClean="0"/>
              <a:t>0,1,2,3,4 five levels affect the health of 0 is no effect, 4 are seriously affected</a:t>
            </a:r>
            <a:endParaRPr lang="en-US" altLang="ja-JP" sz="48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887200" y="25679400"/>
            <a:ext cx="19751040" cy="118186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sz="4800" dirty="0" smtClean="0"/>
              <a:t>Ignition points 0,1,2,3,4 five levels 0 is no effect, four are seriously affected</a:t>
            </a:r>
            <a:endParaRPr lang="en-US" altLang="ja-JP" sz="48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887200" y="27508200"/>
            <a:ext cx="19751040" cy="118186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sz="4800" dirty="0" smtClean="0"/>
              <a:t>The reaction of 0,1,2,3,4 five levels 0 is no effect 4 is severely affected</a:t>
            </a:r>
            <a:endParaRPr lang="en-US" altLang="ja-JP" sz="48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8991600" y="24079200"/>
            <a:ext cx="2926080" cy="62179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610600" y="26670000"/>
            <a:ext cx="3291840" cy="65836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8778240" y="28895040"/>
            <a:ext cx="2560320" cy="585216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8610600" y="35844480"/>
            <a:ext cx="2727960" cy="11125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134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Cheng</dc:creator>
  <cp:lastModifiedBy>Thomas_2</cp:lastModifiedBy>
  <cp:revision>53</cp:revision>
  <dcterms:created xsi:type="dcterms:W3CDTF">2012-03-09T05:04:24Z</dcterms:created>
  <dcterms:modified xsi:type="dcterms:W3CDTF">2014-03-02T02:37:02Z</dcterms:modified>
</cp:coreProperties>
</file>