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9" autoAdjust="0"/>
  </p:normalViewPr>
  <p:slideViewPr>
    <p:cSldViewPr>
      <p:cViewPr>
        <p:scale>
          <a:sx n="41" d="100"/>
          <a:sy n="41" d="100"/>
        </p:scale>
        <p:origin x="-582" y="6150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779A-AE01-4A15-9F54-F43503DDAA1D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B75D4-89AD-4D54-8BFA-04D68BE6A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9"/>
            <a:ext cx="27980640" cy="9408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757691"/>
            <a:ext cx="7406640" cy="374497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757691"/>
            <a:ext cx="21671280" cy="374497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8" y="28204162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8" y="18602969"/>
            <a:ext cx="27980640" cy="9601195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0241287"/>
            <a:ext cx="14538960" cy="2896616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0241287"/>
            <a:ext cx="14538960" cy="2896616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9824722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13919199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9824722"/>
            <a:ext cx="14550389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13919199"/>
            <a:ext cx="14550389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2"/>
            <a:ext cx="10829928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4"/>
            <a:ext cx="18402302" cy="37459925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4"/>
            <a:ext cx="10829928" cy="30022805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2"/>
            <a:ext cx="19751040" cy="3627125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58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7"/>
            <a:ext cx="19751040" cy="5151115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7"/>
            <a:ext cx="29626560" cy="2896616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6"/>
            <a:ext cx="7680960" cy="233679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6"/>
            <a:ext cx="10424160" cy="233679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6"/>
            <a:ext cx="7680960" cy="233679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23" y="2"/>
            <a:ext cx="31455355" cy="1520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s-ES" sz="7000" b="1" dirty="0" smtClean="0"/>
              <a:t>                        Las etiquetas del SGA instrucciones detalladas</a:t>
            </a:r>
            <a:endParaRPr lang="en-US" altLang="ja-JP" sz="7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828800" y="26822400"/>
          <a:ext cx="7315200" cy="14097000"/>
        </p:xfrm>
        <a:graphic>
          <a:graphicData uri="http://schemas.openxmlformats.org/drawingml/2006/table">
            <a:tbl>
              <a:tblPr/>
              <a:tblGrid>
                <a:gridCol w="5482157"/>
                <a:gridCol w="1833043"/>
              </a:tblGrid>
              <a:tr h="34969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6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48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EALTH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5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69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6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48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LAMMABILITY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69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600" dirty="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4800" dirty="0">
                          <a:latin typeface="Calibri"/>
                          <a:ea typeface="Calibri"/>
                          <a:cs typeface="Times New Roman"/>
                        </a:rPr>
                        <a:t>EACTIVITY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61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300" dirty="0">
                          <a:latin typeface="Calibri"/>
                          <a:ea typeface="Calibri"/>
                          <a:cs typeface="Times New Roman"/>
                        </a:rPr>
                        <a:t>PERSONAL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300" dirty="0">
                          <a:latin typeface="Calibri"/>
                          <a:ea typeface="Calibri"/>
                          <a:cs typeface="Times New Roman"/>
                        </a:rPr>
                        <a:t>PROTECTION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 dirty="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271" name="Picture 7" descr="C:\Users\thomas\Pictures\4642164203_a0ef28b0d7_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81600"/>
            <a:ext cx="3429000" cy="3429000"/>
          </a:xfrm>
          <a:prstGeom prst="rect">
            <a:avLst/>
          </a:prstGeom>
          <a:noFill/>
        </p:spPr>
      </p:pic>
      <p:pic>
        <p:nvPicPr>
          <p:cNvPr id="11272" name="Picture 8" descr="C:\Users\thomas\Pictures\4642164213_3eb2fce97a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53600" y="4572000"/>
            <a:ext cx="3429000" cy="3429000"/>
          </a:xfrm>
          <a:prstGeom prst="rect">
            <a:avLst/>
          </a:prstGeom>
          <a:noFill/>
        </p:spPr>
      </p:pic>
      <p:pic>
        <p:nvPicPr>
          <p:cNvPr id="11273" name="Picture 9" descr="C:\Users\thomas\Pictures\4642164225_0c62ef992b_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3868400"/>
            <a:ext cx="3429000" cy="3429000"/>
          </a:xfrm>
          <a:prstGeom prst="rect">
            <a:avLst/>
          </a:prstGeom>
          <a:noFill/>
        </p:spPr>
      </p:pic>
      <p:pic>
        <p:nvPicPr>
          <p:cNvPr id="11274" name="Picture 10" descr="C:\Users\thomas\Pictures\4642164237_d6e49ca5ff_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650200" y="5257800"/>
            <a:ext cx="3429000" cy="3429000"/>
          </a:xfrm>
          <a:prstGeom prst="rect">
            <a:avLst/>
          </a:prstGeom>
          <a:noFill/>
        </p:spPr>
      </p:pic>
      <p:pic>
        <p:nvPicPr>
          <p:cNvPr id="11275" name="Picture 11" descr="C:\Users\thomas\Pictures\4642164253_abd2103c3b_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497800" y="15392400"/>
            <a:ext cx="3429000" cy="3429000"/>
          </a:xfrm>
          <a:prstGeom prst="rect">
            <a:avLst/>
          </a:prstGeom>
          <a:noFill/>
        </p:spPr>
      </p:pic>
      <p:pic>
        <p:nvPicPr>
          <p:cNvPr id="11276" name="Picture 12" descr="C:\Users\thomas\Pictures\4642776748_bcab182e4e_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9067800"/>
            <a:ext cx="3429000" cy="3429000"/>
          </a:xfrm>
          <a:prstGeom prst="rect">
            <a:avLst/>
          </a:prstGeom>
          <a:noFill/>
        </p:spPr>
      </p:pic>
      <p:pic>
        <p:nvPicPr>
          <p:cNvPr id="11277" name="Picture 13" descr="C:\Users\thomas\Pictures\4642776772_fdbd784f98_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650200" y="9601200"/>
            <a:ext cx="3429000" cy="3429000"/>
          </a:xfrm>
          <a:prstGeom prst="rect">
            <a:avLst/>
          </a:prstGeom>
          <a:noFill/>
        </p:spPr>
      </p:pic>
      <p:pic>
        <p:nvPicPr>
          <p:cNvPr id="11278" name="Picture 14" descr="C:\Users\thomas\Pictures\4642776786_141ccfd175_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0" y="15544800"/>
            <a:ext cx="3429000" cy="3429000"/>
          </a:xfrm>
          <a:prstGeom prst="rect">
            <a:avLst/>
          </a:prstGeom>
          <a:noFill/>
        </p:spPr>
      </p:pic>
      <p:pic>
        <p:nvPicPr>
          <p:cNvPr id="11279" name="Picture 15" descr="C:\Users\thomas\Pictures\4642776842_33b0b0583e_s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06000" y="9906000"/>
            <a:ext cx="3429000" cy="3429000"/>
          </a:xfrm>
          <a:prstGeom prst="rect">
            <a:avLst/>
          </a:prstGeom>
          <a:noFill/>
        </p:spPr>
      </p:pic>
      <p:sp>
        <p:nvSpPr>
          <p:cNvPr id="59" name="Rectangle 58"/>
          <p:cNvSpPr/>
          <p:nvPr/>
        </p:nvSpPr>
        <p:spPr>
          <a:xfrm>
            <a:off x="3810000" y="4648200"/>
            <a:ext cx="6019800" cy="41365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es-ES" sz="4000" b="1" dirty="0" smtClean="0"/>
              <a:t>Causticidad? Provoca quemaduras graves en la piel y quemaduras en los ojos? Puede ser corrosivo para los metales</a:t>
            </a:r>
            <a:endParaRPr lang="en-US" sz="4000" b="1" dirty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487400" y="4495800"/>
            <a:ext cx="6934200" cy="4904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es-ES" sz="4000" b="1" dirty="0" smtClean="0"/>
              <a:t>El gas presurizado </a:t>
            </a:r>
            <a:br>
              <a:rPr lang="es-ES" sz="4000" b="1" dirty="0" smtClean="0"/>
            </a:br>
            <a:r>
              <a:rPr lang="es-ES" sz="4000" b="1" dirty="0" smtClean="0"/>
              <a:t>Contiene gas a presión; pueden explotar si se calienta </a:t>
            </a:r>
            <a:br>
              <a:rPr lang="es-ES" sz="4000" b="1" dirty="0" smtClean="0"/>
            </a:br>
            <a:r>
              <a:rPr lang="es-ES" sz="4000" b="1" dirty="0" smtClean="0"/>
              <a:t>Contiene un gas refrigerado; puede criogénico quemaduras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673840" y="29260800"/>
            <a:ext cx="20147280" cy="128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 descr="Tristar Logo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1520" y="731520"/>
            <a:ext cx="91440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/>
          <p:cNvSpPr/>
          <p:nvPr/>
        </p:nvSpPr>
        <p:spPr>
          <a:xfrm>
            <a:off x="0" y="42062400"/>
            <a:ext cx="32918400" cy="1674305"/>
          </a:xfrm>
          <a:prstGeom prst="rect">
            <a:avLst/>
          </a:prstGeom>
          <a:noFill/>
          <a:ln w="38100">
            <a:noFill/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n-US" sz="8000" b="1" dirty="0" err="1" smtClean="0">
                <a:solidFill>
                  <a:srgbClr val="002060"/>
                </a:solidFill>
                <a:latin typeface="Albertus MT" pitchFamily="18" charset="0"/>
              </a:rPr>
              <a:t>Tristar</a:t>
            </a:r>
            <a:r>
              <a:rPr lang="en-US" sz="8000" b="1" dirty="0" smtClean="0">
                <a:solidFill>
                  <a:srgbClr val="002060"/>
                </a:solidFill>
                <a:latin typeface="Albertus MT" pitchFamily="18" charset="0"/>
              </a:rPr>
              <a:t> Aero Technology, Inc.   </a:t>
            </a:r>
            <a:r>
              <a:rPr lang="en-US" sz="8000" b="1" dirty="0" smtClean="0">
                <a:solidFill>
                  <a:srgbClr val="002060"/>
                </a:solidFill>
                <a:latin typeface="Albertus MT" pitchFamily="18" charset="0"/>
              </a:rPr>
              <a:t>www.ghstag.com</a:t>
            </a:r>
            <a:r>
              <a:rPr lang="en-US" altLang="ja-JP" sz="8000" dirty="0" smtClean="0">
                <a:ln w="3175" cmpd="sng">
                  <a:solidFill>
                    <a:schemeClr val="tx1"/>
                  </a:solidFill>
                  <a:prstDash val="solid"/>
                </a:ln>
                <a:solidFill>
                  <a:srgbClr val="002060"/>
                </a:solidFill>
              </a:rPr>
              <a:t>   </a:t>
            </a:r>
            <a:endParaRPr lang="en-US" altLang="ja-JP" sz="8000" dirty="0" smtClean="0">
              <a:ln w="3175" cmpd="sng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307800" y="4572000"/>
            <a:ext cx="7924800" cy="41365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es-ES" sz="4000" b="1" dirty="0" smtClean="0"/>
              <a:t>explosivo </a:t>
            </a:r>
            <a:br>
              <a:rPr lang="es-ES" sz="4000" b="1" dirty="0" smtClean="0"/>
            </a:br>
            <a:r>
              <a:rPr lang="es-ES" sz="4000" b="1" dirty="0" smtClean="0"/>
              <a:t>Incendio, explosión o proyección de riesgo </a:t>
            </a:r>
            <a:br>
              <a:rPr lang="es-ES" sz="4000" b="1" dirty="0" smtClean="0"/>
            </a:br>
            <a:r>
              <a:rPr lang="es-ES" sz="4000" b="1" dirty="0" smtClean="0"/>
              <a:t>Explosión en masa en el fuego </a:t>
            </a:r>
            <a:br>
              <a:rPr lang="es-ES" sz="4000" b="1" dirty="0" smtClean="0"/>
            </a:br>
            <a:r>
              <a:rPr lang="es-ES" sz="4000" b="1" dirty="0" smtClean="0"/>
              <a:t>explosivos inestables </a:t>
            </a:r>
            <a:br>
              <a:rPr lang="es-ES" sz="4000" b="1" dirty="0" smtClean="0"/>
            </a:br>
            <a:r>
              <a:rPr lang="es-ES" sz="4000" b="1" dirty="0" smtClean="0"/>
              <a:t>Puede explotar si se calienta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28800" y="2926085"/>
            <a:ext cx="29260800" cy="128958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s-ES" sz="5500" b="1" dirty="0" smtClean="0">
                <a:solidFill>
                  <a:srgbClr val="FF0000"/>
                </a:solidFill>
              </a:rPr>
              <a:t>Global GHS Icono de etiqueta de peligro para el fondo: blanco Símbolo: Frontera Negro: Rojo</a:t>
            </a:r>
            <a:endParaRPr lang="en-US" altLang="ja-JP" sz="5500" b="1" dirty="0" smtClean="0">
              <a:ln w="317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733800" y="9753600"/>
            <a:ext cx="6248400" cy="16743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es-ES" sz="4000" b="1" dirty="0" smtClean="0"/>
              <a:t>La contaminación ambiental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487400" y="9220200"/>
            <a:ext cx="6858000" cy="53676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es-ES" sz="4000" b="1" dirty="0" smtClean="0"/>
              <a:t>Mortal en contacto con la piel </a:t>
            </a:r>
            <a:br>
              <a:rPr lang="es-ES" sz="4000" b="1" dirty="0" smtClean="0"/>
            </a:br>
            <a:r>
              <a:rPr lang="es-ES" sz="4000" b="1" dirty="0" smtClean="0"/>
              <a:t>Tóxico en contacto con la piel </a:t>
            </a:r>
            <a:br>
              <a:rPr lang="es-ES" sz="4000" b="1" dirty="0" smtClean="0"/>
            </a:br>
            <a:r>
              <a:rPr lang="es-ES" sz="4000" b="1" dirty="0" smtClean="0"/>
              <a:t>Mortal en caso de ingestión. Inhalación Fatal </a:t>
            </a:r>
            <a:br>
              <a:rPr lang="es-ES" sz="4000" b="1" dirty="0" smtClean="0"/>
            </a:br>
            <a:r>
              <a:rPr lang="es-ES" sz="4000" b="1" dirty="0" smtClean="0"/>
              <a:t>Tóxico en caso de ingestión. La inhalación del tóxico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384000" y="8839200"/>
            <a:ext cx="7696200" cy="41365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es-ES" sz="4000" b="1" dirty="0" smtClean="0"/>
              <a:t>Puede provocar un incendio o una explosión; oxidantes fuertes </a:t>
            </a:r>
            <a:br>
              <a:rPr lang="es-ES" sz="4000" b="1" dirty="0" smtClean="0"/>
            </a:br>
            <a:r>
              <a:rPr lang="es-ES" sz="4000" b="1" dirty="0" smtClean="0"/>
              <a:t>Puede agravar un incendio o una explosión; oxidantes fuertes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10000" y="12420600"/>
            <a:ext cx="5943600" cy="65987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es-ES" sz="4000" b="1" dirty="0" smtClean="0"/>
              <a:t>Tóxico en contacto con la piel? Ingestión, inhalación, contacto con la piel dañino? Puede causar irritación cutánea y ocular o alergia? Puede causar irritación respiratoria o puede causar somnolencia o mareos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487400" y="14782800"/>
            <a:ext cx="6934200" cy="72142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es-ES" sz="4000" b="1" dirty="0" smtClean="0"/>
              <a:t>Puede causar cáncer, puede causar defectos genéticos </a:t>
            </a:r>
            <a:br>
              <a:rPr lang="es-ES" sz="4000" b="1" dirty="0" smtClean="0"/>
            </a:br>
            <a:r>
              <a:rPr lang="es-ES" sz="4000" b="1" dirty="0" smtClean="0"/>
              <a:t>A largo plazo o la exposición repetida puede causar daños en los órganos </a:t>
            </a:r>
            <a:br>
              <a:rPr lang="es-ES" sz="4000" b="1" dirty="0" smtClean="0"/>
            </a:br>
            <a:r>
              <a:rPr lang="es-ES" sz="4000" b="1" dirty="0" smtClean="0"/>
              <a:t>Puede perjudicar la fertilidad o el feto </a:t>
            </a:r>
            <a:br>
              <a:rPr lang="es-ES" sz="4000" b="1" dirty="0" smtClean="0"/>
            </a:br>
            <a:r>
              <a:rPr lang="es-ES" sz="4000" b="1" dirty="0" smtClean="0"/>
              <a:t>La inhalación o ingestión pueden causar síntomas de alergia o asma o dificultades respiratorias, grave fatal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384000" y="13182600"/>
            <a:ext cx="7696200" cy="96764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es-ES" sz="4000" b="1" dirty="0" smtClean="0"/>
              <a:t>El sobrecalentamiento puede provocar un incendio </a:t>
            </a:r>
            <a:br>
              <a:rPr lang="es-ES" sz="4000" b="1" dirty="0" smtClean="0"/>
            </a:br>
            <a:r>
              <a:rPr lang="es-ES" sz="4000" b="1" dirty="0" smtClean="0"/>
              <a:t>O gases extremadamente inflamables </a:t>
            </a:r>
            <a:br>
              <a:rPr lang="es-ES" sz="4000" b="1" dirty="0" smtClean="0"/>
            </a:br>
            <a:r>
              <a:rPr lang="es-ES" sz="4000" b="1" dirty="0" smtClean="0"/>
              <a:t>Plásticos inflamables, sólidos inflamables </a:t>
            </a:r>
            <a:br>
              <a:rPr lang="es-ES" sz="4000" b="1" dirty="0" smtClean="0"/>
            </a:br>
            <a:r>
              <a:rPr lang="es-ES" sz="4000" b="1" dirty="0" smtClean="0"/>
              <a:t>Líquidos y vapores inflamables </a:t>
            </a:r>
            <a:br>
              <a:rPr lang="es-ES" sz="4000" b="1" dirty="0" smtClean="0"/>
            </a:br>
            <a:r>
              <a:rPr lang="es-ES" sz="4000" b="1" dirty="0" smtClean="0"/>
              <a:t>Inflama espontáneamente en contacto con el aire </a:t>
            </a:r>
            <a:br>
              <a:rPr lang="es-ES" sz="4000" b="1" dirty="0" smtClean="0"/>
            </a:br>
            <a:r>
              <a:rPr lang="es-ES" sz="4000" b="1" dirty="0" smtClean="0"/>
              <a:t>Agua, desprenden gases inflamables pueden inflamación espontánea o un </a:t>
            </a:r>
            <a:br>
              <a:rPr lang="es-ES" sz="4000" b="1" dirty="0" smtClean="0"/>
            </a:br>
            <a:r>
              <a:rPr lang="es-ES" sz="4000" b="1" dirty="0" smtClean="0"/>
              <a:t>El volumen puede ser auto-calentamiento o combustión espontánea cuando sea posible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34" name="Picture 33" descr="https://jr.chemwatch.net/cg2/images/HARMFUL.jpg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90600" y="19888200"/>
            <a:ext cx="219456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tangle 34"/>
          <p:cNvSpPr/>
          <p:nvPr/>
        </p:nvSpPr>
        <p:spPr>
          <a:xfrm flipH="1">
            <a:off x="3657600" y="19964400"/>
            <a:ext cx="6324600" cy="16743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es-ES" sz="4000" b="1" dirty="0" smtClean="0"/>
              <a:t>La contaminación ambiental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3" name="Picture 2" descr="C:\Users\thomas\Pictures\biohazard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22555200"/>
            <a:ext cx="3291840" cy="3291840"/>
          </a:xfrm>
          <a:prstGeom prst="rect">
            <a:avLst/>
          </a:prstGeom>
          <a:noFill/>
        </p:spPr>
      </p:pic>
      <p:sp>
        <p:nvSpPr>
          <p:cNvPr id="38" name="Rectangle 37"/>
          <p:cNvSpPr/>
          <p:nvPr/>
        </p:nvSpPr>
        <p:spPr>
          <a:xfrm>
            <a:off x="3886200" y="22555200"/>
            <a:ext cx="6477000" cy="3520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es-ES" sz="4000" b="1" dirty="0" smtClean="0">
                <a:solidFill>
                  <a:srgbClr val="FF0000"/>
                </a:solidFill>
              </a:rPr>
              <a:t>En la actualidad carecemos de información GHS radiación </a:t>
            </a:r>
            <a:r>
              <a:rPr lang="es-ES" sz="4000" b="1" dirty="0" err="1" smtClean="0">
                <a:solidFill>
                  <a:srgbClr val="FF0000"/>
                </a:solidFill>
              </a:rPr>
              <a:t>Label</a:t>
            </a:r>
            <a:r>
              <a:rPr lang="es-ES" sz="4000" b="1" dirty="0" smtClean="0">
                <a:solidFill>
                  <a:srgbClr val="FF0000"/>
                </a:solidFill>
              </a:rPr>
              <a:t> puede aumentar en el futuro</a:t>
            </a:r>
            <a:endParaRPr lang="en-US" altLang="ja-JP" sz="4000" b="1" dirty="0" smtClean="0">
              <a:ln w="317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039600" y="23164800"/>
            <a:ext cx="19751040" cy="1828193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s-ES" sz="4500" b="1" dirty="0" smtClean="0"/>
              <a:t>0,1,2,3,4 cinco niveles afectan a la salud de los 0 es sin efecto, 4 están seriamente afectados</a:t>
            </a:r>
            <a:endParaRPr lang="en-US" altLang="ja-JP" sz="45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887200" y="25146000"/>
            <a:ext cx="19751040" cy="182819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s-ES" sz="4500" b="1" dirty="0" smtClean="0"/>
              <a:t>Puntos de ignición 0,1,2,3,4 cinco niveles 0 es sin efecto, cuatro están seriamente afectados</a:t>
            </a:r>
            <a:endParaRPr lang="en-US" altLang="ja-JP" sz="45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963400" y="27279600"/>
            <a:ext cx="19674840" cy="1828193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s-ES" sz="4500" b="1" dirty="0" smtClean="0"/>
              <a:t>La reacción de 0,1,2,3,4 cinco niveles 0 es sin efecto 4 están gravemente afectadas</a:t>
            </a:r>
            <a:endParaRPr lang="en-US" altLang="ja-JP" sz="45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5400000" flipH="1" flipV="1">
            <a:off x="7597140" y="25092660"/>
            <a:ext cx="5334000" cy="33070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7581900" y="27622500"/>
            <a:ext cx="4724400" cy="3124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 flipH="1" flipV="1">
            <a:off x="6438900" y="31295340"/>
            <a:ext cx="7299960" cy="249936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 flipH="1" flipV="1">
            <a:off x="8313420" y="35913060"/>
            <a:ext cx="3093720" cy="29565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198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Cheng</dc:creator>
  <cp:lastModifiedBy>Thomas_2</cp:lastModifiedBy>
  <cp:revision>53</cp:revision>
  <dcterms:created xsi:type="dcterms:W3CDTF">2012-03-09T05:04:24Z</dcterms:created>
  <dcterms:modified xsi:type="dcterms:W3CDTF">2014-03-02T02:36:49Z</dcterms:modified>
</cp:coreProperties>
</file>