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9" autoAdjust="0"/>
  </p:normalViewPr>
  <p:slideViewPr>
    <p:cSldViewPr>
      <p:cViewPr varScale="1">
        <p:scale>
          <a:sx n="18" d="100"/>
          <a:sy n="18" d="100"/>
        </p:scale>
        <p:origin x="-3006" y="-132"/>
      </p:cViewPr>
      <p:guideLst>
        <p:guide orient="horz" pos="13824"/>
        <p:guide pos="10368"/>
      </p:guideLst>
    </p:cSldViewPr>
  </p:slideViewPr>
  <p:notesTextViewPr>
    <p:cViewPr>
      <p:scale>
        <a:sx n="100" d="100"/>
        <a:sy n="100" d="100"/>
      </p:scale>
      <p:origin x="0" y="0"/>
    </p:cViewPr>
  </p:notesTextViewPr>
  <p:notesViewPr>
    <p:cSldViewPr>
      <p:cViewPr varScale="1">
        <p:scale>
          <a:sx n="88" d="100"/>
          <a:sy n="88" d="100"/>
        </p:scale>
        <p:origin x="-387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0A779A-AE01-4A15-9F54-F43503DDAA1D}" type="datetimeFigureOut">
              <a:rPr lang="en-US" smtClean="0"/>
              <a:pPr/>
              <a:t>3/1/2014</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DB75D4-89AD-4D54-8BFA-04D68BE6A07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800" kern="1200">
        <a:solidFill>
          <a:schemeClr val="tx1"/>
        </a:solidFill>
        <a:latin typeface="+mn-lt"/>
        <a:ea typeface="+mn-ea"/>
        <a:cs typeface="+mn-cs"/>
      </a:defRPr>
    </a:lvl1pPr>
    <a:lvl2pPr marL="2194560" algn="l" defTabSz="4389120" rtl="0" eaLnBrk="1" latinLnBrk="0" hangingPunct="1">
      <a:defRPr sz="5800" kern="1200">
        <a:solidFill>
          <a:schemeClr val="tx1"/>
        </a:solidFill>
        <a:latin typeface="+mn-lt"/>
        <a:ea typeface="+mn-ea"/>
        <a:cs typeface="+mn-cs"/>
      </a:defRPr>
    </a:lvl2pPr>
    <a:lvl3pPr marL="4389120" algn="l" defTabSz="4389120" rtl="0" eaLnBrk="1" latinLnBrk="0" hangingPunct="1">
      <a:defRPr sz="5800" kern="1200">
        <a:solidFill>
          <a:schemeClr val="tx1"/>
        </a:solidFill>
        <a:latin typeface="+mn-lt"/>
        <a:ea typeface="+mn-ea"/>
        <a:cs typeface="+mn-cs"/>
      </a:defRPr>
    </a:lvl3pPr>
    <a:lvl4pPr marL="6583680" algn="l" defTabSz="4389120" rtl="0" eaLnBrk="1" latinLnBrk="0" hangingPunct="1">
      <a:defRPr sz="5800" kern="1200">
        <a:solidFill>
          <a:schemeClr val="tx1"/>
        </a:solidFill>
        <a:latin typeface="+mn-lt"/>
        <a:ea typeface="+mn-ea"/>
        <a:cs typeface="+mn-cs"/>
      </a:defRPr>
    </a:lvl4pPr>
    <a:lvl5pPr marL="8778240" algn="l" defTabSz="4389120" rtl="0" eaLnBrk="1" latinLnBrk="0" hangingPunct="1">
      <a:defRPr sz="5800" kern="1200">
        <a:solidFill>
          <a:schemeClr val="tx1"/>
        </a:solidFill>
        <a:latin typeface="+mn-lt"/>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9"/>
            <a:ext cx="27980640" cy="9408158"/>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2AEA1E-1CA7-4B2D-B990-814D525B5BAC}" type="datetimeFigureOut">
              <a:rPr lang="en-US" smtClean="0"/>
              <a:pPr/>
              <a:t>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3DA023-6064-48DE-8104-E8F706E06A1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2AEA1E-1CA7-4B2D-B990-814D525B5BAC}" type="datetimeFigureOut">
              <a:rPr lang="en-US" smtClean="0"/>
              <a:pPr/>
              <a:t>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3DA023-6064-48DE-8104-E8F706E06A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91"/>
            <a:ext cx="7406640" cy="3744975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91"/>
            <a:ext cx="21671280" cy="3744975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2AEA1E-1CA7-4B2D-B990-814D525B5BAC}" type="datetimeFigureOut">
              <a:rPr lang="en-US" smtClean="0"/>
              <a:pPr/>
              <a:t>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3DA023-6064-48DE-8104-E8F706E06A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2AEA1E-1CA7-4B2D-B990-814D525B5BAC}" type="datetimeFigureOut">
              <a:rPr lang="en-US" smtClean="0"/>
              <a:pPr/>
              <a:t>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3DA023-6064-48DE-8104-E8F706E06A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8" y="28204162"/>
            <a:ext cx="27980640" cy="87172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8" y="18602969"/>
            <a:ext cx="27980640" cy="9601195"/>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2AEA1E-1CA7-4B2D-B990-814D525B5BAC}" type="datetimeFigureOut">
              <a:rPr lang="en-US" smtClean="0"/>
              <a:pPr/>
              <a:t>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3DA023-6064-48DE-8104-E8F706E06A1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87"/>
            <a:ext cx="14538960" cy="2896616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87"/>
            <a:ext cx="14538960" cy="2896616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2AEA1E-1CA7-4B2D-B990-814D525B5BAC}" type="datetimeFigureOut">
              <a:rPr lang="en-US" smtClean="0"/>
              <a:pPr/>
              <a:t>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3DA023-6064-48DE-8104-E8F706E06A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2" y="9824722"/>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2" y="13919199"/>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4" y="9824722"/>
            <a:ext cx="14550389"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4" y="13919199"/>
            <a:ext cx="14550389"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2AEA1E-1CA7-4B2D-B990-814D525B5BAC}" type="datetimeFigureOut">
              <a:rPr lang="en-US" smtClean="0"/>
              <a:pPr/>
              <a:t>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3DA023-6064-48DE-8104-E8F706E06A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2AEA1E-1CA7-4B2D-B990-814D525B5BAC}" type="datetimeFigureOut">
              <a:rPr lang="en-US" smtClean="0"/>
              <a:pPr/>
              <a:t>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3DA023-6064-48DE-8104-E8F706E06A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AEA1E-1CA7-4B2D-B990-814D525B5BAC}" type="datetimeFigureOut">
              <a:rPr lang="en-US" smtClean="0"/>
              <a:pPr/>
              <a:t>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3DA023-6064-48DE-8104-E8F706E06A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2"/>
            <a:ext cx="10829928" cy="74371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24"/>
            <a:ext cx="18402302" cy="37459925"/>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9184644"/>
            <a:ext cx="10829928" cy="30022805"/>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2AEA1E-1CA7-4B2D-B990-814D525B5BAC}" type="datetimeFigureOut">
              <a:rPr lang="en-US" smtClean="0"/>
              <a:pPr/>
              <a:t>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3DA023-6064-48DE-8104-E8F706E06A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2"/>
            <a:ext cx="19751040" cy="3627125"/>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58"/>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7"/>
            <a:ext cx="19751040" cy="5151115"/>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2AEA1E-1CA7-4B2D-B990-814D525B5BAC}" type="datetimeFigureOut">
              <a:rPr lang="en-US" smtClean="0"/>
              <a:pPr/>
              <a:t>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3DA023-6064-48DE-8104-E8F706E06A1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0241287"/>
            <a:ext cx="29626560" cy="2896616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40680646"/>
            <a:ext cx="7680960" cy="2336798"/>
          </a:xfrm>
          <a:prstGeom prst="rect">
            <a:avLst/>
          </a:prstGeom>
        </p:spPr>
        <p:txBody>
          <a:bodyPr vert="horz" lIns="438912" tIns="219456" rIns="438912" bIns="219456" rtlCol="0" anchor="ctr"/>
          <a:lstStyle>
            <a:lvl1pPr algn="l">
              <a:defRPr sz="5800">
                <a:solidFill>
                  <a:schemeClr val="tx1">
                    <a:tint val="75000"/>
                  </a:schemeClr>
                </a:solidFill>
              </a:defRPr>
            </a:lvl1pPr>
          </a:lstStyle>
          <a:p>
            <a:fld id="{4E2AEA1E-1CA7-4B2D-B990-814D525B5BAC}" type="datetimeFigureOut">
              <a:rPr lang="en-US" smtClean="0"/>
              <a:pPr/>
              <a:t>3/1/2014</a:t>
            </a:fld>
            <a:endParaRPr lang="en-US"/>
          </a:p>
        </p:txBody>
      </p:sp>
      <p:sp>
        <p:nvSpPr>
          <p:cNvPr id="5" name="Footer Placeholder 4"/>
          <p:cNvSpPr>
            <a:spLocks noGrp="1"/>
          </p:cNvSpPr>
          <p:nvPr>
            <p:ph type="ftr" sz="quarter" idx="3"/>
          </p:nvPr>
        </p:nvSpPr>
        <p:spPr>
          <a:xfrm>
            <a:off x="11247120" y="40680646"/>
            <a:ext cx="10424160" cy="2336798"/>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6"/>
            <a:ext cx="7680960" cy="2336798"/>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23DA023-6064-48DE-8104-E8F706E06A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1523" y="2"/>
            <a:ext cx="31455355" cy="1920526"/>
          </a:xfrm>
          <a:prstGeom prst="rect">
            <a:avLst/>
          </a:prstGeom>
          <a:noFill/>
        </p:spPr>
        <p:txBody>
          <a:bodyPr wrap="square" lIns="438912" tIns="219456" rIns="438912" bIns="219456">
            <a:spAutoFit/>
          </a:bodyPr>
          <a:lstStyle/>
          <a:p>
            <a:pPr algn="ctr"/>
            <a:r>
              <a:rPr lang="ar-AE" sz="9600" dirty="0" smtClean="0"/>
              <a:t>تعليمات مفصلة تسمية </a:t>
            </a:r>
            <a:r>
              <a:rPr lang="en-US" sz="9600" dirty="0" smtClean="0"/>
              <a:t>GHS</a:t>
            </a:r>
            <a:endParaRPr lang="en-US" altLang="ja-JP" sz="11500" b="1" dirty="0" smtClean="0">
              <a:ln w="10541" cmpd="sng">
                <a:solidFill>
                  <a:srgbClr val="7D7D7D">
                    <a:tint val="100000"/>
                    <a:shade val="100000"/>
                    <a:satMod val="110000"/>
                  </a:srgbClr>
                </a:solidFill>
                <a:prstDash val="solid"/>
              </a:ln>
              <a:solidFill>
                <a:srgbClr val="0070C0"/>
              </a:solidFill>
            </a:endParaRPr>
          </a:p>
        </p:txBody>
      </p:sp>
      <p:graphicFrame>
        <p:nvGraphicFramePr>
          <p:cNvPr id="14" name="Table 13"/>
          <p:cNvGraphicFramePr>
            <a:graphicFrameLocks noGrp="1"/>
          </p:cNvGraphicFramePr>
          <p:nvPr/>
        </p:nvGraphicFramePr>
        <p:xfrm>
          <a:off x="838200" y="24079200"/>
          <a:ext cx="7315200" cy="9905999"/>
        </p:xfrm>
        <a:graphic>
          <a:graphicData uri="http://schemas.openxmlformats.org/drawingml/2006/table">
            <a:tbl>
              <a:tblPr/>
              <a:tblGrid>
                <a:gridCol w="5482157"/>
                <a:gridCol w="1833043"/>
              </a:tblGrid>
              <a:tr h="2457321">
                <a:tc>
                  <a:txBody>
                    <a:bodyPr/>
                    <a:lstStyle/>
                    <a:p>
                      <a:pPr marL="0" marR="0">
                        <a:lnSpc>
                          <a:spcPct val="115000"/>
                        </a:lnSpc>
                        <a:spcBef>
                          <a:spcPts val="0"/>
                        </a:spcBef>
                        <a:spcAft>
                          <a:spcPts val="0"/>
                        </a:spcAft>
                      </a:pPr>
                      <a:r>
                        <a:rPr lang="en-US" sz="8600" dirty="0">
                          <a:solidFill>
                            <a:srgbClr val="FFFFFF"/>
                          </a:solidFill>
                          <a:latin typeface="Calibri"/>
                          <a:ea typeface="Calibri"/>
                          <a:cs typeface="Times New Roman"/>
                        </a:rPr>
                        <a:t>H</a:t>
                      </a:r>
                      <a:r>
                        <a:rPr lang="en-US" sz="4800" dirty="0">
                          <a:solidFill>
                            <a:srgbClr val="FFFFFF"/>
                          </a:solidFill>
                          <a:latin typeface="Calibri"/>
                          <a:ea typeface="Calibri"/>
                          <a:cs typeface="Times New Roman"/>
                        </a:rPr>
                        <a:t>EALTH</a:t>
                      </a:r>
                      <a:endParaRPr lang="en-US" sz="5300" dirty="0">
                        <a:latin typeface="Calibri"/>
                        <a:ea typeface="Calibri"/>
                        <a:cs typeface="Times New Roman"/>
                      </a:endParaRPr>
                    </a:p>
                  </a:txBody>
                  <a:tcPr marL="329184" marR="329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nSpc>
                          <a:spcPct val="115000"/>
                        </a:lnSpc>
                        <a:spcBef>
                          <a:spcPts val="0"/>
                        </a:spcBef>
                        <a:spcAft>
                          <a:spcPts val="0"/>
                        </a:spcAft>
                      </a:pPr>
                      <a:r>
                        <a:rPr lang="en-US" sz="6700" b="1">
                          <a:latin typeface="Calibri"/>
                          <a:ea typeface="Calibri"/>
                          <a:cs typeface="Times New Roman"/>
                        </a:rPr>
                        <a:t>1</a:t>
                      </a:r>
                      <a:endParaRPr lang="en-US" sz="5300">
                        <a:latin typeface="Calibri"/>
                        <a:ea typeface="Calibri"/>
                        <a:cs typeface="Times New Roman"/>
                      </a:endParaRPr>
                    </a:p>
                  </a:txBody>
                  <a:tcPr marL="329184" marR="329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7321">
                <a:tc>
                  <a:txBody>
                    <a:bodyPr/>
                    <a:lstStyle/>
                    <a:p>
                      <a:pPr marL="0" marR="0">
                        <a:lnSpc>
                          <a:spcPct val="115000"/>
                        </a:lnSpc>
                        <a:spcBef>
                          <a:spcPts val="0"/>
                        </a:spcBef>
                        <a:spcAft>
                          <a:spcPts val="0"/>
                        </a:spcAft>
                      </a:pPr>
                      <a:r>
                        <a:rPr lang="en-US" sz="8600" dirty="0">
                          <a:solidFill>
                            <a:srgbClr val="FFFFFF"/>
                          </a:solidFill>
                          <a:latin typeface="Calibri"/>
                          <a:ea typeface="Calibri"/>
                          <a:cs typeface="Times New Roman"/>
                        </a:rPr>
                        <a:t>F</a:t>
                      </a:r>
                      <a:r>
                        <a:rPr lang="en-US" sz="4800" dirty="0">
                          <a:solidFill>
                            <a:srgbClr val="FFFFFF"/>
                          </a:solidFill>
                          <a:latin typeface="Calibri"/>
                          <a:ea typeface="Calibri"/>
                          <a:cs typeface="Times New Roman"/>
                        </a:rPr>
                        <a:t>LAMMABILITY</a:t>
                      </a:r>
                      <a:endParaRPr lang="en-US" sz="5300" dirty="0">
                        <a:latin typeface="Calibri"/>
                        <a:ea typeface="Calibri"/>
                        <a:cs typeface="Times New Roman"/>
                      </a:endParaRPr>
                    </a:p>
                  </a:txBody>
                  <a:tcPr marL="329184" marR="329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15000"/>
                        </a:lnSpc>
                        <a:spcBef>
                          <a:spcPts val="0"/>
                        </a:spcBef>
                        <a:spcAft>
                          <a:spcPts val="0"/>
                        </a:spcAft>
                      </a:pPr>
                      <a:r>
                        <a:rPr lang="en-US" sz="6700" b="1" dirty="0">
                          <a:latin typeface="Calibri"/>
                          <a:ea typeface="Calibri"/>
                          <a:cs typeface="Times New Roman"/>
                        </a:rPr>
                        <a:t>1</a:t>
                      </a:r>
                      <a:endParaRPr lang="en-US" sz="5300" dirty="0">
                        <a:latin typeface="Calibri"/>
                        <a:ea typeface="Calibri"/>
                        <a:cs typeface="Times New Roman"/>
                      </a:endParaRPr>
                    </a:p>
                  </a:txBody>
                  <a:tcPr marL="329184" marR="329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7321">
                <a:tc>
                  <a:txBody>
                    <a:bodyPr/>
                    <a:lstStyle/>
                    <a:p>
                      <a:pPr marL="0" marR="0">
                        <a:lnSpc>
                          <a:spcPct val="115000"/>
                        </a:lnSpc>
                        <a:spcBef>
                          <a:spcPts val="0"/>
                        </a:spcBef>
                        <a:spcAft>
                          <a:spcPts val="0"/>
                        </a:spcAft>
                      </a:pPr>
                      <a:r>
                        <a:rPr lang="en-US" sz="8600" dirty="0">
                          <a:latin typeface="Calibri"/>
                          <a:ea typeface="Calibri"/>
                          <a:cs typeface="Times New Roman"/>
                        </a:rPr>
                        <a:t>R</a:t>
                      </a:r>
                      <a:r>
                        <a:rPr lang="en-US" sz="4800" dirty="0">
                          <a:latin typeface="Calibri"/>
                          <a:ea typeface="Calibri"/>
                          <a:cs typeface="Times New Roman"/>
                        </a:rPr>
                        <a:t>EACTIVITY</a:t>
                      </a:r>
                      <a:endParaRPr lang="en-US" sz="5300" dirty="0">
                        <a:latin typeface="Calibri"/>
                        <a:ea typeface="Calibri"/>
                        <a:cs typeface="Times New Roman"/>
                      </a:endParaRPr>
                    </a:p>
                  </a:txBody>
                  <a:tcPr marL="329184" marR="329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15000"/>
                        </a:lnSpc>
                        <a:spcBef>
                          <a:spcPts val="0"/>
                        </a:spcBef>
                        <a:spcAft>
                          <a:spcPts val="0"/>
                        </a:spcAft>
                      </a:pPr>
                      <a:r>
                        <a:rPr lang="en-US" sz="6700" b="1" dirty="0">
                          <a:latin typeface="Calibri"/>
                          <a:ea typeface="Calibri"/>
                          <a:cs typeface="Times New Roman"/>
                        </a:rPr>
                        <a:t>0</a:t>
                      </a:r>
                      <a:endParaRPr lang="en-US" sz="5300" dirty="0">
                        <a:latin typeface="Calibri"/>
                        <a:ea typeface="Calibri"/>
                        <a:cs typeface="Times New Roman"/>
                      </a:endParaRPr>
                    </a:p>
                  </a:txBody>
                  <a:tcPr marL="329184" marR="329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4036">
                <a:tc>
                  <a:txBody>
                    <a:bodyPr/>
                    <a:lstStyle/>
                    <a:p>
                      <a:pPr marL="0" marR="0">
                        <a:lnSpc>
                          <a:spcPct val="115000"/>
                        </a:lnSpc>
                        <a:spcBef>
                          <a:spcPts val="0"/>
                        </a:spcBef>
                        <a:spcAft>
                          <a:spcPts val="0"/>
                        </a:spcAft>
                      </a:pPr>
                      <a:r>
                        <a:rPr lang="en-US" sz="4300" dirty="0">
                          <a:latin typeface="Calibri"/>
                          <a:ea typeface="Calibri"/>
                          <a:cs typeface="Times New Roman"/>
                        </a:rPr>
                        <a:t>PERSONAL</a:t>
                      </a:r>
                      <a:endParaRPr lang="en-US" sz="5300" dirty="0">
                        <a:latin typeface="Calibri"/>
                        <a:ea typeface="Calibri"/>
                        <a:cs typeface="Times New Roman"/>
                      </a:endParaRPr>
                    </a:p>
                    <a:p>
                      <a:pPr marL="0" marR="0">
                        <a:lnSpc>
                          <a:spcPct val="115000"/>
                        </a:lnSpc>
                        <a:spcBef>
                          <a:spcPts val="0"/>
                        </a:spcBef>
                        <a:spcAft>
                          <a:spcPts val="0"/>
                        </a:spcAft>
                      </a:pPr>
                      <a:r>
                        <a:rPr lang="en-US" sz="4300" dirty="0">
                          <a:latin typeface="Calibri"/>
                          <a:ea typeface="Calibri"/>
                          <a:cs typeface="Times New Roman"/>
                        </a:rPr>
                        <a:t>PROTECTION</a:t>
                      </a:r>
                      <a:endParaRPr lang="en-US" sz="5300" dirty="0">
                        <a:latin typeface="Calibri"/>
                        <a:ea typeface="Calibri"/>
                        <a:cs typeface="Times New Roman"/>
                      </a:endParaRPr>
                    </a:p>
                  </a:txBody>
                  <a:tcPr marL="329184" marR="329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6700" b="1" dirty="0">
                          <a:latin typeface="Calibri"/>
                          <a:ea typeface="Calibri"/>
                          <a:cs typeface="Times New Roman"/>
                        </a:rPr>
                        <a:t>C</a:t>
                      </a:r>
                      <a:endParaRPr lang="en-US" sz="5300" dirty="0">
                        <a:latin typeface="Calibri"/>
                        <a:ea typeface="Calibri"/>
                        <a:cs typeface="Times New Roman"/>
                      </a:endParaRPr>
                    </a:p>
                  </a:txBody>
                  <a:tcPr marL="329184" marR="329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1271" name="Picture 7" descr="C:\Users\thomas\Pictures\4642164203_a0ef28b0d7_s.jpg"/>
          <p:cNvPicPr>
            <a:picLocks noChangeAspect="1" noChangeArrowheads="1"/>
          </p:cNvPicPr>
          <p:nvPr/>
        </p:nvPicPr>
        <p:blipFill>
          <a:blip r:embed="rId2" cstate="print"/>
          <a:srcRect/>
          <a:stretch>
            <a:fillRect/>
          </a:stretch>
        </p:blipFill>
        <p:spPr bwMode="auto">
          <a:xfrm>
            <a:off x="731522" y="4754882"/>
            <a:ext cx="3429000" cy="3429000"/>
          </a:xfrm>
          <a:prstGeom prst="rect">
            <a:avLst/>
          </a:prstGeom>
          <a:noFill/>
        </p:spPr>
      </p:pic>
      <p:pic>
        <p:nvPicPr>
          <p:cNvPr id="11272" name="Picture 8" descr="C:\Users\thomas\Pictures\4642164213_3eb2fce97a_s.jpg"/>
          <p:cNvPicPr>
            <a:picLocks noChangeAspect="1" noChangeArrowheads="1"/>
          </p:cNvPicPr>
          <p:nvPr/>
        </p:nvPicPr>
        <p:blipFill>
          <a:blip r:embed="rId3" cstate="print"/>
          <a:srcRect/>
          <a:stretch>
            <a:fillRect/>
          </a:stretch>
        </p:blipFill>
        <p:spPr bwMode="auto">
          <a:xfrm>
            <a:off x="10607042" y="5120642"/>
            <a:ext cx="3429000" cy="3429000"/>
          </a:xfrm>
          <a:prstGeom prst="rect">
            <a:avLst/>
          </a:prstGeom>
          <a:noFill/>
        </p:spPr>
      </p:pic>
      <p:pic>
        <p:nvPicPr>
          <p:cNvPr id="11273" name="Picture 9" descr="C:\Users\thomas\Pictures\4642164225_0c62ef992b_s.jpg"/>
          <p:cNvPicPr>
            <a:picLocks noChangeAspect="1" noChangeArrowheads="1"/>
          </p:cNvPicPr>
          <p:nvPr/>
        </p:nvPicPr>
        <p:blipFill>
          <a:blip r:embed="rId4" cstate="print"/>
          <a:srcRect/>
          <a:stretch>
            <a:fillRect/>
          </a:stretch>
        </p:blipFill>
        <p:spPr bwMode="auto">
          <a:xfrm>
            <a:off x="731522" y="14630402"/>
            <a:ext cx="3429000" cy="3429000"/>
          </a:xfrm>
          <a:prstGeom prst="rect">
            <a:avLst/>
          </a:prstGeom>
          <a:noFill/>
        </p:spPr>
      </p:pic>
      <p:pic>
        <p:nvPicPr>
          <p:cNvPr id="11274" name="Picture 10" descr="C:\Users\thomas\Pictures\4642164237_d6e49ca5ff_s.jpg"/>
          <p:cNvPicPr>
            <a:picLocks noChangeAspect="1" noChangeArrowheads="1"/>
          </p:cNvPicPr>
          <p:nvPr/>
        </p:nvPicPr>
        <p:blipFill>
          <a:blip r:embed="rId5" cstate="print"/>
          <a:srcRect/>
          <a:stretch>
            <a:fillRect/>
          </a:stretch>
        </p:blipFill>
        <p:spPr bwMode="auto">
          <a:xfrm>
            <a:off x="21579842" y="5486402"/>
            <a:ext cx="3429000" cy="3429000"/>
          </a:xfrm>
          <a:prstGeom prst="rect">
            <a:avLst/>
          </a:prstGeom>
          <a:noFill/>
        </p:spPr>
      </p:pic>
      <p:pic>
        <p:nvPicPr>
          <p:cNvPr id="11275" name="Picture 11" descr="C:\Users\thomas\Pictures\4642164253_abd2103c3b_s.jpg"/>
          <p:cNvPicPr>
            <a:picLocks noChangeAspect="1" noChangeArrowheads="1"/>
          </p:cNvPicPr>
          <p:nvPr/>
        </p:nvPicPr>
        <p:blipFill>
          <a:blip r:embed="rId6" cstate="print"/>
          <a:srcRect/>
          <a:stretch>
            <a:fillRect/>
          </a:stretch>
        </p:blipFill>
        <p:spPr bwMode="auto">
          <a:xfrm>
            <a:off x="21579842" y="14630402"/>
            <a:ext cx="3429000" cy="3429000"/>
          </a:xfrm>
          <a:prstGeom prst="rect">
            <a:avLst/>
          </a:prstGeom>
          <a:noFill/>
        </p:spPr>
      </p:pic>
      <p:pic>
        <p:nvPicPr>
          <p:cNvPr id="11276" name="Picture 12" descr="C:\Users\thomas\Pictures\4642776748_bcab182e4e_s.jpg"/>
          <p:cNvPicPr>
            <a:picLocks noChangeAspect="1" noChangeArrowheads="1"/>
          </p:cNvPicPr>
          <p:nvPr/>
        </p:nvPicPr>
        <p:blipFill>
          <a:blip r:embed="rId7" cstate="print"/>
          <a:srcRect/>
          <a:stretch>
            <a:fillRect/>
          </a:stretch>
        </p:blipFill>
        <p:spPr bwMode="auto">
          <a:xfrm>
            <a:off x="731522" y="9144002"/>
            <a:ext cx="3429000" cy="3429000"/>
          </a:xfrm>
          <a:prstGeom prst="rect">
            <a:avLst/>
          </a:prstGeom>
          <a:noFill/>
        </p:spPr>
      </p:pic>
      <p:pic>
        <p:nvPicPr>
          <p:cNvPr id="11277" name="Picture 13" descr="C:\Users\thomas\Pictures\4642776772_fdbd784f98_s.jpg"/>
          <p:cNvPicPr>
            <a:picLocks noChangeAspect="1" noChangeArrowheads="1"/>
          </p:cNvPicPr>
          <p:nvPr/>
        </p:nvPicPr>
        <p:blipFill>
          <a:blip r:embed="rId8" cstate="print"/>
          <a:srcRect/>
          <a:stretch>
            <a:fillRect/>
          </a:stretch>
        </p:blipFill>
        <p:spPr bwMode="auto">
          <a:xfrm>
            <a:off x="21579842" y="9509762"/>
            <a:ext cx="3429000" cy="3429000"/>
          </a:xfrm>
          <a:prstGeom prst="rect">
            <a:avLst/>
          </a:prstGeom>
          <a:noFill/>
        </p:spPr>
      </p:pic>
      <p:pic>
        <p:nvPicPr>
          <p:cNvPr id="11278" name="Picture 14" descr="C:\Users\thomas\Pictures\4642776786_141ccfd175_s.jpg"/>
          <p:cNvPicPr>
            <a:picLocks noChangeAspect="1" noChangeArrowheads="1"/>
          </p:cNvPicPr>
          <p:nvPr/>
        </p:nvPicPr>
        <p:blipFill>
          <a:blip r:embed="rId9" cstate="print"/>
          <a:srcRect/>
          <a:stretch>
            <a:fillRect/>
          </a:stretch>
        </p:blipFill>
        <p:spPr bwMode="auto">
          <a:xfrm>
            <a:off x="10607042" y="14630402"/>
            <a:ext cx="3429000" cy="3429000"/>
          </a:xfrm>
          <a:prstGeom prst="rect">
            <a:avLst/>
          </a:prstGeom>
          <a:noFill/>
        </p:spPr>
      </p:pic>
      <p:pic>
        <p:nvPicPr>
          <p:cNvPr id="11279" name="Picture 15" descr="C:\Users\thomas\Pictures\4642776842_33b0b0583e_s.jpg"/>
          <p:cNvPicPr>
            <a:picLocks noChangeAspect="1" noChangeArrowheads="1"/>
          </p:cNvPicPr>
          <p:nvPr/>
        </p:nvPicPr>
        <p:blipFill>
          <a:blip r:embed="rId10" cstate="print"/>
          <a:srcRect/>
          <a:stretch>
            <a:fillRect/>
          </a:stretch>
        </p:blipFill>
        <p:spPr bwMode="auto">
          <a:xfrm>
            <a:off x="10607042" y="9144002"/>
            <a:ext cx="3429000" cy="3429000"/>
          </a:xfrm>
          <a:prstGeom prst="rect">
            <a:avLst/>
          </a:prstGeom>
          <a:noFill/>
        </p:spPr>
      </p:pic>
      <p:sp>
        <p:nvSpPr>
          <p:cNvPr id="59" name="Rectangle 58"/>
          <p:cNvSpPr/>
          <p:nvPr/>
        </p:nvSpPr>
        <p:spPr>
          <a:xfrm>
            <a:off x="4389120" y="5120640"/>
            <a:ext cx="5852160" cy="2659190"/>
          </a:xfrm>
          <a:prstGeom prst="rect">
            <a:avLst/>
          </a:prstGeom>
          <a:solidFill>
            <a:schemeClr val="bg1"/>
          </a:solidFill>
          <a:ln w="38100">
            <a:solidFill>
              <a:schemeClr val="tx1"/>
            </a:solidFill>
          </a:ln>
        </p:spPr>
        <p:txBody>
          <a:bodyPr wrap="square" lIns="438912" tIns="219456" rIns="438912" bIns="219456">
            <a:spAutoFit/>
          </a:bodyPr>
          <a:lstStyle/>
          <a:p>
            <a:pPr algn="r"/>
            <a:r>
              <a:rPr lang="ar-AE" sz="4800" b="1" dirty="0" smtClean="0"/>
              <a:t>كاو؟ يسبب حروقا جلدية شديدة وحروق العين؟ قد يكون لتآكل المعادن</a:t>
            </a:r>
            <a:endParaRPr lang="en-US" sz="4800" b="1" dirty="0">
              <a:ln w="3175" cmpd="sng">
                <a:solidFill>
                  <a:schemeClr val="tx1"/>
                </a:solidFill>
                <a:prstDash val="solid"/>
              </a:ln>
            </a:endParaRPr>
          </a:p>
        </p:txBody>
      </p:sp>
      <p:sp>
        <p:nvSpPr>
          <p:cNvPr id="60" name="Rectangle 59"/>
          <p:cNvSpPr/>
          <p:nvPr/>
        </p:nvSpPr>
        <p:spPr>
          <a:xfrm>
            <a:off x="14264640" y="5120640"/>
            <a:ext cx="6949440" cy="3397853"/>
          </a:xfrm>
          <a:prstGeom prst="rect">
            <a:avLst/>
          </a:prstGeom>
          <a:noFill/>
          <a:ln w="38100">
            <a:solidFill>
              <a:schemeClr val="tx1"/>
            </a:solidFill>
          </a:ln>
        </p:spPr>
        <p:txBody>
          <a:bodyPr wrap="square" lIns="438912" tIns="219456" rIns="438912" bIns="219456">
            <a:spAutoFit/>
          </a:bodyPr>
          <a:lstStyle/>
          <a:p>
            <a:pPr algn="r"/>
            <a:r>
              <a:rPr lang="ar-AE" sz="4800" b="1" dirty="0" smtClean="0"/>
              <a:t>؟ الغاز المضغوط يحتوي على غاز تحت ضغط؛ قد ينفجر إذا سخن يحتوي الغاز المبردة؛؟ قد المبردة الحروق</a:t>
            </a:r>
            <a:endParaRPr lang="en-US" altLang="ja-JP" sz="4800" b="1" dirty="0" smtClean="0">
              <a:ln w="3175" cmpd="sng">
                <a:solidFill>
                  <a:schemeClr val="tx1"/>
                </a:solidFill>
                <a:prstDash val="solid"/>
              </a:ln>
            </a:endParaRPr>
          </a:p>
        </p:txBody>
      </p:sp>
      <p:pic>
        <p:nvPicPr>
          <p:cNvPr id="1026" name="Picture 2"/>
          <p:cNvPicPr>
            <a:picLocks noChangeAspect="1" noChangeArrowheads="1"/>
          </p:cNvPicPr>
          <p:nvPr/>
        </p:nvPicPr>
        <p:blipFill>
          <a:blip r:embed="rId11" cstate="print"/>
          <a:srcRect/>
          <a:stretch>
            <a:fillRect/>
          </a:stretch>
        </p:blipFill>
        <p:spPr bwMode="auto">
          <a:xfrm>
            <a:off x="11673840" y="29260800"/>
            <a:ext cx="20147280" cy="12801600"/>
          </a:xfrm>
          <a:prstGeom prst="rect">
            <a:avLst/>
          </a:prstGeom>
          <a:noFill/>
          <a:ln w="9525">
            <a:noFill/>
            <a:miter lim="800000"/>
            <a:headEnd/>
            <a:tailEnd/>
          </a:ln>
        </p:spPr>
      </p:pic>
      <p:pic>
        <p:nvPicPr>
          <p:cNvPr id="30" name="Picture 29" descr="Tristar Logo"/>
          <p:cNvPicPr/>
          <p:nvPr/>
        </p:nvPicPr>
        <p:blipFill>
          <a:blip r:embed="rId12" cstate="print"/>
          <a:srcRect/>
          <a:stretch>
            <a:fillRect/>
          </a:stretch>
        </p:blipFill>
        <p:spPr bwMode="auto">
          <a:xfrm>
            <a:off x="731520" y="731520"/>
            <a:ext cx="9144000" cy="2560320"/>
          </a:xfrm>
          <a:prstGeom prst="rect">
            <a:avLst/>
          </a:prstGeom>
          <a:noFill/>
          <a:ln w="9525">
            <a:noFill/>
            <a:miter lim="800000"/>
            <a:headEnd/>
            <a:tailEnd/>
          </a:ln>
        </p:spPr>
      </p:pic>
      <p:sp>
        <p:nvSpPr>
          <p:cNvPr id="31" name="Rectangle 30"/>
          <p:cNvSpPr/>
          <p:nvPr/>
        </p:nvSpPr>
        <p:spPr>
          <a:xfrm>
            <a:off x="0" y="42062400"/>
            <a:ext cx="32918400" cy="1674305"/>
          </a:xfrm>
          <a:prstGeom prst="rect">
            <a:avLst/>
          </a:prstGeom>
          <a:noFill/>
          <a:ln w="38100">
            <a:noFill/>
          </a:ln>
        </p:spPr>
        <p:txBody>
          <a:bodyPr wrap="square" lIns="438912" tIns="219456" rIns="438912" bIns="219456">
            <a:spAutoFit/>
          </a:bodyPr>
          <a:lstStyle/>
          <a:p>
            <a:pPr algn="ctr"/>
            <a:r>
              <a:rPr lang="en-US" sz="8000" b="1" dirty="0" err="1" smtClean="0">
                <a:solidFill>
                  <a:srgbClr val="002060"/>
                </a:solidFill>
                <a:latin typeface="Albertus MT" pitchFamily="18" charset="0"/>
              </a:rPr>
              <a:t>Tristar</a:t>
            </a:r>
            <a:r>
              <a:rPr lang="en-US" sz="8000" b="1" dirty="0" smtClean="0">
                <a:solidFill>
                  <a:srgbClr val="002060"/>
                </a:solidFill>
                <a:latin typeface="Albertus MT" pitchFamily="18" charset="0"/>
              </a:rPr>
              <a:t> Aero Technology, Inc.   www.ghstag.com</a:t>
            </a:r>
            <a:endParaRPr lang="en-US" sz="8000" b="1" dirty="0">
              <a:solidFill>
                <a:srgbClr val="002060"/>
              </a:solidFill>
              <a:latin typeface="Albertus MT" pitchFamily="18" charset="0"/>
            </a:endParaRPr>
          </a:p>
        </p:txBody>
      </p:sp>
      <p:sp>
        <p:nvSpPr>
          <p:cNvPr id="36" name="Rectangle 35"/>
          <p:cNvSpPr/>
          <p:nvPr/>
        </p:nvSpPr>
        <p:spPr>
          <a:xfrm>
            <a:off x="25237440" y="5120640"/>
            <a:ext cx="6949440" cy="4136517"/>
          </a:xfrm>
          <a:prstGeom prst="rect">
            <a:avLst/>
          </a:prstGeom>
          <a:noFill/>
          <a:ln w="38100">
            <a:solidFill>
              <a:schemeClr val="tx1"/>
            </a:solidFill>
          </a:ln>
        </p:spPr>
        <p:txBody>
          <a:bodyPr wrap="square" lIns="438912" tIns="219456" rIns="438912" bIns="219456">
            <a:spAutoFit/>
          </a:bodyPr>
          <a:lstStyle/>
          <a:p>
            <a:pPr algn="r"/>
            <a:r>
              <a:rPr lang="ar-AE" sz="4800" b="1" dirty="0" smtClean="0"/>
              <a:t>المتفجرة؟ الحريق، الانفجار أو الإسقاط الخطر؟ قد تنفجر الشامل في النار؟ المتفجرات غير المستقرة؟ قد ينفجر إذا سخن</a:t>
            </a:r>
            <a:endParaRPr lang="en-US" altLang="ja-JP" sz="4800" b="1" dirty="0" smtClean="0">
              <a:ln w="3175" cmpd="sng">
                <a:solidFill>
                  <a:schemeClr val="tx1"/>
                </a:solidFill>
                <a:prstDash val="solid"/>
              </a:ln>
            </a:endParaRPr>
          </a:p>
        </p:txBody>
      </p:sp>
      <p:sp>
        <p:nvSpPr>
          <p:cNvPr id="37" name="Rectangle 36"/>
          <p:cNvSpPr/>
          <p:nvPr/>
        </p:nvSpPr>
        <p:spPr>
          <a:xfrm>
            <a:off x="1828800" y="2926085"/>
            <a:ext cx="29260800" cy="1674305"/>
          </a:xfrm>
          <a:prstGeom prst="rect">
            <a:avLst/>
          </a:prstGeom>
          <a:solidFill>
            <a:schemeClr val="bg1"/>
          </a:solidFill>
          <a:ln w="38100">
            <a:solidFill>
              <a:srgbClr val="FF0000"/>
            </a:solidFill>
          </a:ln>
        </p:spPr>
        <p:txBody>
          <a:bodyPr wrap="square" lIns="438912" tIns="219456" rIns="438912" bIns="219456">
            <a:spAutoFit/>
          </a:bodyPr>
          <a:lstStyle/>
          <a:p>
            <a:pPr algn="r"/>
            <a:r>
              <a:rPr lang="ar-AE" sz="8000" dirty="0" smtClean="0"/>
              <a:t>لعالمية </a:t>
            </a:r>
            <a:r>
              <a:rPr lang="en-US" sz="8000" dirty="0" smtClean="0"/>
              <a:t>GHS </a:t>
            </a:r>
            <a:r>
              <a:rPr lang="ar-AE" sz="8000" dirty="0" smtClean="0"/>
              <a:t>رمز تسمية خطرا على خلفية الرمز: الأبيض: الحدود الأسود: الأحمر</a:t>
            </a:r>
            <a:endParaRPr lang="en-US" altLang="ja-JP" sz="7700" b="1" dirty="0" smtClean="0">
              <a:ln w="3175" cmpd="sng">
                <a:solidFill>
                  <a:srgbClr val="FF0000"/>
                </a:solidFill>
                <a:prstDash val="solid"/>
              </a:ln>
              <a:solidFill>
                <a:srgbClr val="FF0000"/>
              </a:solidFill>
            </a:endParaRPr>
          </a:p>
        </p:txBody>
      </p:sp>
      <p:sp>
        <p:nvSpPr>
          <p:cNvPr id="39" name="Rectangle 38"/>
          <p:cNvSpPr/>
          <p:nvPr/>
        </p:nvSpPr>
        <p:spPr>
          <a:xfrm>
            <a:off x="4495800" y="10515600"/>
            <a:ext cx="5852160" cy="1366528"/>
          </a:xfrm>
          <a:prstGeom prst="rect">
            <a:avLst/>
          </a:prstGeom>
          <a:solidFill>
            <a:schemeClr val="bg1"/>
          </a:solidFill>
          <a:ln w="38100">
            <a:solidFill>
              <a:schemeClr val="tx1"/>
            </a:solidFill>
          </a:ln>
        </p:spPr>
        <p:txBody>
          <a:bodyPr wrap="square" lIns="438912" tIns="219456" rIns="438912" bIns="219456">
            <a:spAutoFit/>
          </a:bodyPr>
          <a:lstStyle/>
          <a:p>
            <a:pPr algn="r"/>
            <a:r>
              <a:rPr lang="ar-AE" sz="6000" b="1" dirty="0" smtClean="0"/>
              <a:t>التلوث البيئي</a:t>
            </a:r>
            <a:endParaRPr lang="en-US" altLang="ja-JP" sz="5800" b="1" dirty="0" smtClean="0">
              <a:ln w="3175" cmpd="sng">
                <a:solidFill>
                  <a:schemeClr val="tx1"/>
                </a:solidFill>
                <a:prstDash val="solid"/>
              </a:ln>
            </a:endParaRPr>
          </a:p>
        </p:txBody>
      </p:sp>
      <p:sp>
        <p:nvSpPr>
          <p:cNvPr id="41" name="Rectangle 40"/>
          <p:cNvSpPr/>
          <p:nvPr/>
        </p:nvSpPr>
        <p:spPr>
          <a:xfrm>
            <a:off x="14264640" y="8610600"/>
            <a:ext cx="6949440" cy="4136517"/>
          </a:xfrm>
          <a:prstGeom prst="rect">
            <a:avLst/>
          </a:prstGeom>
          <a:noFill/>
          <a:ln w="38100">
            <a:solidFill>
              <a:schemeClr val="tx1"/>
            </a:solidFill>
          </a:ln>
        </p:spPr>
        <p:txBody>
          <a:bodyPr wrap="square" lIns="438912" tIns="219456" rIns="438912" bIns="219456">
            <a:spAutoFit/>
          </a:bodyPr>
          <a:lstStyle/>
          <a:p>
            <a:pPr algn="r"/>
            <a:r>
              <a:rPr lang="ar-AE" altLang="zh-CN" sz="4800" b="1" dirty="0" smtClean="0"/>
              <a:t>قاتلة في اتصال مع الجلد؟ السامة في اتصال مع الجلد؟ مميت إذا ابتلع. استنشاق فادح؟ سمي إذا ابتلع. استنشاق السامة</a:t>
            </a:r>
            <a:endParaRPr lang="en-US" altLang="ja-JP" sz="4800" b="1" dirty="0" smtClean="0">
              <a:ln w="3175" cmpd="sng">
                <a:solidFill>
                  <a:schemeClr val="tx1"/>
                </a:solidFill>
                <a:prstDash val="solid"/>
              </a:ln>
            </a:endParaRPr>
          </a:p>
        </p:txBody>
      </p:sp>
      <p:sp>
        <p:nvSpPr>
          <p:cNvPr id="42" name="Rectangle 41"/>
          <p:cNvSpPr/>
          <p:nvPr/>
        </p:nvSpPr>
        <p:spPr>
          <a:xfrm>
            <a:off x="25237440" y="9509760"/>
            <a:ext cx="6949440" cy="2659190"/>
          </a:xfrm>
          <a:prstGeom prst="rect">
            <a:avLst/>
          </a:prstGeom>
          <a:noFill/>
          <a:ln w="38100">
            <a:solidFill>
              <a:schemeClr val="tx1"/>
            </a:solidFill>
          </a:ln>
        </p:spPr>
        <p:txBody>
          <a:bodyPr wrap="square" lIns="438912" tIns="219456" rIns="438912" bIns="219456">
            <a:spAutoFit/>
          </a:bodyPr>
          <a:lstStyle/>
          <a:p>
            <a:pPr algn="r"/>
            <a:r>
              <a:rPr lang="ar-AE" sz="4800" b="1" dirty="0" smtClean="0"/>
              <a:t>قد يسبب الحريق أو الانفجار؛؟ تأكسد قوية قد يؤجج الحريق أو الانفجار؛ تأكسد قوية</a:t>
            </a:r>
            <a:endParaRPr lang="en-US" altLang="ja-JP" sz="4800" b="1" dirty="0" smtClean="0">
              <a:ln w="3175" cmpd="sng">
                <a:solidFill>
                  <a:schemeClr val="tx1"/>
                </a:solidFill>
                <a:prstDash val="solid"/>
              </a:ln>
            </a:endParaRPr>
          </a:p>
        </p:txBody>
      </p:sp>
      <p:sp>
        <p:nvSpPr>
          <p:cNvPr id="43" name="Rectangle 42"/>
          <p:cNvSpPr/>
          <p:nvPr/>
        </p:nvSpPr>
        <p:spPr>
          <a:xfrm>
            <a:off x="4389120" y="13167363"/>
            <a:ext cx="5852160" cy="7091172"/>
          </a:xfrm>
          <a:prstGeom prst="rect">
            <a:avLst/>
          </a:prstGeom>
          <a:solidFill>
            <a:schemeClr val="bg1"/>
          </a:solidFill>
          <a:ln w="38100">
            <a:solidFill>
              <a:schemeClr val="tx1"/>
            </a:solidFill>
          </a:ln>
        </p:spPr>
        <p:txBody>
          <a:bodyPr wrap="square" lIns="438912" tIns="219456" rIns="438912" bIns="219456">
            <a:spAutoFit/>
          </a:bodyPr>
          <a:lstStyle/>
          <a:p>
            <a:pPr algn="r"/>
            <a:r>
              <a:rPr lang="ar-AE" sz="4800" b="1" dirty="0" smtClean="0"/>
              <a:t>سامة عند ملامسة الجلد؟ الابتلاع أو الاستنشاق أو ملامسة الجلد مع الضارة؟ قد يسبب تهيج الجلد والعين أو الحساسية؟ قد تسبب تهيج في الجهاز التنفسي أو قد تسبب النعاس أو الدوار</a:t>
            </a:r>
            <a:endParaRPr lang="en-US" altLang="ja-JP" sz="4800" b="1" dirty="0" smtClean="0">
              <a:ln w="3175" cmpd="sng">
                <a:solidFill>
                  <a:schemeClr val="tx1"/>
                </a:solidFill>
                <a:prstDash val="solid"/>
              </a:ln>
            </a:endParaRPr>
          </a:p>
        </p:txBody>
      </p:sp>
      <p:sp>
        <p:nvSpPr>
          <p:cNvPr id="32" name="Rectangle 31"/>
          <p:cNvSpPr/>
          <p:nvPr/>
        </p:nvSpPr>
        <p:spPr>
          <a:xfrm>
            <a:off x="14264640" y="13167360"/>
            <a:ext cx="6949440" cy="6352508"/>
          </a:xfrm>
          <a:prstGeom prst="rect">
            <a:avLst/>
          </a:prstGeom>
          <a:noFill/>
          <a:ln w="38100">
            <a:solidFill>
              <a:schemeClr val="tx1"/>
            </a:solidFill>
          </a:ln>
        </p:spPr>
        <p:txBody>
          <a:bodyPr wrap="square" lIns="438912" tIns="219456" rIns="438912" bIns="219456">
            <a:spAutoFit/>
          </a:bodyPr>
          <a:lstStyle/>
          <a:p>
            <a:pPr algn="r"/>
            <a:r>
              <a:rPr lang="ar-AE" sz="4800" b="1" dirty="0" smtClean="0"/>
              <a:t>قد تسبب السرطان، قد تسبب تشوهات وراثية؟ على المدى الطويل أو التعرض المتكرر قد يسبب تلفا للأعضاء؟ قد يضر الخصوبة أو الجنين؟ استنشاق أو ابتلاع قد يسبب أعراض حساسية أو ربو أو صعوبات في التنفس، شديدة قاتلة</a:t>
            </a:r>
            <a:endParaRPr lang="en-US" altLang="ja-JP" sz="4800" b="1" dirty="0" smtClean="0">
              <a:ln w="3175" cmpd="sng">
                <a:solidFill>
                  <a:schemeClr val="tx1"/>
                </a:solidFill>
                <a:prstDash val="solid"/>
              </a:ln>
            </a:endParaRPr>
          </a:p>
        </p:txBody>
      </p:sp>
      <p:sp>
        <p:nvSpPr>
          <p:cNvPr id="33" name="Rectangle 32"/>
          <p:cNvSpPr/>
          <p:nvPr/>
        </p:nvSpPr>
        <p:spPr>
          <a:xfrm>
            <a:off x="25237440" y="12344400"/>
            <a:ext cx="6949440" cy="9307163"/>
          </a:xfrm>
          <a:prstGeom prst="rect">
            <a:avLst/>
          </a:prstGeom>
          <a:noFill/>
          <a:ln w="38100">
            <a:solidFill>
              <a:schemeClr val="tx1"/>
            </a:solidFill>
          </a:ln>
        </p:spPr>
        <p:txBody>
          <a:bodyPr wrap="square" lIns="438912" tIns="219456" rIns="438912" bIns="219456">
            <a:spAutoFit/>
          </a:bodyPr>
          <a:lstStyle/>
          <a:p>
            <a:pPr algn="r"/>
            <a:r>
              <a:rPr lang="ar-AE" sz="4800" b="1" dirty="0" smtClean="0"/>
              <a:t>قد يسبب ارتفاع درجة حرارة النار؟ أو غازات قابلة للاشتعال للغاية؟ البلاستيك القابلة للاشتعال، المواد الصلبة القابلة للاشتعال؟ السائلة القابلة للاشتعال وبخار؟ النار عفويا إذا تعرضت للهواء؟ المياه، وتنبعث منها غازات قابلة للاشتعال قد قد يكون الاحتراق التلقائي أو؟ حجم التدفئة الذاتية أو الاحتراق التلقائي عندما ممكن</a:t>
            </a:r>
            <a:endParaRPr lang="en-US" altLang="ja-JP" sz="4800" b="1" dirty="0" smtClean="0">
              <a:ln w="3175" cmpd="sng">
                <a:solidFill>
                  <a:schemeClr val="tx1"/>
                </a:solidFill>
                <a:prstDash val="solid"/>
              </a:ln>
            </a:endParaRPr>
          </a:p>
        </p:txBody>
      </p:sp>
      <p:pic>
        <p:nvPicPr>
          <p:cNvPr id="34" name="Picture 33" descr="https://jr.chemwatch.net/cg2/images/HARMFUL.jpg"/>
          <p:cNvPicPr/>
          <p:nvPr/>
        </p:nvPicPr>
        <p:blipFill>
          <a:blip r:embed="rId13" cstate="print"/>
          <a:srcRect/>
          <a:stretch>
            <a:fillRect/>
          </a:stretch>
        </p:blipFill>
        <p:spPr bwMode="auto">
          <a:xfrm>
            <a:off x="1295400" y="20878800"/>
            <a:ext cx="2194560" cy="1828800"/>
          </a:xfrm>
          <a:prstGeom prst="rect">
            <a:avLst/>
          </a:prstGeom>
          <a:noFill/>
          <a:ln w="9525">
            <a:noFill/>
            <a:miter lim="800000"/>
            <a:headEnd/>
            <a:tailEnd/>
          </a:ln>
        </p:spPr>
      </p:pic>
      <p:sp>
        <p:nvSpPr>
          <p:cNvPr id="35" name="Rectangle 34"/>
          <p:cNvSpPr/>
          <p:nvPr/>
        </p:nvSpPr>
        <p:spPr>
          <a:xfrm>
            <a:off x="4038600" y="20848320"/>
            <a:ext cx="6248400" cy="1920526"/>
          </a:xfrm>
          <a:prstGeom prst="rect">
            <a:avLst/>
          </a:prstGeom>
          <a:noFill/>
          <a:ln w="38100">
            <a:solidFill>
              <a:schemeClr val="tx1"/>
            </a:solidFill>
          </a:ln>
        </p:spPr>
        <p:txBody>
          <a:bodyPr wrap="square" lIns="438912" tIns="219456" rIns="438912" bIns="219456">
            <a:spAutoFit/>
          </a:bodyPr>
          <a:lstStyle/>
          <a:p>
            <a:pPr algn="r"/>
            <a:r>
              <a:rPr lang="ar-AE" sz="4800" b="1" dirty="0" smtClean="0"/>
              <a:t>أي تأثير البيانات؟ غير مؤذية</a:t>
            </a:r>
            <a:endParaRPr lang="en-US" altLang="ja-JP" sz="4800" b="1" dirty="0" smtClean="0">
              <a:ln w="3175" cmpd="sng">
                <a:solidFill>
                  <a:schemeClr val="tx1"/>
                </a:solidFill>
                <a:prstDash val="solid"/>
              </a:ln>
            </a:endParaRPr>
          </a:p>
        </p:txBody>
      </p:sp>
      <p:pic>
        <p:nvPicPr>
          <p:cNvPr id="3" name="Picture 2" descr="C:\Users\thomas\Pictures\biohazard.gif"/>
          <p:cNvPicPr>
            <a:picLocks noChangeAspect="1" noChangeArrowheads="1"/>
          </p:cNvPicPr>
          <p:nvPr/>
        </p:nvPicPr>
        <p:blipFill>
          <a:blip r:embed="rId14" cstate="print"/>
          <a:srcRect/>
          <a:stretch>
            <a:fillRect/>
          </a:stretch>
        </p:blipFill>
        <p:spPr bwMode="auto">
          <a:xfrm>
            <a:off x="10820400" y="20345400"/>
            <a:ext cx="3291840" cy="3291840"/>
          </a:xfrm>
          <a:prstGeom prst="rect">
            <a:avLst/>
          </a:prstGeom>
          <a:noFill/>
        </p:spPr>
      </p:pic>
      <p:sp>
        <p:nvSpPr>
          <p:cNvPr id="38" name="Rectangle 37"/>
          <p:cNvSpPr/>
          <p:nvPr/>
        </p:nvSpPr>
        <p:spPr>
          <a:xfrm>
            <a:off x="14325600" y="20040600"/>
            <a:ext cx="6949440" cy="2659190"/>
          </a:xfrm>
          <a:prstGeom prst="rect">
            <a:avLst/>
          </a:prstGeom>
          <a:noFill/>
          <a:ln w="38100">
            <a:solidFill>
              <a:srgbClr val="FF0000"/>
            </a:solidFill>
          </a:ln>
        </p:spPr>
        <p:txBody>
          <a:bodyPr wrap="square" lIns="438912" tIns="219456" rIns="438912" bIns="219456">
            <a:spAutoFit/>
          </a:bodyPr>
          <a:lstStyle/>
          <a:p>
            <a:pPr algn="r"/>
            <a:r>
              <a:rPr lang="ar-AE" sz="4800" b="1" dirty="0" smtClean="0">
                <a:solidFill>
                  <a:srgbClr val="FF0000"/>
                </a:solidFill>
              </a:rPr>
              <a:t>في الوقت الحاضر أننا نفتقر </a:t>
            </a:r>
            <a:r>
              <a:rPr lang="en-US" sz="4800" b="1" dirty="0" smtClean="0">
                <a:solidFill>
                  <a:srgbClr val="FF0000"/>
                </a:solidFill>
              </a:rPr>
              <a:t>GHS </a:t>
            </a:r>
            <a:r>
              <a:rPr lang="ar-AE" sz="4800" b="1" dirty="0" smtClean="0">
                <a:solidFill>
                  <a:srgbClr val="FF0000"/>
                </a:solidFill>
              </a:rPr>
              <a:t>المعلومات قد يزيد الإشعاع تسمية في المستقبل</a:t>
            </a:r>
            <a:endParaRPr lang="en-US" altLang="ja-JP" sz="4800" b="1" dirty="0" smtClean="0">
              <a:ln w="3175" cmpd="sng">
                <a:solidFill>
                  <a:srgbClr val="FF0000"/>
                </a:solidFill>
                <a:prstDash val="solid"/>
              </a:ln>
              <a:solidFill>
                <a:srgbClr val="FF0000"/>
              </a:solidFill>
            </a:endParaRPr>
          </a:p>
        </p:txBody>
      </p:sp>
      <p:sp>
        <p:nvSpPr>
          <p:cNvPr id="46" name="Rectangle 45"/>
          <p:cNvSpPr/>
          <p:nvPr/>
        </p:nvSpPr>
        <p:spPr>
          <a:xfrm>
            <a:off x="9906000" y="24140160"/>
            <a:ext cx="21915120" cy="1274195"/>
          </a:xfrm>
          <a:prstGeom prst="rect">
            <a:avLst/>
          </a:prstGeom>
          <a:solidFill>
            <a:srgbClr val="0070C0"/>
          </a:solidFill>
          <a:ln w="38100">
            <a:solidFill>
              <a:srgbClr val="0070C0"/>
            </a:solidFill>
          </a:ln>
        </p:spPr>
        <p:txBody>
          <a:bodyPr wrap="square" lIns="438912" tIns="219456" rIns="438912" bIns="219456">
            <a:spAutoFit/>
          </a:bodyPr>
          <a:lstStyle/>
          <a:p>
            <a:pPr algn="r"/>
            <a:r>
              <a:rPr lang="en-US" sz="5400" dirty="0" smtClean="0"/>
              <a:t>0،1،2،3،4 </a:t>
            </a:r>
            <a:r>
              <a:rPr lang="ar-AE" sz="5400" dirty="0" smtClean="0"/>
              <a:t>خمسة مستويات تؤثر على صحة 0 أي تأثير، 4 تتأثر بشكل خطير</a:t>
            </a:r>
            <a:endParaRPr lang="en-US" altLang="ja-JP" sz="5300" b="1" dirty="0" smtClean="0">
              <a:ln w="3175" cmpd="sng">
                <a:solidFill>
                  <a:schemeClr val="tx1"/>
                </a:solidFill>
                <a:prstDash val="solid"/>
              </a:ln>
            </a:endParaRPr>
          </a:p>
        </p:txBody>
      </p:sp>
      <p:sp>
        <p:nvSpPr>
          <p:cNvPr id="47" name="Rectangle 46"/>
          <p:cNvSpPr/>
          <p:nvPr/>
        </p:nvSpPr>
        <p:spPr>
          <a:xfrm>
            <a:off x="9906000" y="25968966"/>
            <a:ext cx="21915120" cy="1366528"/>
          </a:xfrm>
          <a:prstGeom prst="rect">
            <a:avLst/>
          </a:prstGeom>
          <a:solidFill>
            <a:srgbClr val="FF0000"/>
          </a:solidFill>
          <a:ln w="38100">
            <a:solidFill>
              <a:schemeClr val="tx1"/>
            </a:solidFill>
          </a:ln>
        </p:spPr>
        <p:txBody>
          <a:bodyPr wrap="square" lIns="438912" tIns="219456" rIns="438912" bIns="219456">
            <a:spAutoFit/>
          </a:bodyPr>
          <a:lstStyle/>
          <a:p>
            <a:pPr algn="r"/>
            <a:r>
              <a:rPr lang="ar-AE" sz="6000" dirty="0" smtClean="0"/>
              <a:t>نقطة الاشتعال 0،1،2،3،4 خمسة مستويات 0 أي تأثير، وأربعة تتأثر بشكل خطير</a:t>
            </a:r>
            <a:endParaRPr lang="en-US" altLang="ja-JP" sz="5800" b="1" dirty="0" smtClean="0">
              <a:ln w="3175" cmpd="sng">
                <a:solidFill>
                  <a:schemeClr val="tx1"/>
                </a:solidFill>
                <a:prstDash val="solid"/>
              </a:ln>
            </a:endParaRPr>
          </a:p>
        </p:txBody>
      </p:sp>
      <p:sp>
        <p:nvSpPr>
          <p:cNvPr id="48" name="Rectangle 47"/>
          <p:cNvSpPr/>
          <p:nvPr/>
        </p:nvSpPr>
        <p:spPr>
          <a:xfrm>
            <a:off x="9829800" y="27736800"/>
            <a:ext cx="21838920" cy="1366528"/>
          </a:xfrm>
          <a:prstGeom prst="rect">
            <a:avLst/>
          </a:prstGeom>
          <a:solidFill>
            <a:srgbClr val="FFFF00"/>
          </a:solidFill>
          <a:ln w="38100">
            <a:solidFill>
              <a:schemeClr val="tx1"/>
            </a:solidFill>
          </a:ln>
        </p:spPr>
        <p:txBody>
          <a:bodyPr wrap="square" lIns="438912" tIns="219456" rIns="438912" bIns="219456">
            <a:spAutoFit/>
          </a:bodyPr>
          <a:lstStyle/>
          <a:p>
            <a:pPr algn="r"/>
            <a:r>
              <a:rPr lang="ar-AE" sz="6000" dirty="0" smtClean="0"/>
              <a:t>رد فعل 0،1،2،3،4 خمسة مستويات 0 أي تأثير 4 يتأثر بشدة</a:t>
            </a:r>
            <a:endParaRPr lang="en-US" altLang="ja-JP" sz="5800" b="1" dirty="0" smtClean="0">
              <a:ln w="3175" cmpd="sng">
                <a:solidFill>
                  <a:schemeClr val="tx1"/>
                </a:solidFill>
                <a:prstDash val="solid"/>
              </a:ln>
            </a:endParaRPr>
          </a:p>
        </p:txBody>
      </p:sp>
      <p:cxnSp>
        <p:nvCxnSpPr>
          <p:cNvPr id="53" name="Straight Arrow Connector 52"/>
          <p:cNvCxnSpPr/>
          <p:nvPr/>
        </p:nvCxnSpPr>
        <p:spPr>
          <a:xfrm flipV="1">
            <a:off x="7239000" y="24993600"/>
            <a:ext cx="2438400" cy="3810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7467600" y="27203400"/>
            <a:ext cx="1981200" cy="990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7696200" y="28803600"/>
            <a:ext cx="1905000" cy="144780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7315200" y="32994600"/>
            <a:ext cx="4023360" cy="28498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322</Words>
  <Application>Microsoft Office PowerPoint</Application>
  <PresentationFormat>Custom</PresentationFormat>
  <Paragraphs>26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Thomas Cheng</dc:creator>
  <cp:lastModifiedBy>Thomas_2</cp:lastModifiedBy>
  <cp:revision>51</cp:revision>
  <dcterms:created xsi:type="dcterms:W3CDTF">2012-03-09T05:04:24Z</dcterms:created>
  <dcterms:modified xsi:type="dcterms:W3CDTF">2014-03-02T02:37:15Z</dcterms:modified>
</cp:coreProperties>
</file>