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15" d="100"/>
          <a:sy n="115" d="100"/>
        </p:scale>
        <p:origin x="-1524" y="14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77986-D0DC-4BF4-9FA1-6C877D52C51E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0AD08-C643-41A7-92FA-5A52218AA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AD08-C643-41A7-92FA-5A52218AA9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5048-1C0C-4D33-9690-324AF81F1833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609600" y="228600"/>
          <a:ext cx="10515600" cy="394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507"/>
                <a:gridCol w="4856840"/>
                <a:gridCol w="4568253"/>
              </a:tblGrid>
              <a:tr h="135383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H-</a:t>
                      </a:r>
                      <a:r>
                        <a:rPr lang="en-US" dirty="0" smtClean="0"/>
                        <a:t>code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Health Hazards</a:t>
                      </a:r>
                    </a:p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Hazard statement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Health Hazards</a:t>
                      </a:r>
                    </a:p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Hazard classification(3)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Unstable explosive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Unstable explosive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Explosive; mass explosion hazard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 division 1.1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Explosive; severe projection hazard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 division 1.2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Explosive; fire, blast or projection hazard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 division 1.3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 or projection hazard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 division 1.4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mass explode in 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 division 1.5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Extremely flammable 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gas category 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gas category 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Extremely flammable aerosol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aerosol category 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aerosol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aerosol category 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Extremely flammable liquid and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vapour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 category 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flammable liquid and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vapour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 category 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 and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vapour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 category 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 category 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solid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solid category 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solid category 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Heating may cause an explosion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 type A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Organic peroxides type A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Heating may cause a fire or explosion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 type B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Organic peroxides type B</a:t>
                      </a:r>
                      <a:endParaRPr lang="en-US" dirty="0"/>
                    </a:p>
                  </a:txBody>
                  <a:tcPr/>
                </a:tc>
              </a:tr>
              <a:tr h="175997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Heating may cause a 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 type C and 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 type E and F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Organic peroxides type C and 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Organic peroxides type E and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Catches fire spontaneously if exposed to 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 category 1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 category 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Self-heating; may catch 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Self-heating chemicals category 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Self-heating in large quantities; may catch 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Self-heating chemicals category 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contact with water releases flammable gases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may ignite spontaneously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 category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contact with water releases flammable gases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 category 2 and 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cause or intensify fire;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Oxidizing gas category1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cause fire or explosion; strong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Oxidizing liquid category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intensify fire;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Oxidizing liquid category 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Oxidizing liquid category 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gas under pressure; may explode if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Gases under pressure, compressed gas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Gases under pressure, liquefied gas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Gases under pressure, dissolved gas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refrigerated gas; may cause cryogenic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burns or injury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Gases under pressure, refrigerated liquefied gas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be corrosive to metals Corrosive to metal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Corrosive to metal category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Fatal if swallowed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category 1 (oral)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category 2 (oral)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Toxic if swallowed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category 3 (oral)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Harmful if swallowed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category 4 (oral)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harmful if swallowed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category 5 (oral)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be fatal if swallowed and enters airways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Aspiration hazard category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be harmful if swallowed and enters airways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Aspiration hazard category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Fatal in contact with skin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category 1 (dermal)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category 2 (dermal)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Toxic in contact with skin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category 3 (dermal)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Harmful in contact with skin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category 4 (dermal)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be harmful in contact with skin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 category 1(1A/1B/1C)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skin irritation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 category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light skin irritation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 category 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cause an allergic skin reaction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sensitization category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serious eye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Serious eye damage/eye irritation category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serious eye irritation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Serious eye damage/eye irritation category 2A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eye irritation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Serious eye damage/eye irritation category 2B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Fatal if inhaled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category 1 (inhalation)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category 2 (inhalation)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Toxic if inhaled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category 3 (inhalation)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Harmful if inhaled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category 4 (inhalation)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harmful if inhaled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category 5 (inhalation)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cause allergy or asthma symptoms or breathing difficulties if inhaled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Respiratory sensitization category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cause respiratory irritation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toxicity-single exposure category 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cause drowsiness or dizziness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toxicity-single exposure category 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cause genetic defects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(state route of exposure if it is conclusively proven that no other routes of exposure cause the hazard)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 cell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mutagenicity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category 1(1A/1B)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Suspected of causing genetic defects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(state route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exposure if it is conclusively proven that no other routes of exposure cause the hazard)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 cell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mutagenicity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category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cause cancer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(state route of exposure if it is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conclusively proven that no other routes of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 cause the hazard)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Carcinogenicity category 1 (1A/1B)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Suspected of causing cancer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(state route of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 if it is conclusively proven that no other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routes of exposure cause the hazard)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Carcinogenicity category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damage fertility or the unborn child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(state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effect if known) (state route of exposure if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conclusively proven that no other routes of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 cause the hazard)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 category 1 (1A/1B)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Suspected of damaging fertility or the unborn child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(state specific effect if known) (state route of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 if it is conclusively proven that no other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routes of exposure cause the hazard)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 category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cause harm to breast-fed children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 on or via lactation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damage to organs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 state all organs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effected if known) (state route of exposure if it is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conclusively proven that no other routes of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 cause the hazard)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toxicity-single exposure category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cause damage to organs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 state all organs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effected if known) (state route of exposure if it is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conclusively proven that no other routes of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 cause the hazard)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toxicity-single exposure category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damage to organs through prolonged or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repeated exposure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toxicity- repeated exposure category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cause damage to organs prolonged or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repeated exposure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toxicity- repeated exposure category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toxic to aquatic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to the aquatic environment – acute toxicity category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Toxic to aquatic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to the aquatic environment – acute toxicity category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Harmful to aquatic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to the aquatic environment – acute toxicity category 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toxic to aquatic life with long lasting 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to the aquatic environment – chronic toxicity category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Toxic to aquatic life with long lasting 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to the aquatic environment – chronic toxicity category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Harmful to aquatic life with long lasting 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to the aquatic environment – chronic toxicity category 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cause long lasting harmful effects to aquatic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to the aquatic environment – chronic toxicity category 4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304800"/>
          <a:ext cx="9296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6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GHS</a:t>
                      </a:r>
                      <a:r>
                        <a:rPr lang="en-US" i="1" baseline="0" dirty="0" smtClean="0"/>
                        <a:t> HAZARD STATEMENTS INFORMATION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52400"/>
          <a:ext cx="8991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GHS PRECAUTIONARY STATEMENTS INFORMATION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3352802" y="1752600"/>
          <a:ext cx="16230601" cy="6852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69"/>
                <a:gridCol w="4246378"/>
                <a:gridCol w="3993855"/>
                <a:gridCol w="4343400"/>
                <a:gridCol w="2514599"/>
              </a:tblGrid>
              <a:tr h="370115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General precautionary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Statements-Prevention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Hazard class 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Hazard category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Conditions for use (5)</a:t>
                      </a:r>
                      <a:endParaRPr lang="en-US" dirty="0"/>
                    </a:p>
                  </a:txBody>
                  <a:tcPr/>
                </a:tc>
              </a:tr>
              <a:tr h="311331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P201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Obtain special instructions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before use.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Explosives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Unstable explosive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 cell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mutagenicity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Carcinogenicity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Effects on or via lactation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P202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handle until all safety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precautions have been read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understood.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Unstable explosive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 cell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mutagenicity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Carcinogenicity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314">
                <a:tc rowSpan="11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P210</a:t>
                      </a:r>
                      <a:endParaRPr 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 away from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heat/sparks/open flames/hot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surfaces. — No smoking.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Explosives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Divisions 1.1, 1.2, 1.3,1.4, 1.5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Manufacturer/supplier to specify applicable ignition source(s).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gases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8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aerosols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4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solids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F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Organic peroxides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F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to keep away from heat.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spray on an open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flame or other ignition source.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aerosols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 rowSpan="7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P220</a:t>
                      </a:r>
                      <a:endParaRPr 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Keep/Store away from clothing/…/combustible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gases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…Manufacturer/supplier to specify incompatible materials.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C,D, E, F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incompatible materials.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to keep away from clothing as well as other incompatible materials.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incompatible materials.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incompatible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materials.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to keep away from clothing as well as other incompatible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materials.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incompatible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materials.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 any precaution to avoid mixing with combustibles/…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incompatible materials.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allow contact with air.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 away from any possible contact with water, because of violent reaction and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 flash fire.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 wetted with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Divisions 1.1, 1.2, 1.3,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…Manufacturer/supplier to specify appropriate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material.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if drying out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increases explosion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hazard, except as needed for manufacturing or operating processes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(e.g. nitrocellulose).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 under inert gas.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 from moisture.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P233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 container tightly closed.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product is volatile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as to generate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atmosphere.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 exposure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(respiratory tract Irritation)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 exposure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(narcosis)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P234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 only in original container.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Organic peroxides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Corrosive to metals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 cool.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Self-heating chemicals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Organic peroxides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P240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Ground/bond container and receiving equipment.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Divisions 1.1, 1.2, 1.3, 1.4, 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the explosive is </a:t>
                      </a:r>
                      <a:r>
                        <a:rPr lang="en-US" sz="18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electrostatically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sensitive.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electrostatically</a:t>
                      </a:r>
                      <a:endParaRPr lang="en-US" sz="18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sensitive material is for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reloading.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if product is volatile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as to generate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atmosphere.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if </a:t>
                      </a:r>
                      <a:r>
                        <a:rPr lang="en-US" sz="18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electrostatically</a:t>
                      </a:r>
                      <a:endParaRPr lang="en-US" sz="18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sensitive material is for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reloading.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explosion-proof electrical/ventilating/lighting/ …/ equipment.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other equipment.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other equipment.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dust clouds can occur.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only non-sparking tools.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 precautionary measures against static discharge.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 reduction valves free from grease and oil.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subject to grinding/shock/…/friction.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Divisions 1.1,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applicable rough handling.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Pressurized container: Do not pierce or burn, even after use.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aerosols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breathe dust/fume/gas/mist/</a:t>
                      </a:r>
                    </a:p>
                    <a:p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vapours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/spray.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applicable conditions.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 toxicity — single exposure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repeated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do not breathe dusts or mists.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inhalable particles of dusts or mists may occur during use.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Effects on or via lactation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Avoid breathing dust/fume/ gas/mist/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vapours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/spray.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do not breathe dusts or mists.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inhalable particles of dusts or mists may occur during use.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Respiratory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 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(respiratory tract irritation)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 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(narcosis)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91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get in eyes, on skin, or on clothing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(dermal)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Avoid contact during pregnancy/ while nursing.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Effects on or via lactation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P264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Wash … thoroughly after handling.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(oral)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parts of the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body to be washed after handling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(dermal)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Eye 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Effects on or via lactation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5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 exposure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9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repeated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eat, drink or smoke when using this product.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(oral)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(dermal)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Effects on or via lactation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 exposure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repeated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only outdoors or in a well-ventilated area.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 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(respiratory tract irritation)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 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(narcosis)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Contaminated work clothing should not be allowed out of the workplace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16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P273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Avoid release to the environment.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to the aquatic environment — acute aquatic hazard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if this is not the intended use.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to the aquatic environment — chronic aquatic hazard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to the ozone layer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1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P280</a:t>
                      </a:r>
                      <a:endParaRPr lang="en-US" dirty="0"/>
                    </a:p>
                  </a:txBody>
                  <a:tcPr/>
                </a:tc>
                <a:tc rowSpan="15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 protective gloves/protective clothing/eye protection/face protection.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Divisions 1.1, 1.2, 1.3, 1.4, 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type of equipment.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Specify face protection.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type of equipment.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Specify protective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gloves and eye/face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protection.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Organic peroxides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type of equipment.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Specify protective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gloves/clothing and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eye/face protection.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Manufacturer/supplier</a:t>
                      </a:r>
                    </a:p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type of</a:t>
                      </a:r>
                    </a:p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equipment.</a:t>
                      </a:r>
                    </a:p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Specify protective</a:t>
                      </a:r>
                    </a:p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gloves.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Serious eye damage/eye 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type of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Specify eye/face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protection.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040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P281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personal protective equipment as required.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Unstable explosive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 cell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mutagenicity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Carcinogenicity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personal protective equipment as required.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Gases under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Refrigerated liquefied 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 fire/flame resistant/retardant clothing.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 respiratory protection.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equipment.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case of inadequate ventilation wear respiratory protection.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Respiratory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Manufacturer/supplier to specify equipment.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 under inert gas. Protect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moisture.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 in contact with water,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emit flammable gases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 cool. Protect from sunlight.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Self-heating chemicals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2971800" y="228600"/>
          <a:ext cx="14630403" cy="6486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733800"/>
                <a:gridCol w="3810000"/>
                <a:gridCol w="3505201"/>
                <a:gridCol w="2667002"/>
              </a:tblGrid>
              <a:tr h="51689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General precautionary statements-Prevention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Hazard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Hazard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Conditions for use</a:t>
                      </a:r>
                      <a:endParaRPr lang="en-US" dirty="0"/>
                    </a:p>
                  </a:txBody>
                  <a:tcPr/>
                </a:tc>
              </a:tr>
              <a:tr h="258445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SWALLOWED: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(oral)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Aspiration Hazard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ON SKIN: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(dermal)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ON SKIN (or hair):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P304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INHALED: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Respiratory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(respiratory tract irritation)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(narcosis)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IN EYES: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Serious eye damage/ eye 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P306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ON CLOTHING: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exposed: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P308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exposed or concerned: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 cell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mutagenicity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Carcinogenicity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Effects on or via lactation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exposed or if you feel unwell: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6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P310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Immediately call a POISON CENTER or doctor/physician.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(oral)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(dermal)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Serious eye damage/eye 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Aspiration hazard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a POISON CENTER or doctor/physician.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Respiratory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P312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a POISON CENTER or doctor/physician if you feel unwell.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(oral)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(dermal)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(respiratory tract Irritation)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(narcosis)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588">
                <a:tc rowSpan="7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medical advice/attention.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1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Serious eye damage/eye 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 cell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mutagenicity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Carcinogenicity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Effects on or via lactation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medical advice/attention if you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feel unwell.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repeated exposure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immediate medical advice/attention.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Gases under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Refrigerated liquefied 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treatment is urgent (see … on this label).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….Reference to supplemental first aid instruction.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immediate administration of antidote is required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treatment (see … on this label).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(oral)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….Reference to supplemental first aid instruction.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immediate administration of antidote is required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Reference to supplemental first aid instruction.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immediate specific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measures are required.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Reference to supplemental first aid instruction.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if immediate measures are required.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Reference to supplemental first aid instruction.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manufacturer/supplier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specify a cleansing agent if appropriate.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measures (see …on this label).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(dermal)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Reference to supplemental first aid instruction.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immediate measures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such as specific cleansing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agent is advised.</a:t>
                      </a:r>
                      <a:endParaRPr lang="en-US" dirty="0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Rinse mouth.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(oral)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induce vomiting.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Aspiration hazard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skin irritation occurs: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skin irritation or rash occurs: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4943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P334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nl-NL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Immerse in cool water/wrap in wet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bandages.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Brush off loose particles from skin.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Thaw frosted parts with lukewarm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water. Do not rub affected area.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Gases under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Refrigerated liquefied 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eye irritation persists: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Serious eye damage/eye irritation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 contact lenses, if present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easy to do. Continue rinsing.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Serious eye damage/ eye 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275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 victim to fresh air and keep at rest in a position comfortable for breathing.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5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(respiratory tract irritation)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(narcosis)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breathing is difficult, remove victim to fresh air and keep at rest in a position comfortable for breathing.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Respiratory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experiencing respiratory symptoms: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Respiratory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Gently wash with plenty of soap and water.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(dermal)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Rinse cautiously with water for several minutes.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Serious eye damage/eye 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P352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Wash with plenty of soap and water.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(dermal)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28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Rinse skin with water/shower.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Rinse immediately contaminated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clothing and skin with plenty of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before removing clothes.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Remove/Take off immediately all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contaminated clothing.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(dermal)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 off contaminated clothing and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wash before reuse.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P363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Wash contaminated clothing before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(dermal)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10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  <a:endParaRPr 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case of fire: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Divisions 1.1, 1.2, 1.3, 1.4,1.5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6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case of major fire and large quantities: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Explosion risk in case of fire.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Unstable explosives and Divisions 1.1,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except if explosives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 1.4S AMMUNITION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COMPONENTS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THEREOF</a:t>
                      </a:r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fight fire when fire reaches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Unstable explosives and Divisions 1.1,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Fight fire with normal precautions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a reasonable distance.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explosives are 1.4S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AMMUNITION AND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COMPONENTS THEREOF</a:t>
                      </a:r>
                      <a:endParaRPr lang="en-US" dirty="0"/>
                    </a:p>
                  </a:txBody>
                  <a:tcPr/>
                </a:tc>
              </a:tr>
              <a:tr h="206258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P375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Fight fire remotely due to the risk of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6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 leak if safe to do so.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Leaking gas fire: Do not extinguish,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unless leak can be stopped safely.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gases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59"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P378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… for extinction.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appropriate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water increases risk.</a:t>
                      </a:r>
                      <a:endParaRPr lang="en-US" dirty="0"/>
                    </a:p>
                  </a:txBody>
                  <a:tcPr/>
                </a:tc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Evacuate area.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Unstable explosives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Divisions 1.1, 1.2, 1.3, 1.4, 1.5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707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Eliminate all ignition sources if safe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do so.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gases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Absorb spillage to prevent material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damage.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Corrosive to metals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P391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 spillage.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to the aquatic environment – acute hazard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to the aquatic environment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chronic hazard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828800" y="533400"/>
          <a:ext cx="12420600" cy="31597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901440"/>
                <a:gridCol w="2880360"/>
                <a:gridCol w="2209800"/>
                <a:gridCol w="2362200"/>
              </a:tblGrid>
              <a:tr h="275013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General precautionary statements -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Hazard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Hazard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Conditions for use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SWALLOWED: Immediately call a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POISON CENTER or doctor/physician.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(oral)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Aspiration hazard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SWALLOWED: Call a POISON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 or doctor/ physician if you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feel unwell.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(oral)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SWALLOWED: Rinse mouth. Do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induce vomiting.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ON SKIN: Immerse in cool water/wrap in wet bandages.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ON SKIN: Gently wash with plenty of soap and water.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(dermal)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461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P352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ON SKIN: Wash with plenty of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soap and water.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(dermal)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868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ON SKIN (or hair): Remove/Take off immediately all contaminated clothing. Rinse skin with water/shower.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251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174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P304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INHALED: Remove victim to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fresh air and keep at rest in a</a:t>
                      </a:r>
                    </a:p>
                    <a:p>
                      <a:r>
                        <a:rPr lang="en-US" sz="1800" b="1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 comfortable for breathing.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 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(respiratory tract irritation)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 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(narcosis)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P304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INHALED: If breathing is difficult, remove victim to fresh air and keep at rest in a position comfortable for breathing.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Respiratory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09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P305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IN EYES: Rinse cautiously with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for several minutes.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 contact lenses, if present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easy to do. </a:t>
                      </a:r>
                      <a:r>
                        <a:rPr lang="en-US" sz="1800" b="1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Continue rinsing.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030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Serious eye damage/eye 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082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P306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ON CLOTHING: Rinse immediately contaminated clothing and skin with plenty of water before removing clothes.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9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P307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exposed: Call a POISON CENTER or doctor/physician.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 exposure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997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P308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exposed or concerned: Get medical advice/attention.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 cell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mutagenicity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Carcinogenicity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Effects on or via lactation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P309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exposed or if you feel unwell: Call a POISON CENTER or doctor/physician.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 exposure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skin irritation occurs: Get medical</a:t>
                      </a:r>
                    </a:p>
                    <a:p>
                      <a:r>
                        <a:rPr lang="en-US" sz="1800" b="1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advice/attention.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skin irritation or rash occurs: Get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advice/ attention.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P335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Brush off loose particles from skin.  </a:t>
                      </a:r>
                      <a:r>
                        <a:rPr lang="nl-NL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Immerse in cool water/wrap in wet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bandages.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P337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eye irritation persists: Get medical advice/attention.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Serious eye damage/ eye irritation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experiencing respiratory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symptoms: Call a POISON CENTER or doctor/physician.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Respiratory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case of fire: Stop leak if safe to do so.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Oxidizing gases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5788"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P378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case of fire: Use … for extinction.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case of fire: Evacuate area.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Divisions 1.1,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case of fire: Evacuate area. Fight fire remotely due to the risk of explosion.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07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case of major fire and large quantities: Evacuate area. Fight fire remotely due to the risk of explosion.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905000" y="152400"/>
          <a:ext cx="12649200" cy="3391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200400"/>
                <a:gridCol w="2819400"/>
                <a:gridCol w="2956560"/>
                <a:gridCol w="2529840"/>
              </a:tblGrid>
              <a:tr h="526415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General precautionary statements -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Hazard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Hazard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Conditions for use</a:t>
                      </a: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Unstable explosives and Divisions 1.1,1.2, 1.3, 1.4,1.5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in accordance with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local/regional/national/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regulations (to be specified).</a:t>
                      </a: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in a dry place.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6777">
                <a:tc rowSpan="11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  <a:endParaRPr 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in a well-ventilated place.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gases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if product is volatile so as to generate hazardous atmosphere.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Gases under pressure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Compressed gas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Liquefied gas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Refrigerated Liquefied gas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Dissolved gas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—single 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(respiratory tract irritation)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—single 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(narcosis)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in a closed container.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208">
                <a:tc rowSpan="11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P405</a:t>
                      </a:r>
                      <a:endParaRPr 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locked up.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(oral)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(dermal)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corrosion/skin 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 cell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mutagenicity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Carcinogenicity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 exposure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—single 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(respiratory tract irritation)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toxicity —single 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(narcosis)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Aspiration hazard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in corrosive resistant/ … container with a resistant inner liner.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Corrosive to metals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other compatible materials.</a:t>
                      </a: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 air gap between stacks/pallets.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Self-heating chemicals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208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 from sunlight.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aerosols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Gases under pressure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Compressed gas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Liquefied gas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Dissolved gas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Self-heating chemicals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Organic peroxides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372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at temperatures not exceeding …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/…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temperature</a:t>
                      </a:r>
                      <a:endParaRPr lang="en-US" dirty="0"/>
                    </a:p>
                  </a:txBody>
                  <a:tcPr/>
                </a:tc>
              </a:tr>
              <a:tr h="200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Organic peroxides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expose to temperatures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exceeding 50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/122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aerosols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bulk masses greater than … kg/…lbs at temperatures not exceeding…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/…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Self-heating chemicals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Manufacturer/supplier to specify mass and temperature.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20836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P420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away from other materials.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Self-heating chemicals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Organic peroxides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208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P422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contents under…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appropriate liquid or inert gas</a:t>
                      </a:r>
                      <a:endParaRPr lang="en-US" dirty="0"/>
                    </a:p>
                  </a:txBody>
                  <a:tcPr/>
                </a:tc>
              </a:tr>
              <a:tr h="263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Pyrophoric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in a dry place. Store in a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 container.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749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P233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in a well-ventilated place.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 container tightly closed.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 if product is volatile so as to generate hazardous</a:t>
                      </a:r>
                      <a:endParaRPr lang="en-US" dirty="0"/>
                    </a:p>
                  </a:txBody>
                  <a:tcPr/>
                </a:tc>
              </a:tr>
              <a:tr h="30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toxicity atmosphere. — single 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(respiratory tract</a:t>
                      </a:r>
                    </a:p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irritation)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single 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(narcosis)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in a well-ventilated place.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Keep cool.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 from sunlight. Store in a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well-ventilated place.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Gases under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Compressed gas Liquefied gas Dissolved 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 from sunlight. Do not expose to temperatures exceeding 50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/122oF.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aerosols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at temperatures not exceeding …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/…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Keep cool.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Organic peroxides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Manufacturer/supplier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specify temperature.</a:t>
                      </a: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752600" y="152400"/>
          <a:ext cx="12420600" cy="171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200400"/>
                <a:gridCol w="2743200"/>
                <a:gridCol w="3002280"/>
                <a:gridCol w="2484120"/>
              </a:tblGrid>
              <a:tr h="112776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General precautionary statements - Disposal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Hazard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Hazard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Conditions for use</a:t>
                      </a:r>
                      <a:endParaRPr lang="en-US" dirty="0"/>
                    </a:p>
                  </a:txBody>
                  <a:tcPr/>
                </a:tc>
              </a:tr>
              <a:tr h="307100">
                <a:tc rowSpan="2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P501</a:t>
                      </a:r>
                      <a:endParaRPr lang="en-US" dirty="0"/>
                    </a:p>
                  </a:txBody>
                  <a:tcPr/>
                </a:tc>
                <a:tc rowSpan="24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Dispose of contents/container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Explosives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Unstable explosives and Divisions 1.1, 1.2, 1.3, 1.4,1.5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in accordance with local/regional/national/ international regulation (to be specified).</a:t>
                      </a:r>
                      <a:endParaRPr lang="en-US" dirty="0"/>
                    </a:p>
                  </a:txBody>
                  <a:tcPr/>
                </a:tc>
              </a:tr>
              <a:tr h="286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Flammable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Self-reactive chemicals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6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Chemicals which, in contact with water, emit flammable gases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liquids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solids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Organic peroxides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(oral)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(dermal)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Acute toxicity (inhalation)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corrosion/irritation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Respiratory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sensitisation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 cell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mutagenicity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Carcinogenicity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Reproductive toxicity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—single exposure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—single 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(respiratory tract irritation)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—single exposure;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(narcosis)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target organ toxicity — repeated exposure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Aspiration hazard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to the aquatic environment — acute hazard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aquatic environment — acute hazard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Hazardous to the ozone layer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r>
                        <a:rPr lang="en-US" dirty="0" smtClean="0"/>
                        <a:t>P502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Refer to manufacturer /supplier for information on recovery /recycling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Hazardous to the ozone layer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600200" y="-228600"/>
          <a:ext cx="11887200" cy="3925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5410200"/>
                <a:gridCol w="4419600"/>
              </a:tblGrid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precautionary</a:t>
                      </a:r>
                    </a:p>
                    <a:p>
                      <a:r>
                        <a:rPr lang="en-US" dirty="0" smtClean="0"/>
                        <a:t>Statements</a:t>
                      </a:r>
                      <a:r>
                        <a:rPr lang="en-US" baseline="0" dirty="0" smtClean="0"/>
                        <a:t> -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R20/21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Harmful by inhalation and in contact with skin.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Irritating to skin.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Keep container in a well-ventilated place.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298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S16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Keep away from sources of ignition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9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smoking.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516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 precautionary measures against static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discharges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S36/37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Wear suitable protective clothing and gloves.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material and its container must be  disposed of as hazardous waste.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Highly Flammable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Harmful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R11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Highly flammable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of serious damage to eyes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R48/20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Harmful: danger of serious damage to health by  prolonged exposure through inhalation.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risk of harm to the unborn child.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R65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Harmful: may cause lung damage if swallowed.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Vapours</a:t>
                      </a:r>
                      <a:r>
                        <a:rPr lang="en-US" dirty="0" smtClean="0"/>
                        <a:t> may cause drowsiness and dizziness.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case of contact with eyes, rinse immediately  with plenty of water and seek medical advice.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S36/37/39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Wear suitable protective clothing, gloves and eye/face protection.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swallowed, do not induce vomiting: seek  medical advice immediately and show this container or label.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R34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Causes burns.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European Union</a:t>
                      </a:r>
                    </a:p>
                    <a:p>
                      <a:r>
                        <a:rPr lang="en-US" b="1" dirty="0" smtClean="0"/>
                        <a:t>Physical properties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Explosive when dry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Explosive with or without contact with 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Unstable at ambient temperatures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Reacts violently with 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Reacts violently with water [e.g. acetyl chloride, alkali metals, titanium tetrachloride]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use may form flammable/explosive </a:t>
                      </a:r>
                      <a:r>
                        <a:rPr lang="en-US" dirty="0" err="1" smtClean="0"/>
                        <a:t>vapour</a:t>
                      </a:r>
                      <a:r>
                        <a:rPr lang="en-US" dirty="0" smtClean="0"/>
                        <a:t>-air mixture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form explosive peroxides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form explosive peroxides [e.g. diethyl ether, 1,4-dioxane]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of explosion if heated under confinement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Decompose explosively if heated in steel drum but not in less-strong containers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Health properties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with water liberates toxic 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Evolves acute </a:t>
                      </a:r>
                      <a:r>
                        <a:rPr lang="en-US" dirty="0" err="1" smtClean="0"/>
                        <a:t>tox</a:t>
                      </a:r>
                      <a:r>
                        <a:rPr lang="en-US" dirty="0" smtClean="0"/>
                        <a:t> cat 1-3 gases in contact with water or damp air [e.g. </a:t>
                      </a:r>
                      <a:r>
                        <a:rPr lang="en-US" dirty="0" err="1" smtClean="0"/>
                        <a:t>aluminium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phosphide</a:t>
                      </a:r>
                      <a:r>
                        <a:rPr lang="en-US" dirty="0" smtClean="0"/>
                        <a:t>, phosphorous </a:t>
                      </a:r>
                      <a:r>
                        <a:rPr lang="en-US" dirty="0" err="1" smtClean="0"/>
                        <a:t>pentasulphide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with acids liberates toxic 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with acids liberates acute toxic cat 3 gas [e.g. sodium hypochlorite, barium </a:t>
                      </a:r>
                      <a:r>
                        <a:rPr lang="en-US" dirty="0" err="1" smtClean="0"/>
                        <a:t>polysulphide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smtClean="0"/>
                        <a:t>EUH032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with acids liberates very toxic 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with acids liberates acute toxic cat 1-2 gas  [e.g. salts of hydrogen cyanide, sodium </a:t>
                      </a:r>
                      <a:r>
                        <a:rPr lang="en-US" dirty="0" err="1" smtClean="0"/>
                        <a:t>azide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Repeated exposure may cause skin dryness or cracking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Repeated exposure may cause skin dryness or cracking, but not classified irritant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Toxic by eye contact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Toxicity during eye irritation test attributed to absorption through eye, not through mucous membranes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Corrosive to the respiratory 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Inhalation </a:t>
                      </a:r>
                      <a:r>
                        <a:rPr lang="en-US" dirty="0" err="1" smtClean="0"/>
                        <a:t>tox</a:t>
                      </a:r>
                      <a:r>
                        <a:rPr lang="en-US" smtClean="0"/>
                        <a:t> test mortality due to corrosion OR classified corrosive to skin and likely to be inhaled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Environmental properties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Hazardous to the ozone 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Other EU hazard statements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lead. Should not be used on surfaces liable to be chewed or sucked by children.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Warning! Contains lead.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Cyanoacrylate</a:t>
                      </a:r>
                      <a:r>
                        <a:rPr lang="en-US" dirty="0" smtClean="0"/>
                        <a:t>. Danger. Bonds skin and eyes in seconds. Keep out of the reach of children.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chromium(VI). May produce an allergic reaction.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</a:t>
                      </a:r>
                      <a:r>
                        <a:rPr lang="en-US" dirty="0" err="1" smtClean="0"/>
                        <a:t>isocyanates</a:t>
                      </a:r>
                      <a:r>
                        <a:rPr lang="en-US" dirty="0" smtClean="0"/>
                        <a:t>. May produce an allergic reaction.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Warning! Do not use together with other products. May release dangerous gases (chlorine).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Warning! Contains cadmium. Dangerous fumes are formed during use. See information supplied by the manufacturer. Comply with the safety instructions.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&lt; name of </a:t>
                      </a:r>
                      <a:r>
                        <a:rPr lang="en-US" dirty="0" err="1" smtClean="0"/>
                        <a:t>sensitising</a:t>
                      </a:r>
                      <a:r>
                        <a:rPr lang="en-US" dirty="0" smtClean="0"/>
                        <a:t> substance&gt;. May produce an allergic reaction.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become highly flammable in use.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EUH209A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become flammable in use.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Safety data sheet available on request.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avoid risks to human health and the environment, comply with the instructions for use.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use is plant protection product (subject to 91/414/EEC)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6539</Words>
  <Application>Microsoft Office PowerPoint</Application>
  <PresentationFormat>On-screen Show (4:3)</PresentationFormat>
  <Paragraphs>1641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Thomas_2</cp:lastModifiedBy>
  <cp:revision>44</cp:revision>
  <dcterms:created xsi:type="dcterms:W3CDTF">2014-02-21T01:50:04Z</dcterms:created>
  <dcterms:modified xsi:type="dcterms:W3CDTF">2014-02-22T10:21:44Z</dcterms:modified>
</cp:coreProperties>
</file>