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63" d="100"/>
          <a:sy n="63" d="100"/>
        </p:scale>
        <p:origin x="-3024" y="107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77986-D0DC-4BF4-9FA1-6C877D52C51E}" type="datetimeFigureOut">
              <a:rPr lang="en-US" smtClean="0"/>
              <a:pPr/>
              <a:t>2/27/2014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0AD08-C643-41A7-92FA-5A52218AA9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90AD08-C643-41A7-92FA-5A52218AA9F8}"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4C5048-1C0C-4D33-9690-324AF81F1833}" type="datetimeFigureOut">
              <a:rPr lang="en-US" smtClean="0"/>
              <a:pPr/>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C5048-1C0C-4D33-9690-324AF81F1833}" type="datetimeFigureOut">
              <a:rPr lang="en-US" smtClean="0"/>
              <a:pPr/>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C5048-1C0C-4D33-9690-324AF81F1833}" type="datetimeFigureOut">
              <a:rPr lang="en-US" smtClean="0"/>
              <a:pPr/>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C5048-1C0C-4D33-9690-324AF81F1833}" type="datetimeFigureOut">
              <a:rPr lang="en-US" smtClean="0"/>
              <a:pPr/>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4C5048-1C0C-4D33-9690-324AF81F1833}" type="datetimeFigureOut">
              <a:rPr lang="en-US" smtClean="0"/>
              <a:pPr/>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4C5048-1C0C-4D33-9690-324AF81F1833}" type="datetimeFigureOut">
              <a:rPr lang="en-US" smtClean="0"/>
              <a:pPr/>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4C5048-1C0C-4D33-9690-324AF81F1833}" type="datetimeFigureOut">
              <a:rPr lang="en-US" smtClean="0"/>
              <a:pPr/>
              <a:t>2/27/2014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4C5048-1C0C-4D33-9690-324AF81F1833}" type="datetimeFigureOut">
              <a:rPr lang="en-US" smtClean="0"/>
              <a:pPr/>
              <a:t>2/27/2014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5048-1C0C-4D33-9690-324AF81F1833}" type="datetimeFigureOut">
              <a:rPr lang="en-US" smtClean="0"/>
              <a:pPr/>
              <a:t>2/27/2014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C5048-1C0C-4D33-9690-324AF81F1833}" type="datetimeFigureOut">
              <a:rPr lang="en-US" smtClean="0"/>
              <a:pPr/>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C5048-1C0C-4D33-9690-324AF81F1833}" type="datetimeFigureOut">
              <a:rPr lang="en-US" smtClean="0"/>
              <a:pPr/>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5048-1C0C-4D33-9690-324AF81F1833}" type="datetimeFigureOut">
              <a:rPr lang="en-US" smtClean="0"/>
              <a:pPr/>
              <a:t>2/27/2014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D6FE0-A15A-4B85-A9B2-CEE2E93BDB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609600" y="228600"/>
          <a:ext cx="10515600" cy="46268640"/>
        </p:xfrm>
        <a:graphic>
          <a:graphicData uri="http://schemas.openxmlformats.org/drawingml/2006/table">
            <a:tbl>
              <a:tblPr firstRow="1" bandRow="1">
                <a:tableStyleId>{5C22544A-7EE6-4342-B048-85BDC9FD1C3A}</a:tableStyleId>
              </a:tblPr>
              <a:tblGrid>
                <a:gridCol w="1090507"/>
                <a:gridCol w="4856840"/>
                <a:gridCol w="4568253"/>
              </a:tblGrid>
              <a:tr h="135383">
                <a:tc>
                  <a:txBody>
                    <a:bodyPr/>
                    <a:lstStyle/>
                    <a:p>
                      <a:r>
                        <a:rPr lang="es-ES" sz="1800" b="1" kern="1200" dirty="0" smtClean="0">
                          <a:solidFill>
                            <a:schemeClr val="lt1"/>
                          </a:solidFill>
                          <a:latin typeface="+mn-lt"/>
                          <a:ea typeface="+mn-ea"/>
                          <a:cs typeface="+mn-cs"/>
                        </a:rPr>
                        <a:t>-Código H (1) </a:t>
                      </a:r>
                      <a:endParaRPr lang="en-US" dirty="0"/>
                    </a:p>
                  </a:txBody>
                  <a:tcPr/>
                </a:tc>
                <a:tc>
                  <a:txBody>
                    <a:bodyPr/>
                    <a:lstStyle/>
                    <a:p>
                      <a:pPr algn="ctr"/>
                      <a:r>
                        <a:rPr lang="es-ES" sz="1800" b="1" kern="1200" dirty="0" smtClean="0">
                          <a:solidFill>
                            <a:schemeClr val="lt1"/>
                          </a:solidFill>
                          <a:latin typeface="+mn-lt"/>
                          <a:ea typeface="+mn-ea"/>
                          <a:cs typeface="+mn-cs"/>
                        </a:rPr>
                        <a:t>Peligros para la salud </a:t>
                      </a:r>
                      <a:br>
                        <a:rPr lang="es-ES" sz="1800" b="1" kern="1200" dirty="0" smtClean="0">
                          <a:solidFill>
                            <a:schemeClr val="lt1"/>
                          </a:solidFill>
                          <a:latin typeface="+mn-lt"/>
                          <a:ea typeface="+mn-ea"/>
                          <a:cs typeface="+mn-cs"/>
                        </a:rPr>
                      </a:br>
                      <a:r>
                        <a:rPr lang="es-ES" sz="1800" b="1" kern="1200" dirty="0" smtClean="0">
                          <a:solidFill>
                            <a:schemeClr val="lt1"/>
                          </a:solidFill>
                          <a:latin typeface="+mn-lt"/>
                          <a:ea typeface="+mn-ea"/>
                          <a:cs typeface="+mn-cs"/>
                        </a:rPr>
                        <a:t>Indicación de peligro (2) </a:t>
                      </a:r>
                      <a:endParaRPr lang="en-US" dirty="0"/>
                    </a:p>
                  </a:txBody>
                  <a:tcPr/>
                </a:tc>
                <a:tc>
                  <a:txBody>
                    <a:bodyPr/>
                    <a:lstStyle/>
                    <a:p>
                      <a:pPr algn="ctr"/>
                      <a:r>
                        <a:rPr lang="es-ES" sz="1800" b="1" kern="1200" dirty="0" smtClean="0">
                          <a:solidFill>
                            <a:schemeClr val="lt1"/>
                          </a:solidFill>
                          <a:latin typeface="+mn-lt"/>
                          <a:ea typeface="+mn-ea"/>
                          <a:cs typeface="+mn-cs"/>
                        </a:rPr>
                        <a:t>Peligros para la salud </a:t>
                      </a:r>
                      <a:br>
                        <a:rPr lang="es-ES" sz="1800" b="1" kern="1200" dirty="0" smtClean="0">
                          <a:solidFill>
                            <a:schemeClr val="lt1"/>
                          </a:solidFill>
                          <a:latin typeface="+mn-lt"/>
                          <a:ea typeface="+mn-ea"/>
                          <a:cs typeface="+mn-cs"/>
                        </a:rPr>
                      </a:br>
                      <a:r>
                        <a:rPr lang="es-ES" sz="1800" b="1" kern="1200" dirty="0" smtClean="0">
                          <a:solidFill>
                            <a:schemeClr val="lt1"/>
                          </a:solidFill>
                          <a:latin typeface="+mn-lt"/>
                          <a:ea typeface="+mn-ea"/>
                          <a:cs typeface="+mn-cs"/>
                        </a:rPr>
                        <a:t>Clasificación del peligro (3)</a:t>
                      </a:r>
                      <a:endParaRPr lang="en-US" dirty="0"/>
                    </a:p>
                  </a:txBody>
                  <a:tcPr/>
                </a:tc>
              </a:tr>
              <a:tr h="0">
                <a:tc>
                  <a:txBody>
                    <a:bodyPr/>
                    <a:lstStyle/>
                    <a:p>
                      <a:r>
                        <a:rPr lang="en-US" sz="1800" kern="1200" baseline="0" dirty="0" smtClean="0">
                          <a:solidFill>
                            <a:schemeClr val="dk1"/>
                          </a:solidFill>
                          <a:latin typeface="+mn-lt"/>
                          <a:ea typeface="+mn-ea"/>
                          <a:cs typeface="+mn-cs"/>
                        </a:rPr>
                        <a:t>H200</a:t>
                      </a:r>
                      <a:endParaRPr lang="en-US" dirty="0"/>
                    </a:p>
                  </a:txBody>
                  <a:tcPr/>
                </a:tc>
                <a:tc>
                  <a:txBody>
                    <a:bodyPr/>
                    <a:lstStyle/>
                    <a:p>
                      <a:r>
                        <a:rPr lang="es-ES" sz="1800" kern="1200" dirty="0" smtClean="0">
                          <a:solidFill>
                            <a:schemeClr val="dk1"/>
                          </a:solidFill>
                          <a:latin typeface="+mn-lt"/>
                          <a:ea typeface="+mn-ea"/>
                          <a:cs typeface="+mn-cs"/>
                        </a:rPr>
                        <a:t>explosivo inestable </a:t>
                      </a:r>
                      <a:endParaRPr lang="en-US" dirty="0"/>
                    </a:p>
                  </a:txBody>
                  <a:tcPr/>
                </a:tc>
                <a:tc>
                  <a:txBody>
                    <a:bodyPr/>
                    <a:lstStyle/>
                    <a:p>
                      <a:r>
                        <a:rPr lang="es-ES" sz="1800" kern="1200" dirty="0" smtClean="0">
                          <a:solidFill>
                            <a:schemeClr val="dk1"/>
                          </a:solidFill>
                          <a:latin typeface="+mn-lt"/>
                          <a:ea typeface="+mn-ea"/>
                          <a:cs typeface="+mn-cs"/>
                        </a:rPr>
                        <a:t>explosivo inestable </a:t>
                      </a:r>
                      <a:endParaRPr lang="en-US" dirty="0"/>
                    </a:p>
                  </a:txBody>
                  <a:tcPr/>
                </a:tc>
              </a:tr>
              <a:tr h="0">
                <a:tc>
                  <a:txBody>
                    <a:bodyPr/>
                    <a:lstStyle/>
                    <a:p>
                      <a:r>
                        <a:rPr lang="en-US" sz="1800" kern="1200" baseline="0" dirty="0" smtClean="0">
                          <a:solidFill>
                            <a:schemeClr val="dk1"/>
                          </a:solidFill>
                          <a:latin typeface="+mn-lt"/>
                          <a:ea typeface="+mn-ea"/>
                          <a:cs typeface="+mn-cs"/>
                        </a:rPr>
                        <a:t>H201</a:t>
                      </a:r>
                      <a:endParaRPr lang="en-US" dirty="0"/>
                    </a:p>
                  </a:txBody>
                  <a:tcPr/>
                </a:tc>
                <a:tc>
                  <a:txBody>
                    <a:bodyPr/>
                    <a:lstStyle/>
                    <a:p>
                      <a:r>
                        <a:rPr lang="es-ES" sz="1800" kern="1200" dirty="0" smtClean="0">
                          <a:solidFill>
                            <a:schemeClr val="dk1"/>
                          </a:solidFill>
                          <a:latin typeface="+mn-lt"/>
                          <a:ea typeface="+mn-ea"/>
                          <a:cs typeface="+mn-cs"/>
                        </a:rPr>
                        <a:t>Explosivo, peligro de explosión en masa </a:t>
                      </a:r>
                      <a:endParaRPr lang="en-US" dirty="0"/>
                    </a:p>
                  </a:txBody>
                  <a:tcPr/>
                </a:tc>
                <a:tc>
                  <a:txBody>
                    <a:bodyPr/>
                    <a:lstStyle/>
                    <a:p>
                      <a:r>
                        <a:rPr lang="es-ES" sz="1800" kern="1200" dirty="0" smtClean="0">
                          <a:solidFill>
                            <a:schemeClr val="dk1"/>
                          </a:solidFill>
                          <a:latin typeface="+mn-lt"/>
                          <a:ea typeface="+mn-ea"/>
                          <a:cs typeface="+mn-cs"/>
                        </a:rPr>
                        <a:t>División de explosión; 1.1 </a:t>
                      </a:r>
                      <a:endParaRPr lang="en-US" dirty="0"/>
                    </a:p>
                  </a:txBody>
                  <a:tcPr/>
                </a:tc>
              </a:tr>
              <a:tr h="0">
                <a:tc>
                  <a:txBody>
                    <a:bodyPr/>
                    <a:lstStyle/>
                    <a:p>
                      <a:r>
                        <a:rPr lang="en-US" sz="1800" kern="1200" baseline="0" dirty="0" smtClean="0">
                          <a:solidFill>
                            <a:schemeClr val="dk1"/>
                          </a:solidFill>
                          <a:latin typeface="+mn-lt"/>
                          <a:ea typeface="+mn-ea"/>
                          <a:cs typeface="+mn-cs"/>
                        </a:rPr>
                        <a:t>H202</a:t>
                      </a:r>
                      <a:endParaRPr lang="en-US" dirty="0"/>
                    </a:p>
                  </a:txBody>
                  <a:tcPr/>
                </a:tc>
                <a:tc>
                  <a:txBody>
                    <a:bodyPr/>
                    <a:lstStyle/>
                    <a:p>
                      <a:r>
                        <a:rPr lang="es-ES" sz="1800" kern="1200" dirty="0" smtClean="0">
                          <a:solidFill>
                            <a:schemeClr val="dk1"/>
                          </a:solidFill>
                          <a:latin typeface="+mn-lt"/>
                          <a:ea typeface="+mn-ea"/>
                          <a:cs typeface="+mn-cs"/>
                        </a:rPr>
                        <a:t>Grave peligro de proyección; Explosivo </a:t>
                      </a:r>
                      <a:endParaRPr lang="en-US" dirty="0"/>
                    </a:p>
                  </a:txBody>
                  <a:tcPr/>
                </a:tc>
                <a:tc>
                  <a:txBody>
                    <a:bodyPr/>
                    <a:lstStyle/>
                    <a:p>
                      <a:r>
                        <a:rPr lang="es-ES" sz="1800" kern="1200" dirty="0" smtClean="0">
                          <a:solidFill>
                            <a:schemeClr val="dk1"/>
                          </a:solidFill>
                          <a:latin typeface="+mn-lt"/>
                          <a:ea typeface="+mn-ea"/>
                          <a:cs typeface="+mn-cs"/>
                        </a:rPr>
                        <a:t>División 1.2 Explosivos </a:t>
                      </a:r>
                      <a:endParaRPr lang="en-US" dirty="0"/>
                    </a:p>
                  </a:txBody>
                  <a:tcPr/>
                </a:tc>
              </a:tr>
              <a:tr h="0">
                <a:tc>
                  <a:txBody>
                    <a:bodyPr/>
                    <a:lstStyle/>
                    <a:p>
                      <a:r>
                        <a:rPr lang="en-US" sz="1800" kern="1200" baseline="0" dirty="0" smtClean="0">
                          <a:solidFill>
                            <a:schemeClr val="dk1"/>
                          </a:solidFill>
                          <a:latin typeface="+mn-lt"/>
                          <a:ea typeface="+mn-ea"/>
                          <a:cs typeface="+mn-cs"/>
                        </a:rPr>
                        <a:t>H203</a:t>
                      </a:r>
                      <a:endParaRPr lang="en-US" dirty="0"/>
                    </a:p>
                  </a:txBody>
                  <a:tcPr/>
                </a:tc>
                <a:tc>
                  <a:txBody>
                    <a:bodyPr/>
                    <a:lstStyle/>
                    <a:p>
                      <a:r>
                        <a:rPr lang="es-ES" sz="1800" kern="1200" dirty="0" smtClean="0">
                          <a:solidFill>
                            <a:schemeClr val="dk1"/>
                          </a:solidFill>
                          <a:latin typeface="+mn-lt"/>
                          <a:ea typeface="+mn-ea"/>
                          <a:cs typeface="+mn-cs"/>
                        </a:rPr>
                        <a:t>Explosivo; fuego, explosión o proyección de riesgo </a:t>
                      </a:r>
                      <a:endParaRPr lang="en-US" dirty="0"/>
                    </a:p>
                  </a:txBody>
                  <a:tcPr/>
                </a:tc>
                <a:tc>
                  <a:txBody>
                    <a:bodyPr/>
                    <a:lstStyle/>
                    <a:p>
                      <a:r>
                        <a:rPr lang="es-ES" sz="1800" kern="1200" dirty="0" smtClean="0">
                          <a:solidFill>
                            <a:schemeClr val="dk1"/>
                          </a:solidFill>
                          <a:latin typeface="+mn-lt"/>
                          <a:ea typeface="+mn-ea"/>
                          <a:cs typeface="+mn-cs"/>
                        </a:rPr>
                        <a:t>División 1.3 Explosivos </a:t>
                      </a:r>
                      <a:endParaRPr lang="en-US" dirty="0"/>
                    </a:p>
                  </a:txBody>
                  <a:tcPr/>
                </a:tc>
              </a:tr>
              <a:tr h="0">
                <a:tc>
                  <a:txBody>
                    <a:bodyPr/>
                    <a:lstStyle/>
                    <a:p>
                      <a:r>
                        <a:rPr lang="en-US" sz="1800" kern="1200" baseline="0" dirty="0" smtClean="0">
                          <a:solidFill>
                            <a:schemeClr val="dk1"/>
                          </a:solidFill>
                          <a:latin typeface="+mn-lt"/>
                          <a:ea typeface="+mn-ea"/>
                          <a:cs typeface="+mn-cs"/>
                        </a:rPr>
                        <a:t>H204</a:t>
                      </a:r>
                      <a:endParaRPr lang="en-US" dirty="0"/>
                    </a:p>
                  </a:txBody>
                  <a:tcPr/>
                </a:tc>
                <a:tc>
                  <a:txBody>
                    <a:bodyPr/>
                    <a:lstStyle/>
                    <a:p>
                      <a:r>
                        <a:rPr lang="es-ES" sz="1800" kern="1200" dirty="0" smtClean="0">
                          <a:solidFill>
                            <a:schemeClr val="dk1"/>
                          </a:solidFill>
                          <a:latin typeface="+mn-lt"/>
                          <a:ea typeface="+mn-ea"/>
                          <a:cs typeface="+mn-cs"/>
                        </a:rPr>
                        <a:t>Peligro de incendio o de proyección </a:t>
                      </a:r>
                      <a:endParaRPr lang="en-US" dirty="0"/>
                    </a:p>
                  </a:txBody>
                  <a:tcPr/>
                </a:tc>
                <a:tc>
                  <a:txBody>
                    <a:bodyPr/>
                    <a:lstStyle/>
                    <a:p>
                      <a:r>
                        <a:rPr lang="es-ES" sz="1800" kern="1200" dirty="0" smtClean="0">
                          <a:solidFill>
                            <a:schemeClr val="dk1"/>
                          </a:solidFill>
                          <a:latin typeface="+mn-lt"/>
                          <a:ea typeface="+mn-ea"/>
                          <a:cs typeface="+mn-cs"/>
                        </a:rPr>
                        <a:t>División 1.4 Explosivos </a:t>
                      </a:r>
                      <a:endParaRPr lang="en-US" dirty="0"/>
                    </a:p>
                  </a:txBody>
                  <a:tcPr/>
                </a:tc>
              </a:tr>
              <a:tr h="0">
                <a:tc>
                  <a:txBody>
                    <a:bodyPr/>
                    <a:lstStyle/>
                    <a:p>
                      <a:r>
                        <a:rPr lang="en-US" sz="1800" kern="1200" baseline="0" dirty="0" smtClean="0">
                          <a:solidFill>
                            <a:schemeClr val="dk1"/>
                          </a:solidFill>
                          <a:latin typeface="+mn-lt"/>
                          <a:ea typeface="+mn-ea"/>
                          <a:cs typeface="+mn-cs"/>
                        </a:rPr>
                        <a:t>H205</a:t>
                      </a:r>
                      <a:endParaRPr lang="en-US" dirty="0"/>
                    </a:p>
                  </a:txBody>
                  <a:tcPr/>
                </a:tc>
                <a:tc>
                  <a:txBody>
                    <a:bodyPr/>
                    <a:lstStyle/>
                    <a:p>
                      <a:r>
                        <a:rPr lang="es-ES" sz="1800" kern="1200" dirty="0" smtClean="0">
                          <a:solidFill>
                            <a:schemeClr val="dk1"/>
                          </a:solidFill>
                          <a:latin typeface="+mn-lt"/>
                          <a:ea typeface="+mn-ea"/>
                          <a:cs typeface="+mn-cs"/>
                        </a:rPr>
                        <a:t>Explosión en masa en el fuego </a:t>
                      </a:r>
                      <a:endParaRPr lang="en-US" dirty="0"/>
                    </a:p>
                  </a:txBody>
                  <a:tcPr/>
                </a:tc>
                <a:tc>
                  <a:txBody>
                    <a:bodyPr/>
                    <a:lstStyle/>
                    <a:p>
                      <a:r>
                        <a:rPr lang="es-ES" sz="1800" kern="1200" dirty="0" smtClean="0">
                          <a:solidFill>
                            <a:schemeClr val="dk1"/>
                          </a:solidFill>
                          <a:latin typeface="+mn-lt"/>
                          <a:ea typeface="+mn-ea"/>
                          <a:cs typeface="+mn-cs"/>
                        </a:rPr>
                        <a:t>División 1.5 Explosivos </a:t>
                      </a:r>
                      <a:endParaRPr lang="en-US" dirty="0"/>
                    </a:p>
                  </a:txBody>
                  <a:tcPr/>
                </a:tc>
              </a:tr>
              <a:tr h="0">
                <a:tc>
                  <a:txBody>
                    <a:bodyPr/>
                    <a:lstStyle/>
                    <a:p>
                      <a:r>
                        <a:rPr lang="en-US" sz="1800" kern="1200" baseline="0" dirty="0" smtClean="0">
                          <a:solidFill>
                            <a:schemeClr val="dk1"/>
                          </a:solidFill>
                          <a:latin typeface="+mn-lt"/>
                          <a:ea typeface="+mn-ea"/>
                          <a:cs typeface="+mn-cs"/>
                        </a:rPr>
                        <a:t>H220</a:t>
                      </a:r>
                      <a:endParaRPr lang="en-US" dirty="0"/>
                    </a:p>
                  </a:txBody>
                  <a:tcPr/>
                </a:tc>
                <a:tc>
                  <a:txBody>
                    <a:bodyPr/>
                    <a:lstStyle/>
                    <a:p>
                      <a:r>
                        <a:rPr lang="es-ES" sz="1800" kern="1200" dirty="0" smtClean="0">
                          <a:solidFill>
                            <a:schemeClr val="dk1"/>
                          </a:solidFill>
                          <a:latin typeface="+mn-lt"/>
                          <a:ea typeface="+mn-ea"/>
                          <a:cs typeface="+mn-cs"/>
                        </a:rPr>
                        <a:t>Gas extremadamente inflamable</a:t>
                      </a:r>
                      <a:endParaRPr lang="en-US" dirty="0"/>
                    </a:p>
                  </a:txBody>
                  <a:tcPr/>
                </a:tc>
                <a:tc>
                  <a:txBody>
                    <a:bodyPr/>
                    <a:lstStyle/>
                    <a:p>
                      <a:r>
                        <a:rPr lang="es-ES" sz="1800" kern="1200" dirty="0" smtClean="0">
                          <a:solidFill>
                            <a:schemeClr val="dk1"/>
                          </a:solidFill>
                          <a:latin typeface="+mn-lt"/>
                          <a:ea typeface="+mn-ea"/>
                          <a:cs typeface="+mn-cs"/>
                        </a:rPr>
                        <a:t>Categoría de gas inflamable 1 </a:t>
                      </a:r>
                      <a:endParaRPr lang="en-US" dirty="0"/>
                    </a:p>
                  </a:txBody>
                  <a:tcPr/>
                </a:tc>
              </a:tr>
              <a:tr h="0">
                <a:tc>
                  <a:txBody>
                    <a:bodyPr/>
                    <a:lstStyle/>
                    <a:p>
                      <a:r>
                        <a:rPr lang="en-US" sz="1800" kern="1200" baseline="0" dirty="0" smtClean="0">
                          <a:solidFill>
                            <a:schemeClr val="dk1"/>
                          </a:solidFill>
                          <a:latin typeface="+mn-lt"/>
                          <a:ea typeface="+mn-ea"/>
                          <a:cs typeface="+mn-cs"/>
                        </a:rPr>
                        <a:t>H221</a:t>
                      </a:r>
                      <a:endParaRPr lang="en-US" dirty="0"/>
                    </a:p>
                  </a:txBody>
                  <a:tcPr/>
                </a:tc>
                <a:tc>
                  <a:txBody>
                    <a:bodyPr/>
                    <a:lstStyle/>
                    <a:p>
                      <a:r>
                        <a:rPr lang="es-ES" sz="1800" kern="1200" dirty="0" smtClean="0">
                          <a:solidFill>
                            <a:schemeClr val="dk1"/>
                          </a:solidFill>
                          <a:latin typeface="+mn-lt"/>
                          <a:ea typeface="+mn-ea"/>
                          <a:cs typeface="+mn-cs"/>
                        </a:rPr>
                        <a:t>gas inflamable </a:t>
                      </a:r>
                      <a:endParaRPr lang="en-US" dirty="0"/>
                    </a:p>
                  </a:txBody>
                  <a:tcPr/>
                </a:tc>
                <a:tc>
                  <a:txBody>
                    <a:bodyPr/>
                    <a:lstStyle/>
                    <a:p>
                      <a:r>
                        <a:rPr lang="es-ES" sz="1800" kern="1200" dirty="0" smtClean="0">
                          <a:solidFill>
                            <a:schemeClr val="dk1"/>
                          </a:solidFill>
                          <a:latin typeface="+mn-lt"/>
                          <a:ea typeface="+mn-ea"/>
                          <a:cs typeface="+mn-cs"/>
                        </a:rPr>
                        <a:t>Categoría de gas inflamable 2</a:t>
                      </a:r>
                      <a:endParaRPr lang="en-US" dirty="0"/>
                    </a:p>
                  </a:txBody>
                  <a:tcPr/>
                </a:tc>
              </a:tr>
              <a:tr h="0">
                <a:tc>
                  <a:txBody>
                    <a:bodyPr/>
                    <a:lstStyle/>
                    <a:p>
                      <a:r>
                        <a:rPr lang="en-US" sz="1800" kern="1200" baseline="0" dirty="0" smtClean="0">
                          <a:solidFill>
                            <a:schemeClr val="dk1"/>
                          </a:solidFill>
                          <a:latin typeface="+mn-lt"/>
                          <a:ea typeface="+mn-ea"/>
                          <a:cs typeface="+mn-cs"/>
                        </a:rPr>
                        <a:t>H222</a:t>
                      </a:r>
                      <a:endParaRPr lang="en-US" dirty="0"/>
                    </a:p>
                  </a:txBody>
                  <a:tcPr/>
                </a:tc>
                <a:tc>
                  <a:txBody>
                    <a:bodyPr/>
                    <a:lstStyle/>
                    <a:p>
                      <a:r>
                        <a:rPr lang="es-ES" sz="1800" kern="1200" dirty="0" smtClean="0">
                          <a:solidFill>
                            <a:schemeClr val="dk1"/>
                          </a:solidFill>
                          <a:latin typeface="+mn-lt"/>
                          <a:ea typeface="+mn-ea"/>
                          <a:cs typeface="+mn-cs"/>
                        </a:rPr>
                        <a:t>Aerosol extremadamente inflamable </a:t>
                      </a:r>
                      <a:endParaRPr lang="en-US" dirty="0"/>
                    </a:p>
                  </a:txBody>
                  <a:tcPr/>
                </a:tc>
                <a:tc>
                  <a:txBody>
                    <a:bodyPr/>
                    <a:lstStyle/>
                    <a:p>
                      <a:r>
                        <a:rPr lang="es-ES" sz="1800" kern="1200" dirty="0" smtClean="0">
                          <a:solidFill>
                            <a:schemeClr val="dk1"/>
                          </a:solidFill>
                          <a:latin typeface="+mn-lt"/>
                          <a:ea typeface="+mn-ea"/>
                          <a:cs typeface="+mn-cs"/>
                        </a:rPr>
                        <a:t>Categoría Aerosol inflamable 1 </a:t>
                      </a:r>
                      <a:endParaRPr lang="en-US" dirty="0"/>
                    </a:p>
                  </a:txBody>
                  <a:tcPr/>
                </a:tc>
              </a:tr>
              <a:tr h="0">
                <a:tc>
                  <a:txBody>
                    <a:bodyPr/>
                    <a:lstStyle/>
                    <a:p>
                      <a:r>
                        <a:rPr lang="en-US" sz="1800" kern="1200" baseline="0" dirty="0" smtClean="0">
                          <a:solidFill>
                            <a:schemeClr val="dk1"/>
                          </a:solidFill>
                          <a:latin typeface="+mn-lt"/>
                          <a:ea typeface="+mn-ea"/>
                          <a:cs typeface="+mn-cs"/>
                        </a:rPr>
                        <a:t>H223</a:t>
                      </a:r>
                      <a:endParaRPr lang="en-US" dirty="0"/>
                    </a:p>
                  </a:txBody>
                  <a:tcPr/>
                </a:tc>
                <a:tc>
                  <a:txBody>
                    <a:bodyPr/>
                    <a:lstStyle/>
                    <a:p>
                      <a:r>
                        <a:rPr lang="es-ES" sz="1800" kern="1200" dirty="0" smtClean="0">
                          <a:solidFill>
                            <a:schemeClr val="dk1"/>
                          </a:solidFill>
                          <a:latin typeface="+mn-lt"/>
                          <a:ea typeface="+mn-ea"/>
                          <a:cs typeface="+mn-cs"/>
                        </a:rPr>
                        <a:t>aerosol inflamable </a:t>
                      </a:r>
                      <a:endParaRPr lang="en-US" dirty="0"/>
                    </a:p>
                  </a:txBody>
                  <a:tcPr/>
                </a:tc>
                <a:tc>
                  <a:txBody>
                    <a:bodyPr/>
                    <a:lstStyle/>
                    <a:p>
                      <a:r>
                        <a:rPr lang="es-ES" sz="1800" kern="1200" dirty="0" smtClean="0">
                          <a:solidFill>
                            <a:schemeClr val="dk1"/>
                          </a:solidFill>
                          <a:latin typeface="+mn-lt"/>
                          <a:ea typeface="+mn-ea"/>
                          <a:cs typeface="+mn-cs"/>
                        </a:rPr>
                        <a:t>Categoría Aerosol inflamable 2</a:t>
                      </a:r>
                      <a:endParaRPr lang="en-US" dirty="0"/>
                    </a:p>
                  </a:txBody>
                  <a:tcPr/>
                </a:tc>
              </a:tr>
              <a:tr h="0">
                <a:tc>
                  <a:txBody>
                    <a:bodyPr/>
                    <a:lstStyle/>
                    <a:p>
                      <a:r>
                        <a:rPr lang="en-US" sz="1800" kern="1200" baseline="0" dirty="0" smtClean="0">
                          <a:solidFill>
                            <a:schemeClr val="dk1"/>
                          </a:solidFill>
                          <a:latin typeface="+mn-lt"/>
                          <a:ea typeface="+mn-ea"/>
                          <a:cs typeface="+mn-cs"/>
                        </a:rPr>
                        <a:t>H224</a:t>
                      </a:r>
                      <a:endParaRPr lang="en-US" dirty="0"/>
                    </a:p>
                  </a:txBody>
                  <a:tcPr/>
                </a:tc>
                <a:tc>
                  <a:txBody>
                    <a:bodyPr/>
                    <a:lstStyle/>
                    <a:p>
                      <a:r>
                        <a:rPr lang="es-ES" sz="1800" kern="1200" dirty="0" smtClean="0">
                          <a:solidFill>
                            <a:schemeClr val="dk1"/>
                          </a:solidFill>
                          <a:latin typeface="+mn-lt"/>
                          <a:ea typeface="+mn-ea"/>
                          <a:cs typeface="+mn-cs"/>
                        </a:rPr>
                        <a:t>Líquido y vapores extremadamente inflamables </a:t>
                      </a:r>
                      <a:endParaRPr lang="en-US" dirty="0"/>
                    </a:p>
                  </a:txBody>
                  <a:tcPr/>
                </a:tc>
                <a:tc>
                  <a:txBody>
                    <a:bodyPr/>
                    <a:lstStyle/>
                    <a:p>
                      <a:r>
                        <a:rPr lang="es-ES" sz="1800" kern="1200" dirty="0" smtClean="0">
                          <a:solidFill>
                            <a:schemeClr val="dk1"/>
                          </a:solidFill>
                          <a:latin typeface="+mn-lt"/>
                          <a:ea typeface="+mn-ea"/>
                          <a:cs typeface="+mn-cs"/>
                        </a:rPr>
                        <a:t>Categoría Líquido inflamable 1</a:t>
                      </a:r>
                      <a:endParaRPr lang="en-US" dirty="0"/>
                    </a:p>
                  </a:txBody>
                  <a:tcPr/>
                </a:tc>
              </a:tr>
              <a:tr h="0">
                <a:tc>
                  <a:txBody>
                    <a:bodyPr/>
                    <a:lstStyle/>
                    <a:p>
                      <a:r>
                        <a:rPr lang="en-US" sz="1800" kern="1200" baseline="0" dirty="0" smtClean="0">
                          <a:solidFill>
                            <a:schemeClr val="dk1"/>
                          </a:solidFill>
                          <a:latin typeface="+mn-lt"/>
                          <a:ea typeface="+mn-ea"/>
                          <a:cs typeface="+mn-cs"/>
                        </a:rPr>
                        <a:t>H225</a:t>
                      </a:r>
                      <a:endParaRPr lang="en-US" dirty="0"/>
                    </a:p>
                  </a:txBody>
                  <a:tcPr/>
                </a:tc>
                <a:tc>
                  <a:txBody>
                    <a:bodyPr/>
                    <a:lstStyle/>
                    <a:p>
                      <a:r>
                        <a:rPr lang="es-ES" sz="1800" kern="1200" dirty="0" smtClean="0">
                          <a:solidFill>
                            <a:schemeClr val="dk1"/>
                          </a:solidFill>
                          <a:latin typeface="+mn-lt"/>
                          <a:ea typeface="+mn-ea"/>
                          <a:cs typeface="+mn-cs"/>
                        </a:rPr>
                        <a:t>Líquido y vapores muy inflamables </a:t>
                      </a:r>
                      <a:endParaRPr lang="en-US" dirty="0"/>
                    </a:p>
                  </a:txBody>
                  <a:tcPr/>
                </a:tc>
                <a:tc>
                  <a:txBody>
                    <a:bodyPr/>
                    <a:lstStyle/>
                    <a:p>
                      <a:r>
                        <a:rPr lang="es-ES" sz="1800" kern="1200" dirty="0" smtClean="0">
                          <a:solidFill>
                            <a:schemeClr val="dk1"/>
                          </a:solidFill>
                          <a:latin typeface="+mn-lt"/>
                          <a:ea typeface="+mn-ea"/>
                          <a:cs typeface="+mn-cs"/>
                        </a:rPr>
                        <a:t>Categoría Líquido inflamable 2 </a:t>
                      </a:r>
                      <a:endParaRPr lang="en-US" dirty="0"/>
                    </a:p>
                  </a:txBody>
                  <a:tcPr/>
                </a:tc>
              </a:tr>
              <a:tr h="0">
                <a:tc>
                  <a:txBody>
                    <a:bodyPr/>
                    <a:lstStyle/>
                    <a:p>
                      <a:r>
                        <a:rPr lang="en-US" sz="1800" kern="1200" baseline="0" dirty="0" smtClean="0">
                          <a:solidFill>
                            <a:schemeClr val="dk1"/>
                          </a:solidFill>
                          <a:latin typeface="+mn-lt"/>
                          <a:ea typeface="+mn-ea"/>
                          <a:cs typeface="+mn-cs"/>
                        </a:rPr>
                        <a:t>H226</a:t>
                      </a:r>
                      <a:endParaRPr lang="en-US" dirty="0"/>
                    </a:p>
                  </a:txBody>
                  <a:tcPr/>
                </a:tc>
                <a:tc>
                  <a:txBody>
                    <a:bodyPr/>
                    <a:lstStyle/>
                    <a:p>
                      <a:r>
                        <a:rPr lang="es-ES" sz="1800" kern="1200" dirty="0" smtClean="0">
                          <a:solidFill>
                            <a:schemeClr val="dk1"/>
                          </a:solidFill>
                          <a:latin typeface="+mn-lt"/>
                          <a:ea typeface="+mn-ea"/>
                          <a:cs typeface="+mn-cs"/>
                        </a:rPr>
                        <a:t>Líquidos y vapores inflamables </a:t>
                      </a:r>
                      <a:endParaRPr lang="en-US" dirty="0"/>
                    </a:p>
                  </a:txBody>
                  <a:tcPr/>
                </a:tc>
                <a:tc>
                  <a:txBody>
                    <a:bodyPr/>
                    <a:lstStyle/>
                    <a:p>
                      <a:r>
                        <a:rPr lang="es-ES" sz="1800" kern="1200" dirty="0" smtClean="0">
                          <a:solidFill>
                            <a:schemeClr val="dk1"/>
                          </a:solidFill>
                          <a:latin typeface="+mn-lt"/>
                          <a:ea typeface="+mn-ea"/>
                          <a:cs typeface="+mn-cs"/>
                        </a:rPr>
                        <a:t>Categoría Líquido inflamable 3 </a:t>
                      </a:r>
                      <a:endParaRPr lang="en-US" dirty="0"/>
                    </a:p>
                  </a:txBody>
                  <a:tcPr/>
                </a:tc>
              </a:tr>
              <a:tr h="0">
                <a:tc>
                  <a:txBody>
                    <a:bodyPr/>
                    <a:lstStyle/>
                    <a:p>
                      <a:r>
                        <a:rPr lang="en-US" sz="1800" kern="1200" baseline="0" dirty="0" smtClean="0">
                          <a:solidFill>
                            <a:schemeClr val="dk1"/>
                          </a:solidFill>
                          <a:latin typeface="+mn-lt"/>
                          <a:ea typeface="+mn-ea"/>
                          <a:cs typeface="+mn-cs"/>
                        </a:rPr>
                        <a:t>H227</a:t>
                      </a:r>
                      <a:endParaRPr lang="en-US" dirty="0"/>
                    </a:p>
                  </a:txBody>
                  <a:tcPr/>
                </a:tc>
                <a:tc>
                  <a:txBody>
                    <a:bodyPr/>
                    <a:lstStyle/>
                    <a:p>
                      <a:r>
                        <a:rPr lang="es-ES" sz="1800" kern="1200" dirty="0" smtClean="0">
                          <a:solidFill>
                            <a:schemeClr val="dk1"/>
                          </a:solidFill>
                          <a:latin typeface="+mn-lt"/>
                          <a:ea typeface="+mn-ea"/>
                          <a:cs typeface="+mn-cs"/>
                        </a:rPr>
                        <a:t>líquido inflamable </a:t>
                      </a:r>
                      <a:endParaRPr lang="en-US" dirty="0"/>
                    </a:p>
                  </a:txBody>
                  <a:tcPr/>
                </a:tc>
                <a:tc>
                  <a:txBody>
                    <a:bodyPr/>
                    <a:lstStyle/>
                    <a:p>
                      <a:r>
                        <a:rPr lang="es-ES" sz="1800" kern="1200" dirty="0" smtClean="0">
                          <a:solidFill>
                            <a:schemeClr val="dk1"/>
                          </a:solidFill>
                          <a:latin typeface="+mn-lt"/>
                          <a:ea typeface="+mn-ea"/>
                          <a:cs typeface="+mn-cs"/>
                        </a:rPr>
                        <a:t>Categoría Líquido inflamable 4 </a:t>
                      </a:r>
                      <a:endParaRPr lang="en-US" dirty="0"/>
                    </a:p>
                  </a:txBody>
                  <a:tcPr/>
                </a:tc>
              </a:tr>
              <a:tr h="0">
                <a:tc>
                  <a:txBody>
                    <a:bodyPr/>
                    <a:lstStyle/>
                    <a:p>
                      <a:r>
                        <a:rPr lang="en-US" sz="1800" kern="1200" baseline="0" dirty="0" smtClean="0">
                          <a:solidFill>
                            <a:schemeClr val="dk1"/>
                          </a:solidFill>
                          <a:latin typeface="+mn-lt"/>
                          <a:ea typeface="+mn-ea"/>
                          <a:cs typeface="+mn-cs"/>
                        </a:rPr>
                        <a:t>H228</a:t>
                      </a:r>
                      <a:endParaRPr lang="en-US" dirty="0"/>
                    </a:p>
                  </a:txBody>
                  <a:tcPr/>
                </a:tc>
                <a:tc>
                  <a:txBody>
                    <a:bodyPr/>
                    <a:lstStyle/>
                    <a:p>
                      <a:r>
                        <a:rPr lang="es-ES" sz="1800" kern="1200" smtClean="0">
                          <a:solidFill>
                            <a:schemeClr val="dk1"/>
                          </a:solidFill>
                          <a:latin typeface="+mn-lt"/>
                          <a:ea typeface="+mn-ea"/>
                          <a:cs typeface="+mn-cs"/>
                        </a:rPr>
                        <a:t>sólido inflamable</a:t>
                      </a:r>
                      <a:endParaRPr lang="en-US" dirty="0"/>
                    </a:p>
                  </a:txBody>
                  <a:tcPr/>
                </a:tc>
                <a:tc>
                  <a:txBody>
                    <a:bodyPr/>
                    <a:lstStyle/>
                    <a:p>
                      <a:r>
                        <a:rPr lang="es-ES" sz="1800" kern="1200" dirty="0" smtClean="0">
                          <a:solidFill>
                            <a:schemeClr val="dk1"/>
                          </a:solidFill>
                          <a:latin typeface="+mn-lt"/>
                          <a:ea typeface="+mn-ea"/>
                          <a:cs typeface="+mn-cs"/>
                        </a:rPr>
                        <a:t>Inflamable categoría sólido 1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Inflamable categoría sólido 2</a:t>
                      </a:r>
                      <a:endParaRPr lang="en-US" dirty="0"/>
                    </a:p>
                  </a:txBody>
                  <a:tcPr/>
                </a:tc>
              </a:tr>
              <a:tr h="0">
                <a:tc>
                  <a:txBody>
                    <a:bodyPr/>
                    <a:lstStyle/>
                    <a:p>
                      <a:r>
                        <a:rPr lang="en-US" sz="1800" kern="1200" baseline="0" dirty="0" smtClean="0">
                          <a:solidFill>
                            <a:schemeClr val="dk1"/>
                          </a:solidFill>
                          <a:latin typeface="+mn-lt"/>
                          <a:ea typeface="+mn-ea"/>
                          <a:cs typeface="+mn-cs"/>
                        </a:rPr>
                        <a:t>H240</a:t>
                      </a:r>
                      <a:endParaRPr lang="en-US" dirty="0"/>
                    </a:p>
                  </a:txBody>
                  <a:tcPr/>
                </a:tc>
                <a:tc>
                  <a:txBody>
                    <a:bodyPr/>
                    <a:lstStyle/>
                    <a:p>
                      <a:r>
                        <a:rPr lang="es-ES" sz="1800" kern="1200" dirty="0" smtClean="0">
                          <a:solidFill>
                            <a:schemeClr val="dk1"/>
                          </a:solidFill>
                          <a:latin typeface="+mn-lt"/>
                          <a:ea typeface="+mn-ea"/>
                          <a:cs typeface="+mn-cs"/>
                        </a:rPr>
                        <a:t>El calentamiento puede provocar una explosión </a:t>
                      </a:r>
                      <a:br>
                        <a:rPr lang="es-ES" sz="1800" kern="1200" dirty="0" smtClean="0">
                          <a:solidFill>
                            <a:schemeClr val="dk1"/>
                          </a:solidFill>
                          <a:latin typeface="+mn-lt"/>
                          <a:ea typeface="+mn-ea"/>
                          <a:cs typeface="+mn-cs"/>
                        </a:rPr>
                      </a:br>
                      <a:endParaRPr lang="en-US" dirty="0"/>
                    </a:p>
                  </a:txBody>
                  <a:tcPr/>
                </a:tc>
                <a:tc>
                  <a:txBody>
                    <a:bodyPr/>
                    <a:lstStyle/>
                    <a:p>
                      <a:r>
                        <a:rPr lang="es-ES" sz="1800" kern="1200" dirty="0" smtClean="0">
                          <a:solidFill>
                            <a:schemeClr val="dk1"/>
                          </a:solidFill>
                          <a:latin typeface="+mn-lt"/>
                          <a:ea typeface="+mn-ea"/>
                          <a:cs typeface="+mn-cs"/>
                        </a:rPr>
                        <a:t>Reaccionan espontáneamente tipo químicos A.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Peróxidos orgánicos de tipo A .</a:t>
                      </a:r>
                      <a:endParaRPr lang="en-US" dirty="0"/>
                    </a:p>
                  </a:txBody>
                  <a:tcPr/>
                </a:tc>
              </a:tr>
              <a:tr h="0">
                <a:tc>
                  <a:txBody>
                    <a:bodyPr/>
                    <a:lstStyle/>
                    <a:p>
                      <a:r>
                        <a:rPr lang="en-US" sz="1800" kern="1200" baseline="0" dirty="0" smtClean="0">
                          <a:solidFill>
                            <a:schemeClr val="dk1"/>
                          </a:solidFill>
                          <a:latin typeface="+mn-lt"/>
                          <a:ea typeface="+mn-ea"/>
                          <a:cs typeface="+mn-cs"/>
                        </a:rPr>
                        <a:t>H241</a:t>
                      </a:r>
                      <a:endParaRPr lang="en-US" dirty="0"/>
                    </a:p>
                  </a:txBody>
                  <a:tcPr/>
                </a:tc>
                <a:tc>
                  <a:txBody>
                    <a:bodyPr/>
                    <a:lstStyle/>
                    <a:p>
                      <a:r>
                        <a:rPr lang="es-ES" sz="1800" kern="1200" dirty="0" smtClean="0">
                          <a:solidFill>
                            <a:schemeClr val="dk1"/>
                          </a:solidFill>
                          <a:latin typeface="+mn-lt"/>
                          <a:ea typeface="+mn-ea"/>
                          <a:cs typeface="+mn-cs"/>
                        </a:rPr>
                        <a:t>El calentamiento puede provocar un incendio o una explosión </a:t>
                      </a:r>
                      <a:endParaRPr lang="en-US" dirty="0"/>
                    </a:p>
                  </a:txBody>
                  <a:tcPr/>
                </a:tc>
                <a:tc>
                  <a:txBody>
                    <a:bodyPr/>
                    <a:lstStyle/>
                    <a:p>
                      <a:r>
                        <a:rPr lang="es-ES" sz="1800" kern="1200" dirty="0" smtClean="0">
                          <a:solidFill>
                            <a:schemeClr val="dk1"/>
                          </a:solidFill>
                          <a:latin typeface="+mn-lt"/>
                          <a:ea typeface="+mn-ea"/>
                          <a:cs typeface="+mn-cs"/>
                        </a:rPr>
                        <a:t>Productos químicos que reaccionan espontáneamente del tipo B .</a:t>
                      </a:r>
                    </a:p>
                    <a:p>
                      <a:r>
                        <a:rPr lang="es-ES" sz="1800" kern="1200" dirty="0" smtClean="0">
                          <a:solidFill>
                            <a:schemeClr val="dk1"/>
                          </a:solidFill>
                          <a:latin typeface="+mn-lt"/>
                          <a:ea typeface="+mn-ea"/>
                          <a:cs typeface="+mn-cs"/>
                        </a:rPr>
                        <a:t>Peróxidos orgánicos de tipo B .</a:t>
                      </a:r>
                      <a:endParaRPr lang="en-US" dirty="0"/>
                    </a:p>
                  </a:txBody>
                  <a:tcPr/>
                </a:tc>
              </a:tr>
              <a:tr h="175997">
                <a:tc>
                  <a:txBody>
                    <a:bodyPr/>
                    <a:lstStyle/>
                    <a:p>
                      <a:r>
                        <a:rPr lang="en-US" sz="1800" kern="1200" baseline="0" dirty="0" smtClean="0">
                          <a:solidFill>
                            <a:schemeClr val="dk1"/>
                          </a:solidFill>
                          <a:latin typeface="+mn-lt"/>
                          <a:ea typeface="+mn-ea"/>
                          <a:cs typeface="+mn-cs"/>
                        </a:rPr>
                        <a:t>H242</a:t>
                      </a:r>
                      <a:endParaRPr lang="en-US" dirty="0"/>
                    </a:p>
                  </a:txBody>
                  <a:tcPr/>
                </a:tc>
                <a:tc>
                  <a:txBody>
                    <a:bodyPr/>
                    <a:lstStyle/>
                    <a:p>
                      <a:r>
                        <a:rPr lang="es-ES" sz="1800" kern="1200" dirty="0" smtClean="0">
                          <a:solidFill>
                            <a:schemeClr val="dk1"/>
                          </a:solidFill>
                          <a:latin typeface="+mn-lt"/>
                          <a:ea typeface="+mn-ea"/>
                          <a:cs typeface="+mn-cs"/>
                        </a:rPr>
                        <a:t>El calentamiento puede provocar un incendio</a:t>
                      </a:r>
                      <a:endParaRPr lang="en-US" dirty="0"/>
                    </a:p>
                  </a:txBody>
                  <a:tcPr/>
                </a:tc>
                <a:tc>
                  <a:txBody>
                    <a:bodyPr/>
                    <a:lstStyle/>
                    <a:p>
                      <a:r>
                        <a:rPr lang="es-ES" sz="1800" kern="1200" dirty="0" smtClean="0">
                          <a:solidFill>
                            <a:schemeClr val="dk1"/>
                          </a:solidFill>
                          <a:latin typeface="+mn-lt"/>
                          <a:ea typeface="+mn-ea"/>
                          <a:cs typeface="+mn-cs"/>
                        </a:rPr>
                        <a:t>Reaccionan espontáneamente tipo químicos C y D .</a:t>
                      </a:r>
                      <a:endParaRPr lang="en-US" sz="1800" kern="1200" baseline="0" dirty="0" smtClean="0">
                        <a:solidFill>
                          <a:schemeClr val="dk1"/>
                        </a:solidFill>
                        <a:latin typeface="+mn-lt"/>
                        <a:ea typeface="+mn-ea"/>
                        <a:cs typeface="+mn-cs"/>
                      </a:endParaRPr>
                    </a:p>
                    <a:p>
                      <a:r>
                        <a:rPr lang="es-ES" sz="1800" kern="1200" dirty="0" smtClean="0">
                          <a:solidFill>
                            <a:schemeClr val="dk1"/>
                          </a:solidFill>
                          <a:latin typeface="+mn-lt"/>
                          <a:ea typeface="+mn-ea"/>
                          <a:cs typeface="+mn-cs"/>
                        </a:rPr>
                        <a:t>Tipo de productos químicos que reaccionan espontáneamente E y F. </a:t>
                      </a:r>
                      <a:endParaRPr lang="en-US" sz="1800" kern="1200" baseline="0" dirty="0" smtClean="0">
                        <a:solidFill>
                          <a:schemeClr val="dk1"/>
                        </a:solidFill>
                        <a:latin typeface="+mn-lt"/>
                        <a:ea typeface="+mn-ea"/>
                        <a:cs typeface="+mn-cs"/>
                      </a:endParaRPr>
                    </a:p>
                    <a:p>
                      <a:r>
                        <a:rPr lang="es-ES" sz="1800" kern="1200" dirty="0" smtClean="0">
                          <a:solidFill>
                            <a:schemeClr val="dk1"/>
                          </a:solidFill>
                          <a:latin typeface="+mn-lt"/>
                          <a:ea typeface="+mn-ea"/>
                          <a:cs typeface="+mn-cs"/>
                        </a:rPr>
                        <a:t>Peróxidos orgánicos de tipo C y D .</a:t>
                      </a:r>
                      <a:endParaRPr lang="en-US" sz="1800" kern="1200" baseline="0" dirty="0" smtClean="0">
                        <a:solidFill>
                          <a:schemeClr val="dk1"/>
                        </a:solidFill>
                        <a:latin typeface="+mn-lt"/>
                        <a:ea typeface="+mn-ea"/>
                        <a:cs typeface="+mn-cs"/>
                      </a:endParaRPr>
                    </a:p>
                    <a:p>
                      <a:r>
                        <a:rPr lang="es-ES" sz="1800" kern="1200" dirty="0" smtClean="0">
                          <a:solidFill>
                            <a:schemeClr val="dk1"/>
                          </a:solidFill>
                          <a:latin typeface="+mn-lt"/>
                          <a:ea typeface="+mn-ea"/>
                          <a:cs typeface="+mn-cs"/>
                        </a:rPr>
                        <a:t>Peróxidos orgánicos de tipo E y F.</a:t>
                      </a:r>
                      <a:endParaRPr lang="en-US" dirty="0"/>
                    </a:p>
                  </a:txBody>
                  <a:tcPr/>
                </a:tc>
              </a:tr>
              <a:tr h="0">
                <a:tc>
                  <a:txBody>
                    <a:bodyPr/>
                    <a:lstStyle/>
                    <a:p>
                      <a:r>
                        <a:rPr lang="en-US" sz="1800" kern="1200" baseline="0" dirty="0" smtClean="0">
                          <a:solidFill>
                            <a:schemeClr val="dk1"/>
                          </a:solidFill>
                          <a:latin typeface="+mn-lt"/>
                          <a:ea typeface="+mn-ea"/>
                          <a:cs typeface="+mn-cs"/>
                        </a:rPr>
                        <a:t>H250</a:t>
                      </a:r>
                      <a:endParaRPr lang="en-US" dirty="0"/>
                    </a:p>
                  </a:txBody>
                  <a:tcPr/>
                </a:tc>
                <a:tc>
                  <a:txBody>
                    <a:bodyPr/>
                    <a:lstStyle/>
                    <a:p>
                      <a:r>
                        <a:rPr lang="es-ES" sz="1800" kern="1200" dirty="0" smtClean="0">
                          <a:solidFill>
                            <a:schemeClr val="dk1"/>
                          </a:solidFill>
                          <a:latin typeface="+mn-lt"/>
                          <a:ea typeface="+mn-ea"/>
                          <a:cs typeface="+mn-cs"/>
                        </a:rPr>
                        <a:t>Se inflama espontáneamente en contacto con el aire </a:t>
                      </a:r>
                      <a:endParaRPr lang="en-US" dirty="0"/>
                    </a:p>
                  </a:txBody>
                  <a:tcPr/>
                </a:tc>
                <a:tc>
                  <a:txBody>
                    <a:bodyPr/>
                    <a:lstStyle/>
                    <a:p>
                      <a:r>
                        <a:rPr lang="es-ES" sz="1800" kern="1200" dirty="0" smtClean="0">
                          <a:solidFill>
                            <a:schemeClr val="dk1"/>
                          </a:solidFill>
                          <a:latin typeface="+mn-lt"/>
                          <a:ea typeface="+mn-ea"/>
                          <a:cs typeface="+mn-cs"/>
                        </a:rPr>
                        <a:t>Categoría líquido Pirofórico 1 .</a:t>
                      </a:r>
                      <a:endParaRPr lang="en-US" sz="1800" kern="1200" baseline="0" dirty="0" smtClean="0">
                        <a:solidFill>
                          <a:schemeClr val="dk1"/>
                        </a:solidFill>
                        <a:latin typeface="+mn-lt"/>
                        <a:ea typeface="+mn-ea"/>
                        <a:cs typeface="+mn-cs"/>
                      </a:endParaRPr>
                    </a:p>
                    <a:p>
                      <a:r>
                        <a:rPr lang="es-ES" sz="1800" kern="1200" dirty="0" smtClean="0">
                          <a:solidFill>
                            <a:schemeClr val="dk1"/>
                          </a:solidFill>
                          <a:latin typeface="+mn-lt"/>
                          <a:ea typeface="+mn-ea"/>
                          <a:cs typeface="+mn-cs"/>
                        </a:rPr>
                        <a:t>Pirofórico categoría sólido 1 .</a:t>
                      </a:r>
                      <a:endParaRPr lang="en-US" dirty="0"/>
                    </a:p>
                  </a:txBody>
                  <a:tcPr/>
                </a:tc>
              </a:tr>
              <a:tr h="0">
                <a:tc>
                  <a:txBody>
                    <a:bodyPr/>
                    <a:lstStyle/>
                    <a:p>
                      <a:r>
                        <a:rPr lang="en-US" sz="1800" kern="1200" baseline="0" dirty="0" smtClean="0">
                          <a:solidFill>
                            <a:schemeClr val="dk1"/>
                          </a:solidFill>
                          <a:latin typeface="+mn-lt"/>
                          <a:ea typeface="+mn-ea"/>
                          <a:cs typeface="+mn-cs"/>
                        </a:rPr>
                        <a:t>H251</a:t>
                      </a:r>
                      <a:endParaRPr lang="en-US" dirty="0"/>
                    </a:p>
                  </a:txBody>
                  <a:tcPr/>
                </a:tc>
                <a:tc>
                  <a:txBody>
                    <a:bodyPr/>
                    <a:lstStyle/>
                    <a:p>
                      <a:r>
                        <a:rPr lang="es-ES" sz="1800" kern="1200" dirty="0" smtClean="0">
                          <a:solidFill>
                            <a:schemeClr val="dk1"/>
                          </a:solidFill>
                          <a:latin typeface="+mn-lt"/>
                          <a:ea typeface="+mn-ea"/>
                          <a:cs typeface="+mn-cs"/>
                        </a:rPr>
                        <a:t>Se calienta espontáneamente; puede inflamarse </a:t>
                      </a:r>
                      <a:endParaRPr lang="en-US" dirty="0"/>
                    </a:p>
                  </a:txBody>
                  <a:tcPr/>
                </a:tc>
                <a:tc>
                  <a:txBody>
                    <a:bodyPr/>
                    <a:lstStyle/>
                    <a:p>
                      <a:r>
                        <a:rPr lang="es-ES" sz="1800" kern="1200" dirty="0" smtClean="0">
                          <a:solidFill>
                            <a:schemeClr val="dk1"/>
                          </a:solidFill>
                          <a:latin typeface="+mn-lt"/>
                          <a:ea typeface="+mn-ea"/>
                          <a:cs typeface="+mn-cs"/>
                        </a:rPr>
                        <a:t>Categoría de productos químicos que experimentan calentamiento espontáneo 1 .</a:t>
                      </a:r>
                      <a:endParaRPr lang="en-US" dirty="0"/>
                    </a:p>
                  </a:txBody>
                  <a:tcPr/>
                </a:tc>
              </a:tr>
              <a:tr h="0">
                <a:tc>
                  <a:txBody>
                    <a:bodyPr/>
                    <a:lstStyle/>
                    <a:p>
                      <a:r>
                        <a:rPr lang="en-US" sz="1800" kern="1200" baseline="0" dirty="0" smtClean="0">
                          <a:solidFill>
                            <a:schemeClr val="dk1"/>
                          </a:solidFill>
                          <a:latin typeface="+mn-lt"/>
                          <a:ea typeface="+mn-ea"/>
                          <a:cs typeface="+mn-cs"/>
                        </a:rPr>
                        <a:t>H252</a:t>
                      </a:r>
                      <a:endParaRPr lang="en-US" dirty="0"/>
                    </a:p>
                  </a:txBody>
                  <a:tcPr/>
                </a:tc>
                <a:tc>
                  <a:txBody>
                    <a:bodyPr/>
                    <a:lstStyle/>
                    <a:p>
                      <a:r>
                        <a:rPr lang="es-ES" sz="1800" kern="1200" dirty="0" smtClean="0">
                          <a:solidFill>
                            <a:schemeClr val="dk1"/>
                          </a:solidFill>
                          <a:latin typeface="+mn-lt"/>
                          <a:ea typeface="+mn-ea"/>
                          <a:cs typeface="+mn-cs"/>
                        </a:rPr>
                        <a:t>Se calienta espontáneamente en grandes cantidades; podría incendiarse </a:t>
                      </a:r>
                      <a:endParaRPr lang="en-US" dirty="0"/>
                    </a:p>
                  </a:txBody>
                  <a:tcPr/>
                </a:tc>
                <a:tc>
                  <a:txBody>
                    <a:bodyPr/>
                    <a:lstStyle/>
                    <a:p>
                      <a:r>
                        <a:rPr lang="es-ES" sz="1800" kern="1200" dirty="0" smtClean="0">
                          <a:solidFill>
                            <a:schemeClr val="dk1"/>
                          </a:solidFill>
                          <a:latin typeface="+mn-lt"/>
                          <a:ea typeface="+mn-ea"/>
                          <a:cs typeface="+mn-cs"/>
                        </a:rPr>
                        <a:t>Categoría de productos químicos que experimentan calentamiento espontáneo 2 .</a:t>
                      </a:r>
                      <a:endParaRPr lang="en-US" dirty="0"/>
                    </a:p>
                  </a:txBody>
                  <a:tcPr/>
                </a:tc>
              </a:tr>
              <a:tr h="0">
                <a:tc>
                  <a:txBody>
                    <a:bodyPr/>
                    <a:lstStyle/>
                    <a:p>
                      <a:r>
                        <a:rPr lang="en-US" sz="1800" kern="1200" baseline="0" dirty="0" smtClean="0">
                          <a:solidFill>
                            <a:schemeClr val="dk1"/>
                          </a:solidFill>
                          <a:latin typeface="+mn-lt"/>
                          <a:ea typeface="+mn-ea"/>
                          <a:cs typeface="+mn-cs"/>
                        </a:rPr>
                        <a:t>H260</a:t>
                      </a:r>
                      <a:endParaRPr lang="en-US" dirty="0"/>
                    </a:p>
                  </a:txBody>
                  <a:tcPr/>
                </a:tc>
                <a:tc>
                  <a:txBody>
                    <a:bodyPr/>
                    <a:lstStyle/>
                    <a:p>
                      <a:r>
                        <a:rPr lang="es-ES" sz="1800" kern="1200" dirty="0" smtClean="0">
                          <a:solidFill>
                            <a:schemeClr val="dk1"/>
                          </a:solidFill>
                          <a:latin typeface="+mn-lt"/>
                          <a:ea typeface="+mn-ea"/>
                          <a:cs typeface="+mn-cs"/>
                        </a:rPr>
                        <a:t>En contacto con el agua desprende gases inflamables que pueden inflamarse espontáneamente </a:t>
                      </a:r>
                      <a:endParaRPr lang="en-US" dirty="0"/>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de categoría 1 .</a:t>
                      </a:r>
                      <a:endParaRPr lang="en-US" dirty="0" smtClean="0"/>
                    </a:p>
                  </a:txBody>
                  <a:tcPr/>
                </a:tc>
              </a:tr>
              <a:tr h="0">
                <a:tc>
                  <a:txBody>
                    <a:bodyPr/>
                    <a:lstStyle/>
                    <a:p>
                      <a:r>
                        <a:rPr lang="en-US" sz="1800" kern="1200" baseline="0" dirty="0" smtClean="0">
                          <a:solidFill>
                            <a:schemeClr val="dk1"/>
                          </a:solidFill>
                          <a:latin typeface="+mn-lt"/>
                          <a:ea typeface="+mn-ea"/>
                          <a:cs typeface="+mn-cs"/>
                        </a:rPr>
                        <a:t>H261</a:t>
                      </a:r>
                      <a:endParaRPr lang="en-US" dirty="0"/>
                    </a:p>
                  </a:txBody>
                  <a:tcPr/>
                </a:tc>
                <a:tc>
                  <a:txBody>
                    <a:bodyPr/>
                    <a:lstStyle/>
                    <a:p>
                      <a:r>
                        <a:rPr lang="es-ES" sz="1800" kern="1200" dirty="0" smtClean="0">
                          <a:solidFill>
                            <a:schemeClr val="dk1"/>
                          </a:solidFill>
                          <a:latin typeface="+mn-lt"/>
                          <a:ea typeface="+mn-ea"/>
                          <a:cs typeface="+mn-cs"/>
                        </a:rPr>
                        <a:t>En contacto con el agua desprende gases inflamables</a:t>
                      </a:r>
                      <a:endParaRPr lang="en-US" dirty="0"/>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de categoría 2 y 3 .</a:t>
                      </a:r>
                      <a:endParaRPr lang="en-US" dirty="0" smtClean="0"/>
                    </a:p>
                  </a:txBody>
                  <a:tcPr/>
                </a:tc>
              </a:tr>
              <a:tr h="0">
                <a:tc>
                  <a:txBody>
                    <a:bodyPr/>
                    <a:lstStyle/>
                    <a:p>
                      <a:r>
                        <a:rPr lang="en-US" sz="1800" kern="1200" baseline="0" dirty="0" smtClean="0">
                          <a:solidFill>
                            <a:schemeClr val="dk1"/>
                          </a:solidFill>
                          <a:latin typeface="+mn-lt"/>
                          <a:ea typeface="+mn-ea"/>
                          <a:cs typeface="+mn-cs"/>
                        </a:rPr>
                        <a:t>H270</a:t>
                      </a:r>
                      <a:endParaRPr lang="en-US" dirty="0"/>
                    </a:p>
                  </a:txBody>
                  <a:tcPr/>
                </a:tc>
                <a:tc>
                  <a:txBody>
                    <a:bodyPr/>
                    <a:lstStyle/>
                    <a:p>
                      <a:r>
                        <a:rPr lang="es-ES" sz="1800" kern="1200" dirty="0" smtClean="0">
                          <a:solidFill>
                            <a:schemeClr val="dk1"/>
                          </a:solidFill>
                          <a:latin typeface="+mn-lt"/>
                          <a:ea typeface="+mn-ea"/>
                          <a:cs typeface="+mn-cs"/>
                        </a:rPr>
                        <a:t>Puede provocar o agravar un incendio; comburente .</a:t>
                      </a:r>
                      <a:endParaRPr lang="en-US" dirty="0"/>
                    </a:p>
                  </a:txBody>
                  <a:tcPr/>
                </a:tc>
                <a:tc>
                  <a:txBody>
                    <a:bodyPr/>
                    <a:lstStyle/>
                    <a:p>
                      <a:r>
                        <a:rPr lang="es-ES" sz="1800" kern="1200" dirty="0" smtClean="0">
                          <a:solidFill>
                            <a:schemeClr val="dk1"/>
                          </a:solidFill>
                          <a:latin typeface="+mn-lt"/>
                          <a:ea typeface="+mn-ea"/>
                          <a:cs typeface="+mn-cs"/>
                        </a:rPr>
                        <a:t>Categoría de gas oxidante 1 .</a:t>
                      </a:r>
                      <a:endParaRPr lang="en-US" dirty="0" smtClean="0"/>
                    </a:p>
                  </a:txBody>
                  <a:tcPr/>
                </a:tc>
              </a:tr>
              <a:tr h="0">
                <a:tc>
                  <a:txBody>
                    <a:bodyPr/>
                    <a:lstStyle/>
                    <a:p>
                      <a:r>
                        <a:rPr lang="en-US" sz="1800" kern="1200" baseline="0" dirty="0" smtClean="0">
                          <a:solidFill>
                            <a:schemeClr val="dk1"/>
                          </a:solidFill>
                          <a:latin typeface="+mn-lt"/>
                          <a:ea typeface="+mn-ea"/>
                          <a:cs typeface="+mn-cs"/>
                        </a:rPr>
                        <a:t>H271</a:t>
                      </a:r>
                      <a:endParaRPr lang="en-US" dirty="0"/>
                    </a:p>
                  </a:txBody>
                  <a:tcPr/>
                </a:tc>
                <a:tc>
                  <a:txBody>
                    <a:bodyPr/>
                    <a:lstStyle/>
                    <a:p>
                      <a:r>
                        <a:rPr lang="es-ES" sz="1800" kern="1200" dirty="0" smtClean="0">
                          <a:solidFill>
                            <a:schemeClr val="dk1"/>
                          </a:solidFill>
                          <a:latin typeface="+mn-lt"/>
                          <a:ea typeface="+mn-ea"/>
                          <a:cs typeface="+mn-cs"/>
                        </a:rPr>
                        <a:t>Puede provocar un incendio o una explosión; muy comburente .</a:t>
                      </a:r>
                      <a:endParaRPr lang="en-US" dirty="0"/>
                    </a:p>
                  </a:txBody>
                  <a:tcPr/>
                </a:tc>
                <a:tc>
                  <a:txBody>
                    <a:bodyPr/>
                    <a:lstStyle/>
                    <a:p>
                      <a:r>
                        <a:rPr lang="es-ES" sz="1800" kern="1200" dirty="0" smtClean="0">
                          <a:solidFill>
                            <a:schemeClr val="dk1"/>
                          </a:solidFill>
                          <a:latin typeface="+mn-lt"/>
                          <a:ea typeface="+mn-ea"/>
                          <a:cs typeface="+mn-cs"/>
                        </a:rPr>
                        <a:t>Categoría líquido comburente 1 .</a:t>
                      </a:r>
                      <a:endParaRPr lang="en-US" dirty="0" smtClean="0"/>
                    </a:p>
                  </a:txBody>
                  <a:tcPr/>
                </a:tc>
              </a:tr>
              <a:tr h="0">
                <a:tc>
                  <a:txBody>
                    <a:bodyPr/>
                    <a:lstStyle/>
                    <a:p>
                      <a:r>
                        <a:rPr lang="en-US" sz="1800" kern="1200" baseline="0" dirty="0" smtClean="0">
                          <a:solidFill>
                            <a:schemeClr val="dk1"/>
                          </a:solidFill>
                          <a:latin typeface="+mn-lt"/>
                          <a:ea typeface="+mn-ea"/>
                          <a:cs typeface="+mn-cs"/>
                        </a:rPr>
                        <a:t>H272</a:t>
                      </a:r>
                      <a:endParaRPr lang="en-US" dirty="0"/>
                    </a:p>
                  </a:txBody>
                  <a:tcPr/>
                </a:tc>
                <a:tc>
                  <a:txBody>
                    <a:bodyPr/>
                    <a:lstStyle/>
                    <a:p>
                      <a:r>
                        <a:rPr lang="es-ES" sz="1800" kern="1200" dirty="0" smtClean="0">
                          <a:solidFill>
                            <a:schemeClr val="dk1"/>
                          </a:solidFill>
                          <a:latin typeface="+mn-lt"/>
                          <a:ea typeface="+mn-ea"/>
                          <a:cs typeface="+mn-cs"/>
                        </a:rPr>
                        <a:t>Puede agravar un incendio; comburente .</a:t>
                      </a:r>
                      <a:endParaRPr lang="en-US" dirty="0"/>
                    </a:p>
                  </a:txBody>
                  <a:tcPr/>
                </a:tc>
                <a:tc>
                  <a:txBody>
                    <a:bodyPr/>
                    <a:lstStyle/>
                    <a:p>
                      <a:r>
                        <a:rPr lang="es-ES" sz="1800" kern="1200" dirty="0" smtClean="0">
                          <a:solidFill>
                            <a:schemeClr val="dk1"/>
                          </a:solidFill>
                          <a:latin typeface="+mn-lt"/>
                          <a:ea typeface="+mn-ea"/>
                          <a:cs typeface="+mn-cs"/>
                        </a:rPr>
                        <a:t>Categoría líquido comburente 2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Categoría líquido comburente 3 .</a:t>
                      </a:r>
                      <a:endParaRPr lang="en-US" dirty="0" smtClean="0"/>
                    </a:p>
                  </a:txBody>
                  <a:tcPr/>
                </a:tc>
              </a:tr>
              <a:tr h="0">
                <a:tc>
                  <a:txBody>
                    <a:bodyPr/>
                    <a:lstStyle/>
                    <a:p>
                      <a:r>
                        <a:rPr lang="en-US" sz="1800" kern="1200" baseline="0" dirty="0" smtClean="0">
                          <a:solidFill>
                            <a:schemeClr val="dk1"/>
                          </a:solidFill>
                          <a:latin typeface="+mn-lt"/>
                          <a:ea typeface="+mn-ea"/>
                          <a:cs typeface="+mn-cs"/>
                        </a:rPr>
                        <a:t>H280</a:t>
                      </a:r>
                      <a:endParaRPr lang="en-US" dirty="0"/>
                    </a:p>
                  </a:txBody>
                  <a:tcPr/>
                </a:tc>
                <a:tc>
                  <a:txBody>
                    <a:bodyPr/>
                    <a:lstStyle/>
                    <a:p>
                      <a:r>
                        <a:rPr lang="es-ES" sz="1800" kern="1200" dirty="0" smtClean="0">
                          <a:solidFill>
                            <a:schemeClr val="dk1"/>
                          </a:solidFill>
                          <a:latin typeface="+mn-lt"/>
                          <a:ea typeface="+mn-ea"/>
                          <a:cs typeface="+mn-cs"/>
                        </a:rPr>
                        <a:t>Contiene gas a presión; pueden explotar si se calienta .</a:t>
                      </a:r>
                      <a:endParaRPr lang="en-US" dirty="0"/>
                    </a:p>
                  </a:txBody>
                  <a:tcPr/>
                </a:tc>
                <a:tc>
                  <a:txBody>
                    <a:bodyPr/>
                    <a:lstStyle/>
                    <a:p>
                      <a:r>
                        <a:rPr lang="es-ES" sz="1800" kern="1200" dirty="0" smtClean="0">
                          <a:solidFill>
                            <a:schemeClr val="dk1"/>
                          </a:solidFill>
                          <a:latin typeface="+mn-lt"/>
                          <a:ea typeface="+mn-ea"/>
                          <a:cs typeface="+mn-cs"/>
                        </a:rPr>
                        <a:t>Gases a presión, gas comprimido .</a:t>
                      </a:r>
                      <a:endParaRPr lang="en-US" sz="1800" kern="1200" baseline="0" dirty="0" smtClean="0">
                        <a:solidFill>
                          <a:schemeClr val="dk1"/>
                        </a:solidFill>
                        <a:latin typeface="+mn-lt"/>
                        <a:ea typeface="+mn-ea"/>
                        <a:cs typeface="+mn-cs"/>
                      </a:endParaRPr>
                    </a:p>
                    <a:p>
                      <a:r>
                        <a:rPr lang="es-ES" sz="1800" kern="1200" dirty="0" smtClean="0">
                          <a:solidFill>
                            <a:schemeClr val="dk1"/>
                          </a:solidFill>
                          <a:latin typeface="+mn-lt"/>
                          <a:ea typeface="+mn-ea"/>
                          <a:cs typeface="+mn-cs"/>
                        </a:rPr>
                        <a:t>Gases a presión, gas licuado .</a:t>
                      </a:r>
                      <a:endParaRPr lang="en-US" sz="1800" kern="1200" baseline="0" dirty="0" smtClean="0">
                        <a:solidFill>
                          <a:schemeClr val="dk1"/>
                        </a:solidFill>
                        <a:latin typeface="+mn-lt"/>
                        <a:ea typeface="+mn-ea"/>
                        <a:cs typeface="+mn-cs"/>
                      </a:endParaRPr>
                    </a:p>
                    <a:p>
                      <a:r>
                        <a:rPr lang="es-ES" sz="1800" kern="1200" dirty="0" smtClean="0">
                          <a:solidFill>
                            <a:schemeClr val="dk1"/>
                          </a:solidFill>
                          <a:latin typeface="+mn-lt"/>
                          <a:ea typeface="+mn-ea"/>
                          <a:cs typeface="+mn-cs"/>
                        </a:rPr>
                        <a:t>Gases a presión, gas disuelto .</a:t>
                      </a:r>
                      <a:endParaRPr lang="en-US" dirty="0" smtClean="0"/>
                    </a:p>
                  </a:txBody>
                  <a:tcPr/>
                </a:tc>
              </a:tr>
              <a:tr h="0">
                <a:tc>
                  <a:txBody>
                    <a:bodyPr/>
                    <a:lstStyle/>
                    <a:p>
                      <a:r>
                        <a:rPr lang="en-US" sz="1800" kern="1200" baseline="0" dirty="0" smtClean="0">
                          <a:solidFill>
                            <a:schemeClr val="dk1"/>
                          </a:solidFill>
                          <a:latin typeface="+mn-lt"/>
                          <a:ea typeface="+mn-ea"/>
                          <a:cs typeface="+mn-cs"/>
                        </a:rPr>
                        <a:t>H281</a:t>
                      </a:r>
                      <a:endParaRPr lang="en-US" dirty="0"/>
                    </a:p>
                  </a:txBody>
                  <a:tcPr/>
                </a:tc>
                <a:tc>
                  <a:txBody>
                    <a:bodyPr/>
                    <a:lstStyle/>
                    <a:p>
                      <a:r>
                        <a:rPr lang="es-ES" sz="1800" kern="1200" dirty="0" smtClean="0">
                          <a:solidFill>
                            <a:schemeClr val="dk1"/>
                          </a:solidFill>
                          <a:latin typeface="+mn-lt"/>
                          <a:ea typeface="+mn-ea"/>
                          <a:cs typeface="+mn-cs"/>
                        </a:rPr>
                        <a:t>Contiene el gas refrigerado; puede provocar quemaduras o lesiones criogénicas .</a:t>
                      </a:r>
                      <a:endParaRPr lang="en-US" dirty="0"/>
                    </a:p>
                  </a:txBody>
                  <a:tcPr/>
                </a:tc>
                <a:tc>
                  <a:txBody>
                    <a:bodyPr/>
                    <a:lstStyle/>
                    <a:p>
                      <a:r>
                        <a:rPr lang="es-ES" sz="1800" kern="1200" dirty="0" smtClean="0">
                          <a:solidFill>
                            <a:schemeClr val="dk1"/>
                          </a:solidFill>
                          <a:latin typeface="+mn-lt"/>
                          <a:ea typeface="+mn-ea"/>
                          <a:cs typeface="+mn-cs"/>
                        </a:rPr>
                        <a:t>Gases a presión, gas licuado refrigerado </a:t>
                      </a:r>
                      <a:endParaRPr lang="en-US" dirty="0" smtClean="0"/>
                    </a:p>
                  </a:txBody>
                  <a:tcPr/>
                </a:tc>
              </a:tr>
              <a:tr h="0">
                <a:tc>
                  <a:txBody>
                    <a:bodyPr/>
                    <a:lstStyle/>
                    <a:p>
                      <a:r>
                        <a:rPr lang="en-US" sz="1800" kern="1200" baseline="0" dirty="0" smtClean="0">
                          <a:solidFill>
                            <a:schemeClr val="dk1"/>
                          </a:solidFill>
                          <a:latin typeface="+mn-lt"/>
                          <a:ea typeface="+mn-ea"/>
                          <a:cs typeface="+mn-cs"/>
                        </a:rPr>
                        <a:t>H290</a:t>
                      </a:r>
                      <a:endParaRPr lang="en-US" dirty="0"/>
                    </a:p>
                  </a:txBody>
                  <a:tcPr/>
                </a:tc>
                <a:tc>
                  <a:txBody>
                    <a:bodyPr/>
                    <a:lstStyle/>
                    <a:p>
                      <a:r>
                        <a:rPr lang="es-ES" sz="1800" kern="1200" dirty="0" smtClean="0">
                          <a:solidFill>
                            <a:schemeClr val="dk1"/>
                          </a:solidFill>
                          <a:latin typeface="+mn-lt"/>
                          <a:ea typeface="+mn-ea"/>
                          <a:cs typeface="+mn-cs"/>
                        </a:rPr>
                        <a:t>Puede ser corrosivo para los metales corrosivo del metal .</a:t>
                      </a:r>
                      <a:endParaRPr lang="en-US" dirty="0"/>
                    </a:p>
                  </a:txBody>
                  <a:tcPr/>
                </a:tc>
                <a:tc>
                  <a:txBody>
                    <a:bodyPr/>
                    <a:lstStyle/>
                    <a:p>
                      <a:r>
                        <a:rPr lang="es-ES" sz="1800" kern="1200" dirty="0" smtClean="0">
                          <a:solidFill>
                            <a:schemeClr val="dk1"/>
                          </a:solidFill>
                          <a:latin typeface="+mn-lt"/>
                          <a:ea typeface="+mn-ea"/>
                          <a:cs typeface="+mn-cs"/>
                        </a:rPr>
                        <a:t>Corrosivo para la categoría de metal 1 </a:t>
                      </a:r>
                      <a:endParaRPr lang="en-US" dirty="0" smtClean="0"/>
                    </a:p>
                  </a:txBody>
                  <a:tcPr/>
                </a:tc>
              </a:tr>
              <a:tr h="0">
                <a:tc>
                  <a:txBody>
                    <a:bodyPr/>
                    <a:lstStyle/>
                    <a:p>
                      <a:r>
                        <a:rPr lang="en-US" sz="1800" kern="1200" baseline="0" dirty="0" smtClean="0">
                          <a:solidFill>
                            <a:schemeClr val="dk1"/>
                          </a:solidFill>
                          <a:latin typeface="+mn-lt"/>
                          <a:ea typeface="+mn-ea"/>
                          <a:cs typeface="+mn-cs"/>
                        </a:rPr>
                        <a:t>H300</a:t>
                      </a:r>
                      <a:endParaRPr lang="en-US" dirty="0"/>
                    </a:p>
                  </a:txBody>
                  <a:tcPr/>
                </a:tc>
                <a:tc>
                  <a:txBody>
                    <a:bodyPr/>
                    <a:lstStyle/>
                    <a:p>
                      <a:r>
                        <a:rPr lang="es-ES" sz="1800" kern="1200" dirty="0" smtClean="0">
                          <a:solidFill>
                            <a:schemeClr val="dk1"/>
                          </a:solidFill>
                          <a:latin typeface="+mn-lt"/>
                          <a:ea typeface="+mn-ea"/>
                          <a:cs typeface="+mn-cs"/>
                        </a:rPr>
                        <a:t>Mortal en caso de ingestión .</a:t>
                      </a:r>
                      <a:endParaRPr lang="en-US" dirty="0"/>
                    </a:p>
                  </a:txBody>
                  <a:tcPr/>
                </a:tc>
                <a:tc>
                  <a:txBody>
                    <a:bodyPr/>
                    <a:lstStyle/>
                    <a:p>
                      <a:r>
                        <a:rPr lang="es-ES" sz="1800" kern="1200" dirty="0" smtClean="0">
                          <a:solidFill>
                            <a:schemeClr val="dk1"/>
                          </a:solidFill>
                          <a:latin typeface="+mn-lt"/>
                          <a:ea typeface="+mn-ea"/>
                          <a:cs typeface="+mn-cs"/>
                        </a:rPr>
                        <a:t>Categoría de toxicidad aguda 1 (oral).</a:t>
                      </a:r>
                    </a:p>
                    <a:p>
                      <a:r>
                        <a:rPr lang="es-ES" sz="1800" kern="1200" dirty="0" smtClean="0">
                          <a:solidFill>
                            <a:schemeClr val="dk1"/>
                          </a:solidFill>
                          <a:latin typeface="+mn-lt"/>
                          <a:ea typeface="+mn-ea"/>
                          <a:cs typeface="+mn-cs"/>
                        </a:rPr>
                        <a:t>Categoría de toxicidad aguda 2 (oral) .</a:t>
                      </a:r>
                      <a:endParaRPr lang="en-US" dirty="0" smtClean="0"/>
                    </a:p>
                  </a:txBody>
                  <a:tcPr/>
                </a:tc>
              </a:tr>
              <a:tr h="0">
                <a:tc>
                  <a:txBody>
                    <a:bodyPr/>
                    <a:lstStyle/>
                    <a:p>
                      <a:r>
                        <a:rPr lang="en-US" sz="1800" kern="1200" baseline="0" dirty="0" smtClean="0">
                          <a:solidFill>
                            <a:schemeClr val="dk1"/>
                          </a:solidFill>
                          <a:latin typeface="+mn-lt"/>
                          <a:ea typeface="+mn-ea"/>
                          <a:cs typeface="+mn-cs"/>
                        </a:rPr>
                        <a:t>H301</a:t>
                      </a:r>
                      <a:endParaRPr lang="en-US" dirty="0"/>
                    </a:p>
                  </a:txBody>
                  <a:tcPr/>
                </a:tc>
                <a:tc>
                  <a:txBody>
                    <a:bodyPr/>
                    <a:lstStyle/>
                    <a:p>
                      <a:r>
                        <a:rPr lang="es-ES" sz="1800" kern="1200" dirty="0" smtClean="0">
                          <a:solidFill>
                            <a:schemeClr val="dk1"/>
                          </a:solidFill>
                          <a:latin typeface="+mn-lt"/>
                          <a:ea typeface="+mn-ea"/>
                          <a:cs typeface="+mn-cs"/>
                        </a:rPr>
                        <a:t>Tóxico en caso de ingestión.</a:t>
                      </a:r>
                      <a:endParaRPr lang="en-US" dirty="0"/>
                    </a:p>
                  </a:txBody>
                  <a:tcPr/>
                </a:tc>
                <a:tc>
                  <a:txBody>
                    <a:bodyPr/>
                    <a:lstStyle/>
                    <a:p>
                      <a:r>
                        <a:rPr lang="es-ES" sz="1800" kern="1200" dirty="0" smtClean="0">
                          <a:solidFill>
                            <a:schemeClr val="dk1"/>
                          </a:solidFill>
                          <a:latin typeface="+mn-lt"/>
                          <a:ea typeface="+mn-ea"/>
                          <a:cs typeface="+mn-cs"/>
                        </a:rPr>
                        <a:t>Categoría de toxicidad aguda 3 (oral).</a:t>
                      </a:r>
                      <a:endParaRPr lang="en-US" dirty="0" smtClean="0"/>
                    </a:p>
                  </a:txBody>
                  <a:tcPr/>
                </a:tc>
              </a:tr>
              <a:tr h="0">
                <a:tc>
                  <a:txBody>
                    <a:bodyPr/>
                    <a:lstStyle/>
                    <a:p>
                      <a:r>
                        <a:rPr lang="en-US" sz="1800" kern="1200" baseline="0" dirty="0" smtClean="0">
                          <a:solidFill>
                            <a:schemeClr val="dk1"/>
                          </a:solidFill>
                          <a:latin typeface="+mn-lt"/>
                          <a:ea typeface="+mn-ea"/>
                          <a:cs typeface="+mn-cs"/>
                        </a:rPr>
                        <a:t>H302</a:t>
                      </a:r>
                      <a:endParaRPr lang="en-US" dirty="0"/>
                    </a:p>
                  </a:txBody>
                  <a:tcPr/>
                </a:tc>
                <a:tc>
                  <a:txBody>
                    <a:bodyPr/>
                    <a:lstStyle/>
                    <a:p>
                      <a:r>
                        <a:rPr lang="es-ES" sz="1800" kern="1200" dirty="0" smtClean="0">
                          <a:solidFill>
                            <a:schemeClr val="dk1"/>
                          </a:solidFill>
                          <a:latin typeface="+mn-lt"/>
                          <a:ea typeface="+mn-ea"/>
                          <a:cs typeface="+mn-cs"/>
                        </a:rPr>
                        <a:t>Nocivo por ingestión </a:t>
                      </a:r>
                      <a:endParaRPr lang="en-US" dirty="0"/>
                    </a:p>
                  </a:txBody>
                  <a:tcPr/>
                </a:tc>
                <a:tc>
                  <a:txBody>
                    <a:bodyPr/>
                    <a:lstStyle/>
                    <a:p>
                      <a:r>
                        <a:rPr lang="es-ES" sz="1800" kern="1200" dirty="0" smtClean="0">
                          <a:solidFill>
                            <a:schemeClr val="dk1"/>
                          </a:solidFill>
                          <a:latin typeface="+mn-lt"/>
                          <a:ea typeface="+mn-ea"/>
                          <a:cs typeface="+mn-cs"/>
                        </a:rPr>
                        <a:t>Categoría de toxicidad aguda 4 (oral) </a:t>
                      </a:r>
                      <a:endParaRPr lang="en-US" dirty="0" smtClean="0"/>
                    </a:p>
                  </a:txBody>
                  <a:tcPr/>
                </a:tc>
              </a:tr>
              <a:tr h="0">
                <a:tc>
                  <a:txBody>
                    <a:bodyPr/>
                    <a:lstStyle/>
                    <a:p>
                      <a:r>
                        <a:rPr lang="en-US" sz="1800" kern="1200" baseline="0" dirty="0" smtClean="0">
                          <a:solidFill>
                            <a:schemeClr val="dk1"/>
                          </a:solidFill>
                          <a:latin typeface="+mn-lt"/>
                          <a:ea typeface="+mn-ea"/>
                          <a:cs typeface="+mn-cs"/>
                        </a:rPr>
                        <a:t>H303</a:t>
                      </a:r>
                      <a:endParaRPr lang="en-US" dirty="0"/>
                    </a:p>
                  </a:txBody>
                  <a:tcPr/>
                </a:tc>
                <a:tc>
                  <a:txBody>
                    <a:bodyPr/>
                    <a:lstStyle/>
                    <a:p>
                      <a:r>
                        <a:rPr lang="es-ES" sz="1800" kern="1200" dirty="0" smtClean="0">
                          <a:solidFill>
                            <a:schemeClr val="dk1"/>
                          </a:solidFill>
                          <a:latin typeface="+mn-lt"/>
                          <a:ea typeface="+mn-ea"/>
                          <a:cs typeface="+mn-cs"/>
                        </a:rPr>
                        <a:t>Puede ser nocivo si se ingiere </a:t>
                      </a:r>
                      <a:endParaRPr lang="en-US" dirty="0"/>
                    </a:p>
                  </a:txBody>
                  <a:tcPr/>
                </a:tc>
                <a:tc>
                  <a:txBody>
                    <a:bodyPr/>
                    <a:lstStyle/>
                    <a:p>
                      <a:r>
                        <a:rPr lang="es-ES" sz="1800" kern="1200" dirty="0" smtClean="0">
                          <a:solidFill>
                            <a:schemeClr val="dk1"/>
                          </a:solidFill>
                          <a:latin typeface="+mn-lt"/>
                          <a:ea typeface="+mn-ea"/>
                          <a:cs typeface="+mn-cs"/>
                        </a:rPr>
                        <a:t>Categoría de toxicidad aguda 5 (oral) </a:t>
                      </a:r>
                      <a:endParaRPr lang="en-US" dirty="0" smtClean="0"/>
                    </a:p>
                  </a:txBody>
                  <a:tcPr/>
                </a:tc>
              </a:tr>
              <a:tr h="0">
                <a:tc>
                  <a:txBody>
                    <a:bodyPr/>
                    <a:lstStyle/>
                    <a:p>
                      <a:r>
                        <a:rPr lang="en-US" sz="1800" kern="1200" baseline="0" dirty="0" smtClean="0">
                          <a:solidFill>
                            <a:schemeClr val="dk1"/>
                          </a:solidFill>
                          <a:latin typeface="+mn-lt"/>
                          <a:ea typeface="+mn-ea"/>
                          <a:cs typeface="+mn-cs"/>
                        </a:rPr>
                        <a:t>H304</a:t>
                      </a:r>
                      <a:endParaRPr lang="en-US" dirty="0"/>
                    </a:p>
                  </a:txBody>
                  <a:tcPr/>
                </a:tc>
                <a:tc>
                  <a:txBody>
                    <a:bodyPr/>
                    <a:lstStyle/>
                    <a:p>
                      <a:r>
                        <a:rPr lang="es-ES" sz="1800" kern="1200" dirty="0" smtClean="0">
                          <a:solidFill>
                            <a:schemeClr val="dk1"/>
                          </a:solidFill>
                          <a:latin typeface="+mn-lt"/>
                          <a:ea typeface="+mn-ea"/>
                          <a:cs typeface="+mn-cs"/>
                        </a:rPr>
                        <a:t>Puede ser mortal en caso de ingestión y penetración en las vías respiratorias </a:t>
                      </a:r>
                      <a:endParaRPr lang="en-US" dirty="0"/>
                    </a:p>
                  </a:txBody>
                  <a:tcPr/>
                </a:tc>
                <a:tc>
                  <a:txBody>
                    <a:bodyPr/>
                    <a:lstStyle/>
                    <a:p>
                      <a:r>
                        <a:rPr lang="es-ES" sz="1800" kern="1200" dirty="0" smtClean="0">
                          <a:solidFill>
                            <a:schemeClr val="dk1"/>
                          </a:solidFill>
                          <a:latin typeface="+mn-lt"/>
                          <a:ea typeface="+mn-ea"/>
                          <a:cs typeface="+mn-cs"/>
                        </a:rPr>
                        <a:t>Categoría Peligro de aspiración 1</a:t>
                      </a:r>
                      <a:endParaRPr lang="en-US" dirty="0" smtClean="0"/>
                    </a:p>
                  </a:txBody>
                  <a:tcPr/>
                </a:tc>
              </a:tr>
              <a:tr h="0">
                <a:tc>
                  <a:txBody>
                    <a:bodyPr/>
                    <a:lstStyle/>
                    <a:p>
                      <a:r>
                        <a:rPr lang="en-US" sz="1800" kern="1200" baseline="0" dirty="0" smtClean="0">
                          <a:solidFill>
                            <a:schemeClr val="dk1"/>
                          </a:solidFill>
                          <a:latin typeface="+mn-lt"/>
                          <a:ea typeface="+mn-ea"/>
                          <a:cs typeface="+mn-cs"/>
                        </a:rPr>
                        <a:t>H305</a:t>
                      </a:r>
                      <a:endParaRPr lang="en-US" dirty="0"/>
                    </a:p>
                  </a:txBody>
                  <a:tcPr/>
                </a:tc>
                <a:tc>
                  <a:txBody>
                    <a:bodyPr/>
                    <a:lstStyle/>
                    <a:p>
                      <a:r>
                        <a:rPr lang="es-ES" sz="1800" kern="1200" dirty="0" smtClean="0">
                          <a:solidFill>
                            <a:schemeClr val="dk1"/>
                          </a:solidFill>
                          <a:latin typeface="+mn-lt"/>
                          <a:ea typeface="+mn-ea"/>
                          <a:cs typeface="+mn-cs"/>
                        </a:rPr>
                        <a:t>Puede ser nocivo en caso de ingestión y penetración en las vías respiratorias </a:t>
                      </a:r>
                      <a:endParaRPr lang="en-US" dirty="0"/>
                    </a:p>
                  </a:txBody>
                  <a:tcPr/>
                </a:tc>
                <a:tc>
                  <a:txBody>
                    <a:bodyPr/>
                    <a:lstStyle/>
                    <a:p>
                      <a:r>
                        <a:rPr lang="es-ES" sz="1800" kern="1200" dirty="0" smtClean="0">
                          <a:solidFill>
                            <a:schemeClr val="dk1"/>
                          </a:solidFill>
                          <a:latin typeface="+mn-lt"/>
                          <a:ea typeface="+mn-ea"/>
                          <a:cs typeface="+mn-cs"/>
                        </a:rPr>
                        <a:t>Categoría Peligro de aspiración 2 </a:t>
                      </a:r>
                      <a:endParaRPr lang="en-US" dirty="0" smtClean="0"/>
                    </a:p>
                  </a:txBody>
                  <a:tcPr/>
                </a:tc>
              </a:tr>
              <a:tr h="0">
                <a:tc>
                  <a:txBody>
                    <a:bodyPr/>
                    <a:lstStyle/>
                    <a:p>
                      <a:r>
                        <a:rPr lang="en-US" sz="1800" kern="1200" baseline="0" dirty="0" smtClean="0">
                          <a:solidFill>
                            <a:schemeClr val="dk1"/>
                          </a:solidFill>
                          <a:latin typeface="+mn-lt"/>
                          <a:ea typeface="+mn-ea"/>
                          <a:cs typeface="+mn-cs"/>
                        </a:rPr>
                        <a:t>H310</a:t>
                      </a:r>
                      <a:endParaRPr lang="en-US" dirty="0"/>
                    </a:p>
                  </a:txBody>
                  <a:tcPr/>
                </a:tc>
                <a:tc>
                  <a:txBody>
                    <a:bodyPr/>
                    <a:lstStyle/>
                    <a:p>
                      <a:r>
                        <a:rPr lang="es-ES" sz="1800" kern="1200" dirty="0" smtClean="0">
                          <a:solidFill>
                            <a:schemeClr val="dk1"/>
                          </a:solidFill>
                          <a:latin typeface="+mn-lt"/>
                          <a:ea typeface="+mn-ea"/>
                          <a:cs typeface="+mn-cs"/>
                        </a:rPr>
                        <a:t>Mortal en contacto con la piel </a:t>
                      </a:r>
                      <a:endParaRPr lang="en-US" dirty="0"/>
                    </a:p>
                  </a:txBody>
                  <a:tcPr/>
                </a:tc>
                <a:tc>
                  <a:txBody>
                    <a:bodyPr/>
                    <a:lstStyle/>
                    <a:p>
                      <a:r>
                        <a:rPr lang="es-ES" sz="1800" kern="1200" dirty="0" smtClean="0">
                          <a:solidFill>
                            <a:schemeClr val="dk1"/>
                          </a:solidFill>
                          <a:latin typeface="+mn-lt"/>
                          <a:ea typeface="+mn-ea"/>
                          <a:cs typeface="+mn-cs"/>
                        </a:rPr>
                        <a:t>Categoría de toxicidad aguda 1 (dérmica).</a:t>
                      </a:r>
                    </a:p>
                    <a:p>
                      <a:r>
                        <a:rPr lang="es-ES" sz="1800" kern="1200" dirty="0" smtClean="0">
                          <a:solidFill>
                            <a:schemeClr val="dk1"/>
                          </a:solidFill>
                          <a:latin typeface="+mn-lt"/>
                          <a:ea typeface="+mn-ea"/>
                          <a:cs typeface="+mn-cs"/>
                        </a:rPr>
                        <a:t>Categoría de toxicidad aguda 2 (dérmica).</a:t>
                      </a:r>
                      <a:endParaRPr lang="en-US" dirty="0" smtClean="0"/>
                    </a:p>
                  </a:txBody>
                  <a:tcPr/>
                </a:tc>
              </a:tr>
              <a:tr h="0">
                <a:tc>
                  <a:txBody>
                    <a:bodyPr/>
                    <a:lstStyle/>
                    <a:p>
                      <a:r>
                        <a:rPr lang="en-US" sz="1800" kern="1200" baseline="0" dirty="0" smtClean="0">
                          <a:solidFill>
                            <a:schemeClr val="dk1"/>
                          </a:solidFill>
                          <a:latin typeface="+mn-lt"/>
                          <a:ea typeface="+mn-ea"/>
                          <a:cs typeface="+mn-cs"/>
                        </a:rPr>
                        <a:t>H311</a:t>
                      </a:r>
                      <a:endParaRPr lang="en-US" dirty="0"/>
                    </a:p>
                  </a:txBody>
                  <a:tcPr/>
                </a:tc>
                <a:tc>
                  <a:txBody>
                    <a:bodyPr/>
                    <a:lstStyle/>
                    <a:p>
                      <a:r>
                        <a:rPr lang="es-ES" sz="1800" kern="1200" dirty="0" smtClean="0">
                          <a:solidFill>
                            <a:schemeClr val="dk1"/>
                          </a:solidFill>
                          <a:latin typeface="+mn-lt"/>
                          <a:ea typeface="+mn-ea"/>
                          <a:cs typeface="+mn-cs"/>
                        </a:rPr>
                        <a:t>Tóxico en contacto con la piel </a:t>
                      </a:r>
                      <a:endParaRPr lang="en-US" dirty="0"/>
                    </a:p>
                  </a:txBody>
                  <a:tcPr/>
                </a:tc>
                <a:tc>
                  <a:txBody>
                    <a:bodyPr/>
                    <a:lstStyle/>
                    <a:p>
                      <a:r>
                        <a:rPr lang="es-ES" sz="1800" kern="1200" dirty="0" smtClean="0">
                          <a:solidFill>
                            <a:schemeClr val="dk1"/>
                          </a:solidFill>
                          <a:latin typeface="+mn-lt"/>
                          <a:ea typeface="+mn-ea"/>
                          <a:cs typeface="+mn-cs"/>
                        </a:rPr>
                        <a:t>Categoría de toxicidad aguda 3 (dérmica) </a:t>
                      </a:r>
                      <a:endParaRPr lang="en-US" dirty="0" smtClean="0"/>
                    </a:p>
                  </a:txBody>
                  <a:tcPr/>
                </a:tc>
              </a:tr>
              <a:tr h="0">
                <a:tc>
                  <a:txBody>
                    <a:bodyPr/>
                    <a:lstStyle/>
                    <a:p>
                      <a:r>
                        <a:rPr lang="en-US" sz="1800" kern="1200" baseline="0" dirty="0" smtClean="0">
                          <a:solidFill>
                            <a:schemeClr val="dk1"/>
                          </a:solidFill>
                          <a:latin typeface="+mn-lt"/>
                          <a:ea typeface="+mn-ea"/>
                          <a:cs typeface="+mn-cs"/>
                        </a:rPr>
                        <a:t>H312</a:t>
                      </a:r>
                      <a:endParaRPr lang="en-US" dirty="0"/>
                    </a:p>
                  </a:txBody>
                  <a:tcPr/>
                </a:tc>
                <a:tc>
                  <a:txBody>
                    <a:bodyPr/>
                    <a:lstStyle/>
                    <a:p>
                      <a:r>
                        <a:rPr lang="es-ES" sz="1800" kern="1200" dirty="0" smtClean="0">
                          <a:solidFill>
                            <a:schemeClr val="dk1"/>
                          </a:solidFill>
                          <a:latin typeface="+mn-lt"/>
                          <a:ea typeface="+mn-ea"/>
                          <a:cs typeface="+mn-cs"/>
                        </a:rPr>
                        <a:t>Nocivo en contacto con la piel </a:t>
                      </a:r>
                      <a:endParaRPr lang="en-US" dirty="0"/>
                    </a:p>
                  </a:txBody>
                  <a:tcPr/>
                </a:tc>
                <a:tc>
                  <a:txBody>
                    <a:bodyPr/>
                    <a:lstStyle/>
                    <a:p>
                      <a:r>
                        <a:rPr lang="es-ES" sz="1800" kern="1200" dirty="0" smtClean="0">
                          <a:solidFill>
                            <a:schemeClr val="dk1"/>
                          </a:solidFill>
                          <a:latin typeface="+mn-lt"/>
                          <a:ea typeface="+mn-ea"/>
                          <a:cs typeface="+mn-cs"/>
                        </a:rPr>
                        <a:t>Categoría de toxicidad aguda 4 (dérmica) .</a:t>
                      </a:r>
                      <a:endParaRPr lang="en-US" dirty="0" smtClean="0"/>
                    </a:p>
                  </a:txBody>
                  <a:tcPr/>
                </a:tc>
              </a:tr>
              <a:tr h="0">
                <a:tc>
                  <a:txBody>
                    <a:bodyPr/>
                    <a:lstStyle/>
                    <a:p>
                      <a:r>
                        <a:rPr lang="en-US" sz="1800" kern="1200" baseline="0" dirty="0" smtClean="0">
                          <a:solidFill>
                            <a:schemeClr val="dk1"/>
                          </a:solidFill>
                          <a:latin typeface="+mn-lt"/>
                          <a:ea typeface="+mn-ea"/>
                          <a:cs typeface="+mn-cs"/>
                        </a:rPr>
                        <a:t>H313</a:t>
                      </a:r>
                      <a:endParaRPr lang="en-US" dirty="0"/>
                    </a:p>
                  </a:txBody>
                  <a:tcPr/>
                </a:tc>
                <a:tc>
                  <a:txBody>
                    <a:bodyPr/>
                    <a:lstStyle/>
                    <a:p>
                      <a:r>
                        <a:rPr lang="es-ES" sz="1800" kern="1200" dirty="0" smtClean="0">
                          <a:solidFill>
                            <a:schemeClr val="dk1"/>
                          </a:solidFill>
                          <a:latin typeface="+mn-lt"/>
                          <a:ea typeface="+mn-ea"/>
                          <a:cs typeface="+mn-cs"/>
                        </a:rPr>
                        <a:t>Puede ser nocivo en contacto con la piel </a:t>
                      </a:r>
                      <a:endParaRPr lang="en-US" dirty="0"/>
                    </a:p>
                  </a:txBody>
                  <a:tcPr/>
                </a:tc>
                <a:tc>
                  <a:txBody>
                    <a:bodyPr/>
                    <a:lstStyle/>
                    <a:p>
                      <a:r>
                        <a:rPr lang="es-ES" sz="1800" kern="1200" dirty="0" smtClean="0">
                          <a:solidFill>
                            <a:schemeClr val="dk1"/>
                          </a:solidFill>
                          <a:latin typeface="+mn-lt"/>
                          <a:ea typeface="+mn-ea"/>
                          <a:cs typeface="+mn-cs"/>
                        </a:rPr>
                        <a:t>Categoría de corrosión / irritación dérmica 1 (1A/1B/1C) </a:t>
                      </a:r>
                      <a:endParaRPr lang="en-US" dirty="0" smtClean="0"/>
                    </a:p>
                  </a:txBody>
                  <a:tcPr/>
                </a:tc>
              </a:tr>
              <a:tr h="0">
                <a:tc>
                  <a:txBody>
                    <a:bodyPr/>
                    <a:lstStyle/>
                    <a:p>
                      <a:r>
                        <a:rPr lang="en-US" sz="1800" kern="1200" baseline="0" dirty="0" smtClean="0">
                          <a:solidFill>
                            <a:schemeClr val="dk1"/>
                          </a:solidFill>
                          <a:latin typeface="+mn-lt"/>
                          <a:ea typeface="+mn-ea"/>
                          <a:cs typeface="+mn-cs"/>
                        </a:rPr>
                        <a:t>H315</a:t>
                      </a:r>
                      <a:endParaRPr lang="en-US" dirty="0"/>
                    </a:p>
                  </a:txBody>
                  <a:tcPr/>
                </a:tc>
                <a:tc>
                  <a:txBody>
                    <a:bodyPr/>
                    <a:lstStyle/>
                    <a:p>
                      <a:r>
                        <a:rPr lang="es-ES" sz="1800" kern="1200" dirty="0" smtClean="0">
                          <a:solidFill>
                            <a:schemeClr val="dk1"/>
                          </a:solidFill>
                          <a:latin typeface="+mn-lt"/>
                          <a:ea typeface="+mn-ea"/>
                          <a:cs typeface="+mn-cs"/>
                        </a:rPr>
                        <a:t>Provoca irritación de la piel </a:t>
                      </a:r>
                      <a:endParaRPr lang="en-US" dirty="0"/>
                    </a:p>
                  </a:txBody>
                  <a:tcPr/>
                </a:tc>
                <a:tc>
                  <a:txBody>
                    <a:bodyPr/>
                    <a:lstStyle/>
                    <a:p>
                      <a:r>
                        <a:rPr lang="es-ES" sz="1800" kern="1200" dirty="0" smtClean="0">
                          <a:solidFill>
                            <a:schemeClr val="dk1"/>
                          </a:solidFill>
                          <a:latin typeface="+mn-lt"/>
                          <a:ea typeface="+mn-ea"/>
                          <a:cs typeface="+mn-cs"/>
                        </a:rPr>
                        <a:t>Categoría de corrosión / irritación cutáneas 2</a:t>
                      </a:r>
                      <a:endParaRPr lang="en-US" dirty="0" smtClean="0"/>
                    </a:p>
                  </a:txBody>
                  <a:tcPr/>
                </a:tc>
              </a:tr>
              <a:tr h="0">
                <a:tc>
                  <a:txBody>
                    <a:bodyPr/>
                    <a:lstStyle/>
                    <a:p>
                      <a:r>
                        <a:rPr lang="en-US" sz="1800" kern="1200" baseline="0" dirty="0" smtClean="0">
                          <a:solidFill>
                            <a:schemeClr val="dk1"/>
                          </a:solidFill>
                          <a:latin typeface="+mn-lt"/>
                          <a:ea typeface="+mn-ea"/>
                          <a:cs typeface="+mn-cs"/>
                        </a:rPr>
                        <a:t>H316</a:t>
                      </a:r>
                      <a:endParaRPr lang="en-US" dirty="0"/>
                    </a:p>
                  </a:txBody>
                  <a:tcPr/>
                </a:tc>
                <a:tc>
                  <a:txBody>
                    <a:bodyPr/>
                    <a:lstStyle/>
                    <a:p>
                      <a:r>
                        <a:rPr lang="es-ES" sz="1800" kern="1200" dirty="0" smtClean="0">
                          <a:solidFill>
                            <a:schemeClr val="dk1"/>
                          </a:solidFill>
                          <a:latin typeface="+mn-lt"/>
                          <a:ea typeface="+mn-ea"/>
                          <a:cs typeface="+mn-cs"/>
                        </a:rPr>
                        <a:t>Causa irritación de piel clara </a:t>
                      </a:r>
                      <a:endParaRPr lang="en-US" dirty="0"/>
                    </a:p>
                  </a:txBody>
                  <a:tcPr/>
                </a:tc>
                <a:tc>
                  <a:txBody>
                    <a:bodyPr/>
                    <a:lstStyle/>
                    <a:p>
                      <a:r>
                        <a:rPr lang="es-ES" sz="1800" kern="1200" dirty="0" smtClean="0">
                          <a:solidFill>
                            <a:schemeClr val="dk1"/>
                          </a:solidFill>
                          <a:latin typeface="+mn-lt"/>
                          <a:ea typeface="+mn-ea"/>
                          <a:cs typeface="+mn-cs"/>
                        </a:rPr>
                        <a:t>Categoría Corrosión / irritación 3 </a:t>
                      </a:r>
                      <a:endParaRPr lang="en-US" dirty="0" smtClean="0"/>
                    </a:p>
                  </a:txBody>
                  <a:tcPr/>
                </a:tc>
              </a:tr>
              <a:tr h="0">
                <a:tc>
                  <a:txBody>
                    <a:bodyPr/>
                    <a:lstStyle/>
                    <a:p>
                      <a:r>
                        <a:rPr lang="en-US" sz="1800" kern="1200" baseline="0" dirty="0" smtClean="0">
                          <a:solidFill>
                            <a:schemeClr val="dk1"/>
                          </a:solidFill>
                          <a:latin typeface="+mn-lt"/>
                          <a:ea typeface="+mn-ea"/>
                          <a:cs typeface="+mn-cs"/>
                        </a:rPr>
                        <a:t>H317</a:t>
                      </a:r>
                      <a:endParaRPr lang="en-US" dirty="0"/>
                    </a:p>
                  </a:txBody>
                  <a:tcPr/>
                </a:tc>
                <a:tc>
                  <a:txBody>
                    <a:bodyPr/>
                    <a:lstStyle/>
                    <a:p>
                      <a:r>
                        <a:rPr lang="es-ES" sz="1800" kern="1200" dirty="0" smtClean="0">
                          <a:solidFill>
                            <a:schemeClr val="dk1"/>
                          </a:solidFill>
                          <a:latin typeface="+mn-lt"/>
                          <a:ea typeface="+mn-ea"/>
                          <a:cs typeface="+mn-cs"/>
                        </a:rPr>
                        <a:t>Puede provocar una reacción alérgica en la piel</a:t>
                      </a:r>
                      <a:endParaRPr lang="en-US" dirty="0"/>
                    </a:p>
                  </a:txBody>
                  <a:tcPr/>
                </a:tc>
                <a:tc>
                  <a:txBody>
                    <a:bodyPr/>
                    <a:lstStyle/>
                    <a:p>
                      <a:r>
                        <a:rPr lang="es-ES" sz="1800" kern="1200" dirty="0" smtClean="0">
                          <a:solidFill>
                            <a:schemeClr val="dk1"/>
                          </a:solidFill>
                          <a:latin typeface="+mn-lt"/>
                          <a:ea typeface="+mn-ea"/>
                          <a:cs typeface="+mn-cs"/>
                        </a:rPr>
                        <a:t>Sensibilización de la piel categoría 1 </a:t>
                      </a:r>
                      <a:endParaRPr lang="en-US" dirty="0" smtClean="0"/>
                    </a:p>
                  </a:txBody>
                  <a:tcPr/>
                </a:tc>
              </a:tr>
              <a:tr h="0">
                <a:tc>
                  <a:txBody>
                    <a:bodyPr/>
                    <a:lstStyle/>
                    <a:p>
                      <a:r>
                        <a:rPr lang="en-US" sz="1800" kern="1200" baseline="0" dirty="0" smtClean="0">
                          <a:solidFill>
                            <a:schemeClr val="dk1"/>
                          </a:solidFill>
                          <a:latin typeface="+mn-lt"/>
                          <a:ea typeface="+mn-ea"/>
                          <a:cs typeface="+mn-cs"/>
                        </a:rPr>
                        <a:t>H318</a:t>
                      </a:r>
                      <a:endParaRPr lang="en-US" dirty="0"/>
                    </a:p>
                  </a:txBody>
                  <a:tcPr/>
                </a:tc>
                <a:tc>
                  <a:txBody>
                    <a:bodyPr/>
                    <a:lstStyle/>
                    <a:p>
                      <a:r>
                        <a:rPr lang="es-ES" sz="1800" kern="1200" dirty="0" smtClean="0">
                          <a:solidFill>
                            <a:schemeClr val="dk1"/>
                          </a:solidFill>
                          <a:latin typeface="+mn-lt"/>
                          <a:ea typeface="+mn-ea"/>
                          <a:cs typeface="+mn-cs"/>
                        </a:rPr>
                        <a:t>Provoca lesiones oculares graves </a:t>
                      </a:r>
                      <a:endParaRPr lang="en-US" dirty="0"/>
                    </a:p>
                  </a:txBody>
                  <a:tcPr/>
                </a:tc>
                <a:tc>
                  <a:txBody>
                    <a:bodyPr/>
                    <a:lstStyle/>
                    <a:p>
                      <a:r>
                        <a:rPr lang="es-ES" sz="1800" kern="1200" dirty="0" smtClean="0">
                          <a:solidFill>
                            <a:schemeClr val="dk1"/>
                          </a:solidFill>
                          <a:latin typeface="+mn-lt"/>
                          <a:ea typeface="+mn-ea"/>
                          <a:cs typeface="+mn-cs"/>
                        </a:rPr>
                        <a:t>Categoría Lesiones o irritación ocular graves / ojo 1 </a:t>
                      </a:r>
                      <a:endParaRPr lang="en-US" dirty="0" smtClean="0"/>
                    </a:p>
                  </a:txBody>
                  <a:tcPr/>
                </a:tc>
              </a:tr>
              <a:tr h="0">
                <a:tc>
                  <a:txBody>
                    <a:bodyPr/>
                    <a:lstStyle/>
                    <a:p>
                      <a:r>
                        <a:rPr lang="en-US" sz="1800" kern="1200" baseline="0" dirty="0" smtClean="0">
                          <a:solidFill>
                            <a:schemeClr val="dk1"/>
                          </a:solidFill>
                          <a:latin typeface="+mn-lt"/>
                          <a:ea typeface="+mn-ea"/>
                          <a:cs typeface="+mn-cs"/>
                        </a:rPr>
                        <a:t>H319</a:t>
                      </a:r>
                      <a:endParaRPr lang="en-US" dirty="0"/>
                    </a:p>
                  </a:txBody>
                  <a:tcPr/>
                </a:tc>
                <a:tc>
                  <a:txBody>
                    <a:bodyPr/>
                    <a:lstStyle/>
                    <a:p>
                      <a:r>
                        <a:rPr lang="es-ES" sz="1800" kern="1200" dirty="0" smtClean="0">
                          <a:solidFill>
                            <a:schemeClr val="dk1"/>
                          </a:solidFill>
                          <a:latin typeface="+mn-lt"/>
                          <a:ea typeface="+mn-ea"/>
                          <a:cs typeface="+mn-cs"/>
                        </a:rPr>
                        <a:t>Provoca irritación ocular grave </a:t>
                      </a:r>
                      <a:endParaRPr lang="en-US" dirty="0"/>
                    </a:p>
                  </a:txBody>
                  <a:tcPr/>
                </a:tc>
                <a:tc>
                  <a:txBody>
                    <a:bodyPr/>
                    <a:lstStyle/>
                    <a:p>
                      <a:r>
                        <a:rPr lang="es-ES" sz="1800" kern="1200" dirty="0" smtClean="0">
                          <a:solidFill>
                            <a:schemeClr val="dk1"/>
                          </a:solidFill>
                          <a:latin typeface="+mn-lt"/>
                          <a:ea typeface="+mn-ea"/>
                          <a:cs typeface="+mn-cs"/>
                        </a:rPr>
                        <a:t>Lesiones o irritación ocular graves / </a:t>
                      </a:r>
                      <a:r>
                        <a:rPr lang="es-ES" sz="1800" kern="1200" dirty="0" err="1" smtClean="0">
                          <a:solidFill>
                            <a:schemeClr val="dk1"/>
                          </a:solidFill>
                          <a:latin typeface="+mn-lt"/>
                          <a:ea typeface="+mn-ea"/>
                          <a:cs typeface="+mn-cs"/>
                        </a:rPr>
                        <a:t>eye</a:t>
                      </a:r>
                      <a:r>
                        <a:rPr lang="es-ES" sz="1800" kern="1200" dirty="0" smtClean="0">
                          <a:solidFill>
                            <a:schemeClr val="dk1"/>
                          </a:solidFill>
                          <a:latin typeface="+mn-lt"/>
                          <a:ea typeface="+mn-ea"/>
                          <a:cs typeface="+mn-cs"/>
                        </a:rPr>
                        <a:t> Categoría 2A </a:t>
                      </a:r>
                      <a:endParaRPr lang="en-US" dirty="0" smtClean="0"/>
                    </a:p>
                  </a:txBody>
                  <a:tcPr/>
                </a:tc>
              </a:tr>
              <a:tr h="0">
                <a:tc>
                  <a:txBody>
                    <a:bodyPr/>
                    <a:lstStyle/>
                    <a:p>
                      <a:r>
                        <a:rPr lang="en-US" sz="1800" kern="1200" baseline="0" dirty="0" smtClean="0">
                          <a:solidFill>
                            <a:schemeClr val="dk1"/>
                          </a:solidFill>
                          <a:latin typeface="+mn-lt"/>
                          <a:ea typeface="+mn-ea"/>
                          <a:cs typeface="+mn-cs"/>
                        </a:rPr>
                        <a:t>H320</a:t>
                      </a:r>
                      <a:endParaRPr lang="en-US" dirty="0"/>
                    </a:p>
                  </a:txBody>
                  <a:tcPr/>
                </a:tc>
                <a:tc>
                  <a:txBody>
                    <a:bodyPr/>
                    <a:lstStyle/>
                    <a:p>
                      <a:r>
                        <a:rPr lang="es-ES" sz="1800" kern="1200" dirty="0" smtClean="0">
                          <a:solidFill>
                            <a:schemeClr val="dk1"/>
                          </a:solidFill>
                          <a:latin typeface="+mn-lt"/>
                          <a:ea typeface="+mn-ea"/>
                          <a:cs typeface="+mn-cs"/>
                        </a:rPr>
                        <a:t>Provoca irritación ocular </a:t>
                      </a:r>
                      <a:endParaRPr lang="en-US" dirty="0"/>
                    </a:p>
                  </a:txBody>
                  <a:tcPr/>
                </a:tc>
                <a:tc>
                  <a:txBody>
                    <a:bodyPr/>
                    <a:lstStyle/>
                    <a:p>
                      <a:r>
                        <a:rPr lang="es-ES" sz="1800" kern="1200" dirty="0" smtClean="0">
                          <a:solidFill>
                            <a:schemeClr val="dk1"/>
                          </a:solidFill>
                          <a:latin typeface="+mn-lt"/>
                          <a:ea typeface="+mn-ea"/>
                          <a:cs typeface="+mn-cs"/>
                        </a:rPr>
                        <a:t>Lesiones o irritación ocular graves / </a:t>
                      </a:r>
                      <a:r>
                        <a:rPr lang="es-ES" sz="1800" kern="1200" dirty="0" err="1" smtClean="0">
                          <a:solidFill>
                            <a:schemeClr val="dk1"/>
                          </a:solidFill>
                          <a:latin typeface="+mn-lt"/>
                          <a:ea typeface="+mn-ea"/>
                          <a:cs typeface="+mn-cs"/>
                        </a:rPr>
                        <a:t>eye</a:t>
                      </a:r>
                      <a:r>
                        <a:rPr lang="es-ES" sz="1800" kern="1200" dirty="0" smtClean="0">
                          <a:solidFill>
                            <a:schemeClr val="dk1"/>
                          </a:solidFill>
                          <a:latin typeface="+mn-lt"/>
                          <a:ea typeface="+mn-ea"/>
                          <a:cs typeface="+mn-cs"/>
                        </a:rPr>
                        <a:t> Categoría 2B </a:t>
                      </a:r>
                      <a:endParaRPr lang="en-US" dirty="0" smtClean="0"/>
                    </a:p>
                  </a:txBody>
                  <a:tcPr/>
                </a:tc>
              </a:tr>
              <a:tr h="0">
                <a:tc>
                  <a:txBody>
                    <a:bodyPr/>
                    <a:lstStyle/>
                    <a:p>
                      <a:r>
                        <a:rPr lang="en-US" sz="1800" kern="1200" baseline="0" dirty="0" smtClean="0">
                          <a:solidFill>
                            <a:schemeClr val="dk1"/>
                          </a:solidFill>
                          <a:latin typeface="+mn-lt"/>
                          <a:ea typeface="+mn-ea"/>
                          <a:cs typeface="+mn-cs"/>
                        </a:rPr>
                        <a:t>H330</a:t>
                      </a:r>
                      <a:endParaRPr lang="en-US" dirty="0"/>
                    </a:p>
                  </a:txBody>
                  <a:tcPr/>
                </a:tc>
                <a:tc>
                  <a:txBody>
                    <a:bodyPr/>
                    <a:lstStyle/>
                    <a:p>
                      <a:r>
                        <a:rPr lang="es-ES" sz="1800" kern="1200" dirty="0" smtClean="0">
                          <a:solidFill>
                            <a:schemeClr val="dk1"/>
                          </a:solidFill>
                          <a:latin typeface="+mn-lt"/>
                          <a:ea typeface="+mn-ea"/>
                          <a:cs typeface="+mn-cs"/>
                        </a:rPr>
                        <a:t>Mortal si se inhala </a:t>
                      </a:r>
                      <a:endParaRPr lang="en-US" dirty="0"/>
                    </a:p>
                  </a:txBody>
                  <a:tcPr/>
                </a:tc>
                <a:tc>
                  <a:txBody>
                    <a:bodyPr/>
                    <a:lstStyle/>
                    <a:p>
                      <a:r>
                        <a:rPr lang="es-ES" sz="1800" kern="1200" dirty="0" smtClean="0">
                          <a:solidFill>
                            <a:schemeClr val="dk1"/>
                          </a:solidFill>
                          <a:latin typeface="+mn-lt"/>
                          <a:ea typeface="+mn-ea"/>
                          <a:cs typeface="+mn-cs"/>
                        </a:rPr>
                        <a:t>Categoría de toxicidad aguda 1 (inhalación)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Categoría de toxicidad aguda 2 (inhalación) .</a:t>
                      </a:r>
                      <a:endParaRPr lang="en-US" dirty="0" smtClean="0"/>
                    </a:p>
                  </a:txBody>
                  <a:tcPr/>
                </a:tc>
              </a:tr>
              <a:tr h="0">
                <a:tc>
                  <a:txBody>
                    <a:bodyPr/>
                    <a:lstStyle/>
                    <a:p>
                      <a:r>
                        <a:rPr lang="en-US" sz="1800" kern="1200" baseline="0" dirty="0" smtClean="0">
                          <a:solidFill>
                            <a:schemeClr val="dk1"/>
                          </a:solidFill>
                          <a:latin typeface="+mn-lt"/>
                          <a:ea typeface="+mn-ea"/>
                          <a:cs typeface="+mn-cs"/>
                        </a:rPr>
                        <a:t>H331</a:t>
                      </a:r>
                      <a:endParaRPr lang="en-US" dirty="0"/>
                    </a:p>
                  </a:txBody>
                  <a:tcPr/>
                </a:tc>
                <a:tc>
                  <a:txBody>
                    <a:bodyPr/>
                    <a:lstStyle/>
                    <a:p>
                      <a:r>
                        <a:rPr lang="es-ES" sz="1800" kern="1200" dirty="0" smtClean="0">
                          <a:solidFill>
                            <a:schemeClr val="dk1"/>
                          </a:solidFill>
                          <a:latin typeface="+mn-lt"/>
                          <a:ea typeface="+mn-ea"/>
                          <a:cs typeface="+mn-cs"/>
                        </a:rPr>
                        <a:t>Tóxico en caso de inhalación </a:t>
                      </a:r>
                      <a:endParaRPr lang="en-US" dirty="0"/>
                    </a:p>
                  </a:txBody>
                  <a:tcPr/>
                </a:tc>
                <a:tc>
                  <a:txBody>
                    <a:bodyPr/>
                    <a:lstStyle/>
                    <a:p>
                      <a:r>
                        <a:rPr lang="es-ES" sz="1800" kern="1200" dirty="0" smtClean="0">
                          <a:solidFill>
                            <a:schemeClr val="dk1"/>
                          </a:solidFill>
                          <a:latin typeface="+mn-lt"/>
                          <a:ea typeface="+mn-ea"/>
                          <a:cs typeface="+mn-cs"/>
                        </a:rPr>
                        <a:t>Categoría de toxicidad aguda 3 (inhalación)</a:t>
                      </a:r>
                      <a:endParaRPr lang="en-US" dirty="0" smtClean="0"/>
                    </a:p>
                  </a:txBody>
                  <a:tcPr/>
                </a:tc>
              </a:tr>
              <a:tr h="0">
                <a:tc>
                  <a:txBody>
                    <a:bodyPr/>
                    <a:lstStyle/>
                    <a:p>
                      <a:r>
                        <a:rPr lang="en-US" sz="1800" kern="1200" baseline="0" dirty="0" smtClean="0">
                          <a:solidFill>
                            <a:schemeClr val="dk1"/>
                          </a:solidFill>
                          <a:latin typeface="+mn-lt"/>
                          <a:ea typeface="+mn-ea"/>
                          <a:cs typeface="+mn-cs"/>
                        </a:rPr>
                        <a:t>H332</a:t>
                      </a:r>
                      <a:endParaRPr lang="en-US" dirty="0"/>
                    </a:p>
                  </a:txBody>
                  <a:tcPr/>
                </a:tc>
                <a:tc>
                  <a:txBody>
                    <a:bodyPr/>
                    <a:lstStyle/>
                    <a:p>
                      <a:r>
                        <a:rPr lang="es-ES" sz="1800" kern="1200" dirty="0" smtClean="0">
                          <a:solidFill>
                            <a:schemeClr val="dk1"/>
                          </a:solidFill>
                          <a:latin typeface="+mn-lt"/>
                          <a:ea typeface="+mn-ea"/>
                          <a:cs typeface="+mn-cs"/>
                        </a:rPr>
                        <a:t>Nocivo si se inhala </a:t>
                      </a:r>
                      <a:endParaRPr lang="en-US" dirty="0"/>
                    </a:p>
                  </a:txBody>
                  <a:tcPr/>
                </a:tc>
                <a:tc>
                  <a:txBody>
                    <a:bodyPr/>
                    <a:lstStyle/>
                    <a:p>
                      <a:r>
                        <a:rPr lang="es-ES" sz="1800" kern="1200" dirty="0" smtClean="0">
                          <a:solidFill>
                            <a:schemeClr val="dk1"/>
                          </a:solidFill>
                          <a:latin typeface="+mn-lt"/>
                          <a:ea typeface="+mn-ea"/>
                          <a:cs typeface="+mn-cs"/>
                        </a:rPr>
                        <a:t>Categoría de toxicidad aguda 4 (inhalación) </a:t>
                      </a:r>
                      <a:endParaRPr lang="en-US" dirty="0" smtClean="0"/>
                    </a:p>
                  </a:txBody>
                  <a:tcPr/>
                </a:tc>
              </a:tr>
              <a:tr h="0">
                <a:tc>
                  <a:txBody>
                    <a:bodyPr/>
                    <a:lstStyle/>
                    <a:p>
                      <a:r>
                        <a:rPr lang="en-US" sz="1800" kern="1200" baseline="0" dirty="0" smtClean="0">
                          <a:solidFill>
                            <a:schemeClr val="dk1"/>
                          </a:solidFill>
                          <a:latin typeface="+mn-lt"/>
                          <a:ea typeface="+mn-ea"/>
                          <a:cs typeface="+mn-cs"/>
                        </a:rPr>
                        <a:t>H333</a:t>
                      </a:r>
                      <a:endParaRPr lang="en-US" dirty="0"/>
                    </a:p>
                  </a:txBody>
                  <a:tcPr/>
                </a:tc>
                <a:tc>
                  <a:txBody>
                    <a:bodyPr/>
                    <a:lstStyle/>
                    <a:p>
                      <a:r>
                        <a:rPr lang="es-ES" sz="1800" kern="1200" dirty="0" smtClean="0">
                          <a:solidFill>
                            <a:schemeClr val="dk1"/>
                          </a:solidFill>
                          <a:latin typeface="+mn-lt"/>
                          <a:ea typeface="+mn-ea"/>
                          <a:cs typeface="+mn-cs"/>
                        </a:rPr>
                        <a:t>Puede ser nocivo si se inhala </a:t>
                      </a:r>
                      <a:endParaRPr lang="en-US" dirty="0"/>
                    </a:p>
                  </a:txBody>
                  <a:tcPr/>
                </a:tc>
                <a:tc>
                  <a:txBody>
                    <a:bodyPr/>
                    <a:lstStyle/>
                    <a:p>
                      <a:r>
                        <a:rPr lang="es-ES" sz="1800" kern="1200" dirty="0" smtClean="0">
                          <a:solidFill>
                            <a:schemeClr val="dk1"/>
                          </a:solidFill>
                          <a:latin typeface="+mn-lt"/>
                          <a:ea typeface="+mn-ea"/>
                          <a:cs typeface="+mn-cs"/>
                        </a:rPr>
                        <a:t>Categoría de toxicidad aguda 5 (inhalación) </a:t>
                      </a:r>
                      <a:endParaRPr lang="en-US" dirty="0" smtClean="0"/>
                    </a:p>
                  </a:txBody>
                  <a:tcPr/>
                </a:tc>
              </a:tr>
              <a:tr h="0">
                <a:tc>
                  <a:txBody>
                    <a:bodyPr/>
                    <a:lstStyle/>
                    <a:p>
                      <a:r>
                        <a:rPr lang="en-US" sz="1800" kern="1200" baseline="0" dirty="0" smtClean="0">
                          <a:solidFill>
                            <a:schemeClr val="dk1"/>
                          </a:solidFill>
                          <a:latin typeface="+mn-lt"/>
                          <a:ea typeface="+mn-ea"/>
                          <a:cs typeface="+mn-cs"/>
                        </a:rPr>
                        <a:t>H334</a:t>
                      </a:r>
                      <a:endParaRPr lang="en-US" dirty="0"/>
                    </a:p>
                  </a:txBody>
                  <a:tcPr/>
                </a:tc>
                <a:tc>
                  <a:txBody>
                    <a:bodyPr/>
                    <a:lstStyle/>
                    <a:p>
                      <a:r>
                        <a:rPr lang="es-ES" sz="1800" kern="1200" dirty="0" smtClean="0">
                          <a:solidFill>
                            <a:schemeClr val="dk1"/>
                          </a:solidFill>
                          <a:latin typeface="+mn-lt"/>
                          <a:ea typeface="+mn-ea"/>
                          <a:cs typeface="+mn-cs"/>
                        </a:rPr>
                        <a:t>Puede causar alergia o síntomas de asma o dificultades respiratorias si se inhala </a:t>
                      </a:r>
                      <a:endParaRPr lang="en-US" dirty="0"/>
                    </a:p>
                  </a:txBody>
                  <a:tcPr/>
                </a:tc>
                <a:tc>
                  <a:txBody>
                    <a:bodyPr/>
                    <a:lstStyle/>
                    <a:p>
                      <a:r>
                        <a:rPr lang="es-ES" sz="1800" kern="1200" dirty="0" smtClean="0">
                          <a:solidFill>
                            <a:schemeClr val="dk1"/>
                          </a:solidFill>
                          <a:latin typeface="+mn-lt"/>
                          <a:ea typeface="+mn-ea"/>
                          <a:cs typeface="+mn-cs"/>
                        </a:rPr>
                        <a:t>Categoría Sensibilización respiratoria 1 </a:t>
                      </a:r>
                      <a:endParaRPr lang="en-US" dirty="0" smtClean="0"/>
                    </a:p>
                  </a:txBody>
                  <a:tcPr/>
                </a:tc>
              </a:tr>
              <a:tr h="0">
                <a:tc>
                  <a:txBody>
                    <a:bodyPr/>
                    <a:lstStyle/>
                    <a:p>
                      <a:r>
                        <a:rPr lang="en-US" sz="1800" kern="1200" baseline="0" dirty="0" smtClean="0">
                          <a:solidFill>
                            <a:schemeClr val="dk1"/>
                          </a:solidFill>
                          <a:latin typeface="+mn-lt"/>
                          <a:ea typeface="+mn-ea"/>
                          <a:cs typeface="+mn-cs"/>
                        </a:rPr>
                        <a:t>H335</a:t>
                      </a:r>
                      <a:endParaRPr lang="en-US" dirty="0"/>
                    </a:p>
                  </a:txBody>
                  <a:tcPr/>
                </a:tc>
                <a:tc>
                  <a:txBody>
                    <a:bodyPr/>
                    <a:lstStyle/>
                    <a:p>
                      <a:r>
                        <a:rPr lang="es-ES" sz="1800" kern="1200" dirty="0" smtClean="0">
                          <a:solidFill>
                            <a:schemeClr val="dk1"/>
                          </a:solidFill>
                          <a:latin typeface="+mn-lt"/>
                          <a:ea typeface="+mn-ea"/>
                          <a:cs typeface="+mn-cs"/>
                        </a:rPr>
                        <a:t>Puede causar irritación respiratoria </a:t>
                      </a:r>
                      <a:endParaRPr lang="en-US" dirty="0"/>
                    </a:p>
                  </a:txBody>
                  <a:tcPr/>
                </a:tc>
                <a:tc>
                  <a:txBody>
                    <a:bodyPr/>
                    <a:lstStyle/>
                    <a:p>
                      <a:r>
                        <a:rPr lang="es-ES" sz="1800" kern="1200" dirty="0" smtClean="0">
                          <a:solidFill>
                            <a:schemeClr val="dk1"/>
                          </a:solidFill>
                          <a:latin typeface="+mn-lt"/>
                          <a:ea typeface="+mn-ea"/>
                          <a:cs typeface="+mn-cs"/>
                        </a:rPr>
                        <a:t>Específica en determinados órganos toxicidad de una sola categoría de exposición 3 </a:t>
                      </a:r>
                      <a:endParaRPr lang="en-US" dirty="0" smtClean="0"/>
                    </a:p>
                  </a:txBody>
                  <a:tcPr/>
                </a:tc>
              </a:tr>
              <a:tr h="0">
                <a:tc>
                  <a:txBody>
                    <a:bodyPr/>
                    <a:lstStyle/>
                    <a:p>
                      <a:r>
                        <a:rPr lang="en-US" sz="1800" kern="1200" baseline="0" dirty="0" smtClean="0">
                          <a:solidFill>
                            <a:schemeClr val="dk1"/>
                          </a:solidFill>
                          <a:latin typeface="+mn-lt"/>
                          <a:ea typeface="+mn-ea"/>
                          <a:cs typeface="+mn-cs"/>
                        </a:rPr>
                        <a:t>H336</a:t>
                      </a:r>
                      <a:endParaRPr lang="en-US" dirty="0"/>
                    </a:p>
                  </a:txBody>
                  <a:tcPr/>
                </a:tc>
                <a:tc>
                  <a:txBody>
                    <a:bodyPr/>
                    <a:lstStyle/>
                    <a:p>
                      <a:r>
                        <a:rPr lang="es-ES" sz="1800" kern="1200" dirty="0" smtClean="0">
                          <a:solidFill>
                            <a:schemeClr val="dk1"/>
                          </a:solidFill>
                          <a:latin typeface="+mn-lt"/>
                          <a:ea typeface="+mn-ea"/>
                          <a:cs typeface="+mn-cs"/>
                        </a:rPr>
                        <a:t>Puede provocar somnolencia o mareos</a:t>
                      </a:r>
                      <a:endParaRPr lang="en-US" dirty="0"/>
                    </a:p>
                  </a:txBody>
                  <a:tcPr/>
                </a:tc>
                <a:tc>
                  <a:txBody>
                    <a:bodyPr/>
                    <a:lstStyle/>
                    <a:p>
                      <a:pPr rtl="0"/>
                      <a:r>
                        <a:rPr lang="es-ES" sz="1800" kern="1200" dirty="0" smtClean="0">
                          <a:solidFill>
                            <a:schemeClr val="dk1"/>
                          </a:solidFill>
                          <a:latin typeface="+mn-lt"/>
                          <a:ea typeface="+mn-ea"/>
                          <a:cs typeface="+mn-cs"/>
                        </a:rPr>
                        <a:t>Específica en determinados órganos toxicidad de una sola categoría de exposición 3</a:t>
                      </a:r>
                      <a:endParaRPr lang="es-ES" dirty="0"/>
                    </a:p>
                  </a:txBody>
                  <a:tcPr/>
                </a:tc>
              </a:tr>
              <a:tr h="0">
                <a:tc>
                  <a:txBody>
                    <a:bodyPr/>
                    <a:lstStyle/>
                    <a:p>
                      <a:r>
                        <a:rPr lang="en-US" sz="1800" kern="1200" baseline="0" dirty="0" smtClean="0">
                          <a:solidFill>
                            <a:schemeClr val="dk1"/>
                          </a:solidFill>
                          <a:latin typeface="+mn-lt"/>
                          <a:ea typeface="+mn-ea"/>
                          <a:cs typeface="+mn-cs"/>
                        </a:rPr>
                        <a:t>H340</a:t>
                      </a:r>
                      <a:endParaRPr lang="en-US" dirty="0"/>
                    </a:p>
                  </a:txBody>
                  <a:tcPr/>
                </a:tc>
                <a:tc>
                  <a:txBody>
                    <a:bodyPr/>
                    <a:lstStyle/>
                    <a:p>
                      <a:r>
                        <a:rPr lang="es-ES" sz="1800" kern="1200" dirty="0" smtClean="0">
                          <a:solidFill>
                            <a:schemeClr val="dk1"/>
                          </a:solidFill>
                          <a:latin typeface="+mn-lt"/>
                          <a:ea typeface="+mn-ea"/>
                          <a:cs typeface="+mn-cs"/>
                        </a:rPr>
                        <a:t>Puede provocar defectos genéticos (indíquese la vía de exposición si se ha demostrado concluyentemente que ninguna otra vía es peligrosa) </a:t>
                      </a:r>
                      <a:endParaRPr lang="en-US" dirty="0"/>
                    </a:p>
                  </a:txBody>
                  <a:tcPr/>
                </a:tc>
                <a:tc>
                  <a:txBody>
                    <a:bodyPr/>
                    <a:lstStyle/>
                    <a:p>
                      <a:r>
                        <a:rPr lang="es-ES" sz="1800" kern="1200" dirty="0" smtClean="0">
                          <a:solidFill>
                            <a:schemeClr val="dk1"/>
                          </a:solidFill>
                          <a:latin typeface="+mn-lt"/>
                          <a:ea typeface="+mn-ea"/>
                          <a:cs typeface="+mn-cs"/>
                        </a:rPr>
                        <a:t>Categoría 1 </a:t>
                      </a:r>
                      <a:r>
                        <a:rPr lang="es-ES" sz="1800" kern="1200" dirty="0" err="1" smtClean="0">
                          <a:solidFill>
                            <a:schemeClr val="dk1"/>
                          </a:solidFill>
                          <a:latin typeface="+mn-lt"/>
                          <a:ea typeface="+mn-ea"/>
                          <a:cs typeface="+mn-cs"/>
                        </a:rPr>
                        <a:t>Mutagenicidad</a:t>
                      </a:r>
                      <a:r>
                        <a:rPr lang="es-ES" sz="1800" kern="1200" dirty="0" smtClean="0">
                          <a:solidFill>
                            <a:schemeClr val="dk1"/>
                          </a:solidFill>
                          <a:latin typeface="+mn-lt"/>
                          <a:ea typeface="+mn-ea"/>
                          <a:cs typeface="+mn-cs"/>
                        </a:rPr>
                        <a:t> en células germinales (1A/1B) </a:t>
                      </a:r>
                      <a:endParaRPr lang="en-US" dirty="0" smtClean="0"/>
                    </a:p>
                  </a:txBody>
                  <a:tcPr/>
                </a:tc>
              </a:tr>
              <a:tr h="0">
                <a:tc>
                  <a:txBody>
                    <a:bodyPr/>
                    <a:lstStyle/>
                    <a:p>
                      <a:r>
                        <a:rPr lang="en-US" sz="1800" kern="1200" baseline="0" dirty="0" smtClean="0">
                          <a:solidFill>
                            <a:schemeClr val="dk1"/>
                          </a:solidFill>
                          <a:latin typeface="+mn-lt"/>
                          <a:ea typeface="+mn-ea"/>
                          <a:cs typeface="+mn-cs"/>
                        </a:rPr>
                        <a:t>H341</a:t>
                      </a:r>
                      <a:endParaRPr lang="en-US" dirty="0"/>
                    </a:p>
                  </a:txBody>
                  <a:tcPr/>
                </a:tc>
                <a:tc>
                  <a:txBody>
                    <a:bodyPr/>
                    <a:lstStyle/>
                    <a:p>
                      <a:r>
                        <a:rPr lang="es-ES" sz="1800" kern="1200" dirty="0" smtClean="0">
                          <a:solidFill>
                            <a:schemeClr val="dk1"/>
                          </a:solidFill>
                          <a:latin typeface="+mn-lt"/>
                          <a:ea typeface="+mn-ea"/>
                          <a:cs typeface="+mn-cs"/>
                        </a:rPr>
                        <a:t>Se sospecha que provoca defectos genéticos (indíquese la vía de exposición si se ha demostrado concluyentemente que ninguna otra vía es peligrosa)</a:t>
                      </a:r>
                      <a:endParaRPr lang="en-US" dirty="0"/>
                    </a:p>
                  </a:txBody>
                  <a:tcPr/>
                </a:tc>
                <a:tc>
                  <a:txBody>
                    <a:bodyPr/>
                    <a:lstStyle/>
                    <a:p>
                      <a:r>
                        <a:rPr lang="es-ES" sz="1800" kern="1200" dirty="0" smtClean="0">
                          <a:solidFill>
                            <a:schemeClr val="dk1"/>
                          </a:solidFill>
                          <a:latin typeface="+mn-lt"/>
                          <a:ea typeface="+mn-ea"/>
                          <a:cs typeface="+mn-cs"/>
                        </a:rPr>
                        <a:t>Categoría </a:t>
                      </a:r>
                      <a:r>
                        <a:rPr lang="es-ES" sz="1800" kern="1200" dirty="0" err="1" smtClean="0">
                          <a:solidFill>
                            <a:schemeClr val="dk1"/>
                          </a:solidFill>
                          <a:latin typeface="+mn-lt"/>
                          <a:ea typeface="+mn-ea"/>
                          <a:cs typeface="+mn-cs"/>
                        </a:rPr>
                        <a:t>Mutagenicidad</a:t>
                      </a:r>
                      <a:r>
                        <a:rPr lang="es-ES" sz="1800" kern="1200" dirty="0" smtClean="0">
                          <a:solidFill>
                            <a:schemeClr val="dk1"/>
                          </a:solidFill>
                          <a:latin typeface="+mn-lt"/>
                          <a:ea typeface="+mn-ea"/>
                          <a:cs typeface="+mn-cs"/>
                        </a:rPr>
                        <a:t> en células germinales 2 </a:t>
                      </a:r>
                      <a:endParaRPr lang="en-US" dirty="0" smtClean="0"/>
                    </a:p>
                  </a:txBody>
                  <a:tcPr/>
                </a:tc>
              </a:tr>
              <a:tr h="0">
                <a:tc>
                  <a:txBody>
                    <a:bodyPr/>
                    <a:lstStyle/>
                    <a:p>
                      <a:r>
                        <a:rPr lang="en-US" sz="1800" kern="1200" baseline="0" dirty="0" smtClean="0">
                          <a:solidFill>
                            <a:schemeClr val="dk1"/>
                          </a:solidFill>
                          <a:latin typeface="+mn-lt"/>
                          <a:ea typeface="+mn-ea"/>
                          <a:cs typeface="+mn-cs"/>
                        </a:rPr>
                        <a:t>H350</a:t>
                      </a:r>
                      <a:endParaRPr lang="en-US" dirty="0"/>
                    </a:p>
                  </a:txBody>
                  <a:tcPr/>
                </a:tc>
                <a:tc>
                  <a:txBody>
                    <a:bodyPr/>
                    <a:lstStyle/>
                    <a:p>
                      <a:r>
                        <a:rPr lang="es-ES" sz="1800" kern="1200" dirty="0" smtClean="0">
                          <a:solidFill>
                            <a:schemeClr val="dk1"/>
                          </a:solidFill>
                          <a:latin typeface="+mn-lt"/>
                          <a:ea typeface="+mn-ea"/>
                          <a:cs typeface="+mn-cs"/>
                        </a:rPr>
                        <a:t>Puede provocar cáncer (indíquese la vía de exposición si se ha demostrado concluyentemente que ninguna otra vía es peligrosa)</a:t>
                      </a:r>
                      <a:endParaRPr lang="en-US" dirty="0"/>
                    </a:p>
                  </a:txBody>
                  <a:tcPr/>
                </a:tc>
                <a:tc>
                  <a:txBody>
                    <a:bodyPr/>
                    <a:lstStyle/>
                    <a:p>
                      <a:r>
                        <a:rPr lang="es-ES" sz="1800" kern="1200" dirty="0" err="1" smtClean="0">
                          <a:solidFill>
                            <a:schemeClr val="dk1"/>
                          </a:solidFill>
                          <a:latin typeface="+mn-lt"/>
                          <a:ea typeface="+mn-ea"/>
                          <a:cs typeface="+mn-cs"/>
                        </a:rPr>
                        <a:t>Carcinogenicidad</a:t>
                      </a:r>
                      <a:r>
                        <a:rPr lang="es-ES" sz="1800" kern="1200" dirty="0" smtClean="0">
                          <a:solidFill>
                            <a:schemeClr val="dk1"/>
                          </a:solidFill>
                          <a:latin typeface="+mn-lt"/>
                          <a:ea typeface="+mn-ea"/>
                          <a:cs typeface="+mn-cs"/>
                        </a:rPr>
                        <a:t> categoría 1 (1A/1B) </a:t>
                      </a:r>
                      <a:endParaRPr lang="en-US" dirty="0" smtClean="0"/>
                    </a:p>
                  </a:txBody>
                  <a:tcPr/>
                </a:tc>
              </a:tr>
              <a:tr h="0">
                <a:tc>
                  <a:txBody>
                    <a:bodyPr/>
                    <a:lstStyle/>
                    <a:p>
                      <a:r>
                        <a:rPr lang="en-US" sz="1800" kern="1200" baseline="0" dirty="0" smtClean="0">
                          <a:solidFill>
                            <a:schemeClr val="dk1"/>
                          </a:solidFill>
                          <a:latin typeface="+mn-lt"/>
                          <a:ea typeface="+mn-ea"/>
                          <a:cs typeface="+mn-cs"/>
                        </a:rPr>
                        <a:t>H351</a:t>
                      </a:r>
                      <a:endParaRPr lang="en-US" dirty="0"/>
                    </a:p>
                  </a:txBody>
                  <a:tcPr/>
                </a:tc>
                <a:tc>
                  <a:txBody>
                    <a:bodyPr/>
                    <a:lstStyle/>
                    <a:p>
                      <a:r>
                        <a:rPr lang="es-ES" sz="1800" kern="1200" dirty="0" smtClean="0">
                          <a:solidFill>
                            <a:schemeClr val="dk1"/>
                          </a:solidFill>
                          <a:latin typeface="+mn-lt"/>
                          <a:ea typeface="+mn-ea"/>
                          <a:cs typeface="+mn-cs"/>
                        </a:rPr>
                        <a:t>Se sospecha que provoca cáncer (indíquese la vía de exposición si se ha demostrado concluyentemente que ninguna otra vía es peligrosa) </a:t>
                      </a:r>
                      <a:endParaRPr lang="en-US" dirty="0"/>
                    </a:p>
                  </a:txBody>
                  <a:tcPr/>
                </a:tc>
                <a:tc>
                  <a:txBody>
                    <a:bodyPr/>
                    <a:lstStyle/>
                    <a:p>
                      <a:r>
                        <a:rPr lang="es-ES" sz="1800" kern="1200" dirty="0" err="1" smtClean="0">
                          <a:solidFill>
                            <a:schemeClr val="dk1"/>
                          </a:solidFill>
                          <a:latin typeface="+mn-lt"/>
                          <a:ea typeface="+mn-ea"/>
                          <a:cs typeface="+mn-cs"/>
                        </a:rPr>
                        <a:t>Carcinogenicidad</a:t>
                      </a:r>
                      <a:r>
                        <a:rPr lang="es-ES" sz="1800" kern="1200" dirty="0" smtClean="0">
                          <a:solidFill>
                            <a:schemeClr val="dk1"/>
                          </a:solidFill>
                          <a:latin typeface="+mn-lt"/>
                          <a:ea typeface="+mn-ea"/>
                          <a:cs typeface="+mn-cs"/>
                        </a:rPr>
                        <a:t> categoría 2 </a:t>
                      </a:r>
                      <a:endParaRPr lang="en-US" dirty="0" smtClean="0"/>
                    </a:p>
                  </a:txBody>
                  <a:tcPr/>
                </a:tc>
              </a:tr>
              <a:tr h="0">
                <a:tc>
                  <a:txBody>
                    <a:bodyPr/>
                    <a:lstStyle/>
                    <a:p>
                      <a:r>
                        <a:rPr lang="en-US" sz="1800" kern="1200" baseline="0" dirty="0" smtClean="0">
                          <a:solidFill>
                            <a:schemeClr val="dk1"/>
                          </a:solidFill>
                          <a:latin typeface="+mn-lt"/>
                          <a:ea typeface="+mn-ea"/>
                          <a:cs typeface="+mn-cs"/>
                        </a:rPr>
                        <a:t>H360</a:t>
                      </a:r>
                      <a:endParaRPr lang="en-US" dirty="0"/>
                    </a:p>
                  </a:txBody>
                  <a:tcPr/>
                </a:tc>
                <a:tc>
                  <a:txBody>
                    <a:bodyPr/>
                    <a:lstStyle/>
                    <a:p>
                      <a:r>
                        <a:rPr lang="es-ES" sz="1800" kern="1200" smtClean="0">
                          <a:solidFill>
                            <a:schemeClr val="dk1"/>
                          </a:solidFill>
                          <a:latin typeface="+mn-lt"/>
                          <a:ea typeface="+mn-ea"/>
                          <a:cs typeface="+mn-cs"/>
                        </a:rPr>
                        <a:t>Puede perjudicar la fertilidad o el feto (indíquese el efecto específico si se conoce) (indíquese la vía de exposición si se ha demostrado concluyentemente que ninguna otra vía es peligrosa)</a:t>
                      </a:r>
                      <a:endParaRPr lang="en-US" dirty="0"/>
                    </a:p>
                  </a:txBody>
                  <a:tcPr/>
                </a:tc>
                <a:tc>
                  <a:txBody>
                    <a:bodyPr/>
                    <a:lstStyle/>
                    <a:p>
                      <a:r>
                        <a:rPr lang="es-ES" sz="1800" kern="1200" dirty="0" smtClean="0">
                          <a:solidFill>
                            <a:schemeClr val="dk1"/>
                          </a:solidFill>
                          <a:latin typeface="+mn-lt"/>
                          <a:ea typeface="+mn-ea"/>
                          <a:cs typeface="+mn-cs"/>
                        </a:rPr>
                        <a:t>Toxicidad para la reproducción de categoría 1 (1A/1B) </a:t>
                      </a:r>
                      <a:endParaRPr lang="en-US" dirty="0" smtClean="0"/>
                    </a:p>
                  </a:txBody>
                  <a:tcPr/>
                </a:tc>
              </a:tr>
              <a:tr h="0">
                <a:tc>
                  <a:txBody>
                    <a:bodyPr/>
                    <a:lstStyle/>
                    <a:p>
                      <a:r>
                        <a:rPr lang="en-US" sz="1800" kern="1200" baseline="0" smtClean="0">
                          <a:solidFill>
                            <a:schemeClr val="dk1"/>
                          </a:solidFill>
                          <a:latin typeface="+mn-lt"/>
                          <a:ea typeface="+mn-ea"/>
                          <a:cs typeface="+mn-cs"/>
                        </a:rPr>
                        <a:t>H361</a:t>
                      </a:r>
                      <a:endParaRPr lang="en-US" dirty="0"/>
                    </a:p>
                  </a:txBody>
                  <a:tcPr/>
                </a:tc>
                <a:tc>
                  <a:txBody>
                    <a:bodyPr/>
                    <a:lstStyle/>
                    <a:p>
                      <a:r>
                        <a:rPr lang="es-ES" sz="1800" kern="1200" dirty="0" smtClean="0">
                          <a:solidFill>
                            <a:schemeClr val="dk1"/>
                          </a:solidFill>
                          <a:latin typeface="+mn-lt"/>
                          <a:ea typeface="+mn-ea"/>
                          <a:cs typeface="+mn-cs"/>
                        </a:rPr>
                        <a:t>Se sospecha que perjudica la fertilidad o el feto (indíquese el efecto específico si se conoce) (indíquese la vía de exposición si se ha demostrado concluyentemente que ninguna otra vía es peligrosa) </a:t>
                      </a:r>
                      <a:endParaRPr lang="en-US" dirty="0"/>
                    </a:p>
                  </a:txBody>
                  <a:tcPr/>
                </a:tc>
                <a:tc>
                  <a:txBody>
                    <a:bodyPr/>
                    <a:lstStyle/>
                    <a:p>
                      <a:r>
                        <a:rPr lang="es-ES" sz="1800" kern="1200" dirty="0" smtClean="0">
                          <a:solidFill>
                            <a:schemeClr val="dk1"/>
                          </a:solidFill>
                          <a:latin typeface="+mn-lt"/>
                          <a:ea typeface="+mn-ea"/>
                          <a:cs typeface="+mn-cs"/>
                        </a:rPr>
                        <a:t>Toxicidad para la reproducción de categoría 2 </a:t>
                      </a:r>
                      <a:endParaRPr lang="en-US" dirty="0" smtClean="0"/>
                    </a:p>
                  </a:txBody>
                  <a:tcPr/>
                </a:tc>
              </a:tr>
              <a:tr h="0">
                <a:tc>
                  <a:txBody>
                    <a:bodyPr/>
                    <a:lstStyle/>
                    <a:p>
                      <a:r>
                        <a:rPr lang="en-US" sz="1800" kern="1200" baseline="0" dirty="0" smtClean="0">
                          <a:solidFill>
                            <a:schemeClr val="dk1"/>
                          </a:solidFill>
                          <a:latin typeface="+mn-lt"/>
                          <a:ea typeface="+mn-ea"/>
                          <a:cs typeface="+mn-cs"/>
                        </a:rPr>
                        <a:t>H362</a:t>
                      </a:r>
                      <a:endParaRPr lang="en-US" dirty="0"/>
                    </a:p>
                  </a:txBody>
                  <a:tcPr/>
                </a:tc>
                <a:tc>
                  <a:txBody>
                    <a:bodyPr/>
                    <a:lstStyle/>
                    <a:p>
                      <a:r>
                        <a:rPr lang="es-ES" sz="1800" kern="1200" dirty="0" smtClean="0">
                          <a:solidFill>
                            <a:schemeClr val="dk1"/>
                          </a:solidFill>
                          <a:latin typeface="+mn-lt"/>
                          <a:ea typeface="+mn-ea"/>
                          <a:cs typeface="+mn-cs"/>
                        </a:rPr>
                        <a:t>Puede perjudicar a los niños alimentados con leche materna </a:t>
                      </a:r>
                      <a:endParaRPr lang="en-US" dirty="0"/>
                    </a:p>
                  </a:txBody>
                  <a:tcPr/>
                </a:tc>
                <a:tc>
                  <a:txBody>
                    <a:bodyPr/>
                    <a:lstStyle/>
                    <a:p>
                      <a:r>
                        <a:rPr lang="es-ES" sz="1800" kern="1200" dirty="0" smtClean="0">
                          <a:solidFill>
                            <a:schemeClr val="dk1"/>
                          </a:solidFill>
                          <a:latin typeface="+mn-lt"/>
                          <a:ea typeface="+mn-ea"/>
                          <a:cs typeface="+mn-cs"/>
                        </a:rPr>
                        <a:t>Efecto sobre la lactancia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través </a:t>
                      </a:r>
                      <a:endParaRPr lang="en-US" dirty="0" smtClean="0"/>
                    </a:p>
                  </a:txBody>
                  <a:tcPr/>
                </a:tc>
              </a:tr>
              <a:tr h="0">
                <a:tc>
                  <a:txBody>
                    <a:bodyPr/>
                    <a:lstStyle/>
                    <a:p>
                      <a:r>
                        <a:rPr lang="en-US" sz="1800" kern="1200" baseline="0" dirty="0" smtClean="0">
                          <a:solidFill>
                            <a:schemeClr val="dk1"/>
                          </a:solidFill>
                          <a:latin typeface="+mn-lt"/>
                          <a:ea typeface="+mn-ea"/>
                          <a:cs typeface="+mn-cs"/>
                        </a:rPr>
                        <a:t>H370</a:t>
                      </a:r>
                      <a:endParaRPr lang="en-US" dirty="0"/>
                    </a:p>
                  </a:txBody>
                  <a:tcPr/>
                </a:tc>
                <a:tc>
                  <a:txBody>
                    <a:bodyPr/>
                    <a:lstStyle/>
                    <a:p>
                      <a:r>
                        <a:rPr lang="es-ES" sz="1800" kern="1200" dirty="0" smtClean="0">
                          <a:solidFill>
                            <a:schemeClr val="dk1"/>
                          </a:solidFill>
                          <a:latin typeface="+mn-lt"/>
                          <a:ea typeface="+mn-ea"/>
                          <a:cs typeface="+mn-cs"/>
                        </a:rPr>
                        <a:t>Provoca daños en los órganos (indíquense todos los órganos efectuadas si se conoce) (indíquese la vía de exposición si se ha demostrado concluyentemente que ninguna otra vía es peligrosa) </a:t>
                      </a:r>
                      <a:endParaRPr lang="en-US" dirty="0"/>
                    </a:p>
                  </a:txBody>
                  <a:tcPr/>
                </a:tc>
                <a:tc>
                  <a:txBody>
                    <a:bodyPr/>
                    <a:lstStyle/>
                    <a:p>
                      <a:r>
                        <a:rPr lang="es-ES" sz="1800" kern="1200" dirty="0" smtClean="0">
                          <a:solidFill>
                            <a:schemeClr val="dk1"/>
                          </a:solidFill>
                          <a:latin typeface="+mn-lt"/>
                          <a:ea typeface="+mn-ea"/>
                          <a:cs typeface="+mn-cs"/>
                        </a:rPr>
                        <a:t>Específica en determinados órganos toxicidad de una sola categoría de exposición 1 </a:t>
                      </a:r>
                      <a:endParaRPr lang="en-US" dirty="0" smtClean="0"/>
                    </a:p>
                  </a:txBody>
                  <a:tcPr/>
                </a:tc>
              </a:tr>
              <a:tr h="0">
                <a:tc>
                  <a:txBody>
                    <a:bodyPr/>
                    <a:lstStyle/>
                    <a:p>
                      <a:r>
                        <a:rPr lang="en-US" sz="1800" kern="1200" baseline="0" dirty="0" smtClean="0">
                          <a:solidFill>
                            <a:schemeClr val="dk1"/>
                          </a:solidFill>
                          <a:latin typeface="+mn-lt"/>
                          <a:ea typeface="+mn-ea"/>
                          <a:cs typeface="+mn-cs"/>
                        </a:rPr>
                        <a:t>H371</a:t>
                      </a:r>
                      <a:endParaRPr lang="en-US" dirty="0"/>
                    </a:p>
                  </a:txBody>
                  <a:tcPr/>
                </a:tc>
                <a:tc>
                  <a:txBody>
                    <a:bodyPr/>
                    <a:lstStyle/>
                    <a:p>
                      <a:r>
                        <a:rPr lang="es-ES" sz="1800" kern="1200" dirty="0" smtClean="0">
                          <a:solidFill>
                            <a:schemeClr val="dk1"/>
                          </a:solidFill>
                          <a:latin typeface="+mn-lt"/>
                          <a:ea typeface="+mn-ea"/>
                          <a:cs typeface="+mn-cs"/>
                        </a:rPr>
                        <a:t>Puede provocar daños en los órganos (o indíquense todos los órganos efectuadas si se conoce) (indíquese la vía de exposición si se ha demostrado concluyentemente que ninguna otra vía es peligrosa) </a:t>
                      </a:r>
                      <a:endParaRPr lang="en-US" dirty="0"/>
                    </a:p>
                  </a:txBody>
                  <a:tcPr/>
                </a:tc>
                <a:tc>
                  <a:txBody>
                    <a:bodyPr/>
                    <a:lstStyle/>
                    <a:p>
                      <a:r>
                        <a:rPr lang="es-ES" sz="1800" kern="1200" dirty="0" smtClean="0">
                          <a:solidFill>
                            <a:schemeClr val="dk1"/>
                          </a:solidFill>
                          <a:latin typeface="+mn-lt"/>
                          <a:ea typeface="+mn-ea"/>
                          <a:cs typeface="+mn-cs"/>
                        </a:rPr>
                        <a:t>Específica en determinados órganos toxicidad de una sola categoría de exposición 2 </a:t>
                      </a:r>
                      <a:endParaRPr lang="en-US" dirty="0" smtClean="0"/>
                    </a:p>
                  </a:txBody>
                  <a:tcPr/>
                </a:tc>
              </a:tr>
              <a:tr h="0">
                <a:tc>
                  <a:txBody>
                    <a:bodyPr/>
                    <a:lstStyle/>
                    <a:p>
                      <a:r>
                        <a:rPr lang="en-US" sz="1800" kern="1200" baseline="0" dirty="0" smtClean="0">
                          <a:solidFill>
                            <a:schemeClr val="dk1"/>
                          </a:solidFill>
                          <a:latin typeface="+mn-lt"/>
                          <a:ea typeface="+mn-ea"/>
                          <a:cs typeface="+mn-cs"/>
                        </a:rPr>
                        <a:t>H372</a:t>
                      </a:r>
                      <a:endParaRPr lang="en-US" dirty="0"/>
                    </a:p>
                  </a:txBody>
                  <a:tcPr/>
                </a:tc>
                <a:tc>
                  <a:txBody>
                    <a:bodyPr/>
                    <a:lstStyle/>
                    <a:p>
                      <a:r>
                        <a:rPr lang="es-ES" sz="1800" kern="1200" dirty="0" smtClean="0">
                          <a:solidFill>
                            <a:schemeClr val="dk1"/>
                          </a:solidFill>
                          <a:latin typeface="+mn-lt"/>
                          <a:ea typeface="+mn-ea"/>
                          <a:cs typeface="+mn-cs"/>
                        </a:rPr>
                        <a:t>Provoca daños en los órganos tras exposiciones prolongadas o repetidas </a:t>
                      </a:r>
                      <a:endParaRPr lang="en-US" dirty="0"/>
                    </a:p>
                  </a:txBody>
                  <a:tcPr/>
                </a:tc>
                <a:tc>
                  <a:txBody>
                    <a:bodyPr/>
                    <a:lstStyle/>
                    <a:p>
                      <a:r>
                        <a:rPr lang="es-ES" sz="1800" kern="1200" dirty="0" smtClean="0">
                          <a:solidFill>
                            <a:schemeClr val="dk1"/>
                          </a:solidFill>
                          <a:latin typeface="+mn-lt"/>
                          <a:ea typeface="+mn-ea"/>
                          <a:cs typeface="+mn-cs"/>
                        </a:rPr>
                        <a:t>Específica en determinados órganos categoría de exposición toxicidad repetida 1 </a:t>
                      </a:r>
                      <a:endParaRPr lang="en-US" dirty="0" smtClean="0"/>
                    </a:p>
                  </a:txBody>
                  <a:tcPr/>
                </a:tc>
              </a:tr>
              <a:tr h="0">
                <a:tc>
                  <a:txBody>
                    <a:bodyPr/>
                    <a:lstStyle/>
                    <a:p>
                      <a:r>
                        <a:rPr lang="en-US" sz="1800" kern="1200" baseline="0" dirty="0" smtClean="0">
                          <a:solidFill>
                            <a:schemeClr val="dk1"/>
                          </a:solidFill>
                          <a:latin typeface="+mn-lt"/>
                          <a:ea typeface="+mn-ea"/>
                          <a:cs typeface="+mn-cs"/>
                        </a:rPr>
                        <a:t>H373</a:t>
                      </a:r>
                      <a:endParaRPr lang="en-US" dirty="0"/>
                    </a:p>
                  </a:txBody>
                  <a:tcPr/>
                </a:tc>
                <a:tc>
                  <a:txBody>
                    <a:bodyPr/>
                    <a:lstStyle/>
                    <a:p>
                      <a:r>
                        <a:rPr lang="es-ES" sz="1800" kern="1200" dirty="0" smtClean="0">
                          <a:solidFill>
                            <a:schemeClr val="dk1"/>
                          </a:solidFill>
                          <a:latin typeface="+mn-lt"/>
                          <a:ea typeface="+mn-ea"/>
                          <a:cs typeface="+mn-cs"/>
                        </a:rPr>
                        <a:t>Puede provocar daños en los órganos tras exposiciones prolongadas o repetidas</a:t>
                      </a:r>
                      <a:endParaRPr lang="en-US" dirty="0"/>
                    </a:p>
                  </a:txBody>
                  <a:tcPr/>
                </a:tc>
                <a:tc>
                  <a:txBody>
                    <a:bodyPr/>
                    <a:lstStyle/>
                    <a:p>
                      <a:r>
                        <a:rPr lang="es-ES" sz="1800" kern="1200" dirty="0" smtClean="0">
                          <a:solidFill>
                            <a:schemeClr val="dk1"/>
                          </a:solidFill>
                          <a:latin typeface="+mn-lt"/>
                          <a:ea typeface="+mn-ea"/>
                          <a:cs typeface="+mn-cs"/>
                        </a:rPr>
                        <a:t>Específica en determinados órganos categoría de exposición toxicidad repetida 2</a:t>
                      </a:r>
                      <a:endParaRPr lang="en-US" dirty="0" smtClean="0"/>
                    </a:p>
                  </a:txBody>
                  <a:tcPr/>
                </a:tc>
              </a:tr>
              <a:tr h="0">
                <a:tc>
                  <a:txBody>
                    <a:bodyPr/>
                    <a:lstStyle/>
                    <a:p>
                      <a:r>
                        <a:rPr lang="en-US" sz="1800" kern="1200" baseline="0" dirty="0" smtClean="0">
                          <a:solidFill>
                            <a:schemeClr val="dk1"/>
                          </a:solidFill>
                          <a:latin typeface="+mn-lt"/>
                          <a:ea typeface="+mn-ea"/>
                          <a:cs typeface="+mn-cs"/>
                        </a:rPr>
                        <a:t>H400</a:t>
                      </a:r>
                      <a:endParaRPr lang="en-US" dirty="0"/>
                    </a:p>
                  </a:txBody>
                  <a:tcPr/>
                </a:tc>
                <a:tc>
                  <a:txBody>
                    <a:bodyPr/>
                    <a:lstStyle/>
                    <a:p>
                      <a:r>
                        <a:rPr lang="es-ES" sz="1800" kern="1200" dirty="0" smtClean="0">
                          <a:solidFill>
                            <a:schemeClr val="dk1"/>
                          </a:solidFill>
                          <a:latin typeface="+mn-lt"/>
                          <a:ea typeface="+mn-ea"/>
                          <a:cs typeface="+mn-cs"/>
                        </a:rPr>
                        <a:t>Muy tóxico para los organismos acuáticos </a:t>
                      </a:r>
                      <a:endParaRPr lang="en-US" dirty="0"/>
                    </a:p>
                  </a:txBody>
                  <a:tcPr/>
                </a:tc>
                <a:tc>
                  <a:txBody>
                    <a:bodyPr/>
                    <a:lstStyle/>
                    <a:p>
                      <a:r>
                        <a:rPr lang="es-ES" sz="1800" kern="1200" dirty="0" smtClean="0">
                          <a:solidFill>
                            <a:schemeClr val="dk1"/>
                          </a:solidFill>
                          <a:latin typeface="+mn-lt"/>
                          <a:ea typeface="+mn-ea"/>
                          <a:cs typeface="+mn-cs"/>
                        </a:rPr>
                        <a:t>Peligroso para el medio ambiente acuático - categoría de toxicidad aguda 1 </a:t>
                      </a:r>
                      <a:endParaRPr lang="en-US" dirty="0" smtClean="0"/>
                    </a:p>
                  </a:txBody>
                  <a:tcPr/>
                </a:tc>
              </a:tr>
              <a:tr h="0">
                <a:tc>
                  <a:txBody>
                    <a:bodyPr/>
                    <a:lstStyle/>
                    <a:p>
                      <a:r>
                        <a:rPr lang="en-US" sz="1800" kern="1200" baseline="0" dirty="0" smtClean="0">
                          <a:solidFill>
                            <a:schemeClr val="dk1"/>
                          </a:solidFill>
                          <a:latin typeface="+mn-lt"/>
                          <a:ea typeface="+mn-ea"/>
                          <a:cs typeface="+mn-cs"/>
                        </a:rPr>
                        <a:t>H401</a:t>
                      </a:r>
                      <a:endParaRPr lang="en-US" dirty="0"/>
                    </a:p>
                  </a:txBody>
                  <a:tcPr/>
                </a:tc>
                <a:tc>
                  <a:txBody>
                    <a:bodyPr/>
                    <a:lstStyle/>
                    <a:p>
                      <a:r>
                        <a:rPr lang="es-ES" sz="1800" kern="1200" dirty="0" smtClean="0">
                          <a:solidFill>
                            <a:schemeClr val="dk1"/>
                          </a:solidFill>
                          <a:latin typeface="+mn-lt"/>
                          <a:ea typeface="+mn-ea"/>
                          <a:cs typeface="+mn-cs"/>
                        </a:rPr>
                        <a:t>Tóxico para la vida acuática </a:t>
                      </a:r>
                      <a:endParaRPr lang="en-US" dirty="0"/>
                    </a:p>
                  </a:txBody>
                  <a:tcPr/>
                </a:tc>
                <a:tc>
                  <a:txBody>
                    <a:bodyPr/>
                    <a:lstStyle/>
                    <a:p>
                      <a:r>
                        <a:rPr lang="es-ES" sz="1800" kern="1200" dirty="0" smtClean="0">
                          <a:solidFill>
                            <a:schemeClr val="dk1"/>
                          </a:solidFill>
                          <a:latin typeface="+mn-lt"/>
                          <a:ea typeface="+mn-ea"/>
                          <a:cs typeface="+mn-cs"/>
                        </a:rPr>
                        <a:t>Peligroso para el medio ambiente acuático - categoría de toxicidad aguda 2</a:t>
                      </a:r>
                      <a:endParaRPr lang="en-US" dirty="0" smtClean="0"/>
                    </a:p>
                  </a:txBody>
                  <a:tcPr/>
                </a:tc>
              </a:tr>
              <a:tr h="0">
                <a:tc>
                  <a:txBody>
                    <a:bodyPr/>
                    <a:lstStyle/>
                    <a:p>
                      <a:r>
                        <a:rPr lang="en-US" sz="1800" kern="1200" baseline="0" dirty="0" smtClean="0">
                          <a:solidFill>
                            <a:schemeClr val="dk1"/>
                          </a:solidFill>
                          <a:latin typeface="+mn-lt"/>
                          <a:ea typeface="+mn-ea"/>
                          <a:cs typeface="+mn-cs"/>
                        </a:rPr>
                        <a:t>H402</a:t>
                      </a:r>
                      <a:endParaRPr lang="en-US" dirty="0"/>
                    </a:p>
                  </a:txBody>
                  <a:tcPr/>
                </a:tc>
                <a:tc>
                  <a:txBody>
                    <a:bodyPr/>
                    <a:lstStyle/>
                    <a:p>
                      <a:r>
                        <a:rPr lang="es-ES" sz="1800" kern="1200" dirty="0" smtClean="0">
                          <a:solidFill>
                            <a:schemeClr val="dk1"/>
                          </a:solidFill>
                          <a:latin typeface="+mn-lt"/>
                          <a:ea typeface="+mn-ea"/>
                          <a:cs typeface="+mn-cs"/>
                        </a:rPr>
                        <a:t>Nocivo para la vida acuática </a:t>
                      </a:r>
                      <a:endParaRPr lang="en-US" dirty="0"/>
                    </a:p>
                  </a:txBody>
                  <a:tcPr/>
                </a:tc>
                <a:tc>
                  <a:txBody>
                    <a:bodyPr/>
                    <a:lstStyle/>
                    <a:p>
                      <a:r>
                        <a:rPr lang="es-ES" sz="1800" kern="1200" dirty="0" smtClean="0">
                          <a:solidFill>
                            <a:schemeClr val="dk1"/>
                          </a:solidFill>
                          <a:latin typeface="+mn-lt"/>
                          <a:ea typeface="+mn-ea"/>
                          <a:cs typeface="+mn-cs"/>
                        </a:rPr>
                        <a:t>Peligroso para el medio ambiente acuático - categoría de toxicidad aguda 3</a:t>
                      </a:r>
                      <a:endParaRPr lang="en-US" dirty="0" smtClean="0"/>
                    </a:p>
                  </a:txBody>
                  <a:tcPr/>
                </a:tc>
              </a:tr>
              <a:tr h="0">
                <a:tc>
                  <a:txBody>
                    <a:bodyPr/>
                    <a:lstStyle/>
                    <a:p>
                      <a:r>
                        <a:rPr lang="en-US" sz="1800" kern="1200" baseline="0" dirty="0" smtClean="0">
                          <a:solidFill>
                            <a:schemeClr val="dk1"/>
                          </a:solidFill>
                          <a:latin typeface="+mn-lt"/>
                          <a:ea typeface="+mn-ea"/>
                          <a:cs typeface="+mn-cs"/>
                        </a:rPr>
                        <a:t>H410</a:t>
                      </a:r>
                      <a:endParaRPr lang="en-US" dirty="0"/>
                    </a:p>
                  </a:txBody>
                  <a:tcPr/>
                </a:tc>
                <a:tc>
                  <a:txBody>
                    <a:bodyPr/>
                    <a:lstStyle/>
                    <a:p>
                      <a:r>
                        <a:rPr lang="es-ES" sz="1800" kern="1200" dirty="0" smtClean="0">
                          <a:solidFill>
                            <a:schemeClr val="dk1"/>
                          </a:solidFill>
                          <a:latin typeface="+mn-lt"/>
                          <a:ea typeface="+mn-ea"/>
                          <a:cs typeface="+mn-cs"/>
                        </a:rPr>
                        <a:t>Muy tóxico para los organismos acuáticos, con efectos nocivos duraderos </a:t>
                      </a:r>
                      <a:endParaRPr lang="en-US" dirty="0"/>
                    </a:p>
                  </a:txBody>
                  <a:tcPr/>
                </a:tc>
                <a:tc>
                  <a:txBody>
                    <a:bodyPr/>
                    <a:lstStyle/>
                    <a:p>
                      <a:r>
                        <a:rPr lang="es-ES" sz="1800" kern="1200" dirty="0" smtClean="0">
                          <a:solidFill>
                            <a:schemeClr val="dk1"/>
                          </a:solidFill>
                          <a:latin typeface="+mn-lt"/>
                          <a:ea typeface="+mn-ea"/>
                          <a:cs typeface="+mn-cs"/>
                        </a:rPr>
                        <a:t>Peligroso para el medio ambiente acuático - categoría de toxicidad crónica 1 </a:t>
                      </a:r>
                      <a:endParaRPr lang="en-US" dirty="0" smtClean="0"/>
                    </a:p>
                  </a:txBody>
                  <a:tcPr/>
                </a:tc>
              </a:tr>
              <a:tr h="0">
                <a:tc>
                  <a:txBody>
                    <a:bodyPr/>
                    <a:lstStyle/>
                    <a:p>
                      <a:r>
                        <a:rPr lang="en-US" sz="1800" kern="1200" baseline="0" smtClean="0">
                          <a:solidFill>
                            <a:schemeClr val="dk1"/>
                          </a:solidFill>
                          <a:latin typeface="+mn-lt"/>
                          <a:ea typeface="+mn-ea"/>
                          <a:cs typeface="+mn-cs"/>
                        </a:rPr>
                        <a:t>H411</a:t>
                      </a:r>
                      <a:endParaRPr lang="en-US" dirty="0"/>
                    </a:p>
                  </a:txBody>
                  <a:tcPr/>
                </a:tc>
                <a:tc>
                  <a:txBody>
                    <a:bodyPr/>
                    <a:lstStyle/>
                    <a:p>
                      <a:r>
                        <a:rPr lang="es-ES" sz="1800" kern="1200" dirty="0" smtClean="0">
                          <a:solidFill>
                            <a:schemeClr val="dk1"/>
                          </a:solidFill>
                          <a:latin typeface="+mn-lt"/>
                          <a:ea typeface="+mn-ea"/>
                          <a:cs typeface="+mn-cs"/>
                        </a:rPr>
                        <a:t>Tóxico para los organismos acuáticos, con efectos nocivos duraderos </a:t>
                      </a:r>
                      <a:endParaRPr lang="en-US" dirty="0"/>
                    </a:p>
                  </a:txBody>
                  <a:tcPr/>
                </a:tc>
                <a:tc>
                  <a:txBody>
                    <a:bodyPr/>
                    <a:lstStyle/>
                    <a:p>
                      <a:r>
                        <a:rPr lang="es-ES" sz="1800" kern="1200" dirty="0" smtClean="0">
                          <a:solidFill>
                            <a:schemeClr val="dk1"/>
                          </a:solidFill>
                          <a:latin typeface="+mn-lt"/>
                          <a:ea typeface="+mn-ea"/>
                          <a:cs typeface="+mn-cs"/>
                        </a:rPr>
                        <a:t>Peligroso para el medio ambiente acuático - categoría de toxicidad crónica 2</a:t>
                      </a:r>
                      <a:endParaRPr lang="en-US" dirty="0" smtClean="0"/>
                    </a:p>
                  </a:txBody>
                  <a:tcPr/>
                </a:tc>
              </a:tr>
              <a:tr h="0">
                <a:tc>
                  <a:txBody>
                    <a:bodyPr/>
                    <a:lstStyle/>
                    <a:p>
                      <a:r>
                        <a:rPr lang="en-US" sz="1800" kern="1200" baseline="0" dirty="0" smtClean="0">
                          <a:solidFill>
                            <a:schemeClr val="dk1"/>
                          </a:solidFill>
                          <a:latin typeface="+mn-lt"/>
                          <a:ea typeface="+mn-ea"/>
                          <a:cs typeface="+mn-cs"/>
                        </a:rPr>
                        <a:t>H412</a:t>
                      </a:r>
                      <a:endParaRPr lang="en-US" dirty="0"/>
                    </a:p>
                  </a:txBody>
                  <a:tcPr/>
                </a:tc>
                <a:tc>
                  <a:txBody>
                    <a:bodyPr/>
                    <a:lstStyle/>
                    <a:p>
                      <a:r>
                        <a:rPr lang="es-ES" sz="1800" kern="1200" dirty="0" smtClean="0">
                          <a:solidFill>
                            <a:schemeClr val="dk1"/>
                          </a:solidFill>
                          <a:latin typeface="+mn-lt"/>
                          <a:ea typeface="+mn-ea"/>
                          <a:cs typeface="+mn-cs"/>
                        </a:rPr>
                        <a:t>Nocivo para los organismos acuáticos, con efectos nocivos duraderos </a:t>
                      </a:r>
                      <a:endParaRPr lang="en-US" dirty="0"/>
                    </a:p>
                  </a:txBody>
                  <a:tcPr/>
                </a:tc>
                <a:tc>
                  <a:txBody>
                    <a:bodyPr/>
                    <a:lstStyle/>
                    <a:p>
                      <a:r>
                        <a:rPr lang="es-ES" sz="1800" kern="1200" dirty="0" smtClean="0">
                          <a:solidFill>
                            <a:schemeClr val="dk1"/>
                          </a:solidFill>
                          <a:latin typeface="+mn-lt"/>
                          <a:ea typeface="+mn-ea"/>
                          <a:cs typeface="+mn-cs"/>
                        </a:rPr>
                        <a:t>Peligroso para el medio ambiente acuático - categoría de toxicidad crónica 3</a:t>
                      </a:r>
                      <a:endParaRPr lang="en-US" dirty="0" smtClean="0"/>
                    </a:p>
                  </a:txBody>
                  <a:tcPr/>
                </a:tc>
              </a:tr>
              <a:tr h="0">
                <a:tc>
                  <a:txBody>
                    <a:bodyPr/>
                    <a:lstStyle/>
                    <a:p>
                      <a:r>
                        <a:rPr lang="en-US" sz="1800" kern="1200" baseline="0" dirty="0" smtClean="0">
                          <a:solidFill>
                            <a:schemeClr val="dk1"/>
                          </a:solidFill>
                          <a:latin typeface="+mn-lt"/>
                          <a:ea typeface="+mn-ea"/>
                          <a:cs typeface="+mn-cs"/>
                        </a:rPr>
                        <a:t>H413</a:t>
                      </a:r>
                      <a:endParaRPr lang="en-US" dirty="0"/>
                    </a:p>
                  </a:txBody>
                  <a:tcPr/>
                </a:tc>
                <a:tc>
                  <a:txBody>
                    <a:bodyPr/>
                    <a:lstStyle/>
                    <a:p>
                      <a:r>
                        <a:rPr lang="es-ES" sz="1800" kern="1200" dirty="0" smtClean="0">
                          <a:solidFill>
                            <a:schemeClr val="dk1"/>
                          </a:solidFill>
                          <a:latin typeface="+mn-lt"/>
                          <a:ea typeface="+mn-ea"/>
                          <a:cs typeface="+mn-cs"/>
                        </a:rPr>
                        <a:t>Puede causar efectos a largo plazo perjudiciales para la vida acuática</a:t>
                      </a:r>
                      <a:endParaRPr lang="en-US" dirty="0"/>
                    </a:p>
                  </a:txBody>
                  <a:tcPr/>
                </a:tc>
                <a:tc>
                  <a:txBody>
                    <a:bodyPr/>
                    <a:lstStyle/>
                    <a:p>
                      <a:r>
                        <a:rPr lang="es-ES" sz="1800" kern="1200" dirty="0" smtClean="0">
                          <a:solidFill>
                            <a:schemeClr val="dk1"/>
                          </a:solidFill>
                          <a:latin typeface="+mn-lt"/>
                          <a:ea typeface="+mn-ea"/>
                          <a:cs typeface="+mn-cs"/>
                        </a:rPr>
                        <a:t>Peligroso para el medio ambiente acuático - categoría de toxicidad crónica 4</a:t>
                      </a:r>
                      <a:endParaRPr lang="en-US" dirty="0" smtClean="0"/>
                    </a:p>
                  </a:txBody>
                  <a:tcPr/>
                </a:tc>
              </a:tr>
            </a:tbl>
          </a:graphicData>
        </a:graphic>
      </p:graphicFrame>
      <p:graphicFrame>
        <p:nvGraphicFramePr>
          <p:cNvPr id="7" name="Table 6"/>
          <p:cNvGraphicFramePr>
            <a:graphicFrameLocks noGrp="1"/>
          </p:cNvGraphicFramePr>
          <p:nvPr/>
        </p:nvGraphicFramePr>
        <p:xfrm>
          <a:off x="0" y="-304800"/>
          <a:ext cx="9296400" cy="381000"/>
        </p:xfrm>
        <a:graphic>
          <a:graphicData uri="http://schemas.openxmlformats.org/drawingml/2006/table">
            <a:tbl>
              <a:tblPr firstRow="1" bandRow="1">
                <a:tableStyleId>{5C22544A-7EE6-4342-B048-85BDC9FD1C3A}</a:tableStyleId>
              </a:tblPr>
              <a:tblGrid>
                <a:gridCol w="9296400"/>
              </a:tblGrid>
              <a:tr h="381000">
                <a:tc>
                  <a:txBody>
                    <a:bodyPr/>
                    <a:lstStyle/>
                    <a:p>
                      <a:pPr algn="ctr"/>
                      <a:r>
                        <a:rPr lang="es-ES" sz="1800" b="1" kern="1200" smtClean="0">
                          <a:solidFill>
                            <a:schemeClr val="lt1"/>
                          </a:solidFill>
                          <a:latin typeface="+mn-lt"/>
                          <a:ea typeface="+mn-ea"/>
                          <a:cs typeface="+mn-cs"/>
                        </a:rPr>
                        <a:t>GHS PELIGRO INFORMACIÓN DECLARACIONES</a:t>
                      </a:r>
                      <a:endParaRPr lang="en-US" i="1"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152400"/>
          <a:ext cx="8991600" cy="640080"/>
        </p:xfrm>
        <a:graphic>
          <a:graphicData uri="http://schemas.openxmlformats.org/drawingml/2006/table">
            <a:tbl>
              <a:tblPr firstRow="1" bandRow="1">
                <a:tableStyleId>{5C22544A-7EE6-4342-B048-85BDC9FD1C3A}</a:tableStyleId>
              </a:tblPr>
              <a:tblGrid>
                <a:gridCol w="8991600"/>
              </a:tblGrid>
              <a:tr h="609600">
                <a:tc>
                  <a:txBody>
                    <a:bodyPr/>
                    <a:lstStyle/>
                    <a:p>
                      <a:pPr algn="ctr"/>
                      <a:r>
                        <a:rPr lang="es-ES" sz="1800" b="1" kern="1200" dirty="0" smtClean="0">
                          <a:solidFill>
                            <a:schemeClr val="lt1"/>
                          </a:solidFill>
                          <a:latin typeface="+mn-lt"/>
                          <a:ea typeface="+mn-ea"/>
                          <a:cs typeface="+mn-cs"/>
                        </a:rPr>
                        <a:t>GHS INFORMACIÓN PRECAUCIONES </a:t>
                      </a:r>
                      <a:br>
                        <a:rPr lang="es-ES" sz="1800" b="1" kern="1200" dirty="0" smtClean="0">
                          <a:solidFill>
                            <a:schemeClr val="lt1"/>
                          </a:solidFill>
                          <a:latin typeface="+mn-lt"/>
                          <a:ea typeface="+mn-ea"/>
                          <a:cs typeface="+mn-cs"/>
                        </a:rPr>
                      </a:br>
                      <a:endParaRPr lang="en-US" dirty="0"/>
                    </a:p>
                  </a:txBody>
                  <a:tcPr/>
                </a:tc>
              </a:tr>
            </a:tbl>
          </a:graphicData>
        </a:graphic>
      </p:graphicFrame>
      <p:graphicFrame>
        <p:nvGraphicFramePr>
          <p:cNvPr id="6" name="Table 5"/>
          <p:cNvGraphicFramePr>
            <a:graphicFrameLocks noGrp="1"/>
          </p:cNvGraphicFramePr>
          <p:nvPr/>
        </p:nvGraphicFramePr>
        <p:xfrm>
          <a:off x="-3352802" y="1752600"/>
          <a:ext cx="16230601" cy="75971400"/>
        </p:xfrm>
        <a:graphic>
          <a:graphicData uri="http://schemas.openxmlformats.org/drawingml/2006/table">
            <a:tbl>
              <a:tblPr firstRow="1" bandRow="1">
                <a:tableStyleId>{5C22544A-7EE6-4342-B048-85BDC9FD1C3A}</a:tableStyleId>
              </a:tblPr>
              <a:tblGrid>
                <a:gridCol w="1132369"/>
                <a:gridCol w="4246378"/>
                <a:gridCol w="3993855"/>
                <a:gridCol w="4343400"/>
                <a:gridCol w="2514599"/>
              </a:tblGrid>
              <a:tr h="370115">
                <a:tc>
                  <a:txBody>
                    <a:bodyPr/>
                    <a:lstStyle/>
                    <a:p>
                      <a:r>
                        <a:rPr lang="es-ES" sz="1800" b="1" kern="1200" dirty="0" smtClean="0">
                          <a:solidFill>
                            <a:schemeClr val="lt1"/>
                          </a:solidFill>
                          <a:latin typeface="+mn-lt"/>
                          <a:ea typeface="+mn-ea"/>
                          <a:cs typeface="+mn-cs"/>
                        </a:rPr>
                        <a:t>P - Código (1) </a:t>
                      </a:r>
                      <a:endParaRPr lang="en-US" dirty="0"/>
                    </a:p>
                  </a:txBody>
                  <a:tcPr/>
                </a:tc>
                <a:tc>
                  <a:txBody>
                    <a:bodyPr/>
                    <a:lstStyle/>
                    <a:p>
                      <a:r>
                        <a:rPr lang="es-ES" sz="1800" b="1" kern="1200" dirty="0" smtClean="0">
                          <a:solidFill>
                            <a:schemeClr val="lt1"/>
                          </a:solidFill>
                          <a:latin typeface="+mn-lt"/>
                          <a:ea typeface="+mn-ea"/>
                          <a:cs typeface="+mn-cs"/>
                        </a:rPr>
                        <a:t>Generales de precaución Declaraciones-Prevención (2) </a:t>
                      </a:r>
                      <a:endParaRPr lang="en-US" sz="1800" b="1" kern="1200" baseline="0" dirty="0" smtClean="0">
                        <a:solidFill>
                          <a:schemeClr val="lt1"/>
                        </a:solidFill>
                        <a:latin typeface="+mn-lt"/>
                        <a:ea typeface="+mn-ea"/>
                        <a:cs typeface="+mn-cs"/>
                      </a:endParaRPr>
                    </a:p>
                  </a:txBody>
                  <a:tcPr/>
                </a:tc>
                <a:tc>
                  <a:txBody>
                    <a:bodyPr/>
                    <a:lstStyle/>
                    <a:p>
                      <a:r>
                        <a:rPr lang="es-ES" sz="1800" b="1" kern="1200" dirty="0" smtClean="0">
                          <a:solidFill>
                            <a:schemeClr val="lt1"/>
                          </a:solidFill>
                          <a:latin typeface="+mn-lt"/>
                          <a:ea typeface="+mn-ea"/>
                          <a:cs typeface="+mn-cs"/>
                        </a:rPr>
                        <a:t>Clase de riesgo (3) </a:t>
                      </a:r>
                      <a:br>
                        <a:rPr lang="es-ES" sz="1800" b="1" kern="1200" dirty="0" smtClean="0">
                          <a:solidFill>
                            <a:schemeClr val="lt1"/>
                          </a:solidFill>
                          <a:latin typeface="+mn-lt"/>
                          <a:ea typeface="+mn-ea"/>
                          <a:cs typeface="+mn-cs"/>
                        </a:rPr>
                      </a:br>
                      <a:endParaRPr lang="en-US" dirty="0"/>
                    </a:p>
                  </a:txBody>
                  <a:tcPr/>
                </a:tc>
                <a:tc>
                  <a:txBody>
                    <a:bodyPr/>
                    <a:lstStyle/>
                    <a:p>
                      <a:r>
                        <a:rPr lang="es-ES" sz="1800" b="1" kern="1200" dirty="0" smtClean="0">
                          <a:solidFill>
                            <a:schemeClr val="lt1"/>
                          </a:solidFill>
                          <a:latin typeface="+mn-lt"/>
                          <a:ea typeface="+mn-ea"/>
                          <a:cs typeface="+mn-cs"/>
                        </a:rPr>
                        <a:t>Categoría de peligro (4) </a:t>
                      </a:r>
                      <a:endParaRPr lang="en-US" dirty="0"/>
                    </a:p>
                  </a:txBody>
                  <a:tcPr/>
                </a:tc>
                <a:tc>
                  <a:txBody>
                    <a:bodyPr/>
                    <a:lstStyle/>
                    <a:p>
                      <a:r>
                        <a:rPr lang="es-ES" sz="1800" b="1" kern="1200" dirty="0" smtClean="0">
                          <a:solidFill>
                            <a:schemeClr val="lt1"/>
                          </a:solidFill>
                          <a:latin typeface="+mn-lt"/>
                          <a:ea typeface="+mn-ea"/>
                          <a:cs typeface="+mn-cs"/>
                        </a:rPr>
                        <a:t>Condiciones de uso (5)</a:t>
                      </a:r>
                      <a:endParaRPr lang="en-US" dirty="0"/>
                    </a:p>
                  </a:txBody>
                  <a:tcPr/>
                </a:tc>
              </a:tr>
              <a:tr h="311331">
                <a:tc rowSpan="5">
                  <a:txBody>
                    <a:bodyPr/>
                    <a:lstStyle/>
                    <a:p>
                      <a:r>
                        <a:rPr lang="en-US" sz="1800" kern="1200" baseline="0" dirty="0" smtClean="0">
                          <a:solidFill>
                            <a:schemeClr val="dk1"/>
                          </a:solidFill>
                          <a:latin typeface="+mn-lt"/>
                          <a:ea typeface="+mn-ea"/>
                          <a:cs typeface="+mn-cs"/>
                        </a:rPr>
                        <a:t>P201</a:t>
                      </a:r>
                      <a:endParaRPr lang="en-US" dirty="0"/>
                    </a:p>
                  </a:txBody>
                  <a:tcPr/>
                </a:tc>
                <a:tc rowSpan="5">
                  <a:txBody>
                    <a:bodyPr/>
                    <a:lstStyle/>
                    <a:p>
                      <a:r>
                        <a:rPr lang="es-ES" sz="1800" kern="1200" dirty="0" smtClean="0">
                          <a:solidFill>
                            <a:schemeClr val="dk1"/>
                          </a:solidFill>
                          <a:latin typeface="+mn-lt"/>
                          <a:ea typeface="+mn-ea"/>
                          <a:cs typeface="+mn-cs"/>
                        </a:rPr>
                        <a:t>Pedir instrucciones especiales antes del uso. </a:t>
                      </a:r>
                      <a:endParaRPr lang="en-US" dirty="0"/>
                    </a:p>
                  </a:txBody>
                  <a:tcPr/>
                </a:tc>
                <a:tc>
                  <a:txBody>
                    <a:bodyPr/>
                    <a:lstStyle/>
                    <a:p>
                      <a:r>
                        <a:rPr lang="en-US" sz="1800" kern="1200" baseline="0" dirty="0" smtClean="0">
                          <a:solidFill>
                            <a:schemeClr val="dk1"/>
                          </a:solidFill>
                          <a:latin typeface="+mn-lt"/>
                          <a:ea typeface="+mn-ea"/>
                          <a:cs typeface="+mn-cs"/>
                        </a:rPr>
                        <a:t> </a:t>
                      </a:r>
                      <a:r>
                        <a:rPr lang="es-ES" sz="1800" kern="1200" dirty="0" smtClean="0">
                          <a:solidFill>
                            <a:schemeClr val="dk1"/>
                          </a:solidFill>
                          <a:latin typeface="+mn-lt"/>
                          <a:ea typeface="+mn-ea"/>
                          <a:cs typeface="+mn-cs"/>
                        </a:rPr>
                        <a:t>Explosivos </a:t>
                      </a:r>
                      <a:endParaRPr lang="en-US" sz="1800"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342900" indent="-342900">
                        <a:buNone/>
                      </a:pPr>
                      <a:r>
                        <a:rPr lang="es-ES" sz="1800" kern="1200" dirty="0" smtClean="0">
                          <a:solidFill>
                            <a:schemeClr val="dk1"/>
                          </a:solidFill>
                          <a:latin typeface="+mn-lt"/>
                          <a:ea typeface="+mn-ea"/>
                          <a:cs typeface="+mn-cs"/>
                        </a:rPr>
                        <a:t>explosivos inestables </a:t>
                      </a:r>
                      <a:endParaRPr lang="en-US" sz="1800"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rowSpan="5">
                  <a:txBody>
                    <a:bodyPr/>
                    <a:lstStyle/>
                    <a:p>
                      <a:endParaRPr lang="en-US"/>
                    </a:p>
                  </a:txBody>
                  <a:tcPr/>
                </a:tc>
              </a:tr>
              <a:tr h="457200">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err="1" smtClean="0">
                          <a:solidFill>
                            <a:schemeClr val="dk1"/>
                          </a:solidFill>
                          <a:latin typeface="+mn-lt"/>
                          <a:ea typeface="+mn-ea"/>
                          <a:cs typeface="+mn-cs"/>
                        </a:rPr>
                        <a:t>Mutagenicidad</a:t>
                      </a:r>
                      <a:r>
                        <a:rPr lang="es-ES" sz="1800" kern="1200" dirty="0" smtClean="0">
                          <a:solidFill>
                            <a:schemeClr val="dk1"/>
                          </a:solidFill>
                          <a:latin typeface="+mn-lt"/>
                          <a:ea typeface="+mn-ea"/>
                          <a:cs typeface="+mn-cs"/>
                        </a:rPr>
                        <a:t> en células germinales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439783">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err="1" smtClean="0">
                          <a:solidFill>
                            <a:schemeClr val="dk1"/>
                          </a:solidFill>
                          <a:latin typeface="+mn-lt"/>
                          <a:ea typeface="+mn-ea"/>
                          <a:cs typeface="+mn-cs"/>
                        </a:rPr>
                        <a:t>Carcinogenicidad</a:t>
                      </a:r>
                      <a:r>
                        <a:rPr lang="es-ES" sz="1800" kern="1200" dirty="0" smtClean="0">
                          <a:solidFill>
                            <a:schemeClr val="dk1"/>
                          </a:solidFill>
                          <a:latin typeface="+mn-lt"/>
                          <a:ea typeface="+mn-ea"/>
                          <a:cs typeface="+mn-cs"/>
                        </a:rPr>
                        <a:t>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19892">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19892">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Efectos sobre la lactancia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través de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457200">
                <a:tc rowSpan="4">
                  <a:txBody>
                    <a:bodyPr/>
                    <a:lstStyle/>
                    <a:p>
                      <a:r>
                        <a:rPr lang="en-US" sz="1800" kern="1200" baseline="0" dirty="0" smtClean="0">
                          <a:solidFill>
                            <a:schemeClr val="dk1"/>
                          </a:solidFill>
                          <a:latin typeface="+mn-lt"/>
                          <a:ea typeface="+mn-ea"/>
                          <a:cs typeface="+mn-cs"/>
                        </a:rPr>
                        <a:t>P202</a:t>
                      </a:r>
                      <a:endParaRPr lang="en-US" dirty="0"/>
                    </a:p>
                  </a:txBody>
                  <a:tcPr/>
                </a:tc>
                <a:tc rowSpan="4">
                  <a:txBody>
                    <a:bodyPr/>
                    <a:lstStyle/>
                    <a:p>
                      <a:r>
                        <a:rPr lang="es-ES" sz="1800" kern="1200" dirty="0" smtClean="0">
                          <a:solidFill>
                            <a:schemeClr val="dk1"/>
                          </a:solidFill>
                          <a:latin typeface="+mn-lt"/>
                          <a:ea typeface="+mn-ea"/>
                          <a:cs typeface="+mn-cs"/>
                        </a:rPr>
                        <a:t>No manipular antes de haber leído y comprendido todas las precauciones de seguridad. </a:t>
                      </a:r>
                      <a:endParaRPr lang="en-US" dirty="0"/>
                    </a:p>
                  </a:txBody>
                  <a:tcPr/>
                </a:tc>
                <a:tc>
                  <a:txBody>
                    <a:bodyPr/>
                    <a:lstStyle/>
                    <a:p>
                      <a:pPr marL="342900" indent="-342900">
                        <a:buNone/>
                      </a:pPr>
                      <a:r>
                        <a:rPr lang="es-ES" sz="1800" kern="1200" dirty="0" smtClean="0">
                          <a:solidFill>
                            <a:schemeClr val="dk1"/>
                          </a:solidFill>
                          <a:latin typeface="+mn-lt"/>
                          <a:ea typeface="+mn-ea"/>
                          <a:cs typeface="+mn-cs"/>
                        </a:rPr>
                        <a:t>Explosivos </a:t>
                      </a:r>
                      <a:endParaRPr lang="en-US" sz="1800"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342900" indent="-342900">
                        <a:buNone/>
                      </a:pPr>
                      <a:r>
                        <a:rPr lang="es-ES" sz="1800" kern="1200" dirty="0" smtClean="0">
                          <a:solidFill>
                            <a:schemeClr val="dk1"/>
                          </a:solidFill>
                          <a:latin typeface="+mn-lt"/>
                          <a:ea typeface="+mn-ea"/>
                          <a:cs typeface="+mn-cs"/>
                        </a:rPr>
                        <a:t>explosivos inestables </a:t>
                      </a:r>
                      <a:endParaRPr lang="en-US" sz="1800"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228600">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err="1" smtClean="0">
                          <a:solidFill>
                            <a:schemeClr val="dk1"/>
                          </a:solidFill>
                          <a:latin typeface="+mn-lt"/>
                          <a:ea typeface="+mn-ea"/>
                          <a:cs typeface="+mn-cs"/>
                        </a:rPr>
                        <a:t>Mutagenicidad</a:t>
                      </a:r>
                      <a:r>
                        <a:rPr lang="es-ES" sz="1800" kern="1200" dirty="0" smtClean="0">
                          <a:solidFill>
                            <a:schemeClr val="dk1"/>
                          </a:solidFill>
                          <a:latin typeface="+mn-lt"/>
                          <a:ea typeface="+mn-ea"/>
                          <a:cs typeface="+mn-cs"/>
                        </a:rPr>
                        <a:t> en células germinales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err="1" smtClean="0">
                          <a:solidFill>
                            <a:schemeClr val="dk1"/>
                          </a:solidFill>
                          <a:latin typeface="+mn-lt"/>
                          <a:ea typeface="+mn-ea"/>
                          <a:cs typeface="+mn-cs"/>
                        </a:rPr>
                        <a:t>Carcinogenicidad</a:t>
                      </a:r>
                      <a:r>
                        <a:rPr lang="es-ES" sz="1800" kern="1200" dirty="0" smtClean="0">
                          <a:solidFill>
                            <a:schemeClr val="dk1"/>
                          </a:solidFill>
                          <a:latin typeface="+mn-lt"/>
                          <a:ea typeface="+mn-ea"/>
                          <a:cs typeface="+mn-cs"/>
                        </a:rPr>
                        <a:t>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smtClean="0">
                          <a:solidFill>
                            <a:schemeClr val="dk1"/>
                          </a:solidFill>
                          <a:latin typeface="+mn-lt"/>
                          <a:ea typeface="+mn-ea"/>
                          <a:cs typeface="+mn-cs"/>
                        </a:rPr>
                        <a:t>toxicidad para la reproducción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r>
              <a:tr h="446314">
                <a:tc rowSpan="11">
                  <a:txBody>
                    <a:bodyPr/>
                    <a:lstStyle/>
                    <a:p>
                      <a:r>
                        <a:rPr lang="en-US" sz="1800" kern="1200" baseline="0" dirty="0" smtClean="0">
                          <a:solidFill>
                            <a:schemeClr val="dk1"/>
                          </a:solidFill>
                          <a:latin typeface="+mn-lt"/>
                          <a:ea typeface="+mn-ea"/>
                          <a:cs typeface="+mn-cs"/>
                        </a:rPr>
                        <a:t>P210</a:t>
                      </a:r>
                      <a:endParaRPr lang="en-US" dirty="0"/>
                    </a:p>
                  </a:txBody>
                  <a:tcPr/>
                </a:tc>
                <a:tc rowSpan="11">
                  <a:txBody>
                    <a:bodyPr/>
                    <a:lstStyle/>
                    <a:p>
                      <a:r>
                        <a:rPr lang="es-ES" sz="1800" kern="1200" dirty="0" smtClean="0">
                          <a:solidFill>
                            <a:schemeClr val="dk1"/>
                          </a:solidFill>
                          <a:latin typeface="+mn-lt"/>
                          <a:ea typeface="+mn-ea"/>
                          <a:cs typeface="+mn-cs"/>
                        </a:rPr>
                        <a:t>Mantener lejos de calor / chispas / llamas abiertas / las superficies calientes. - No fumar. </a:t>
                      </a:r>
                      <a:endParaRPr lang="en-US" dirty="0"/>
                    </a:p>
                  </a:txBody>
                  <a:tcPr/>
                </a:tc>
                <a:tc>
                  <a:txBody>
                    <a:bodyPr/>
                    <a:lstStyle/>
                    <a:p>
                      <a:pPr marL="342900" indent="-342900">
                        <a:buNone/>
                      </a:pPr>
                      <a:r>
                        <a:rPr lang="es-ES" sz="1800" kern="1200" dirty="0" smtClean="0">
                          <a:solidFill>
                            <a:schemeClr val="dk1"/>
                          </a:solidFill>
                          <a:latin typeface="+mn-lt"/>
                          <a:ea typeface="+mn-ea"/>
                          <a:cs typeface="+mn-cs"/>
                        </a:rPr>
                        <a:t>Explosivos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342900" indent="-342900">
                        <a:buNone/>
                      </a:pPr>
                      <a:r>
                        <a:rPr lang="es-ES" sz="1800" kern="1200" dirty="0" smtClean="0">
                          <a:solidFill>
                            <a:schemeClr val="dk1"/>
                          </a:solidFill>
                          <a:latin typeface="+mn-lt"/>
                          <a:ea typeface="+mn-ea"/>
                          <a:cs typeface="+mn-cs"/>
                        </a:rPr>
                        <a:t>Divisiones </a:t>
                      </a:r>
                      <a:r>
                        <a:rPr lang="en-US" sz="1800" kern="1200" baseline="0" dirty="0" smtClean="0">
                          <a:solidFill>
                            <a:schemeClr val="dk1"/>
                          </a:solidFill>
                          <a:latin typeface="+mn-lt"/>
                          <a:ea typeface="+mn-ea"/>
                          <a:cs typeface="+mn-cs"/>
                        </a:rPr>
                        <a:t> 1.1, 1.2, 1.3,1.4, 1.5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9">
                  <a:txBody>
                    <a:bodyPr/>
                    <a:lstStyle/>
                    <a:p>
                      <a:r>
                        <a:rPr lang="es-ES" sz="1800" kern="1200" dirty="0" smtClean="0">
                          <a:solidFill>
                            <a:schemeClr val="dk1"/>
                          </a:solidFill>
                          <a:latin typeface="+mn-lt"/>
                          <a:ea typeface="+mn-ea"/>
                          <a:cs typeface="+mn-cs"/>
                        </a:rPr>
                        <a:t>El fabricante / proveedor para especificar una fuente de ignición aplicable (s). </a:t>
                      </a:r>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i="1" kern="1200" baseline="0" dirty="0" smtClean="0">
                        <a:solidFill>
                          <a:schemeClr val="dk1"/>
                        </a:solidFill>
                        <a:latin typeface="+mn-lt"/>
                        <a:ea typeface="+mn-ea"/>
                        <a:cs typeface="+mn-cs"/>
                      </a:endParaRP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444137">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smtClean="0">
                          <a:solidFill>
                            <a:schemeClr val="dk1"/>
                          </a:solidFill>
                          <a:latin typeface="+mn-lt"/>
                          <a:ea typeface="+mn-ea"/>
                          <a:cs typeface="+mn-cs"/>
                        </a:rPr>
                        <a:t>Gases inflamables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91886">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smtClean="0">
                          <a:solidFill>
                            <a:schemeClr val="dk1"/>
                          </a:solidFill>
                          <a:latin typeface="+mn-lt"/>
                          <a:ea typeface="+mn-ea"/>
                          <a:cs typeface="+mn-cs"/>
                        </a:rPr>
                        <a:t>aerosoles inflamables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444137">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smtClean="0">
                          <a:solidFill>
                            <a:schemeClr val="dk1"/>
                          </a:solidFill>
                          <a:latin typeface="+mn-lt"/>
                          <a:ea typeface="+mn-ea"/>
                          <a:cs typeface="+mn-cs"/>
                        </a:rPr>
                        <a:t>líquidos inflamables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1, 2, 3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470263">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smtClean="0">
                          <a:solidFill>
                            <a:schemeClr val="dk1"/>
                          </a:solidFill>
                          <a:latin typeface="+mn-lt"/>
                          <a:ea typeface="+mn-ea"/>
                          <a:cs typeface="+mn-cs"/>
                        </a:rPr>
                        <a:t>sólidos inflamables</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509451">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smtClean="0">
                          <a:solidFill>
                            <a:schemeClr val="dk1"/>
                          </a:solidFill>
                          <a:latin typeface="+mn-lt"/>
                          <a:ea typeface="+mn-ea"/>
                          <a:cs typeface="+mn-cs"/>
                        </a:rPr>
                        <a:t>Productos químicos que reaccionan</a:t>
                      </a:r>
                      <a:r>
                        <a:rPr lang="es-ES" sz="1800" kern="1200" baseline="0" dirty="0" smtClean="0">
                          <a:solidFill>
                            <a:schemeClr val="dk1"/>
                          </a:solidFill>
                          <a:latin typeface="+mn-lt"/>
                          <a:ea typeface="+mn-ea"/>
                          <a:cs typeface="+mn-cs"/>
                        </a:rPr>
                        <a:t> </a:t>
                      </a:r>
                      <a:r>
                        <a:rPr lang="es-ES" sz="1800" kern="1200" dirty="0" smtClean="0">
                          <a:solidFill>
                            <a:schemeClr val="dk1"/>
                          </a:solidFill>
                          <a:latin typeface="+mn-lt"/>
                          <a:ea typeface="+mn-ea"/>
                          <a:cs typeface="+mn-cs"/>
                        </a:rPr>
                        <a:t>espontáneamente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 B, C, D, E, F</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38546">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smtClean="0">
                          <a:solidFill>
                            <a:schemeClr val="dk1"/>
                          </a:solidFill>
                          <a:latin typeface="+mn-lt"/>
                          <a:ea typeface="+mn-ea"/>
                          <a:cs typeface="+mn-cs"/>
                        </a:rPr>
                        <a:t>líquidos pirofóricos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92826">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smtClean="0">
                          <a:solidFill>
                            <a:schemeClr val="dk1"/>
                          </a:solidFill>
                          <a:latin typeface="+mn-lt"/>
                          <a:ea typeface="+mn-ea"/>
                          <a:cs typeface="+mn-cs"/>
                        </a:rPr>
                        <a:t>sólidos pirofóricos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smtClean="0">
                          <a:solidFill>
                            <a:schemeClr val="dk1"/>
                          </a:solidFill>
                          <a:latin typeface="+mn-lt"/>
                          <a:ea typeface="+mn-ea"/>
                          <a:cs typeface="+mn-cs"/>
                        </a:rPr>
                        <a:t>Los peróxidos orgánicos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 B, C, D, E, F</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smtClean="0">
                          <a:solidFill>
                            <a:schemeClr val="dk1"/>
                          </a:solidFill>
                          <a:latin typeface="+mn-lt"/>
                          <a:ea typeface="+mn-ea"/>
                          <a:cs typeface="+mn-cs"/>
                        </a:rPr>
                        <a:t>líquidos comburentes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1, 2, 3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s-ES" sz="1800" kern="1200" dirty="0" smtClean="0">
                          <a:solidFill>
                            <a:schemeClr val="dk1"/>
                          </a:solidFill>
                          <a:latin typeface="+mn-lt"/>
                          <a:ea typeface="+mn-ea"/>
                          <a:cs typeface="+mn-cs"/>
                        </a:rPr>
                        <a:t>Especifique para mantener alejado del calor. </a:t>
                      </a:r>
                      <a:endParaRPr lang="en-US" sz="1800" i="1" kern="1200" baseline="0" dirty="0" smtClean="0">
                        <a:solidFill>
                          <a:schemeClr val="dk1"/>
                        </a:solidFill>
                        <a:latin typeface="+mn-lt"/>
                        <a:ea typeface="+mn-ea"/>
                        <a:cs typeface="+mn-cs"/>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smtClean="0">
                          <a:solidFill>
                            <a:schemeClr val="dk1"/>
                          </a:solidFill>
                          <a:latin typeface="+mn-lt"/>
                          <a:ea typeface="+mn-ea"/>
                          <a:cs typeface="+mn-cs"/>
                        </a:rPr>
                        <a:t>sólidos comburentes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342900" indent="-342900">
                        <a:buNone/>
                      </a:pPr>
                      <a:r>
                        <a:rPr lang="en-US" sz="1800" kern="1200" baseline="0" dirty="0" smtClean="0">
                          <a:solidFill>
                            <a:schemeClr val="dk1"/>
                          </a:solidFill>
                          <a:latin typeface="+mn-lt"/>
                          <a:ea typeface="+mn-ea"/>
                          <a:cs typeface="+mn-cs"/>
                        </a:rPr>
                        <a:t>1, 2, 3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P211</a:t>
                      </a:r>
                      <a:endParaRPr lang="en-US" dirty="0"/>
                    </a:p>
                  </a:txBody>
                  <a:tcPr/>
                </a:tc>
                <a:tc>
                  <a:txBody>
                    <a:bodyPr/>
                    <a:lstStyle/>
                    <a:p>
                      <a:r>
                        <a:rPr lang="es-ES" sz="1800" kern="1200" dirty="0" smtClean="0">
                          <a:solidFill>
                            <a:schemeClr val="dk1"/>
                          </a:solidFill>
                          <a:latin typeface="+mn-lt"/>
                          <a:ea typeface="+mn-ea"/>
                          <a:cs typeface="+mn-cs"/>
                        </a:rPr>
                        <a:t>No pulverizar sobre una llama abierta u otra fuente de ignición. </a:t>
                      </a:r>
                      <a:endParaRPr lang="en-US" dirty="0"/>
                    </a:p>
                  </a:txBody>
                  <a:tcPr/>
                </a:tc>
                <a:tc>
                  <a:txBody>
                    <a:bodyPr/>
                    <a:lstStyle/>
                    <a:p>
                      <a:r>
                        <a:rPr lang="es-ES" sz="1800" kern="1200" dirty="0" smtClean="0">
                          <a:solidFill>
                            <a:schemeClr val="dk1"/>
                          </a:solidFill>
                          <a:latin typeface="+mn-lt"/>
                          <a:ea typeface="+mn-ea"/>
                          <a:cs typeface="+mn-cs"/>
                        </a:rPr>
                        <a:t>aerosoles inflamables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noFill/>
                      <a:prstDash val="solid"/>
                      <a:round/>
                      <a:headEnd type="none" w="med" len="med"/>
                      <a:tailEnd type="none" w="med" len="med"/>
                    </a:lnT>
                  </a:tcPr>
                </a:tc>
                <a:tc>
                  <a:txBody>
                    <a:bodyPr/>
                    <a:lstStyle/>
                    <a:p>
                      <a:endParaRPr lang="en-US" dirty="0"/>
                    </a:p>
                  </a:txBody>
                  <a:tcPr/>
                </a:tc>
              </a:tr>
              <a:tr h="457200">
                <a:tc rowSpan="7">
                  <a:txBody>
                    <a:bodyPr/>
                    <a:lstStyle/>
                    <a:p>
                      <a:r>
                        <a:rPr lang="en-US" sz="1800" kern="1200" baseline="0" dirty="0" smtClean="0">
                          <a:solidFill>
                            <a:schemeClr val="dk1"/>
                          </a:solidFill>
                          <a:latin typeface="+mn-lt"/>
                          <a:ea typeface="+mn-ea"/>
                          <a:cs typeface="+mn-cs"/>
                        </a:rPr>
                        <a:t>P220</a:t>
                      </a:r>
                      <a:endParaRPr lang="en-US" dirty="0"/>
                    </a:p>
                  </a:txBody>
                  <a:tcPr/>
                </a:tc>
                <a:tc rowSpan="7">
                  <a:txBody>
                    <a:bodyPr/>
                    <a:lstStyle/>
                    <a:p>
                      <a:r>
                        <a:rPr lang="es-ES" sz="1800" kern="1200" dirty="0" smtClean="0">
                          <a:solidFill>
                            <a:schemeClr val="dk1"/>
                          </a:solidFill>
                          <a:latin typeface="+mn-lt"/>
                          <a:ea typeface="+mn-ea"/>
                          <a:cs typeface="+mn-cs"/>
                        </a:rPr>
                        <a:t>Mantener / Almacenar alejado de ropa / ... / materiales combustibles. </a:t>
                      </a:r>
                      <a:endParaRPr lang="en-US" dirty="0"/>
                    </a:p>
                  </a:txBody>
                  <a:tcPr/>
                </a:tc>
                <a:tc>
                  <a:txBody>
                    <a:bodyPr/>
                    <a:lstStyle/>
                    <a:p>
                      <a:pPr marL="342900" indent="-342900">
                        <a:buNone/>
                      </a:pPr>
                      <a:r>
                        <a:rPr lang="es-ES" sz="1800" kern="1200" dirty="0" smtClean="0">
                          <a:solidFill>
                            <a:schemeClr val="dk1"/>
                          </a:solidFill>
                          <a:latin typeface="+mn-lt"/>
                          <a:ea typeface="+mn-ea"/>
                          <a:cs typeface="+mn-cs"/>
                        </a:rPr>
                        <a:t>Gases comburentes </a:t>
                      </a:r>
                      <a:endParaRPr lang="en-US" sz="1800"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1</a:t>
                      </a:r>
                      <a:endParaRPr lang="en-US" dirty="0"/>
                    </a:p>
                  </a:txBody>
                  <a:tcPr>
                    <a:lnB w="12700" cap="flat" cmpd="sng" algn="ctr">
                      <a:solidFill>
                        <a:schemeClr val="tx1"/>
                      </a:solidFill>
                      <a:prstDash val="solid"/>
                      <a:round/>
                      <a:headEnd type="none" w="med" len="med"/>
                      <a:tailEnd type="none" w="med" len="med"/>
                    </a:lnB>
                  </a:tcPr>
                </a:tc>
                <a:tc rowSpan="2">
                  <a:txBody>
                    <a:bodyPr/>
                    <a:lstStyle/>
                    <a:p>
                      <a:r>
                        <a:rPr lang="es-ES" sz="1800" kern="1200" dirty="0" smtClean="0">
                          <a:solidFill>
                            <a:schemeClr val="dk1"/>
                          </a:solidFill>
                          <a:latin typeface="+mn-lt"/>
                          <a:ea typeface="+mn-ea"/>
                          <a:cs typeface="+mn-cs"/>
                        </a:rPr>
                        <a:t>... El fabricante / proveedor especificarán los materiales incompatibles. </a:t>
                      </a:r>
                      <a:endParaRPr lang="en-US" dirty="0"/>
                    </a:p>
                  </a:txBody>
                  <a:tcPr>
                    <a:lnB w="12700" cap="flat" cmpd="sng" algn="ctr">
                      <a:solidFill>
                        <a:schemeClr val="tx1"/>
                      </a:solidFill>
                      <a:prstDash val="solid"/>
                      <a:round/>
                      <a:headEnd type="none" w="med" len="med"/>
                      <a:tailEnd type="none" w="med" len="med"/>
                    </a:lnB>
                  </a:tcPr>
                </a:tc>
              </a:tr>
              <a:tr h="228600">
                <a:tc vMerge="1">
                  <a:txBody>
                    <a:bodyPr/>
                    <a:lstStyle/>
                    <a:p>
                      <a:endParaRPr lang="en-US"/>
                    </a:p>
                  </a:txBody>
                  <a:tcPr/>
                </a:tc>
                <a:tc vMerge="1">
                  <a:txBody>
                    <a:bodyPr/>
                    <a:lstStyle/>
                    <a:p>
                      <a:endParaRPr lang="en-US"/>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lang="es-ES" sz="1800" kern="1200" dirty="0" smtClean="0">
                          <a:solidFill>
                            <a:schemeClr val="dk1"/>
                          </a:solidFill>
                          <a:latin typeface="+mn-lt"/>
                          <a:ea typeface="+mn-ea"/>
                          <a:cs typeface="+mn-cs"/>
                        </a:rPr>
                        <a:t>Productos químicos que reaccionan espontáneamente </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smtClean="0">
                          <a:solidFill>
                            <a:schemeClr val="dk1"/>
                          </a:solidFill>
                          <a:latin typeface="+mn-lt"/>
                          <a:ea typeface="+mn-ea"/>
                          <a:cs typeface="+mn-cs"/>
                        </a:rPr>
                        <a:t>Tipos </a:t>
                      </a:r>
                      <a:r>
                        <a:rPr lang="en-US" sz="1800" kern="1200" baseline="0" dirty="0" smtClean="0">
                          <a:solidFill>
                            <a:schemeClr val="dk1"/>
                          </a:solidFill>
                          <a:latin typeface="+mn-lt"/>
                          <a:ea typeface="+mn-ea"/>
                          <a:cs typeface="+mn-cs"/>
                        </a:rPr>
                        <a:t> A, B, C,D, E, F</a:t>
                      </a:r>
                      <a:endParaRPr lang="en-US" dirty="0" smtClean="0"/>
                    </a:p>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rowSpan="2">
                  <a:txBody>
                    <a:bodyPr/>
                    <a:lstStyle/>
                    <a:p>
                      <a:pPr marL="342900" indent="-342900">
                        <a:buNone/>
                      </a:pPr>
                      <a:r>
                        <a:rPr lang="es-ES" sz="1800" kern="1200" dirty="0" smtClean="0">
                          <a:solidFill>
                            <a:schemeClr val="dk1"/>
                          </a:solidFill>
                          <a:latin typeface="+mn-lt"/>
                          <a:ea typeface="+mn-ea"/>
                          <a:cs typeface="+mn-cs"/>
                        </a:rPr>
                        <a:t>líquidos comburentes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 El fabricante / proveedor especificarán los materiales incompatibles.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Especificar que debe mantenerse alejado de la ropa, así como otros materiales incompatibles.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125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800" kern="1200" baseline="0" dirty="0" smtClean="0">
                          <a:solidFill>
                            <a:schemeClr val="dk1"/>
                          </a:solidFill>
                          <a:latin typeface="+mn-lt"/>
                          <a:ea typeface="+mn-ea"/>
                          <a:cs typeface="+mn-cs"/>
                        </a:rPr>
                        <a:t>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 El fabricante / proveedor especificarán los materiales incompatibles.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vMerge="1">
                  <a:txBody>
                    <a:bodyPr/>
                    <a:lstStyle/>
                    <a:p>
                      <a:endParaRPr lang="en-US"/>
                    </a:p>
                  </a:txBody>
                  <a:tcPr/>
                </a:tc>
                <a:tc vMerge="1">
                  <a:txBody>
                    <a:bodyPr/>
                    <a:lstStyle/>
                    <a:p>
                      <a:endParaRPr lang="en-US"/>
                    </a:p>
                  </a:txBody>
                  <a:tcPr/>
                </a:tc>
                <a:tc rowSpan="2">
                  <a:txBody>
                    <a:bodyPr/>
                    <a:lstStyle/>
                    <a:p>
                      <a:pPr marL="342900" indent="-342900">
                        <a:buNone/>
                      </a:pPr>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 El fabricante / proveedor especificarán los materiales incompatibles.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Especificar que debe mantenerse alejado de la ropa, así como otros materiales incompatibles.</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125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800" kern="1200" baseline="0" dirty="0" smtClean="0">
                          <a:solidFill>
                            <a:schemeClr val="dk1"/>
                          </a:solidFill>
                          <a:latin typeface="+mn-lt"/>
                          <a:ea typeface="+mn-ea"/>
                          <a:cs typeface="+mn-cs"/>
                        </a:rPr>
                        <a:t>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s-ES" sz="1800" kern="1200" dirty="0" smtClean="0">
                          <a:solidFill>
                            <a:schemeClr val="dk1"/>
                          </a:solidFill>
                          <a:latin typeface="+mn-lt"/>
                          <a:ea typeface="+mn-ea"/>
                          <a:cs typeface="+mn-cs"/>
                        </a:rPr>
                        <a:t>... El fabricante / proveedor especificarán los materiales incompatibles. </a:t>
                      </a:r>
                      <a:endParaRPr lang="en-US" dirty="0"/>
                    </a:p>
                  </a:txBody>
                  <a:tcPr>
                    <a:lnT w="12700" cap="flat" cmpd="sng" algn="ctr">
                      <a:solidFill>
                        <a:schemeClr val="tx1"/>
                      </a:solidFill>
                      <a:prstDash val="solid"/>
                      <a:round/>
                      <a:headEnd type="none" w="med" len="med"/>
                      <a:tailEnd type="none" w="med" len="med"/>
                    </a:lnT>
                  </a:tcPr>
                </a:tc>
              </a:tr>
              <a:tr h="0">
                <a:tc vMerge="1">
                  <a:txBody>
                    <a:bodyPr/>
                    <a:lstStyle/>
                    <a:p>
                      <a:endParaRPr lang="en-US"/>
                    </a:p>
                  </a:txBody>
                  <a:tcPr/>
                </a:tc>
                <a:tc vMerge="1">
                  <a:txBody>
                    <a:bodyPr/>
                    <a:lstStyle/>
                    <a:p>
                      <a:endParaRPr lang="en-US"/>
                    </a:p>
                  </a:txBody>
                  <a:tcPr/>
                </a:tc>
                <a:tc>
                  <a:txBody>
                    <a:bodyPr/>
                    <a:lstStyle/>
                    <a:p>
                      <a:pPr marL="342900" indent="-342900">
                        <a:buNone/>
                      </a:pPr>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 B, C, D, E, 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P221</a:t>
                      </a:r>
                      <a:endParaRPr lang="en-US" dirty="0"/>
                    </a:p>
                  </a:txBody>
                  <a:tcPr/>
                </a:tc>
                <a:tc rowSpan="2">
                  <a:txBody>
                    <a:bodyPr/>
                    <a:lstStyle/>
                    <a:p>
                      <a:r>
                        <a:rPr lang="es-ES" sz="1800" kern="1200" dirty="0" smtClean="0">
                          <a:solidFill>
                            <a:schemeClr val="dk1"/>
                          </a:solidFill>
                          <a:latin typeface="+mn-lt"/>
                          <a:ea typeface="+mn-ea"/>
                          <a:cs typeface="+mn-cs"/>
                        </a:rPr>
                        <a:t>Tomar todas las precauciones necesarias para no mezclar con materias combustibles / ... </a:t>
                      </a:r>
                      <a:endParaRPr lang="en-US" dirty="0"/>
                    </a:p>
                  </a:txBody>
                  <a:tcPr/>
                </a:tc>
                <a:tc>
                  <a:txBody>
                    <a:bodyPr/>
                    <a:lstStyle/>
                    <a:p>
                      <a:r>
                        <a:rPr lang="es-ES" sz="1800" kern="1200" dirty="0" smtClean="0">
                          <a:solidFill>
                            <a:schemeClr val="dk1"/>
                          </a:solidFill>
                          <a:latin typeface="+mn-lt"/>
                          <a:ea typeface="+mn-ea"/>
                          <a:cs typeface="+mn-cs"/>
                        </a:rPr>
                        <a:t>líquidos comburentes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r>
                        <a:rPr lang="es-ES" sz="1800" kern="1200" dirty="0" smtClean="0">
                          <a:solidFill>
                            <a:schemeClr val="dk1"/>
                          </a:solidFill>
                          <a:latin typeface="+mn-lt"/>
                          <a:ea typeface="+mn-ea"/>
                          <a:cs typeface="+mn-cs"/>
                        </a:rPr>
                        <a:t>... El fabricante / proveedor especificarán los materiales incompatibles. </a:t>
                      </a:r>
                      <a:endParaRPr lang="en-US" dirty="0"/>
                    </a:p>
                  </a:txBody>
                  <a:tcPr/>
                </a:tc>
              </a:tr>
              <a:tr h="32004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85058">
                <a:tc rowSpan="2">
                  <a:txBody>
                    <a:bodyPr/>
                    <a:lstStyle/>
                    <a:p>
                      <a:r>
                        <a:rPr lang="en-US" sz="1800" kern="1200" baseline="0" dirty="0" smtClean="0">
                          <a:solidFill>
                            <a:schemeClr val="dk1"/>
                          </a:solidFill>
                          <a:latin typeface="+mn-lt"/>
                          <a:ea typeface="+mn-ea"/>
                          <a:cs typeface="+mn-cs"/>
                        </a:rPr>
                        <a:t>P222</a:t>
                      </a:r>
                      <a:endParaRPr lang="en-US" dirty="0"/>
                    </a:p>
                  </a:txBody>
                  <a:tcPr/>
                </a:tc>
                <a:tc rowSpan="2">
                  <a:txBody>
                    <a:bodyPr/>
                    <a:lstStyle/>
                    <a:p>
                      <a:r>
                        <a:rPr lang="es-ES" sz="1800" kern="1200" dirty="0" smtClean="0">
                          <a:solidFill>
                            <a:schemeClr val="dk1"/>
                          </a:solidFill>
                          <a:latin typeface="+mn-lt"/>
                          <a:ea typeface="+mn-ea"/>
                          <a:cs typeface="+mn-cs"/>
                        </a:rPr>
                        <a:t>No permita el contacto con el aire. </a:t>
                      </a:r>
                      <a:endParaRPr lang="en-US" dirty="0"/>
                    </a:p>
                  </a:txBody>
                  <a:tcPr/>
                </a:tc>
                <a:tc>
                  <a:txBody>
                    <a:bodyPr/>
                    <a:lstStyle/>
                    <a:p>
                      <a:r>
                        <a:rPr lang="es-ES" sz="1800" kern="1200" dirty="0" smtClean="0">
                          <a:solidFill>
                            <a:schemeClr val="dk1"/>
                          </a:solidFill>
                          <a:latin typeface="+mn-lt"/>
                          <a:ea typeface="+mn-ea"/>
                          <a:cs typeface="+mn-cs"/>
                        </a:rPr>
                        <a:t>líquidos pirofóricos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185058">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pirofóricos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P223</a:t>
                      </a:r>
                      <a:endParaRPr lang="en-US" dirty="0"/>
                    </a:p>
                  </a:txBody>
                  <a:tcPr/>
                </a:tc>
                <a:tc>
                  <a:txBody>
                    <a:bodyPr/>
                    <a:lstStyle/>
                    <a:p>
                      <a:r>
                        <a:rPr lang="es-ES" sz="1800" kern="1200" dirty="0" smtClean="0">
                          <a:solidFill>
                            <a:schemeClr val="dk1"/>
                          </a:solidFill>
                          <a:latin typeface="+mn-lt"/>
                          <a:ea typeface="+mn-ea"/>
                          <a:cs typeface="+mn-cs"/>
                        </a:rPr>
                        <a:t>Mantener alejado de cualquier posible contacto con el agua, pues reacciona violentamente y puede provocar una llamarada. </a:t>
                      </a:r>
                      <a:endParaRPr lang="en-US" dirty="0"/>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a:t>
                      </a:r>
                      <a:br>
                        <a:rPr lang="es-ES" sz="1800" kern="1200" dirty="0" smtClean="0">
                          <a:solidFill>
                            <a:schemeClr val="dk1"/>
                          </a:solidFill>
                          <a:latin typeface="+mn-lt"/>
                          <a:ea typeface="+mn-ea"/>
                          <a:cs typeface="+mn-cs"/>
                        </a:rPr>
                      </a:b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P230</a:t>
                      </a:r>
                      <a:endParaRPr lang="en-US" dirty="0"/>
                    </a:p>
                  </a:txBody>
                  <a:tcPr/>
                </a:tc>
                <a:tc>
                  <a:txBody>
                    <a:bodyPr/>
                    <a:lstStyle/>
                    <a:p>
                      <a:r>
                        <a:rPr lang="es-ES" sz="1800" kern="1200" dirty="0" smtClean="0">
                          <a:solidFill>
                            <a:schemeClr val="dk1"/>
                          </a:solidFill>
                          <a:latin typeface="+mn-lt"/>
                          <a:ea typeface="+mn-ea"/>
                          <a:cs typeface="+mn-cs"/>
                        </a:rPr>
                        <a:t>Mantener humedecido con ... </a:t>
                      </a:r>
                      <a:endParaRPr lang="en-US" dirty="0"/>
                    </a:p>
                  </a:txBody>
                  <a:tcPr/>
                </a:tc>
                <a:tc>
                  <a:txBody>
                    <a:bodyPr/>
                    <a:lstStyle/>
                    <a:p>
                      <a:r>
                        <a:rPr lang="es-ES" sz="1800" kern="1200" dirty="0" smtClean="0">
                          <a:solidFill>
                            <a:schemeClr val="dk1"/>
                          </a:solidFill>
                          <a:latin typeface="+mn-lt"/>
                          <a:ea typeface="+mn-ea"/>
                          <a:cs typeface="+mn-cs"/>
                        </a:rPr>
                        <a:t>Explosivos </a:t>
                      </a:r>
                      <a:endParaRPr lang="en-US" dirty="0"/>
                    </a:p>
                  </a:txBody>
                  <a:tcPr/>
                </a:tc>
                <a:tc>
                  <a:txBody>
                    <a:bodyPr/>
                    <a:lstStyle/>
                    <a:p>
                      <a:r>
                        <a:rPr lang="es-ES" sz="1800" kern="1200" dirty="0" smtClean="0">
                          <a:solidFill>
                            <a:schemeClr val="dk1"/>
                          </a:solidFill>
                          <a:latin typeface="+mn-lt"/>
                          <a:ea typeface="+mn-ea"/>
                          <a:cs typeface="+mn-cs"/>
                        </a:rPr>
                        <a:t>Divisiones </a:t>
                      </a:r>
                      <a:r>
                        <a:rPr lang="en-US" sz="1800" kern="1200" baseline="0" dirty="0" smtClean="0">
                          <a:solidFill>
                            <a:schemeClr val="dk1"/>
                          </a:solidFill>
                          <a:latin typeface="+mn-lt"/>
                          <a:ea typeface="+mn-ea"/>
                          <a:cs typeface="+mn-cs"/>
                        </a:rPr>
                        <a:t> 1.1, 1.2, 1.3, 1.5</a:t>
                      </a:r>
                      <a:endParaRPr lang="en-US" dirty="0"/>
                    </a:p>
                  </a:txBody>
                  <a:tcPr/>
                </a:tc>
                <a:tc>
                  <a:txBody>
                    <a:bodyPr/>
                    <a:lstStyle/>
                    <a:p>
                      <a:r>
                        <a:rPr lang="es-ES" sz="1800" kern="1200" dirty="0" smtClean="0">
                          <a:solidFill>
                            <a:schemeClr val="dk1"/>
                          </a:solidFill>
                          <a:latin typeface="+mn-lt"/>
                          <a:ea typeface="+mn-ea"/>
                          <a:cs typeface="+mn-cs"/>
                        </a:rPr>
                        <a:t>... El fabricante / proveedor para especificar el material apropiado.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Si al secarse aumenta el riesgo de explosión, excepto cuando sea necesario para los procesos de fabricación o de funcionamiento (por ejemplo, nitrocelulosa). </a:t>
                      </a:r>
                      <a:endParaRPr lang="en-US" dirty="0"/>
                    </a:p>
                  </a:txBody>
                  <a:tcPr/>
                </a:tc>
              </a:tr>
              <a:tr h="370115">
                <a:tc>
                  <a:txBody>
                    <a:bodyPr/>
                    <a:lstStyle/>
                    <a:p>
                      <a:r>
                        <a:rPr lang="en-US" sz="1800" kern="1200" baseline="0" dirty="0" smtClean="0">
                          <a:solidFill>
                            <a:schemeClr val="dk1"/>
                          </a:solidFill>
                          <a:latin typeface="+mn-lt"/>
                          <a:ea typeface="+mn-ea"/>
                          <a:cs typeface="+mn-cs"/>
                        </a:rPr>
                        <a:t>P231</a:t>
                      </a:r>
                      <a:endParaRPr lang="en-US" dirty="0"/>
                    </a:p>
                  </a:txBody>
                  <a:tcPr/>
                </a:tc>
                <a:tc>
                  <a:txBody>
                    <a:bodyPr/>
                    <a:lstStyle/>
                    <a:p>
                      <a:r>
                        <a:rPr lang="es-ES" sz="1800" kern="1200" dirty="0" smtClean="0">
                          <a:solidFill>
                            <a:schemeClr val="dk1"/>
                          </a:solidFill>
                          <a:latin typeface="+mn-lt"/>
                          <a:ea typeface="+mn-ea"/>
                          <a:cs typeface="+mn-cs"/>
                        </a:rPr>
                        <a:t>Manipular bajo gas inerte. </a:t>
                      </a:r>
                      <a:endParaRPr lang="en-US" dirty="0"/>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P232</a:t>
                      </a:r>
                      <a:endParaRPr lang="en-US" dirty="0"/>
                    </a:p>
                  </a:txBody>
                  <a:tcPr/>
                </a:tc>
                <a:tc>
                  <a:txBody>
                    <a:bodyPr/>
                    <a:lstStyle/>
                    <a:p>
                      <a:r>
                        <a:rPr lang="es-ES" sz="1800" kern="1200" dirty="0" smtClean="0">
                          <a:solidFill>
                            <a:schemeClr val="dk1"/>
                          </a:solidFill>
                          <a:latin typeface="+mn-lt"/>
                          <a:ea typeface="+mn-ea"/>
                          <a:cs typeface="+mn-cs"/>
                        </a:rPr>
                        <a:t>Proteja de la humedad. </a:t>
                      </a:r>
                      <a:endParaRPr lang="en-US" dirty="0"/>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185058">
                <a:tc rowSpan="4">
                  <a:txBody>
                    <a:bodyPr/>
                    <a:lstStyle/>
                    <a:p>
                      <a:r>
                        <a:rPr lang="en-US" sz="1800" kern="1200" baseline="0" dirty="0" smtClean="0">
                          <a:solidFill>
                            <a:schemeClr val="dk1"/>
                          </a:solidFill>
                          <a:latin typeface="+mn-lt"/>
                          <a:ea typeface="+mn-ea"/>
                          <a:cs typeface="+mn-cs"/>
                        </a:rPr>
                        <a:t>P233</a:t>
                      </a:r>
                      <a:endParaRPr lang="en-US" dirty="0"/>
                    </a:p>
                  </a:txBody>
                  <a:tcPr/>
                </a:tc>
                <a:tc rowSpan="4">
                  <a:txBody>
                    <a:bodyPr/>
                    <a:lstStyle/>
                    <a:p>
                      <a:r>
                        <a:rPr lang="es-ES" sz="1800" kern="1200" dirty="0" smtClean="0">
                          <a:solidFill>
                            <a:schemeClr val="dk1"/>
                          </a:solidFill>
                          <a:latin typeface="+mn-lt"/>
                          <a:ea typeface="+mn-ea"/>
                          <a:cs typeface="+mn-cs"/>
                        </a:rPr>
                        <a:t>Mantenga el envase bien cerrado. </a:t>
                      </a:r>
                      <a:endParaRPr lang="en-US" dirty="0"/>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(inhalación)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r>
                        <a:rPr lang="es-ES" sz="1800" kern="1200" dirty="0" smtClean="0">
                          <a:solidFill>
                            <a:schemeClr val="dk1"/>
                          </a:solidFill>
                          <a:latin typeface="+mn-lt"/>
                          <a:ea typeface="+mn-ea"/>
                          <a:cs typeface="+mn-cs"/>
                        </a:rPr>
                        <a:t>- Si el producto es volátil y puede generar una atmósfera peligrosa. </a:t>
                      </a:r>
                      <a:endParaRPr lang="en-US" dirty="0"/>
                    </a:p>
                  </a:txBody>
                  <a:tcPr>
                    <a:lnT w="12700" cap="flat" cmpd="sng" algn="ctr">
                      <a:solidFill>
                        <a:schemeClr val="tx1"/>
                      </a:solidFill>
                      <a:prstDash val="solid"/>
                      <a:round/>
                      <a:headEnd type="none" w="med" len="med"/>
                      <a:tailEnd type="none" w="med" len="med"/>
                    </a:lnT>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(Irritación de las vías respiratorias)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(narcosis)</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85058">
                <a:tc rowSpan="3">
                  <a:txBody>
                    <a:bodyPr/>
                    <a:lstStyle/>
                    <a:p>
                      <a:r>
                        <a:rPr lang="en-US" sz="1800" kern="1200" baseline="0" dirty="0" smtClean="0">
                          <a:solidFill>
                            <a:schemeClr val="dk1"/>
                          </a:solidFill>
                          <a:latin typeface="+mn-lt"/>
                          <a:ea typeface="+mn-ea"/>
                          <a:cs typeface="+mn-cs"/>
                        </a:rPr>
                        <a:t>P234</a:t>
                      </a:r>
                      <a:endParaRPr lang="en-US" dirty="0"/>
                    </a:p>
                  </a:txBody>
                  <a:tcPr/>
                </a:tc>
                <a:tc rowSpan="3">
                  <a:txBody>
                    <a:bodyPr/>
                    <a:lstStyle/>
                    <a:p>
                      <a:r>
                        <a:rPr lang="es-ES" sz="1800" kern="1200" dirty="0" smtClean="0">
                          <a:solidFill>
                            <a:schemeClr val="dk1"/>
                          </a:solidFill>
                          <a:latin typeface="+mn-lt"/>
                          <a:ea typeface="+mn-ea"/>
                          <a:cs typeface="+mn-cs"/>
                        </a:rPr>
                        <a:t>Mantener en el recipiente original. </a:t>
                      </a:r>
                      <a:endParaRPr lang="en-US" dirty="0"/>
                    </a:p>
                  </a:txBody>
                  <a:tcPr/>
                </a:tc>
                <a:tc>
                  <a:txBody>
                    <a:bodyPr/>
                    <a:lstStyle/>
                    <a:p>
                      <a:r>
                        <a:rPr lang="es-ES" sz="1800" kern="1200" dirty="0" smtClean="0">
                          <a:solidFill>
                            <a:schemeClr val="dk1"/>
                          </a:solidFill>
                          <a:latin typeface="+mn-lt"/>
                          <a:ea typeface="+mn-ea"/>
                          <a:cs typeface="+mn-cs"/>
                        </a:rPr>
                        <a:t>Productos químicos que reaccionan espontáneamente </a:t>
                      </a: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 B, C, D, E, F</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dirty="0"/>
                    </a:p>
                  </a:txBody>
                  <a:tcPr/>
                </a:tc>
              </a:tr>
              <a:tr h="261258">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Los peróxidos orgánicos</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 B, C, D, E, 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Corrosivos para los metales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85058">
                <a:tc rowSpan="4">
                  <a:txBody>
                    <a:bodyPr/>
                    <a:lstStyle/>
                    <a:p>
                      <a:r>
                        <a:rPr lang="en-US" sz="1800" kern="1200" baseline="0" dirty="0" smtClean="0">
                          <a:solidFill>
                            <a:schemeClr val="dk1"/>
                          </a:solidFill>
                          <a:latin typeface="+mn-lt"/>
                          <a:ea typeface="+mn-ea"/>
                          <a:cs typeface="+mn-cs"/>
                        </a:rPr>
                        <a:t>P235</a:t>
                      </a:r>
                      <a:endParaRPr lang="en-US" dirty="0"/>
                    </a:p>
                  </a:txBody>
                  <a:tcPr/>
                </a:tc>
                <a:tc rowSpan="4">
                  <a:txBody>
                    <a:bodyPr/>
                    <a:lstStyle/>
                    <a:p>
                      <a:pPr rtl="0"/>
                      <a:r>
                        <a:rPr lang="es-ES" sz="1800" kern="1200" dirty="0" smtClean="0">
                          <a:solidFill>
                            <a:schemeClr val="dk1"/>
                          </a:solidFill>
                          <a:latin typeface="+mn-lt"/>
                          <a:ea typeface="+mn-ea"/>
                          <a:cs typeface="+mn-cs"/>
                        </a:rPr>
                        <a:t>Mantener en lugar fresco.</a:t>
                      </a:r>
                      <a:endParaRPr lang="es-ES" dirty="0"/>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261258">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Productos químicos que reaccionan espontáneamente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 B, C, D, E, 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Productos químicos que experimentan calentamiento espontáneo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Los peróxidos orgánicos </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 B, C, D, E, 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P240</a:t>
                      </a:r>
                      <a:endParaRPr lang="en-US" dirty="0"/>
                    </a:p>
                  </a:txBody>
                  <a:tcPr/>
                </a:tc>
                <a:tc rowSpan="3">
                  <a:txBody>
                    <a:bodyPr/>
                    <a:lstStyle/>
                    <a:p>
                      <a:r>
                        <a:rPr lang="es-ES" sz="1800" kern="1200" dirty="0" smtClean="0">
                          <a:solidFill>
                            <a:schemeClr val="dk1"/>
                          </a:solidFill>
                          <a:latin typeface="+mn-lt"/>
                          <a:ea typeface="+mn-ea"/>
                          <a:cs typeface="+mn-cs"/>
                        </a:rPr>
                        <a:t>Recipiente de tierra / enlace y equipo de recepción. </a:t>
                      </a:r>
                      <a:endParaRPr lang="en-US" dirty="0"/>
                    </a:p>
                  </a:txBody>
                  <a:tcPr/>
                </a:tc>
                <a:tc>
                  <a:txBody>
                    <a:bodyPr/>
                    <a:lstStyle/>
                    <a:p>
                      <a:r>
                        <a:rPr lang="es-ES" sz="1800" kern="1200" dirty="0" smtClean="0">
                          <a:solidFill>
                            <a:schemeClr val="dk1"/>
                          </a:solidFill>
                          <a:latin typeface="+mn-lt"/>
                          <a:ea typeface="+mn-ea"/>
                          <a:cs typeface="+mn-cs"/>
                        </a:rPr>
                        <a:t>Explosivos </a:t>
                      </a:r>
                      <a:br>
                        <a:rPr lang="es-ES" sz="1800" kern="1200" dirty="0" smtClean="0">
                          <a:solidFill>
                            <a:schemeClr val="dk1"/>
                          </a:solidFill>
                          <a:latin typeface="+mn-lt"/>
                          <a:ea typeface="+mn-ea"/>
                          <a:cs typeface="+mn-cs"/>
                        </a:rPr>
                      </a:b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Divisiones </a:t>
                      </a:r>
                      <a:r>
                        <a:rPr lang="en-US" sz="1800" kern="1200" baseline="0" dirty="0" smtClean="0">
                          <a:solidFill>
                            <a:schemeClr val="dk1"/>
                          </a:solidFill>
                          <a:latin typeface="+mn-lt"/>
                          <a:ea typeface="+mn-ea"/>
                          <a:cs typeface="+mn-cs"/>
                        </a:rPr>
                        <a:t> 1.1, 1.2, 1.3, 1.4, 1.5</a:t>
                      </a: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 Si el explosivo es sensible a la electricidad. </a:t>
                      </a:r>
                      <a:endParaRPr lang="en-US" dirty="0"/>
                    </a:p>
                  </a:txBody>
                  <a:tcPr>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 Si una sustancia sensible a la electricidad es recargable.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Si el producto es volátil y puede generar una atmósfera peligrosa.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inflamables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 Si una sustancia sensible a la electricidad es recargable. </a:t>
                      </a:r>
                      <a:endParaRPr lang="en-US" dirty="0"/>
                    </a:p>
                  </a:txBody>
                  <a:tcPr>
                    <a:lnT w="12700" cap="flat" cmpd="sng" algn="ctr">
                      <a:solidFill>
                        <a:schemeClr val="tx1"/>
                      </a:solidFill>
                      <a:prstDash val="solid"/>
                      <a:round/>
                      <a:headEnd type="none" w="med" len="med"/>
                      <a:tailEnd type="none" w="med" len="med"/>
                    </a:lnT>
                  </a:tcPr>
                </a:tc>
              </a:tr>
              <a:tr h="457200">
                <a:tc rowSpan="2">
                  <a:txBody>
                    <a:bodyPr/>
                    <a:lstStyle/>
                    <a:p>
                      <a:r>
                        <a:rPr lang="en-US" sz="1800" kern="1200" baseline="0" dirty="0" smtClean="0">
                          <a:solidFill>
                            <a:schemeClr val="dk1"/>
                          </a:solidFill>
                          <a:latin typeface="+mn-lt"/>
                          <a:ea typeface="+mn-ea"/>
                          <a:cs typeface="+mn-cs"/>
                        </a:rPr>
                        <a:t>P241</a:t>
                      </a:r>
                      <a:endParaRPr lang="en-US" dirty="0"/>
                    </a:p>
                  </a:txBody>
                  <a:tcPr/>
                </a:tc>
                <a:tc rowSpan="2">
                  <a:txBody>
                    <a:bodyPr/>
                    <a:lstStyle/>
                    <a:p>
                      <a:r>
                        <a:rPr lang="es-ES" sz="1800" kern="1200" dirty="0" smtClean="0">
                          <a:solidFill>
                            <a:schemeClr val="dk1"/>
                          </a:solidFill>
                          <a:latin typeface="+mn-lt"/>
                          <a:ea typeface="+mn-ea"/>
                          <a:cs typeface="+mn-cs"/>
                        </a:rPr>
                        <a:t>Use equipo / de ventilación / iluminación / ... / equipos eléctricos. </a:t>
                      </a:r>
                      <a:endParaRPr lang="en-US" dirty="0"/>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 El fabricante / proveedor especificarán otros equipos. </a:t>
                      </a:r>
                      <a:endParaRPr lang="en-US" dirty="0"/>
                    </a:p>
                  </a:txBody>
                  <a:tcPr>
                    <a:lnB w="12700" cap="flat" cmpd="sng" algn="ctr">
                      <a:solidFill>
                        <a:schemeClr val="tx1"/>
                      </a:solidFill>
                      <a:prstDash val="solid"/>
                      <a:round/>
                      <a:headEnd type="none" w="med" len="med"/>
                      <a:tailEnd type="none" w="med" len="med"/>
                    </a:lnB>
                  </a:tcPr>
                </a:tc>
              </a:tr>
              <a:tr h="45720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inflamables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 El fabricante / proveedor especificarán otros equipos.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Si pueden formarse nubes de polvo.</a:t>
                      </a:r>
                      <a:endParaRPr lang="en-US" dirty="0"/>
                    </a:p>
                  </a:txBody>
                  <a:tcPr>
                    <a:lnT w="12700" cap="flat" cmpd="sng" algn="ctr">
                      <a:solidFill>
                        <a:schemeClr val="tx1"/>
                      </a:solidFill>
                      <a:prstDash val="solid"/>
                      <a:round/>
                      <a:headEnd type="none" w="med" len="med"/>
                      <a:tailEnd type="none" w="med" len="med"/>
                    </a:lnT>
                  </a:tcPr>
                </a:tc>
              </a:tr>
              <a:tr h="370115">
                <a:tc>
                  <a:txBody>
                    <a:bodyPr/>
                    <a:lstStyle/>
                    <a:p>
                      <a:r>
                        <a:rPr lang="en-US" sz="1800" kern="1200" baseline="0" dirty="0" smtClean="0">
                          <a:solidFill>
                            <a:schemeClr val="dk1"/>
                          </a:solidFill>
                          <a:latin typeface="+mn-lt"/>
                          <a:ea typeface="+mn-ea"/>
                          <a:cs typeface="+mn-cs"/>
                        </a:rPr>
                        <a:t>P242</a:t>
                      </a:r>
                      <a:endParaRPr lang="en-US" dirty="0"/>
                    </a:p>
                  </a:txBody>
                  <a:tcPr/>
                </a:tc>
                <a:tc>
                  <a:txBody>
                    <a:bodyPr/>
                    <a:lstStyle/>
                    <a:p>
                      <a:r>
                        <a:rPr lang="es-ES" sz="1800" kern="1200" dirty="0" smtClean="0">
                          <a:solidFill>
                            <a:schemeClr val="dk1"/>
                          </a:solidFill>
                          <a:latin typeface="+mn-lt"/>
                          <a:ea typeface="+mn-ea"/>
                          <a:cs typeface="+mn-cs"/>
                        </a:rPr>
                        <a:t>Utilice únicamente herramientas que no produzcan chispas. </a:t>
                      </a:r>
                      <a:endParaRPr lang="en-US" dirty="0"/>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P243</a:t>
                      </a:r>
                      <a:endParaRPr lang="en-US" dirty="0"/>
                    </a:p>
                  </a:txBody>
                  <a:tcPr/>
                </a:tc>
                <a:tc>
                  <a:txBody>
                    <a:bodyPr/>
                    <a:lstStyle/>
                    <a:p>
                      <a:r>
                        <a:rPr lang="es-ES" sz="1800" kern="1200" dirty="0" smtClean="0">
                          <a:solidFill>
                            <a:schemeClr val="dk1"/>
                          </a:solidFill>
                          <a:latin typeface="+mn-lt"/>
                          <a:ea typeface="+mn-ea"/>
                          <a:cs typeface="+mn-cs"/>
                        </a:rPr>
                        <a:t>Tomar medidas de precaución contra las descargas estáticas. </a:t>
                      </a:r>
                      <a:endParaRPr lang="en-US" dirty="0"/>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P244</a:t>
                      </a:r>
                      <a:endParaRPr lang="en-US" dirty="0"/>
                    </a:p>
                  </a:txBody>
                  <a:tcPr/>
                </a:tc>
                <a:tc>
                  <a:txBody>
                    <a:bodyPr/>
                    <a:lstStyle/>
                    <a:p>
                      <a:r>
                        <a:rPr lang="es-ES" sz="1800" kern="1200" dirty="0" smtClean="0">
                          <a:solidFill>
                            <a:schemeClr val="dk1"/>
                          </a:solidFill>
                          <a:latin typeface="+mn-lt"/>
                          <a:ea typeface="+mn-ea"/>
                          <a:cs typeface="+mn-cs"/>
                        </a:rPr>
                        <a:t>Mantener las válvulas de reducción limpias de grasa y aceite. </a:t>
                      </a:r>
                      <a:endParaRPr lang="en-US" dirty="0"/>
                    </a:p>
                  </a:txBody>
                  <a:tcPr/>
                </a:tc>
                <a:tc>
                  <a:txBody>
                    <a:bodyPr/>
                    <a:lstStyle/>
                    <a:p>
                      <a:r>
                        <a:rPr lang="es-ES" sz="1800" kern="1200" dirty="0" smtClean="0">
                          <a:solidFill>
                            <a:schemeClr val="dk1"/>
                          </a:solidFill>
                          <a:latin typeface="+mn-lt"/>
                          <a:ea typeface="+mn-ea"/>
                          <a:cs typeface="+mn-cs"/>
                        </a:rPr>
                        <a:t>Gases comburentes </a:t>
                      </a:r>
                      <a:endParaRPr lang="en-US" dirty="0"/>
                    </a:p>
                  </a:txBody>
                  <a:tcPr/>
                </a:tc>
                <a:tc>
                  <a:txBody>
                    <a:bodyPr/>
                    <a:lstStyle/>
                    <a:p>
                      <a:r>
                        <a:rPr lang="en-US" sz="1800" kern="1200" baseline="0" dirty="0" smtClean="0">
                          <a:solidFill>
                            <a:schemeClr val="dk1"/>
                          </a:solidFill>
                          <a:latin typeface="+mn-lt"/>
                          <a:ea typeface="+mn-ea"/>
                          <a:cs typeface="+mn-cs"/>
                        </a:rPr>
                        <a:t>1</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P250</a:t>
                      </a:r>
                      <a:endParaRPr lang="en-US" dirty="0"/>
                    </a:p>
                  </a:txBody>
                  <a:tcPr/>
                </a:tc>
                <a:tc>
                  <a:txBody>
                    <a:bodyPr/>
                    <a:lstStyle/>
                    <a:p>
                      <a:r>
                        <a:rPr lang="es-ES" sz="1800" kern="1200" dirty="0" smtClean="0">
                          <a:solidFill>
                            <a:schemeClr val="dk1"/>
                          </a:solidFill>
                          <a:latin typeface="+mn-lt"/>
                          <a:ea typeface="+mn-ea"/>
                          <a:cs typeface="+mn-cs"/>
                        </a:rPr>
                        <a:t>No la someta a abrasión / choque / ... / la fricción. </a:t>
                      </a:r>
                      <a:endParaRPr lang="en-US" dirty="0"/>
                    </a:p>
                  </a:txBody>
                  <a:tcPr/>
                </a:tc>
                <a:tc>
                  <a:txBody>
                    <a:bodyPr/>
                    <a:lstStyle/>
                    <a:p>
                      <a:r>
                        <a:rPr lang="es-ES" sz="1800" kern="1200" dirty="0" smtClean="0">
                          <a:solidFill>
                            <a:schemeClr val="dk1"/>
                          </a:solidFill>
                          <a:latin typeface="+mn-lt"/>
                          <a:ea typeface="+mn-ea"/>
                          <a:cs typeface="+mn-cs"/>
                        </a:rPr>
                        <a:t>Explosivos</a:t>
                      </a:r>
                      <a:endParaRPr lang="en-US" dirty="0"/>
                    </a:p>
                  </a:txBody>
                  <a:tcPr/>
                </a:tc>
                <a:tc>
                  <a:txBody>
                    <a:bodyPr/>
                    <a:lstStyle/>
                    <a:p>
                      <a:r>
                        <a:rPr lang="es-ES" sz="1800" kern="1200" dirty="0" smtClean="0">
                          <a:solidFill>
                            <a:schemeClr val="dk1"/>
                          </a:solidFill>
                          <a:latin typeface="+mn-lt"/>
                          <a:ea typeface="+mn-ea"/>
                          <a:cs typeface="+mn-cs"/>
                        </a:rPr>
                        <a:t>Divisiones </a:t>
                      </a:r>
                      <a:r>
                        <a:rPr lang="en-US" sz="1800" kern="1200" baseline="0" dirty="0" smtClean="0">
                          <a:solidFill>
                            <a:schemeClr val="dk1"/>
                          </a:solidFill>
                          <a:latin typeface="+mn-lt"/>
                          <a:ea typeface="+mn-ea"/>
                          <a:cs typeface="+mn-cs"/>
                        </a:rPr>
                        <a:t> 1.1, 1.2, 1.3, 1.4, 1.5</a:t>
                      </a:r>
                      <a:endParaRPr lang="en-US" dirty="0"/>
                    </a:p>
                  </a:txBody>
                  <a:tcPr/>
                </a:tc>
                <a:tc>
                  <a:txBody>
                    <a:bodyPr/>
                    <a:lstStyle/>
                    <a:p>
                      <a:r>
                        <a:rPr lang="es-ES" sz="1800" kern="1200" dirty="0" smtClean="0">
                          <a:solidFill>
                            <a:schemeClr val="dk1"/>
                          </a:solidFill>
                          <a:latin typeface="+mn-lt"/>
                          <a:ea typeface="+mn-ea"/>
                          <a:cs typeface="+mn-cs"/>
                        </a:rPr>
                        <a:t>... El fabricante / proveedor para especificar un manejo descuidado. </a:t>
                      </a:r>
                      <a:endParaRPr lang="en-US" dirty="0"/>
                    </a:p>
                  </a:txBody>
                  <a:tcPr/>
                </a:tc>
              </a:tr>
              <a:tr h="370115">
                <a:tc>
                  <a:txBody>
                    <a:bodyPr/>
                    <a:lstStyle/>
                    <a:p>
                      <a:r>
                        <a:rPr lang="en-US" sz="1800" kern="1200" baseline="0" dirty="0" smtClean="0">
                          <a:solidFill>
                            <a:schemeClr val="dk1"/>
                          </a:solidFill>
                          <a:latin typeface="+mn-lt"/>
                          <a:ea typeface="+mn-ea"/>
                          <a:cs typeface="+mn-cs"/>
                        </a:rPr>
                        <a:t>P251</a:t>
                      </a:r>
                      <a:endParaRPr lang="en-US" dirty="0"/>
                    </a:p>
                  </a:txBody>
                  <a:tcPr/>
                </a:tc>
                <a:tc>
                  <a:txBody>
                    <a:bodyPr/>
                    <a:lstStyle/>
                    <a:p>
                      <a:r>
                        <a:rPr lang="es-ES" sz="1800" kern="1200" dirty="0" smtClean="0">
                          <a:solidFill>
                            <a:schemeClr val="dk1"/>
                          </a:solidFill>
                          <a:latin typeface="+mn-lt"/>
                          <a:ea typeface="+mn-ea"/>
                          <a:cs typeface="+mn-cs"/>
                        </a:rPr>
                        <a:t>Envase a presión: no perforar ni quemar, incluso después de usado. </a:t>
                      </a:r>
                      <a:endParaRPr lang="en-US" dirty="0"/>
                    </a:p>
                  </a:txBody>
                  <a:tcPr/>
                </a:tc>
                <a:tc>
                  <a:txBody>
                    <a:bodyPr/>
                    <a:lstStyle/>
                    <a:p>
                      <a:r>
                        <a:rPr lang="es-ES" sz="1800" kern="1200" dirty="0" smtClean="0">
                          <a:solidFill>
                            <a:schemeClr val="dk1"/>
                          </a:solidFill>
                          <a:latin typeface="+mn-lt"/>
                          <a:ea typeface="+mn-ea"/>
                          <a:cs typeface="+mn-cs"/>
                        </a:rPr>
                        <a:t>aerosoles inflamables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320040">
                <a:tc rowSpan="5">
                  <a:txBody>
                    <a:bodyPr/>
                    <a:lstStyle/>
                    <a:p>
                      <a:r>
                        <a:rPr lang="en-US" sz="1800" kern="1200" baseline="0" dirty="0" smtClean="0">
                          <a:solidFill>
                            <a:schemeClr val="dk1"/>
                          </a:solidFill>
                          <a:latin typeface="+mn-lt"/>
                          <a:ea typeface="+mn-ea"/>
                          <a:cs typeface="+mn-cs"/>
                        </a:rPr>
                        <a:t>P260</a:t>
                      </a:r>
                      <a:endParaRPr lang="en-US" dirty="0"/>
                    </a:p>
                  </a:txBody>
                  <a:tcPr/>
                </a:tc>
                <a:tc rowSpan="5">
                  <a:txBody>
                    <a:bodyPr/>
                    <a:lstStyle/>
                    <a:p>
                      <a:r>
                        <a:rPr lang="es-ES" sz="1800" kern="1200" dirty="0" smtClean="0">
                          <a:solidFill>
                            <a:schemeClr val="dk1"/>
                          </a:solidFill>
                          <a:latin typeface="+mn-lt"/>
                          <a:ea typeface="+mn-ea"/>
                          <a:cs typeface="+mn-cs"/>
                        </a:rPr>
                        <a:t>No respirar el polvo / el humo / el gas / la niebla / los vapores / el aerosol. </a:t>
                      </a:r>
                      <a:endParaRPr lang="en-US" dirty="0"/>
                    </a:p>
                  </a:txBody>
                  <a:tcPr/>
                </a:tc>
                <a:tc>
                  <a:txBody>
                    <a:bodyPr/>
                    <a:lstStyle/>
                    <a:p>
                      <a:r>
                        <a:rPr lang="es-ES" sz="1800" kern="1200" dirty="0" smtClean="0">
                          <a:solidFill>
                            <a:schemeClr val="dk1"/>
                          </a:solidFill>
                          <a:latin typeface="+mn-lt"/>
                          <a:ea typeface="+mn-ea"/>
                          <a:cs typeface="+mn-cs"/>
                        </a:rPr>
                        <a:t>Toxicidad aguda (inhalación)</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B w="12700" cap="flat" cmpd="sng" algn="ctr">
                      <a:solidFill>
                        <a:schemeClr val="tx1"/>
                      </a:solidFill>
                      <a:prstDash val="solid"/>
                      <a:round/>
                      <a:headEnd type="none" w="med" len="med"/>
                      <a:tailEnd type="none" w="med" len="med"/>
                    </a:lnB>
                  </a:tcPr>
                </a:tc>
                <a:tc rowSpan="3">
                  <a:txBody>
                    <a:bodyPr/>
                    <a:lstStyle/>
                    <a:p>
                      <a:r>
                        <a:rPr lang="es-ES" sz="1800" kern="1200" dirty="0" smtClean="0">
                          <a:solidFill>
                            <a:schemeClr val="dk1"/>
                          </a:solidFill>
                          <a:latin typeface="+mn-lt"/>
                          <a:ea typeface="+mn-ea"/>
                          <a:cs typeface="+mn-cs"/>
                        </a:rPr>
                        <a:t>Fabricante / proveedor especificarán las condiciones aplicables. </a:t>
                      </a:r>
                      <a:endParaRPr lang="en-US" dirty="0"/>
                    </a:p>
                  </a:txBody>
                  <a:tcPr>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exposiciones repetidas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cutánea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s-ES" sz="1800" kern="1200" dirty="0" smtClean="0">
                          <a:solidFill>
                            <a:schemeClr val="dk1"/>
                          </a:solidFill>
                          <a:latin typeface="+mn-lt"/>
                          <a:ea typeface="+mn-ea"/>
                          <a:cs typeface="+mn-cs"/>
                        </a:rPr>
                        <a:t>- Especifique no respirar los polvos o nieblas.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Si pueden producirse partículas inhalables de polvos o nieblas durante el uso. </a:t>
                      </a:r>
                      <a:endParaRPr lang="en-US" dirty="0"/>
                    </a:p>
                  </a:txBody>
                  <a:tcPr>
                    <a:lnT w="12700" cap="flat" cmpd="sng" algn="ctr">
                      <a:solidFill>
                        <a:schemeClr val="tx1"/>
                      </a:solidFill>
                      <a:prstDash val="solid"/>
                      <a:round/>
                      <a:headEnd type="none" w="med" len="med"/>
                      <a:tailEnd type="none" w="med" len="med"/>
                    </a:lnT>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Efectos sobre la lactancia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través de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5">
                  <a:txBody>
                    <a:bodyPr/>
                    <a:lstStyle/>
                    <a:p>
                      <a:r>
                        <a:rPr lang="en-US" sz="1800" kern="1200" baseline="0" dirty="0" smtClean="0">
                          <a:solidFill>
                            <a:schemeClr val="dk1"/>
                          </a:solidFill>
                          <a:latin typeface="+mn-lt"/>
                          <a:ea typeface="+mn-ea"/>
                          <a:cs typeface="+mn-cs"/>
                        </a:rPr>
                        <a:t>P261</a:t>
                      </a:r>
                      <a:endParaRPr lang="en-US" dirty="0"/>
                    </a:p>
                  </a:txBody>
                  <a:tcPr/>
                </a:tc>
                <a:tc rowSpan="5">
                  <a:txBody>
                    <a:bodyPr/>
                    <a:lstStyle/>
                    <a:p>
                      <a:r>
                        <a:rPr lang="es-ES" sz="1800" kern="1200" dirty="0" smtClean="0">
                          <a:solidFill>
                            <a:schemeClr val="dk1"/>
                          </a:solidFill>
                          <a:latin typeface="+mn-lt"/>
                          <a:ea typeface="+mn-ea"/>
                          <a:cs typeface="+mn-cs"/>
                        </a:rPr>
                        <a:t>Evitar respirar el polvo / el humo / el gas / la niebla / los vapores / el aerosol. </a:t>
                      </a:r>
                      <a:endParaRPr lang="en-US" dirty="0"/>
                    </a:p>
                  </a:txBody>
                  <a:tcPr/>
                </a:tc>
                <a:tc>
                  <a:txBody>
                    <a:bodyPr/>
                    <a:lstStyle/>
                    <a:p>
                      <a:r>
                        <a:rPr lang="es-ES" sz="1800" kern="1200" dirty="0" smtClean="0">
                          <a:solidFill>
                            <a:schemeClr val="dk1"/>
                          </a:solidFill>
                          <a:latin typeface="+mn-lt"/>
                          <a:ea typeface="+mn-ea"/>
                          <a:cs typeface="+mn-cs"/>
                        </a:rPr>
                        <a:t>Toxicidad aguda (inhalación)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3, 4</a:t>
                      </a:r>
                      <a:endParaRPr lang="en-US" dirty="0"/>
                    </a:p>
                  </a:txBody>
                  <a:tcPr>
                    <a:lnB w="12700" cap="flat" cmpd="sng" algn="ctr">
                      <a:solidFill>
                        <a:schemeClr val="tx1"/>
                      </a:solidFill>
                      <a:prstDash val="solid"/>
                      <a:round/>
                      <a:headEnd type="none" w="med" len="med"/>
                      <a:tailEnd type="none" w="med" len="med"/>
                    </a:lnB>
                  </a:tcPr>
                </a:tc>
                <a:tc rowSpan="5">
                  <a:txBody>
                    <a:bodyPr/>
                    <a:lstStyle/>
                    <a:p>
                      <a:r>
                        <a:rPr lang="es-ES" sz="1800" kern="1200" dirty="0" smtClean="0">
                          <a:solidFill>
                            <a:schemeClr val="dk1"/>
                          </a:solidFill>
                          <a:latin typeface="+mn-lt"/>
                          <a:ea typeface="+mn-ea"/>
                          <a:cs typeface="+mn-cs"/>
                        </a:rPr>
                        <a:t>- Especifique no respirar los polvos o nieblas.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Si pueden producirse partículas inhalables de polvos o nieblas durante el uso.</a:t>
                      </a:r>
                      <a:endParaRPr lang="en-US" dirty="0"/>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sensibilización respiratoria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sensibilización de la piel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(irritación de las vías respiratorias)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(narcosis)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93916">
                <a:tc>
                  <a:txBody>
                    <a:bodyPr/>
                    <a:lstStyle/>
                    <a:p>
                      <a:r>
                        <a:rPr lang="en-US" sz="1800" kern="1200" baseline="0" dirty="0" smtClean="0">
                          <a:solidFill>
                            <a:schemeClr val="dk1"/>
                          </a:solidFill>
                          <a:latin typeface="+mn-lt"/>
                          <a:ea typeface="+mn-ea"/>
                          <a:cs typeface="+mn-cs"/>
                        </a:rPr>
                        <a:t>P262</a:t>
                      </a:r>
                      <a:endParaRPr lang="en-US" dirty="0"/>
                    </a:p>
                  </a:txBody>
                  <a:tcPr/>
                </a:tc>
                <a:tc>
                  <a:txBody>
                    <a:bodyPr/>
                    <a:lstStyle/>
                    <a:p>
                      <a:r>
                        <a:rPr lang="es-ES" sz="1800" kern="1200" dirty="0" smtClean="0">
                          <a:solidFill>
                            <a:schemeClr val="dk1"/>
                          </a:solidFill>
                          <a:latin typeface="+mn-lt"/>
                          <a:ea typeface="+mn-ea"/>
                          <a:cs typeface="+mn-cs"/>
                        </a:rPr>
                        <a:t>Evite el contacto con los ojos, la piel o la ropa</a:t>
                      </a:r>
                      <a:endParaRPr lang="en-US" dirty="0"/>
                    </a:p>
                  </a:txBody>
                  <a:tcPr/>
                </a:tc>
                <a:tc>
                  <a:txBody>
                    <a:bodyPr/>
                    <a:lstStyle/>
                    <a:p>
                      <a:r>
                        <a:rPr lang="es-ES" sz="1800" kern="1200" dirty="0" smtClean="0">
                          <a:solidFill>
                            <a:schemeClr val="dk1"/>
                          </a:solidFill>
                          <a:latin typeface="+mn-lt"/>
                          <a:ea typeface="+mn-ea"/>
                          <a:cs typeface="+mn-cs"/>
                        </a:rPr>
                        <a:t>Toxicidad aguda (dérmica)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P263</a:t>
                      </a:r>
                      <a:endParaRPr lang="en-US" dirty="0"/>
                    </a:p>
                  </a:txBody>
                  <a:tcPr/>
                </a:tc>
                <a:tc>
                  <a:txBody>
                    <a:bodyPr/>
                    <a:lstStyle/>
                    <a:p>
                      <a:r>
                        <a:rPr lang="es-ES" sz="1800" kern="1200" dirty="0" smtClean="0">
                          <a:solidFill>
                            <a:schemeClr val="dk1"/>
                          </a:solidFill>
                          <a:latin typeface="+mn-lt"/>
                          <a:ea typeface="+mn-ea"/>
                          <a:cs typeface="+mn-cs"/>
                        </a:rPr>
                        <a:t>Evite el contacto durante el embarazo / la lactancia. </a:t>
                      </a:r>
                      <a:endParaRPr lang="en-US" dirty="0"/>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tc>
                <a:tc>
                  <a:txBody>
                    <a:bodyPr/>
                    <a:lstStyle/>
                    <a:p>
                      <a:r>
                        <a:rPr lang="es-ES" sz="1800" kern="1200" dirty="0" smtClean="0">
                          <a:solidFill>
                            <a:schemeClr val="dk1"/>
                          </a:solidFill>
                          <a:latin typeface="+mn-lt"/>
                          <a:ea typeface="+mn-ea"/>
                          <a:cs typeface="+mn-cs"/>
                        </a:rPr>
                        <a:t>Efectos sobre la lactancia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través de </a:t>
                      </a:r>
                      <a:endParaRPr lang="en-US" dirty="0"/>
                    </a:p>
                  </a:txBody>
                  <a:tcPr/>
                </a:tc>
                <a:tc>
                  <a:txBody>
                    <a:bodyPr/>
                    <a:lstStyle/>
                    <a:p>
                      <a:endParaRPr lang="en-US"/>
                    </a:p>
                  </a:txBody>
                  <a:tcPr/>
                </a:tc>
              </a:tr>
              <a:tr h="185058">
                <a:tc rowSpan="8">
                  <a:txBody>
                    <a:bodyPr/>
                    <a:lstStyle/>
                    <a:p>
                      <a:r>
                        <a:rPr lang="en-US" sz="1800" kern="1200" baseline="0" dirty="0" smtClean="0">
                          <a:solidFill>
                            <a:schemeClr val="dk1"/>
                          </a:solidFill>
                          <a:latin typeface="+mn-lt"/>
                          <a:ea typeface="+mn-ea"/>
                          <a:cs typeface="+mn-cs"/>
                        </a:rPr>
                        <a:t>P264</a:t>
                      </a:r>
                      <a:endParaRPr lang="en-US" dirty="0"/>
                    </a:p>
                  </a:txBody>
                  <a:tcPr/>
                </a:tc>
                <a:tc rowSpan="8">
                  <a:txBody>
                    <a:bodyPr/>
                    <a:lstStyle/>
                    <a:p>
                      <a:r>
                        <a:rPr lang="es-ES" sz="1800" kern="1200" dirty="0" smtClean="0">
                          <a:solidFill>
                            <a:schemeClr val="dk1"/>
                          </a:solidFill>
                          <a:latin typeface="+mn-lt"/>
                          <a:ea typeface="+mn-ea"/>
                          <a:cs typeface="+mn-cs"/>
                        </a:rPr>
                        <a:t>Lavarse ... concienzudamente tras la manipulación. </a:t>
                      </a:r>
                      <a:endParaRPr lang="en-US" dirty="0"/>
                    </a:p>
                  </a:txBody>
                  <a:tcPr/>
                </a:tc>
                <a:tc>
                  <a:txBody>
                    <a:bodyPr/>
                    <a:lstStyle/>
                    <a:p>
                      <a:r>
                        <a:rPr lang="es-ES" sz="1800" kern="1200" dirty="0" smtClean="0">
                          <a:solidFill>
                            <a:schemeClr val="dk1"/>
                          </a:solidFill>
                          <a:latin typeface="+mn-lt"/>
                          <a:ea typeface="+mn-ea"/>
                          <a:cs typeface="+mn-cs"/>
                        </a:rPr>
                        <a:t>Toxicidad aguda (oral)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8">
                  <a:txBody>
                    <a:bodyPr/>
                    <a:lstStyle/>
                    <a:p>
                      <a:r>
                        <a:rPr lang="es-ES" sz="1800" kern="1200" dirty="0" smtClean="0">
                          <a:solidFill>
                            <a:schemeClr val="dk1"/>
                          </a:solidFill>
                          <a:latin typeface="+mn-lt"/>
                          <a:ea typeface="+mn-ea"/>
                          <a:cs typeface="+mn-cs"/>
                        </a:rPr>
                        <a:t>Fabricante / proveedor especificarán las partes del cuerpo que se lavan después de manipular </a:t>
                      </a:r>
                      <a:endParaRPr lang="en-US" dirty="0"/>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(dérmica)</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cutánea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irritación de la piel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irritación de ojo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Efectos sobre la lactancia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través de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505097">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34983">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exposiciones repetidas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5">
                  <a:txBody>
                    <a:bodyPr/>
                    <a:lstStyle/>
                    <a:p>
                      <a:r>
                        <a:rPr lang="en-US" sz="1800" kern="1200" baseline="0" dirty="0" smtClean="0">
                          <a:solidFill>
                            <a:schemeClr val="dk1"/>
                          </a:solidFill>
                          <a:latin typeface="+mn-lt"/>
                          <a:ea typeface="+mn-ea"/>
                          <a:cs typeface="+mn-cs"/>
                        </a:rPr>
                        <a:t>P270</a:t>
                      </a:r>
                      <a:endParaRPr lang="en-US" dirty="0"/>
                    </a:p>
                  </a:txBody>
                  <a:tcPr/>
                </a:tc>
                <a:tc rowSpan="5">
                  <a:txBody>
                    <a:bodyPr/>
                    <a:lstStyle/>
                    <a:p>
                      <a:r>
                        <a:rPr lang="es-ES" sz="1800" kern="1200" dirty="0" smtClean="0">
                          <a:solidFill>
                            <a:schemeClr val="dk1"/>
                          </a:solidFill>
                          <a:latin typeface="+mn-lt"/>
                          <a:ea typeface="+mn-ea"/>
                          <a:cs typeface="+mn-cs"/>
                        </a:rPr>
                        <a:t>No comer, beber ni fumar mientras se manipula este producto. </a:t>
                      </a:r>
                      <a:endParaRPr lang="en-US" dirty="0"/>
                    </a:p>
                  </a:txBody>
                  <a:tcPr/>
                </a:tc>
                <a:tc>
                  <a:txBody>
                    <a:bodyPr/>
                    <a:lstStyle/>
                    <a:p>
                      <a:r>
                        <a:rPr lang="es-ES" sz="1800" kern="1200" dirty="0" smtClean="0">
                          <a:solidFill>
                            <a:schemeClr val="dk1"/>
                          </a:solidFill>
                          <a:latin typeface="+mn-lt"/>
                          <a:ea typeface="+mn-ea"/>
                          <a:cs typeface="+mn-cs"/>
                        </a:rPr>
                        <a:t>Toxicidad aguda (oral)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5">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(dérmica)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Efectos sobre la lactancia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través de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exposiciones repetidas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P271</a:t>
                      </a:r>
                      <a:endParaRPr lang="en-US" dirty="0"/>
                    </a:p>
                  </a:txBody>
                  <a:tcPr/>
                </a:tc>
                <a:tc rowSpan="3">
                  <a:txBody>
                    <a:bodyPr/>
                    <a:lstStyle/>
                    <a:p>
                      <a:r>
                        <a:rPr lang="es-ES" sz="1800" kern="1200" dirty="0" smtClean="0">
                          <a:solidFill>
                            <a:schemeClr val="dk1"/>
                          </a:solidFill>
                          <a:latin typeface="+mn-lt"/>
                          <a:ea typeface="+mn-ea"/>
                          <a:cs typeface="+mn-cs"/>
                        </a:rPr>
                        <a:t>Utilizar únicamente en exteriores o en un área bien ventilada. </a:t>
                      </a:r>
                      <a:endParaRPr lang="en-US" dirty="0"/>
                    </a:p>
                  </a:txBody>
                  <a:tcPr/>
                </a:tc>
                <a:tc>
                  <a:txBody>
                    <a:bodyPr/>
                    <a:lstStyle/>
                    <a:p>
                      <a:r>
                        <a:rPr lang="es-ES" sz="1800" kern="1200" dirty="0" smtClean="0">
                          <a:solidFill>
                            <a:schemeClr val="dk1"/>
                          </a:solidFill>
                          <a:latin typeface="+mn-lt"/>
                          <a:ea typeface="+mn-ea"/>
                          <a:cs typeface="+mn-cs"/>
                        </a:rPr>
                        <a:t>Toxicidad aguda (inhalación)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269965">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(irritación de las vías respiratorias)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(narcosis)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P272</a:t>
                      </a:r>
                      <a:endParaRPr lang="en-US" dirty="0"/>
                    </a:p>
                  </a:txBody>
                  <a:tcPr/>
                </a:tc>
                <a:tc>
                  <a:txBody>
                    <a:bodyPr/>
                    <a:lstStyle/>
                    <a:p>
                      <a:r>
                        <a:rPr lang="es-ES" sz="1800" kern="1200" dirty="0" smtClean="0">
                          <a:solidFill>
                            <a:schemeClr val="dk1"/>
                          </a:solidFill>
                          <a:latin typeface="+mn-lt"/>
                          <a:ea typeface="+mn-ea"/>
                          <a:cs typeface="+mn-cs"/>
                        </a:rPr>
                        <a:t>Las prendas de trabajo contaminadas no podrán sacarse del lugar de trabajo </a:t>
                      </a:r>
                      <a:endParaRPr lang="en-US" dirty="0"/>
                    </a:p>
                  </a:txBody>
                  <a:tcPr/>
                </a:tc>
                <a:tc>
                  <a:txBody>
                    <a:bodyPr/>
                    <a:lstStyle/>
                    <a:p>
                      <a:r>
                        <a:rPr lang="es-ES" sz="1800" kern="1200" dirty="0" smtClean="0">
                          <a:solidFill>
                            <a:schemeClr val="dk1"/>
                          </a:solidFill>
                          <a:latin typeface="+mn-lt"/>
                          <a:ea typeface="+mn-ea"/>
                          <a:cs typeface="+mn-cs"/>
                        </a:rPr>
                        <a:t>sensibilización de la piel </a:t>
                      </a:r>
                      <a:endParaRPr lang="en-US" dirty="0"/>
                    </a:p>
                  </a:txBody>
                  <a:tcPr/>
                </a:tc>
                <a:tc>
                  <a:txBody>
                    <a:bodyPr/>
                    <a:lstStyle/>
                    <a:p>
                      <a:r>
                        <a:rPr lang="en-US" dirty="0" smtClean="0"/>
                        <a:t>1</a:t>
                      </a:r>
                      <a:endParaRPr lang="en-US" dirty="0"/>
                    </a:p>
                  </a:txBody>
                  <a:tcPr/>
                </a:tc>
                <a:tc>
                  <a:txBody>
                    <a:bodyPr/>
                    <a:lstStyle/>
                    <a:p>
                      <a:endParaRPr lang="en-US"/>
                    </a:p>
                  </a:txBody>
                  <a:tcPr/>
                </a:tc>
              </a:tr>
              <a:tr h="518160">
                <a:tc rowSpan="3">
                  <a:txBody>
                    <a:bodyPr/>
                    <a:lstStyle/>
                    <a:p>
                      <a:r>
                        <a:rPr lang="en-US" sz="1800" kern="1200" baseline="0" dirty="0" smtClean="0">
                          <a:solidFill>
                            <a:schemeClr val="dk1"/>
                          </a:solidFill>
                          <a:latin typeface="+mn-lt"/>
                          <a:ea typeface="+mn-ea"/>
                          <a:cs typeface="+mn-cs"/>
                        </a:rPr>
                        <a:t>P273</a:t>
                      </a:r>
                      <a:endParaRPr lang="en-US" dirty="0"/>
                    </a:p>
                  </a:txBody>
                  <a:tcPr/>
                </a:tc>
                <a:tc rowSpan="3">
                  <a:txBody>
                    <a:bodyPr/>
                    <a:lstStyle/>
                    <a:p>
                      <a:r>
                        <a:rPr lang="es-ES" sz="1800" kern="1200" dirty="0" smtClean="0">
                          <a:solidFill>
                            <a:schemeClr val="dk1"/>
                          </a:solidFill>
                          <a:latin typeface="+mn-lt"/>
                          <a:ea typeface="+mn-ea"/>
                          <a:cs typeface="+mn-cs"/>
                        </a:rPr>
                        <a:t>Evitar su liberación al medio ambiente. </a:t>
                      </a:r>
                      <a:endParaRPr lang="en-US" dirty="0"/>
                    </a:p>
                  </a:txBody>
                  <a:tcPr/>
                </a:tc>
                <a:tc>
                  <a:txBody>
                    <a:bodyPr/>
                    <a:lstStyle/>
                    <a:p>
                      <a:r>
                        <a:rPr lang="es-ES" sz="1800" kern="1200" dirty="0" smtClean="0">
                          <a:solidFill>
                            <a:schemeClr val="dk1"/>
                          </a:solidFill>
                          <a:latin typeface="+mn-lt"/>
                          <a:ea typeface="+mn-ea"/>
                          <a:cs typeface="+mn-cs"/>
                        </a:rPr>
                        <a:t>Peligroso para el medio ambiente acuático - Peligro acuático agudo </a:t>
                      </a: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 Si este no es el uso previsto. </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Peligroso para el medio ambiente acuático - Peligro acuático crónico</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39634">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Peligroso para la capa de ozono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15">
                  <a:txBody>
                    <a:bodyPr/>
                    <a:lstStyle/>
                    <a:p>
                      <a:r>
                        <a:rPr lang="en-US" sz="1800" kern="1200" baseline="0" dirty="0" smtClean="0">
                          <a:solidFill>
                            <a:schemeClr val="dk1"/>
                          </a:solidFill>
                          <a:latin typeface="+mn-lt"/>
                          <a:ea typeface="+mn-ea"/>
                          <a:cs typeface="+mn-cs"/>
                        </a:rPr>
                        <a:t>P280</a:t>
                      </a:r>
                      <a:endParaRPr lang="en-US" dirty="0"/>
                    </a:p>
                  </a:txBody>
                  <a:tcPr/>
                </a:tc>
                <a:tc rowSpan="15">
                  <a:txBody>
                    <a:bodyPr/>
                    <a:lstStyle/>
                    <a:p>
                      <a:r>
                        <a:rPr lang="es-ES" sz="1800" kern="1200" dirty="0" smtClean="0">
                          <a:solidFill>
                            <a:schemeClr val="dk1"/>
                          </a:solidFill>
                          <a:latin typeface="+mn-lt"/>
                          <a:ea typeface="+mn-ea"/>
                          <a:cs typeface="+mn-cs"/>
                        </a:rPr>
                        <a:t>Llevar guantes de protección / protección protector proteja ropa / los ojos / la cara. </a:t>
                      </a:r>
                      <a:endParaRPr lang="en-US" dirty="0"/>
                    </a:p>
                  </a:txBody>
                  <a:tcPr/>
                </a:tc>
                <a:tc>
                  <a:txBody>
                    <a:bodyPr/>
                    <a:lstStyle/>
                    <a:p>
                      <a:r>
                        <a:rPr lang="es-ES" sz="1800" kern="1200" dirty="0" smtClean="0">
                          <a:solidFill>
                            <a:schemeClr val="dk1"/>
                          </a:solidFill>
                          <a:latin typeface="+mn-lt"/>
                          <a:ea typeface="+mn-ea"/>
                          <a:cs typeface="+mn-cs"/>
                        </a:rPr>
                        <a:t>Explosivos </a:t>
                      </a: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Divisiones </a:t>
                      </a:r>
                      <a:r>
                        <a:rPr lang="en-US" sz="1800" kern="1200" baseline="0" dirty="0" smtClean="0">
                          <a:solidFill>
                            <a:schemeClr val="dk1"/>
                          </a:solidFill>
                          <a:latin typeface="+mn-lt"/>
                          <a:ea typeface="+mn-ea"/>
                          <a:cs typeface="+mn-cs"/>
                        </a:rPr>
                        <a:t> 1.1, 1.2, 1.3, 1.4, 1.5</a:t>
                      </a: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Fabricante / proveedor especificarán el tipo de equipo.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Especifique la cara. </a:t>
                      </a:r>
                      <a:endParaRPr lang="en-US" dirty="0"/>
                    </a:p>
                  </a:txBody>
                  <a:tcPr>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0">
                  <a:txBody>
                    <a:bodyPr/>
                    <a:lstStyle/>
                    <a:p>
                      <a:r>
                        <a:rPr lang="es-ES" sz="1800" kern="1200" dirty="0" smtClean="0">
                          <a:solidFill>
                            <a:schemeClr val="dk1"/>
                          </a:solidFill>
                          <a:latin typeface="+mn-lt"/>
                          <a:ea typeface="+mn-ea"/>
                          <a:cs typeface="+mn-cs"/>
                        </a:rPr>
                        <a:t>Fabricante / proveedor especificarán el tipo de equipo.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Especificar guantes y protección para los ojos / la cara.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Productos químicos que reaccionan espontáneamente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 B, C, D, E, 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pirofóricos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pirofóricos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Productos químicos que reaccionan espontáneamente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comburentes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69965">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Los peróxidos orgánicos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 B, C, D, E, 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cutánea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Fabricante / proveedor especificarán el tipo de equipo.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Especificar guantes / ropa de protección y protección para los ojos / la cara.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irritación de la piel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s-ES" sz="1800" kern="1200" dirty="0" smtClean="0">
                          <a:solidFill>
                            <a:schemeClr val="dk1"/>
                          </a:solidFill>
                          <a:latin typeface="+mn-lt"/>
                          <a:ea typeface="+mn-ea"/>
                          <a:cs typeface="+mn-cs"/>
                        </a:rPr>
                        <a:t>Fabricante / proveedor especificarán el tipo de equipo.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Especificar guantes de protección.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sensibilización de la piel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Daños graves Irritación ocular / ojos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Fabricante / proveedor especificarán el tipo de equipo.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Especifique / la cara vista.</a:t>
                      </a:r>
                      <a:endParaRPr lang="en-US" dirty="0"/>
                    </a:p>
                  </a:txBody>
                  <a:tcPr>
                    <a:lnT w="12700" cap="flat" cmpd="sng" algn="ctr">
                      <a:solidFill>
                        <a:schemeClr val="tx1"/>
                      </a:solidFill>
                      <a:prstDash val="solid"/>
                      <a:round/>
                      <a:headEnd type="none" w="med" len="med"/>
                      <a:tailEnd type="none" w="med" len="med"/>
                    </a:lnT>
                  </a:tcPr>
                </a:tc>
              </a:tr>
              <a:tr h="320040">
                <a:tc rowSpan="4">
                  <a:txBody>
                    <a:bodyPr/>
                    <a:lstStyle/>
                    <a:p>
                      <a:r>
                        <a:rPr lang="en-US" sz="1800" kern="1200" baseline="0" dirty="0" smtClean="0">
                          <a:solidFill>
                            <a:schemeClr val="dk1"/>
                          </a:solidFill>
                          <a:latin typeface="+mn-lt"/>
                          <a:ea typeface="+mn-ea"/>
                          <a:cs typeface="+mn-cs"/>
                        </a:rPr>
                        <a:t>P281</a:t>
                      </a:r>
                      <a:endParaRPr lang="en-US" dirty="0"/>
                    </a:p>
                  </a:txBody>
                  <a:tcPr/>
                </a:tc>
                <a:tc rowSpan="4">
                  <a:txBody>
                    <a:bodyPr/>
                    <a:lstStyle/>
                    <a:p>
                      <a:r>
                        <a:rPr lang="es-ES" sz="1800" kern="1200" dirty="0" smtClean="0">
                          <a:solidFill>
                            <a:schemeClr val="dk1"/>
                          </a:solidFill>
                          <a:latin typeface="+mn-lt"/>
                          <a:ea typeface="+mn-ea"/>
                          <a:cs typeface="+mn-cs"/>
                        </a:rPr>
                        <a:t>Use el equipo de protección individual obligatorio. </a:t>
                      </a:r>
                      <a:endParaRPr lang="en-US" dirty="0"/>
                    </a:p>
                  </a:txBody>
                  <a:tcPr/>
                </a:tc>
                <a:tc>
                  <a:txBody>
                    <a:bodyPr/>
                    <a:lstStyle/>
                    <a:p>
                      <a:r>
                        <a:rPr lang="es-ES" sz="1800" kern="1200" dirty="0" smtClean="0">
                          <a:solidFill>
                            <a:schemeClr val="dk1"/>
                          </a:solidFill>
                          <a:latin typeface="+mn-lt"/>
                          <a:ea typeface="+mn-ea"/>
                          <a:cs typeface="+mn-cs"/>
                        </a:rPr>
                        <a:t>Explosivos </a:t>
                      </a: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explosivos inestables </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err="1" smtClean="0">
                          <a:solidFill>
                            <a:schemeClr val="dk1"/>
                          </a:solidFill>
                          <a:latin typeface="+mn-lt"/>
                          <a:ea typeface="+mn-ea"/>
                          <a:cs typeface="+mn-cs"/>
                        </a:rPr>
                        <a:t>Mutagenicidad</a:t>
                      </a:r>
                      <a:r>
                        <a:rPr lang="es-ES" sz="1800" kern="1200" dirty="0" smtClean="0">
                          <a:solidFill>
                            <a:schemeClr val="dk1"/>
                          </a:solidFill>
                          <a:latin typeface="+mn-lt"/>
                          <a:ea typeface="+mn-ea"/>
                          <a:cs typeface="+mn-cs"/>
                        </a:rPr>
                        <a:t> en células germinales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err="1" smtClean="0">
                          <a:solidFill>
                            <a:schemeClr val="dk1"/>
                          </a:solidFill>
                          <a:latin typeface="+mn-lt"/>
                          <a:ea typeface="+mn-ea"/>
                          <a:cs typeface="+mn-cs"/>
                        </a:rPr>
                        <a:t>Carcinogenicidad</a:t>
                      </a:r>
                      <a:r>
                        <a:rPr lang="es-ES" sz="1800" kern="1200" dirty="0" smtClean="0">
                          <a:solidFill>
                            <a:schemeClr val="dk1"/>
                          </a:solidFill>
                          <a:latin typeface="+mn-lt"/>
                          <a:ea typeface="+mn-ea"/>
                          <a:cs typeface="+mn-cs"/>
                        </a:rPr>
                        <a: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P282</a:t>
                      </a:r>
                      <a:endParaRPr lang="en-US" dirty="0"/>
                    </a:p>
                  </a:txBody>
                  <a:tcPr/>
                </a:tc>
                <a:tc>
                  <a:txBody>
                    <a:bodyPr/>
                    <a:lstStyle/>
                    <a:p>
                      <a:r>
                        <a:rPr lang="es-ES" sz="1800" kern="1200" dirty="0" smtClean="0">
                          <a:solidFill>
                            <a:schemeClr val="dk1"/>
                          </a:solidFill>
                          <a:latin typeface="+mn-lt"/>
                          <a:ea typeface="+mn-ea"/>
                          <a:cs typeface="+mn-cs"/>
                        </a:rPr>
                        <a:t>Use el equipo de protección individual obligatorio. </a:t>
                      </a:r>
                      <a:endParaRPr lang="en-US" dirty="0"/>
                    </a:p>
                  </a:txBody>
                  <a:tcPr/>
                </a:tc>
                <a:tc>
                  <a:txBody>
                    <a:bodyPr/>
                    <a:lstStyle/>
                    <a:p>
                      <a:r>
                        <a:rPr lang="es-ES" sz="1800" kern="1200" dirty="0" smtClean="0">
                          <a:solidFill>
                            <a:schemeClr val="dk1"/>
                          </a:solidFill>
                          <a:latin typeface="+mn-lt"/>
                          <a:ea typeface="+mn-ea"/>
                          <a:cs typeface="+mn-cs"/>
                        </a:rPr>
                        <a:t>Gases a presión </a:t>
                      </a:r>
                      <a:endParaRPr lang="en-US" dirty="0"/>
                    </a:p>
                  </a:txBody>
                  <a:tcPr/>
                </a:tc>
                <a:tc>
                  <a:txBody>
                    <a:bodyPr/>
                    <a:lstStyle/>
                    <a:p>
                      <a:r>
                        <a:rPr lang="es-ES" sz="1800" kern="1200" dirty="0" smtClean="0">
                          <a:solidFill>
                            <a:schemeClr val="dk1"/>
                          </a:solidFill>
                          <a:latin typeface="+mn-lt"/>
                          <a:ea typeface="+mn-ea"/>
                          <a:cs typeface="+mn-cs"/>
                        </a:rPr>
                        <a:t>Gas licuado refrigerado </a:t>
                      </a:r>
                      <a:endParaRPr lang="en-US" dirty="0"/>
                    </a:p>
                  </a:txBody>
                  <a:tcPr/>
                </a:tc>
                <a:tc>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P283</a:t>
                      </a:r>
                      <a:endParaRPr lang="en-US" dirty="0"/>
                    </a:p>
                  </a:txBody>
                  <a:tcPr/>
                </a:tc>
                <a:tc rowSpan="2">
                  <a:txBody>
                    <a:bodyPr/>
                    <a:lstStyle/>
                    <a:p>
                      <a:r>
                        <a:rPr lang="es-ES" sz="1800" kern="1200" dirty="0" smtClean="0">
                          <a:solidFill>
                            <a:schemeClr val="dk1"/>
                          </a:solidFill>
                          <a:latin typeface="+mn-lt"/>
                          <a:ea typeface="+mn-ea"/>
                          <a:cs typeface="+mn-cs"/>
                        </a:rPr>
                        <a:t>Use fuego / llama ropa resistente / retardador. </a:t>
                      </a:r>
                      <a:endParaRPr lang="en-US" dirty="0"/>
                    </a:p>
                  </a:txBody>
                  <a:tcPr/>
                </a:tc>
                <a:tc>
                  <a:txBody>
                    <a:bodyPr/>
                    <a:lstStyle/>
                    <a:p>
                      <a:r>
                        <a:rPr lang="es-ES" sz="1800" kern="1200" dirty="0" smtClean="0">
                          <a:solidFill>
                            <a:schemeClr val="dk1"/>
                          </a:solidFill>
                          <a:latin typeface="+mn-lt"/>
                          <a:ea typeface="+mn-ea"/>
                          <a:cs typeface="+mn-cs"/>
                        </a:rPr>
                        <a:t>líquidos comburentes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32004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P284</a:t>
                      </a:r>
                      <a:endParaRPr lang="en-US" dirty="0"/>
                    </a:p>
                  </a:txBody>
                  <a:tcPr/>
                </a:tc>
                <a:tc>
                  <a:txBody>
                    <a:bodyPr/>
                    <a:lstStyle/>
                    <a:p>
                      <a:r>
                        <a:rPr lang="es-ES" sz="1800" kern="1200" dirty="0" smtClean="0">
                          <a:solidFill>
                            <a:schemeClr val="dk1"/>
                          </a:solidFill>
                          <a:latin typeface="+mn-lt"/>
                          <a:ea typeface="+mn-ea"/>
                          <a:cs typeface="+mn-cs"/>
                        </a:rPr>
                        <a:t>Use protección respiratoria.</a:t>
                      </a:r>
                      <a:endParaRPr lang="en-US" dirty="0"/>
                    </a:p>
                  </a:txBody>
                  <a:tcPr/>
                </a:tc>
                <a:tc>
                  <a:txBody>
                    <a:bodyPr/>
                    <a:lstStyle/>
                    <a:p>
                      <a:r>
                        <a:rPr lang="es-ES" sz="1800" kern="1200" smtClean="0">
                          <a:solidFill>
                            <a:schemeClr val="dk1"/>
                          </a:solidFill>
                          <a:latin typeface="+mn-lt"/>
                          <a:ea typeface="+mn-ea"/>
                          <a:cs typeface="+mn-cs"/>
                        </a:rPr>
                        <a:t>Toxicidad aguda (inhalación)</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r>
                        <a:rPr lang="es-ES" sz="1800" kern="1200" dirty="0" smtClean="0">
                          <a:solidFill>
                            <a:schemeClr val="dk1"/>
                          </a:solidFill>
                          <a:latin typeface="+mn-lt"/>
                          <a:ea typeface="+mn-ea"/>
                          <a:cs typeface="+mn-cs"/>
                        </a:rPr>
                        <a:t>Fabricante / proveedor especificarán el equipo. </a:t>
                      </a:r>
                      <a:endParaRPr lang="en-US" dirty="0"/>
                    </a:p>
                  </a:txBody>
                  <a:tcPr/>
                </a:tc>
              </a:tr>
              <a:tr h="370115">
                <a:tc>
                  <a:txBody>
                    <a:bodyPr/>
                    <a:lstStyle/>
                    <a:p>
                      <a:r>
                        <a:rPr lang="en-US" sz="1800" kern="1200" baseline="0" dirty="0" smtClean="0">
                          <a:solidFill>
                            <a:schemeClr val="dk1"/>
                          </a:solidFill>
                          <a:latin typeface="+mn-lt"/>
                          <a:ea typeface="+mn-ea"/>
                          <a:cs typeface="+mn-cs"/>
                        </a:rPr>
                        <a:t>P285</a:t>
                      </a:r>
                      <a:endParaRPr lang="en-US" dirty="0"/>
                    </a:p>
                  </a:txBody>
                  <a:tcPr/>
                </a:tc>
                <a:tc>
                  <a:txBody>
                    <a:bodyPr/>
                    <a:lstStyle/>
                    <a:p>
                      <a:r>
                        <a:rPr lang="es-ES" sz="1800" kern="1200" dirty="0" smtClean="0">
                          <a:solidFill>
                            <a:schemeClr val="dk1"/>
                          </a:solidFill>
                          <a:latin typeface="+mn-lt"/>
                          <a:ea typeface="+mn-ea"/>
                          <a:cs typeface="+mn-cs"/>
                        </a:rPr>
                        <a:t>En caso de ventilación insuficiente, llevar equipo de protección respiratoria. </a:t>
                      </a:r>
                      <a:endParaRPr lang="en-US" dirty="0"/>
                    </a:p>
                  </a:txBody>
                  <a:tcPr/>
                </a:tc>
                <a:tc>
                  <a:txBody>
                    <a:bodyPr/>
                    <a:lstStyle/>
                    <a:p>
                      <a:r>
                        <a:rPr lang="es-ES" sz="1800" kern="1200" dirty="0" smtClean="0">
                          <a:solidFill>
                            <a:schemeClr val="dk1"/>
                          </a:solidFill>
                          <a:latin typeface="+mn-lt"/>
                          <a:ea typeface="+mn-ea"/>
                          <a:cs typeface="+mn-cs"/>
                        </a:rPr>
                        <a:t>sensibilización respiratoria </a:t>
                      </a:r>
                      <a:endParaRPr lang="en-US" dirty="0"/>
                    </a:p>
                  </a:txBody>
                  <a:tcPr/>
                </a:tc>
                <a:tc>
                  <a:txBody>
                    <a:bodyPr/>
                    <a:lstStyle/>
                    <a:p>
                      <a:r>
                        <a:rPr lang="en-US" sz="1800" kern="1200" baseline="0" dirty="0" smtClean="0">
                          <a:solidFill>
                            <a:schemeClr val="dk1"/>
                          </a:solidFill>
                          <a:latin typeface="+mn-lt"/>
                          <a:ea typeface="+mn-ea"/>
                          <a:cs typeface="+mn-cs"/>
                        </a:rPr>
                        <a:t>1</a:t>
                      </a:r>
                      <a:endParaRPr lang="en-US" dirty="0"/>
                    </a:p>
                  </a:txBody>
                  <a:tcPr/>
                </a:tc>
                <a:tc>
                  <a:txBody>
                    <a:bodyPr/>
                    <a:lstStyle/>
                    <a:p>
                      <a:r>
                        <a:rPr lang="es-ES" sz="1800" kern="1200" dirty="0" smtClean="0">
                          <a:solidFill>
                            <a:schemeClr val="dk1"/>
                          </a:solidFill>
                          <a:latin typeface="+mn-lt"/>
                          <a:ea typeface="+mn-ea"/>
                          <a:cs typeface="+mn-cs"/>
                        </a:rPr>
                        <a:t>Fabricante / proveedor especificarán el equipo. </a:t>
                      </a:r>
                      <a:endParaRPr lang="en-US" dirty="0"/>
                    </a:p>
                  </a:txBody>
                  <a:tcPr/>
                </a:tc>
              </a:tr>
              <a:tr h="370115">
                <a:tc>
                  <a:txBody>
                    <a:bodyPr/>
                    <a:lstStyle/>
                    <a:p>
                      <a:r>
                        <a:rPr lang="en-US" sz="1800" kern="1200" baseline="0" dirty="0" smtClean="0">
                          <a:solidFill>
                            <a:schemeClr val="dk1"/>
                          </a:solidFill>
                          <a:latin typeface="+mn-lt"/>
                          <a:ea typeface="+mn-ea"/>
                          <a:cs typeface="+mn-cs"/>
                        </a:rPr>
                        <a:t>P231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P232</a:t>
                      </a:r>
                      <a:endParaRPr lang="en-US" dirty="0"/>
                    </a:p>
                  </a:txBody>
                  <a:tcPr/>
                </a:tc>
                <a:tc>
                  <a:txBody>
                    <a:bodyPr/>
                    <a:lstStyle/>
                    <a:p>
                      <a:r>
                        <a:rPr lang="es-ES" sz="1800" kern="1200" dirty="0" smtClean="0">
                          <a:solidFill>
                            <a:schemeClr val="dk1"/>
                          </a:solidFill>
                          <a:latin typeface="+mn-lt"/>
                          <a:ea typeface="+mn-ea"/>
                          <a:cs typeface="+mn-cs"/>
                        </a:rPr>
                        <a:t>Manipular bajo gas inerte. Proteja de la humedad. </a:t>
                      </a:r>
                      <a:endParaRPr lang="en-US" dirty="0"/>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P235</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P410</a:t>
                      </a:r>
                      <a:endParaRPr lang="en-US" dirty="0"/>
                    </a:p>
                  </a:txBody>
                  <a:tcPr/>
                </a:tc>
                <a:tc>
                  <a:txBody>
                    <a:bodyPr/>
                    <a:lstStyle/>
                    <a:p>
                      <a:r>
                        <a:rPr lang="es-ES" sz="1800" kern="1200" dirty="0" smtClean="0">
                          <a:solidFill>
                            <a:schemeClr val="dk1"/>
                          </a:solidFill>
                          <a:latin typeface="+mn-lt"/>
                          <a:ea typeface="+mn-ea"/>
                          <a:cs typeface="+mn-cs"/>
                        </a:rPr>
                        <a:t>Mantener en lugar fresco. Proteger de la luz solar. </a:t>
                      </a:r>
                      <a:endParaRPr lang="en-US" dirty="0"/>
                    </a:p>
                  </a:txBody>
                  <a:tcPr/>
                </a:tc>
                <a:tc>
                  <a:txBody>
                    <a:bodyPr/>
                    <a:lstStyle/>
                    <a:p>
                      <a:r>
                        <a:rPr lang="es-ES" sz="1800" kern="1200" dirty="0" smtClean="0">
                          <a:solidFill>
                            <a:schemeClr val="dk1"/>
                          </a:solidFill>
                          <a:latin typeface="+mn-lt"/>
                          <a:ea typeface="+mn-ea"/>
                          <a:cs typeface="+mn-cs"/>
                        </a:rPr>
                        <a:t>Productos químicos que experimentan calentamiento espontáneo </a:t>
                      </a:r>
                      <a:endParaRPr lang="en-US" b="1"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971800" y="228600"/>
          <a:ext cx="14630403" cy="69401690"/>
        </p:xfrm>
        <a:graphic>
          <a:graphicData uri="http://schemas.openxmlformats.org/drawingml/2006/table">
            <a:tbl>
              <a:tblPr firstRow="1" bandRow="1">
                <a:tableStyleId>{5C22544A-7EE6-4342-B048-85BDC9FD1C3A}</a:tableStyleId>
              </a:tblPr>
              <a:tblGrid>
                <a:gridCol w="914400"/>
                <a:gridCol w="3733800"/>
                <a:gridCol w="3810000"/>
                <a:gridCol w="3505201"/>
                <a:gridCol w="2667002"/>
              </a:tblGrid>
              <a:tr h="516890">
                <a:tc>
                  <a:txBody>
                    <a:bodyPr/>
                    <a:lstStyle/>
                    <a:p>
                      <a:r>
                        <a:rPr lang="es-ES" sz="1800" b="1" kern="1200" dirty="0" smtClean="0">
                          <a:solidFill>
                            <a:schemeClr val="lt1"/>
                          </a:solidFill>
                          <a:latin typeface="+mn-lt"/>
                          <a:ea typeface="+mn-ea"/>
                          <a:cs typeface="+mn-cs"/>
                        </a:rPr>
                        <a:t>P-</a:t>
                      </a:r>
                      <a:r>
                        <a:rPr lang="es-ES" sz="1800" b="1" kern="1200" dirty="0" err="1" smtClean="0">
                          <a:solidFill>
                            <a:schemeClr val="lt1"/>
                          </a:solidFill>
                          <a:latin typeface="+mn-lt"/>
                          <a:ea typeface="+mn-ea"/>
                          <a:cs typeface="+mn-cs"/>
                        </a:rPr>
                        <a:t>Code</a:t>
                      </a:r>
                      <a:r>
                        <a:rPr lang="es-ES" sz="1800" b="1" kern="1200" dirty="0" smtClean="0">
                          <a:solidFill>
                            <a:schemeClr val="lt1"/>
                          </a:solidFill>
                          <a:latin typeface="+mn-lt"/>
                          <a:ea typeface="+mn-ea"/>
                          <a:cs typeface="+mn-cs"/>
                        </a:rPr>
                        <a:t> </a:t>
                      </a:r>
                      <a:endParaRPr lang="en-US" dirty="0"/>
                    </a:p>
                  </a:txBody>
                  <a:tcPr/>
                </a:tc>
                <a:tc>
                  <a:txBody>
                    <a:bodyPr/>
                    <a:lstStyle/>
                    <a:p>
                      <a:r>
                        <a:rPr lang="es-ES" sz="1800" b="1" kern="1200" dirty="0" smtClean="0">
                          <a:solidFill>
                            <a:schemeClr val="lt1"/>
                          </a:solidFill>
                          <a:latin typeface="+mn-lt"/>
                          <a:ea typeface="+mn-ea"/>
                          <a:cs typeface="+mn-cs"/>
                        </a:rPr>
                        <a:t>General de precaución declaraciones Prevención </a:t>
                      </a:r>
                      <a:endParaRPr lang="en-US" dirty="0"/>
                    </a:p>
                  </a:txBody>
                  <a:tcPr/>
                </a:tc>
                <a:tc>
                  <a:txBody>
                    <a:bodyPr/>
                    <a:lstStyle/>
                    <a:p>
                      <a:r>
                        <a:rPr lang="es-ES" sz="1800" b="1" kern="1200" dirty="0" smtClean="0">
                          <a:solidFill>
                            <a:schemeClr val="lt1"/>
                          </a:solidFill>
                          <a:latin typeface="+mn-lt"/>
                          <a:ea typeface="+mn-ea"/>
                          <a:cs typeface="+mn-cs"/>
                        </a:rPr>
                        <a:t>clase de riesgo </a:t>
                      </a:r>
                      <a:endParaRPr lang="en-US" dirty="0"/>
                    </a:p>
                  </a:txBody>
                  <a:tcPr/>
                </a:tc>
                <a:tc>
                  <a:txBody>
                    <a:bodyPr/>
                    <a:lstStyle/>
                    <a:p>
                      <a:r>
                        <a:rPr lang="es-ES" sz="1800" b="1" kern="1200" dirty="0" smtClean="0">
                          <a:solidFill>
                            <a:schemeClr val="lt1"/>
                          </a:solidFill>
                          <a:latin typeface="+mn-lt"/>
                          <a:ea typeface="+mn-ea"/>
                          <a:cs typeface="+mn-cs"/>
                        </a:rPr>
                        <a:t>categoría de peligro </a:t>
                      </a:r>
                      <a:endParaRPr lang="en-US" dirty="0"/>
                    </a:p>
                  </a:txBody>
                  <a:tcPr/>
                </a:tc>
                <a:tc>
                  <a:txBody>
                    <a:bodyPr/>
                    <a:lstStyle/>
                    <a:p>
                      <a:pPr rtl="0"/>
                      <a:r>
                        <a:rPr lang="es-ES" sz="1800" b="1" kern="1200" dirty="0" smtClean="0">
                          <a:solidFill>
                            <a:schemeClr val="lt1"/>
                          </a:solidFill>
                          <a:latin typeface="+mn-lt"/>
                          <a:ea typeface="+mn-ea"/>
                          <a:cs typeface="+mn-cs"/>
                        </a:rPr>
                        <a:t>Condiciones para el uso</a:t>
                      </a:r>
                      <a:endParaRPr lang="es-ES" dirty="0"/>
                    </a:p>
                  </a:txBody>
                  <a:tcPr/>
                </a:tc>
              </a:tr>
              <a:tr h="258445">
                <a:tc rowSpan="3">
                  <a:txBody>
                    <a:bodyPr/>
                    <a:lstStyle/>
                    <a:p>
                      <a:r>
                        <a:rPr lang="en-US" sz="1800" kern="1200" baseline="0" dirty="0" smtClean="0">
                          <a:solidFill>
                            <a:schemeClr val="dk1"/>
                          </a:solidFill>
                          <a:latin typeface="+mn-lt"/>
                          <a:ea typeface="+mn-ea"/>
                          <a:cs typeface="+mn-cs"/>
                        </a:rPr>
                        <a:t>P301</a:t>
                      </a:r>
                      <a:endParaRPr lang="en-US" dirty="0"/>
                    </a:p>
                  </a:txBody>
                  <a:tcPr/>
                </a:tc>
                <a:tc rowSpan="3">
                  <a:txBody>
                    <a:bodyPr/>
                    <a:lstStyle/>
                    <a:p>
                      <a:r>
                        <a:rPr lang="es-ES" sz="1800" kern="1200" dirty="0" smtClean="0">
                          <a:solidFill>
                            <a:schemeClr val="dk1"/>
                          </a:solidFill>
                          <a:latin typeface="+mn-lt"/>
                          <a:ea typeface="+mn-ea"/>
                          <a:cs typeface="+mn-cs"/>
                        </a:rPr>
                        <a:t>En caso de ingestión: </a:t>
                      </a:r>
                      <a:endParaRPr lang="en-US" dirty="0"/>
                    </a:p>
                  </a:txBody>
                  <a:tcPr/>
                </a:tc>
                <a:tc>
                  <a:txBody>
                    <a:bodyPr/>
                    <a:lstStyle/>
                    <a:p>
                      <a:r>
                        <a:rPr lang="es-ES" sz="1800" kern="1200" dirty="0" smtClean="0">
                          <a:solidFill>
                            <a:schemeClr val="dk1"/>
                          </a:solidFill>
                          <a:latin typeface="+mn-lt"/>
                          <a:ea typeface="+mn-ea"/>
                          <a:cs typeface="+mn-cs"/>
                        </a:rPr>
                        <a:t>Toxicidad aguda (oral)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Peligro por aspiración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4">
                  <a:txBody>
                    <a:bodyPr/>
                    <a:lstStyle/>
                    <a:p>
                      <a:r>
                        <a:rPr lang="en-US" sz="1800" kern="1200" baseline="0" dirty="0" smtClean="0">
                          <a:solidFill>
                            <a:schemeClr val="dk1"/>
                          </a:solidFill>
                          <a:latin typeface="+mn-lt"/>
                          <a:ea typeface="+mn-ea"/>
                          <a:cs typeface="+mn-cs"/>
                        </a:rPr>
                        <a:t>P302</a:t>
                      </a:r>
                      <a:endParaRPr lang="en-US" dirty="0"/>
                    </a:p>
                  </a:txBody>
                  <a:tcPr/>
                </a:tc>
                <a:tc rowSpan="4">
                  <a:txBody>
                    <a:bodyPr/>
                    <a:lstStyle/>
                    <a:p>
                      <a:r>
                        <a:rPr lang="es-ES" sz="1800" kern="1200" dirty="0" smtClean="0">
                          <a:solidFill>
                            <a:schemeClr val="dk1"/>
                          </a:solidFill>
                          <a:latin typeface="+mn-lt"/>
                          <a:ea typeface="+mn-ea"/>
                          <a:cs typeface="+mn-cs"/>
                        </a:rPr>
                        <a:t>Sí en la piel: </a:t>
                      </a:r>
                      <a:endParaRPr lang="en-US" dirty="0"/>
                    </a:p>
                  </a:txBody>
                  <a:tcPr/>
                </a:tc>
                <a:tc>
                  <a:txBody>
                    <a:bodyPr/>
                    <a:lstStyle/>
                    <a:p>
                      <a:r>
                        <a:rPr lang="es-ES" sz="1800" kern="1200" dirty="0" smtClean="0">
                          <a:solidFill>
                            <a:schemeClr val="dk1"/>
                          </a:solidFill>
                          <a:latin typeface="+mn-lt"/>
                          <a:ea typeface="+mn-ea"/>
                          <a:cs typeface="+mn-cs"/>
                        </a:rPr>
                        <a:t>líquidos pirofóricos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(dérmica)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sensibilización de la piel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2">
                  <a:txBody>
                    <a:bodyPr/>
                    <a:lstStyle/>
                    <a:p>
                      <a:r>
                        <a:rPr lang="en-US" sz="1800" kern="1200" baseline="0" dirty="0" smtClean="0">
                          <a:solidFill>
                            <a:schemeClr val="dk1"/>
                          </a:solidFill>
                          <a:latin typeface="+mn-lt"/>
                          <a:ea typeface="+mn-ea"/>
                          <a:cs typeface="+mn-cs"/>
                        </a:rPr>
                        <a:t>P303</a:t>
                      </a:r>
                      <a:endParaRPr lang="en-US" dirty="0"/>
                    </a:p>
                  </a:txBody>
                  <a:tcPr/>
                </a:tc>
                <a:tc rowSpan="2">
                  <a:txBody>
                    <a:bodyPr/>
                    <a:lstStyle/>
                    <a:p>
                      <a:r>
                        <a:rPr lang="es-ES" sz="1800" kern="1200" dirty="0" smtClean="0">
                          <a:solidFill>
                            <a:schemeClr val="dk1"/>
                          </a:solidFill>
                          <a:latin typeface="+mn-lt"/>
                          <a:ea typeface="+mn-ea"/>
                          <a:cs typeface="+mn-cs"/>
                        </a:rPr>
                        <a:t>Si LA PIEL (o el pelo): </a:t>
                      </a:r>
                      <a:endParaRPr lang="en-US" dirty="0"/>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5">
                  <a:txBody>
                    <a:bodyPr/>
                    <a:lstStyle/>
                    <a:p>
                      <a:r>
                        <a:rPr lang="en-US" sz="1800" kern="1200" baseline="0" dirty="0" smtClean="0">
                          <a:solidFill>
                            <a:schemeClr val="dk1"/>
                          </a:solidFill>
                          <a:latin typeface="+mn-lt"/>
                          <a:ea typeface="+mn-ea"/>
                          <a:cs typeface="+mn-cs"/>
                        </a:rPr>
                        <a:t>P304</a:t>
                      </a:r>
                      <a:endParaRPr lang="en-US" dirty="0"/>
                    </a:p>
                  </a:txBody>
                  <a:tcPr/>
                </a:tc>
                <a:tc rowSpan="5">
                  <a:txBody>
                    <a:bodyPr/>
                    <a:lstStyle/>
                    <a:p>
                      <a:r>
                        <a:rPr lang="es-ES" sz="1800" kern="1200" dirty="0" smtClean="0">
                          <a:solidFill>
                            <a:schemeClr val="dk1"/>
                          </a:solidFill>
                          <a:latin typeface="+mn-lt"/>
                          <a:ea typeface="+mn-ea"/>
                          <a:cs typeface="+mn-cs"/>
                        </a:rPr>
                        <a:t>Si es inhalado: </a:t>
                      </a:r>
                      <a:endParaRPr lang="en-US" dirty="0"/>
                    </a:p>
                  </a:txBody>
                  <a:tcPr/>
                </a:tc>
                <a:tc>
                  <a:txBody>
                    <a:bodyPr/>
                    <a:lstStyle/>
                    <a:p>
                      <a:r>
                        <a:rPr lang="es-ES" sz="1800" kern="1200" dirty="0" smtClean="0">
                          <a:solidFill>
                            <a:schemeClr val="dk1"/>
                          </a:solidFill>
                          <a:latin typeface="+mn-lt"/>
                          <a:ea typeface="+mn-ea"/>
                          <a:cs typeface="+mn-cs"/>
                        </a:rPr>
                        <a:t>Toxicidad aguda (inhalación)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5">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sensibilización respiratoria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(irritación de las vías respiratorias)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(narcosis)</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2">
                  <a:txBody>
                    <a:bodyPr/>
                    <a:lstStyle/>
                    <a:p>
                      <a:r>
                        <a:rPr lang="en-US" sz="1800" kern="1200" baseline="0" dirty="0" smtClean="0">
                          <a:solidFill>
                            <a:schemeClr val="dk1"/>
                          </a:solidFill>
                          <a:latin typeface="+mn-lt"/>
                          <a:ea typeface="+mn-ea"/>
                          <a:cs typeface="+mn-cs"/>
                        </a:rPr>
                        <a:t>P305</a:t>
                      </a:r>
                      <a:endParaRPr lang="en-US" dirty="0"/>
                    </a:p>
                  </a:txBody>
                  <a:tcPr/>
                </a:tc>
                <a:tc rowSpan="2">
                  <a:txBody>
                    <a:bodyPr/>
                    <a:lstStyle/>
                    <a:p>
                      <a:r>
                        <a:rPr lang="es-ES" sz="1800" kern="1200" dirty="0" smtClean="0">
                          <a:solidFill>
                            <a:schemeClr val="dk1"/>
                          </a:solidFill>
                          <a:latin typeface="+mn-lt"/>
                          <a:ea typeface="+mn-ea"/>
                          <a:cs typeface="+mn-cs"/>
                        </a:rPr>
                        <a:t>Si CON LOS OJOS: </a:t>
                      </a:r>
                      <a:endParaRPr lang="en-US" dirty="0"/>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Daños graves Irritación ocular / ojos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2">
                  <a:txBody>
                    <a:bodyPr/>
                    <a:lstStyle/>
                    <a:p>
                      <a:r>
                        <a:rPr lang="en-US" sz="1800" kern="1200" baseline="0" dirty="0" smtClean="0">
                          <a:solidFill>
                            <a:schemeClr val="dk1"/>
                          </a:solidFill>
                          <a:latin typeface="+mn-lt"/>
                          <a:ea typeface="+mn-ea"/>
                          <a:cs typeface="+mn-cs"/>
                        </a:rPr>
                        <a:t>P306</a:t>
                      </a:r>
                      <a:endParaRPr lang="en-US" dirty="0"/>
                    </a:p>
                  </a:txBody>
                  <a:tcPr/>
                </a:tc>
                <a:tc rowSpan="2">
                  <a:txBody>
                    <a:bodyPr/>
                    <a:lstStyle/>
                    <a:p>
                      <a:r>
                        <a:rPr lang="es-ES" sz="1800" kern="1200" dirty="0" smtClean="0">
                          <a:solidFill>
                            <a:schemeClr val="dk1"/>
                          </a:solidFill>
                          <a:latin typeface="+mn-lt"/>
                          <a:ea typeface="+mn-ea"/>
                          <a:cs typeface="+mn-cs"/>
                        </a:rPr>
                        <a:t>Si LA ROPA: </a:t>
                      </a:r>
                      <a:endParaRPr lang="en-US" dirty="0"/>
                    </a:p>
                  </a:txBody>
                  <a:tcPr/>
                </a:tc>
                <a:tc>
                  <a:txBody>
                    <a:bodyPr/>
                    <a:lstStyle/>
                    <a:p>
                      <a:r>
                        <a:rPr lang="es-ES" sz="1800" kern="1200" dirty="0" smtClean="0">
                          <a:solidFill>
                            <a:schemeClr val="dk1"/>
                          </a:solidFill>
                          <a:latin typeface="+mn-lt"/>
                          <a:ea typeface="+mn-ea"/>
                          <a:cs typeface="+mn-cs"/>
                        </a:rPr>
                        <a:t>líquidos comburentes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P307</a:t>
                      </a:r>
                      <a:endParaRPr lang="en-US" dirty="0"/>
                    </a:p>
                  </a:txBody>
                  <a:tcPr/>
                </a:tc>
                <a:tc>
                  <a:txBody>
                    <a:bodyPr/>
                    <a:lstStyle/>
                    <a:p>
                      <a:r>
                        <a:rPr lang="es-ES" sz="1800" kern="1200" dirty="0" smtClean="0">
                          <a:solidFill>
                            <a:schemeClr val="dk1"/>
                          </a:solidFill>
                          <a:latin typeface="+mn-lt"/>
                          <a:ea typeface="+mn-ea"/>
                          <a:cs typeface="+mn-cs"/>
                        </a:rPr>
                        <a:t>Si se expone: </a:t>
                      </a:r>
                      <a:endParaRPr lang="en-US" dirty="0"/>
                    </a:p>
                  </a:txBody>
                  <a:tcPr/>
                </a:tc>
                <a:tc>
                  <a:txBody>
                    <a:bodyPr/>
                    <a:lstStyle/>
                    <a:p>
                      <a:r>
                        <a:rPr lang="es-ES" sz="1800" kern="1200" dirty="0" smtClean="0">
                          <a:solidFill>
                            <a:schemeClr val="dk1"/>
                          </a:solidFill>
                          <a:latin typeface="+mn-lt"/>
                          <a:ea typeface="+mn-ea"/>
                          <a:cs typeface="+mn-cs"/>
                        </a:rPr>
                        <a:t>Toxicidad específica en determinados órganos - exposición única </a:t>
                      </a:r>
                      <a:endParaRPr lang="en-US" dirty="0"/>
                    </a:p>
                  </a:txBody>
                  <a:tcPr/>
                </a:tc>
                <a:tc>
                  <a:txBody>
                    <a:bodyPr/>
                    <a:lstStyle/>
                    <a:p>
                      <a:r>
                        <a:rPr lang="en-US" dirty="0" smtClean="0"/>
                        <a:t>1</a:t>
                      </a:r>
                      <a:endParaRPr lang="en-US" dirty="0"/>
                    </a:p>
                  </a:txBody>
                  <a:tcPr/>
                </a:tc>
                <a:tc>
                  <a:txBody>
                    <a:bodyPr/>
                    <a:lstStyle/>
                    <a:p>
                      <a:endParaRPr lang="en-US"/>
                    </a:p>
                  </a:txBody>
                  <a:tcPr/>
                </a:tc>
              </a:tr>
              <a:tr h="258445">
                <a:tc rowSpan="4">
                  <a:txBody>
                    <a:bodyPr/>
                    <a:lstStyle/>
                    <a:p>
                      <a:r>
                        <a:rPr lang="en-US" sz="1800" kern="1200" baseline="0" dirty="0" smtClean="0">
                          <a:solidFill>
                            <a:schemeClr val="dk1"/>
                          </a:solidFill>
                          <a:latin typeface="+mn-lt"/>
                          <a:ea typeface="+mn-ea"/>
                          <a:cs typeface="+mn-cs"/>
                        </a:rPr>
                        <a:t>P308</a:t>
                      </a:r>
                      <a:endParaRPr lang="en-US" dirty="0"/>
                    </a:p>
                  </a:txBody>
                  <a:tcPr/>
                </a:tc>
                <a:tc rowSpan="4">
                  <a:txBody>
                    <a:bodyPr/>
                    <a:lstStyle/>
                    <a:p>
                      <a:r>
                        <a:rPr lang="es-ES" sz="1800" kern="1200" dirty="0" smtClean="0">
                          <a:solidFill>
                            <a:schemeClr val="dk1"/>
                          </a:solidFill>
                          <a:latin typeface="+mn-lt"/>
                          <a:ea typeface="+mn-ea"/>
                          <a:cs typeface="+mn-cs"/>
                        </a:rPr>
                        <a:t>Si manifiesta o presunta: </a:t>
                      </a:r>
                      <a:endParaRPr lang="en-US" dirty="0"/>
                    </a:p>
                  </a:txBody>
                  <a:tcPr/>
                </a:tc>
                <a:tc>
                  <a:txBody>
                    <a:bodyPr/>
                    <a:lstStyle/>
                    <a:p>
                      <a:r>
                        <a:rPr lang="es-ES" sz="1800" kern="1200" dirty="0" err="1" smtClean="0">
                          <a:solidFill>
                            <a:schemeClr val="dk1"/>
                          </a:solidFill>
                          <a:latin typeface="+mn-lt"/>
                          <a:ea typeface="+mn-ea"/>
                          <a:cs typeface="+mn-cs"/>
                        </a:rPr>
                        <a:t>Mutagenicidad</a:t>
                      </a:r>
                      <a:r>
                        <a:rPr lang="es-ES" sz="1800" kern="1200" dirty="0" smtClean="0">
                          <a:solidFill>
                            <a:schemeClr val="dk1"/>
                          </a:solidFill>
                          <a:latin typeface="+mn-lt"/>
                          <a:ea typeface="+mn-ea"/>
                          <a:cs typeface="+mn-cs"/>
                        </a:rPr>
                        <a:t> en células germinales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err="1" smtClean="0">
                          <a:solidFill>
                            <a:schemeClr val="dk1"/>
                          </a:solidFill>
                          <a:latin typeface="+mn-lt"/>
                          <a:ea typeface="+mn-ea"/>
                          <a:cs typeface="+mn-cs"/>
                        </a:rPr>
                        <a:t>Mutagenicidad</a:t>
                      </a:r>
                      <a:r>
                        <a:rPr lang="es-ES" sz="1800" kern="1200" dirty="0" smtClean="0">
                          <a:solidFill>
                            <a:schemeClr val="dk1"/>
                          </a:solidFill>
                          <a:latin typeface="+mn-lt"/>
                          <a:ea typeface="+mn-ea"/>
                          <a:cs typeface="+mn-cs"/>
                        </a:rPr>
                        <a:t> en células germinales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Efectos sobre la lactancia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través de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P309</a:t>
                      </a:r>
                      <a:endParaRPr lang="en-US" dirty="0"/>
                    </a:p>
                  </a:txBody>
                  <a:tcPr/>
                </a:tc>
                <a:tc>
                  <a:txBody>
                    <a:bodyPr/>
                    <a:lstStyle/>
                    <a:p>
                      <a:r>
                        <a:rPr lang="es-ES" sz="1800" kern="1200" dirty="0" smtClean="0">
                          <a:solidFill>
                            <a:schemeClr val="dk1"/>
                          </a:solidFill>
                          <a:latin typeface="+mn-lt"/>
                          <a:ea typeface="+mn-ea"/>
                          <a:cs typeface="+mn-cs"/>
                        </a:rPr>
                        <a:t>En caso de exposición o si se encuentra mal: </a:t>
                      </a:r>
                      <a:endParaRPr lang="en-US" dirty="0"/>
                    </a:p>
                  </a:txBody>
                  <a:tcPr/>
                </a:tc>
                <a:tc>
                  <a:txBody>
                    <a:bodyPr/>
                    <a:lstStyle/>
                    <a:p>
                      <a:r>
                        <a:rPr lang="es-ES" sz="1800" kern="1200" dirty="0" smtClean="0">
                          <a:solidFill>
                            <a:schemeClr val="dk1"/>
                          </a:solidFill>
                          <a:latin typeface="+mn-lt"/>
                          <a:ea typeface="+mn-ea"/>
                          <a:cs typeface="+mn-cs"/>
                        </a:rPr>
                        <a:t>Toxicidad específica en determinados órganos - exposición única </a:t>
                      </a:r>
                      <a:endParaRPr lang="en-US" dirty="0"/>
                    </a:p>
                  </a:txBody>
                  <a:tcPr/>
                </a:tc>
                <a:tc>
                  <a:txBody>
                    <a:bodyPr/>
                    <a:lstStyle/>
                    <a:p>
                      <a:r>
                        <a:rPr lang="en-US" dirty="0" smtClean="0"/>
                        <a:t>2</a:t>
                      </a:r>
                      <a:endParaRPr lang="en-US" dirty="0"/>
                    </a:p>
                  </a:txBody>
                  <a:tcPr/>
                </a:tc>
                <a:tc>
                  <a:txBody>
                    <a:bodyPr/>
                    <a:lstStyle/>
                    <a:p>
                      <a:endParaRPr lang="en-US"/>
                    </a:p>
                  </a:txBody>
                  <a:tcPr/>
                </a:tc>
              </a:tr>
              <a:tr h="320040">
                <a:tc rowSpan="6">
                  <a:txBody>
                    <a:bodyPr/>
                    <a:lstStyle/>
                    <a:p>
                      <a:r>
                        <a:rPr lang="en-US" sz="1800" kern="1200" baseline="0" dirty="0" smtClean="0">
                          <a:solidFill>
                            <a:schemeClr val="dk1"/>
                          </a:solidFill>
                          <a:latin typeface="+mn-lt"/>
                          <a:ea typeface="+mn-ea"/>
                          <a:cs typeface="+mn-cs"/>
                        </a:rPr>
                        <a:t>P310</a:t>
                      </a:r>
                      <a:endParaRPr lang="en-US" dirty="0"/>
                    </a:p>
                  </a:txBody>
                  <a:tcPr/>
                </a:tc>
                <a:tc rowSpan="6">
                  <a:txBody>
                    <a:bodyPr/>
                    <a:lstStyle/>
                    <a:p>
                      <a:r>
                        <a:rPr lang="es-ES" sz="1800" kern="1200" dirty="0" smtClean="0">
                          <a:solidFill>
                            <a:schemeClr val="dk1"/>
                          </a:solidFill>
                          <a:latin typeface="+mn-lt"/>
                          <a:ea typeface="+mn-ea"/>
                          <a:cs typeface="+mn-cs"/>
                        </a:rPr>
                        <a:t>Llamar inmediatamente a un CENTRO DE INFORMACIÓN TOXICOLÓGICA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un médico / médico. </a:t>
                      </a:r>
                      <a:endParaRPr lang="en-US" dirty="0"/>
                    </a:p>
                  </a:txBody>
                  <a:tcPr/>
                </a:tc>
                <a:tc>
                  <a:txBody>
                    <a:bodyPr/>
                    <a:lstStyle/>
                    <a:p>
                      <a:r>
                        <a:rPr lang="es-ES" sz="1800" kern="1200" dirty="0" smtClean="0">
                          <a:solidFill>
                            <a:schemeClr val="dk1"/>
                          </a:solidFill>
                          <a:latin typeface="+mn-lt"/>
                          <a:ea typeface="+mn-ea"/>
                          <a:cs typeface="+mn-cs"/>
                        </a:rPr>
                        <a:t>Toxicidad aguda (oral)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6">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(dérmica)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(inhalación)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smtClean="0">
                          <a:solidFill>
                            <a:schemeClr val="dk1"/>
                          </a:solidFill>
                          <a:latin typeface="+mn-lt"/>
                          <a:ea typeface="+mn-ea"/>
                          <a:cs typeface="+mn-cs"/>
                        </a:rPr>
                        <a:t>Corrosión / irritación</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Daños graves Irritación ocular / ojos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peligro de aspiración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P311</a:t>
                      </a:r>
                      <a:endParaRPr lang="en-US" dirty="0"/>
                    </a:p>
                  </a:txBody>
                  <a:tcPr/>
                </a:tc>
                <a:tc rowSpan="3">
                  <a:txBody>
                    <a:bodyPr/>
                    <a:lstStyle/>
                    <a:p>
                      <a:pPr rtl="0"/>
                      <a:r>
                        <a:rPr lang="es-ES" sz="1800" kern="1200" dirty="0" smtClean="0">
                          <a:solidFill>
                            <a:schemeClr val="dk1"/>
                          </a:solidFill>
                          <a:latin typeface="+mn-lt"/>
                          <a:ea typeface="+mn-ea"/>
                          <a:cs typeface="+mn-cs"/>
                        </a:rPr>
                        <a:t>Llamar a un CENTRO DE TOXICOLOGÍA /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un médico.</a:t>
                      </a:r>
                      <a:endParaRPr lang="es-ES" dirty="0"/>
                    </a:p>
                  </a:txBody>
                  <a:tcPr/>
                </a:tc>
                <a:tc>
                  <a:txBody>
                    <a:bodyPr/>
                    <a:lstStyle/>
                    <a:p>
                      <a:r>
                        <a:rPr lang="es-ES" sz="1800" kern="1200" dirty="0" smtClean="0">
                          <a:solidFill>
                            <a:schemeClr val="dk1"/>
                          </a:solidFill>
                          <a:latin typeface="+mn-lt"/>
                          <a:ea typeface="+mn-ea"/>
                          <a:cs typeface="+mn-cs"/>
                        </a:rPr>
                        <a:t>Toxicidad aguda (inhalación)</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sensibilización respiratoria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5">
                  <a:txBody>
                    <a:bodyPr/>
                    <a:lstStyle/>
                    <a:p>
                      <a:r>
                        <a:rPr lang="en-US" sz="1800" kern="1200" baseline="0" dirty="0" smtClean="0">
                          <a:solidFill>
                            <a:schemeClr val="dk1"/>
                          </a:solidFill>
                          <a:latin typeface="+mn-lt"/>
                          <a:ea typeface="+mn-ea"/>
                          <a:cs typeface="+mn-cs"/>
                        </a:rPr>
                        <a:t>P312</a:t>
                      </a:r>
                      <a:endParaRPr lang="en-US" dirty="0"/>
                    </a:p>
                  </a:txBody>
                  <a:tcPr/>
                </a:tc>
                <a:tc rowSpan="5">
                  <a:txBody>
                    <a:bodyPr/>
                    <a:lstStyle/>
                    <a:p>
                      <a:r>
                        <a:rPr lang="es-ES" sz="1800" kern="1200" dirty="0" smtClean="0">
                          <a:solidFill>
                            <a:schemeClr val="dk1"/>
                          </a:solidFill>
                          <a:latin typeface="+mn-lt"/>
                          <a:ea typeface="+mn-ea"/>
                          <a:cs typeface="+mn-cs"/>
                        </a:rPr>
                        <a:t>Llamar a un CENTRO DE TOXICOLOGÍA /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un médico si se encuentra mal. </a:t>
                      </a:r>
                      <a:endParaRPr lang="en-US" dirty="0"/>
                    </a:p>
                  </a:txBody>
                  <a:tcPr/>
                </a:tc>
                <a:tc>
                  <a:txBody>
                    <a:bodyPr/>
                    <a:lstStyle/>
                    <a:p>
                      <a:r>
                        <a:rPr lang="es-ES" sz="1800" kern="1200" dirty="0" smtClean="0">
                          <a:solidFill>
                            <a:schemeClr val="dk1"/>
                          </a:solidFill>
                          <a:latin typeface="+mn-lt"/>
                          <a:ea typeface="+mn-ea"/>
                          <a:cs typeface="+mn-cs"/>
                        </a:rPr>
                        <a:t>Toxicidad aguda (oral)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4</a:t>
                      </a:r>
                      <a:endParaRPr lang="en-US" dirty="0"/>
                    </a:p>
                  </a:txBody>
                  <a:tcPr>
                    <a:lnB w="12700" cap="flat" cmpd="sng" algn="ctr">
                      <a:solidFill>
                        <a:schemeClr val="tx1"/>
                      </a:solidFill>
                      <a:prstDash val="solid"/>
                      <a:round/>
                      <a:headEnd type="none" w="med" len="med"/>
                      <a:tailEnd type="none" w="med" len="med"/>
                    </a:lnB>
                  </a:tcPr>
                </a:tc>
                <a:tc rowSpan="5">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(dérmica)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(inhalación)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(Irritación de las vías respiratorias)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(narcosis)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28588">
                <a:tc rowSpan="7">
                  <a:txBody>
                    <a:bodyPr/>
                    <a:lstStyle/>
                    <a:p>
                      <a:r>
                        <a:rPr lang="en-US" sz="1800" kern="1200" baseline="0" dirty="0" smtClean="0">
                          <a:solidFill>
                            <a:schemeClr val="dk1"/>
                          </a:solidFill>
                          <a:latin typeface="+mn-lt"/>
                          <a:ea typeface="+mn-ea"/>
                          <a:cs typeface="+mn-cs"/>
                        </a:rPr>
                        <a:t>P313</a:t>
                      </a:r>
                      <a:endParaRPr lang="en-US" dirty="0"/>
                    </a:p>
                  </a:txBody>
                  <a:tcPr/>
                </a:tc>
                <a:tc rowSpan="7">
                  <a:txBody>
                    <a:bodyPr/>
                    <a:lstStyle/>
                    <a:p>
                      <a:r>
                        <a:rPr lang="es-ES" sz="1800" kern="1200" dirty="0" smtClean="0">
                          <a:solidFill>
                            <a:schemeClr val="dk1"/>
                          </a:solidFill>
                          <a:latin typeface="+mn-lt"/>
                          <a:ea typeface="+mn-ea"/>
                          <a:cs typeface="+mn-cs"/>
                        </a:rPr>
                        <a:t>Consultar a un médico / atención. </a:t>
                      </a:r>
                      <a:endParaRPr lang="en-US" dirty="0"/>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2, 3</a:t>
                      </a:r>
                      <a:endParaRPr lang="en-US" dirty="0"/>
                    </a:p>
                  </a:txBody>
                  <a:tcPr>
                    <a:lnB w="12700" cap="flat" cmpd="sng" algn="ctr">
                      <a:solidFill>
                        <a:schemeClr val="tx1"/>
                      </a:solidFill>
                      <a:prstDash val="solid"/>
                      <a:round/>
                      <a:headEnd type="none" w="med" len="med"/>
                      <a:tailEnd type="none" w="med" len="med"/>
                    </a:lnB>
                  </a:tcPr>
                </a:tc>
                <a:tc rowSpan="7">
                  <a:txBody>
                    <a:bodyPr/>
                    <a:lstStyle/>
                    <a:p>
                      <a:endParaRPr lang="en-US"/>
                    </a:p>
                  </a:txBody>
                  <a:tcPr/>
                </a:tc>
              </a:tr>
              <a:tr h="194152">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Daños graves Irritación ocular / ojos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sensibilización de la piel</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err="1" smtClean="0">
                          <a:solidFill>
                            <a:schemeClr val="dk1"/>
                          </a:solidFill>
                          <a:latin typeface="+mn-lt"/>
                          <a:ea typeface="+mn-ea"/>
                          <a:cs typeface="+mn-cs"/>
                        </a:rPr>
                        <a:t>Mutagenicidad</a:t>
                      </a:r>
                      <a:r>
                        <a:rPr lang="es-ES" sz="1800" kern="1200" dirty="0" smtClean="0">
                          <a:solidFill>
                            <a:schemeClr val="dk1"/>
                          </a:solidFill>
                          <a:latin typeface="+mn-lt"/>
                          <a:ea typeface="+mn-ea"/>
                          <a:cs typeface="+mn-cs"/>
                        </a:rPr>
                        <a:t> en células germinales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err="1" smtClean="0">
                          <a:solidFill>
                            <a:schemeClr val="dk1"/>
                          </a:solidFill>
                          <a:latin typeface="+mn-lt"/>
                          <a:ea typeface="+mn-ea"/>
                          <a:cs typeface="+mn-cs"/>
                        </a:rPr>
                        <a:t>Carcinogenicidad</a:t>
                      </a:r>
                      <a:r>
                        <a:rPr lang="es-ES" sz="1800" kern="1200" dirty="0" smtClean="0">
                          <a:solidFill>
                            <a:schemeClr val="dk1"/>
                          </a:solidFill>
                          <a:latin typeface="+mn-lt"/>
                          <a:ea typeface="+mn-ea"/>
                          <a:cs typeface="+mn-cs"/>
                        </a:rPr>
                        <a: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Efectos sobre la lactancia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través de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P314</a:t>
                      </a:r>
                      <a:endParaRPr lang="en-US" dirty="0"/>
                    </a:p>
                  </a:txBody>
                  <a:tcPr/>
                </a:tc>
                <a:tc>
                  <a:txBody>
                    <a:bodyPr/>
                    <a:lstStyle/>
                    <a:p>
                      <a:r>
                        <a:rPr lang="es-ES" sz="1800" kern="1200" dirty="0" smtClean="0">
                          <a:solidFill>
                            <a:schemeClr val="dk1"/>
                          </a:solidFill>
                          <a:latin typeface="+mn-lt"/>
                          <a:ea typeface="+mn-ea"/>
                          <a:cs typeface="+mn-cs"/>
                        </a:rPr>
                        <a:t>Consultar a un médico / atención en caso de malestar. </a:t>
                      </a:r>
                      <a:endParaRPr lang="en-US" dirty="0"/>
                    </a:p>
                  </a:txBody>
                  <a:tcPr/>
                </a:tc>
                <a:tc>
                  <a:txBody>
                    <a:bodyPr/>
                    <a:lstStyle/>
                    <a:p>
                      <a:r>
                        <a:rPr lang="es-ES" sz="1800" kern="1200" dirty="0" smtClean="0">
                          <a:solidFill>
                            <a:schemeClr val="dk1"/>
                          </a:solidFill>
                          <a:latin typeface="+mn-lt"/>
                          <a:ea typeface="+mn-ea"/>
                          <a:cs typeface="+mn-cs"/>
                        </a:rPr>
                        <a:t>Toxicidad específica en determinados órganos - exposiciones repetidas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P315</a:t>
                      </a:r>
                      <a:endParaRPr lang="en-US" dirty="0"/>
                    </a:p>
                  </a:txBody>
                  <a:tcPr/>
                </a:tc>
                <a:tc>
                  <a:txBody>
                    <a:bodyPr/>
                    <a:lstStyle/>
                    <a:p>
                      <a:r>
                        <a:rPr lang="es-ES" sz="1800" kern="1200" dirty="0" smtClean="0">
                          <a:solidFill>
                            <a:schemeClr val="dk1"/>
                          </a:solidFill>
                          <a:latin typeface="+mn-lt"/>
                          <a:ea typeface="+mn-ea"/>
                          <a:cs typeface="+mn-cs"/>
                        </a:rPr>
                        <a:t>Consiga ayuda médica inmediata / atención. </a:t>
                      </a:r>
                      <a:endParaRPr lang="en-US" dirty="0"/>
                    </a:p>
                  </a:txBody>
                  <a:tcPr/>
                </a:tc>
                <a:tc>
                  <a:txBody>
                    <a:bodyPr/>
                    <a:lstStyle/>
                    <a:p>
                      <a:r>
                        <a:rPr lang="es-ES" sz="1800" kern="1200" dirty="0" smtClean="0">
                          <a:solidFill>
                            <a:schemeClr val="dk1"/>
                          </a:solidFill>
                          <a:latin typeface="+mn-lt"/>
                          <a:ea typeface="+mn-ea"/>
                          <a:cs typeface="+mn-cs"/>
                        </a:rPr>
                        <a:t>Gases a presión </a:t>
                      </a:r>
                      <a:endParaRPr lang="en-US" dirty="0"/>
                    </a:p>
                  </a:txBody>
                  <a:tcPr/>
                </a:tc>
                <a:tc>
                  <a:txBody>
                    <a:bodyPr/>
                    <a:lstStyle/>
                    <a:p>
                      <a:r>
                        <a:rPr lang="es-ES" sz="1800" kern="1200" dirty="0" smtClean="0">
                          <a:solidFill>
                            <a:schemeClr val="dk1"/>
                          </a:solidFill>
                          <a:latin typeface="+mn-lt"/>
                          <a:ea typeface="+mn-ea"/>
                          <a:cs typeface="+mn-cs"/>
                        </a:rPr>
                        <a:t>Gas licuado refrigerado </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P320</a:t>
                      </a:r>
                      <a:endParaRPr lang="en-US" dirty="0"/>
                    </a:p>
                  </a:txBody>
                  <a:tcPr/>
                </a:tc>
                <a:tc>
                  <a:txBody>
                    <a:bodyPr/>
                    <a:lstStyle/>
                    <a:p>
                      <a:r>
                        <a:rPr lang="es-ES" sz="1800" kern="1200" dirty="0" smtClean="0">
                          <a:solidFill>
                            <a:schemeClr val="dk1"/>
                          </a:solidFill>
                          <a:latin typeface="+mn-lt"/>
                          <a:ea typeface="+mn-ea"/>
                          <a:cs typeface="+mn-cs"/>
                        </a:rPr>
                        <a:t>Urge un tratamiento específico (ver ... en esta etiqueta). </a:t>
                      </a:r>
                      <a:endParaRPr lang="en-US" dirty="0"/>
                    </a:p>
                  </a:txBody>
                  <a:tcPr/>
                </a:tc>
                <a:tc>
                  <a:txBody>
                    <a:bodyPr/>
                    <a:lstStyle/>
                    <a:p>
                      <a:r>
                        <a:rPr lang="es-ES" sz="1800" kern="1200" dirty="0" smtClean="0">
                          <a:solidFill>
                            <a:schemeClr val="dk1"/>
                          </a:solidFill>
                          <a:latin typeface="+mn-lt"/>
                          <a:ea typeface="+mn-ea"/>
                          <a:cs typeface="+mn-cs"/>
                        </a:rPr>
                        <a:t>Toxicidad aguda (inhalación)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r>
                        <a:rPr lang="es-ES" sz="1800" kern="1200" dirty="0" smtClean="0">
                          <a:solidFill>
                            <a:schemeClr val="dk1"/>
                          </a:solidFill>
                          <a:latin typeface="+mn-lt"/>
                          <a:ea typeface="+mn-ea"/>
                          <a:cs typeface="+mn-cs"/>
                        </a:rPr>
                        <a:t>.... Referencia a instrucciones adicionales de primeros auxilios.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Si se requiere la administración inmediata de un antídoto </a:t>
                      </a:r>
                      <a:endParaRPr lang="en-US" dirty="0"/>
                    </a:p>
                  </a:txBody>
                  <a:tcPr/>
                </a:tc>
              </a:tr>
              <a:tr h="320040">
                <a:tc rowSpan="5">
                  <a:txBody>
                    <a:bodyPr/>
                    <a:lstStyle/>
                    <a:p>
                      <a:r>
                        <a:rPr lang="en-US" sz="1800" kern="1200" baseline="0" dirty="0" smtClean="0">
                          <a:solidFill>
                            <a:schemeClr val="dk1"/>
                          </a:solidFill>
                          <a:latin typeface="+mn-lt"/>
                          <a:ea typeface="+mn-ea"/>
                          <a:cs typeface="+mn-cs"/>
                        </a:rPr>
                        <a:t>P321</a:t>
                      </a:r>
                      <a:endParaRPr lang="en-US" dirty="0"/>
                    </a:p>
                  </a:txBody>
                  <a:tcPr/>
                </a:tc>
                <a:tc rowSpan="5">
                  <a:txBody>
                    <a:bodyPr/>
                    <a:lstStyle/>
                    <a:p>
                      <a:r>
                        <a:rPr lang="es-ES" sz="1800" kern="1200" dirty="0" smtClean="0">
                          <a:solidFill>
                            <a:schemeClr val="dk1"/>
                          </a:solidFill>
                          <a:latin typeface="+mn-lt"/>
                          <a:ea typeface="+mn-ea"/>
                          <a:cs typeface="+mn-cs"/>
                        </a:rPr>
                        <a:t>El tratamiento específico (ver ... en esta etiqueta). </a:t>
                      </a:r>
                      <a:endParaRPr lang="en-US" dirty="0"/>
                    </a:p>
                  </a:txBody>
                  <a:tcPr/>
                </a:tc>
                <a:tc>
                  <a:txBody>
                    <a:bodyPr/>
                    <a:lstStyle/>
                    <a:p>
                      <a:r>
                        <a:rPr lang="es-ES" sz="1800" kern="1200" dirty="0" smtClean="0">
                          <a:solidFill>
                            <a:schemeClr val="dk1"/>
                          </a:solidFill>
                          <a:latin typeface="+mn-lt"/>
                          <a:ea typeface="+mn-ea"/>
                          <a:cs typeface="+mn-cs"/>
                        </a:rPr>
                        <a:t>Toxicidad aguda (oral)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 Referencia a instrucciones adicionales de primeros auxilios.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Si se requiere la administración inmediata de un antídoto </a:t>
                      </a:r>
                      <a:endParaRPr lang="en-US" dirty="0"/>
                    </a:p>
                  </a:txBody>
                  <a:tcPr>
                    <a:lnB w="12700" cap="flat" cmpd="sng" algn="ctr">
                      <a:solidFill>
                        <a:schemeClr val="tx1"/>
                      </a:solidFill>
                      <a:prstDash val="solid"/>
                      <a:round/>
                      <a:headEnd type="none" w="med" len="med"/>
                      <a:tailEnd type="none" w="med" len="med"/>
                    </a:lnB>
                  </a:tcPr>
                </a:tc>
              </a:tr>
              <a:tr h="271463">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(inhalación)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 Referencia a instrucciones adicionales de primeros auxilios.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Si se requieren medidas específicas inmediatas.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 Referencia a instrucciones adicionales de primeros auxilios.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Si se requieren medidas inmediatas.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sensibilización de la piel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s-ES" sz="1800" kern="1200" dirty="0" smtClean="0">
                          <a:solidFill>
                            <a:schemeClr val="dk1"/>
                          </a:solidFill>
                          <a:latin typeface="+mn-lt"/>
                          <a:ea typeface="+mn-ea"/>
                          <a:cs typeface="+mn-cs"/>
                        </a:rPr>
                        <a:t>... Referencia a instrucciones adicionales de primeros auxilios.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El fabricante / proveedor puede especificar un producto de limpieza adecuado. </a:t>
                      </a:r>
                      <a:endParaRPr lang="en-US" dirty="0"/>
                    </a:p>
                  </a:txBody>
                  <a:tcPr>
                    <a:lnT w="12700" cap="flat" cmpd="sng" algn="ctr">
                      <a:solidFill>
                        <a:schemeClr val="tx1"/>
                      </a:solidFill>
                      <a:prstDash val="solid"/>
                      <a:round/>
                      <a:headEnd type="none" w="med" len="med"/>
                      <a:tailEnd type="none" w="med" len="med"/>
                    </a:lnT>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P322</a:t>
                      </a:r>
                      <a:endParaRPr lang="en-US" dirty="0"/>
                    </a:p>
                  </a:txBody>
                  <a:tcPr/>
                </a:tc>
                <a:tc>
                  <a:txBody>
                    <a:bodyPr/>
                    <a:lstStyle/>
                    <a:p>
                      <a:r>
                        <a:rPr lang="es-ES" sz="1800" kern="1200" dirty="0" smtClean="0">
                          <a:solidFill>
                            <a:schemeClr val="dk1"/>
                          </a:solidFill>
                          <a:latin typeface="+mn-lt"/>
                          <a:ea typeface="+mn-ea"/>
                          <a:cs typeface="+mn-cs"/>
                        </a:rPr>
                        <a:t>Las medidas específicas (ver ... en esta etiqueta).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a:r>
                      <a:br>
                        <a:rPr lang="es-ES" sz="1800" kern="1200" dirty="0" smtClean="0">
                          <a:solidFill>
                            <a:schemeClr val="dk1"/>
                          </a:solidFill>
                          <a:latin typeface="+mn-lt"/>
                          <a:ea typeface="+mn-ea"/>
                          <a:cs typeface="+mn-cs"/>
                        </a:rPr>
                      </a:br>
                      <a:endParaRPr lang="en-US" dirty="0"/>
                    </a:p>
                  </a:txBody>
                  <a:tcPr/>
                </a:tc>
                <a:tc>
                  <a:txBody>
                    <a:bodyPr/>
                    <a:lstStyle/>
                    <a:p>
                      <a:r>
                        <a:rPr lang="es-ES" sz="1800" kern="1200" dirty="0" smtClean="0">
                          <a:solidFill>
                            <a:schemeClr val="dk1"/>
                          </a:solidFill>
                          <a:latin typeface="+mn-lt"/>
                          <a:ea typeface="+mn-ea"/>
                          <a:cs typeface="+mn-cs"/>
                        </a:rPr>
                        <a:t>Toxicidad aguda (dérmica) </a:t>
                      </a:r>
                      <a:endParaRPr lang="en-US" dirty="0"/>
                    </a:p>
                  </a:txBody>
                  <a:tcPr/>
                </a:tc>
                <a:tc>
                  <a:txBody>
                    <a:bodyPr/>
                    <a:lstStyle/>
                    <a:p>
                      <a:r>
                        <a:rPr lang="en-US" sz="1800" kern="1200" baseline="0" dirty="0" smtClean="0">
                          <a:solidFill>
                            <a:schemeClr val="dk1"/>
                          </a:solidFill>
                          <a:latin typeface="+mn-lt"/>
                          <a:ea typeface="+mn-ea"/>
                          <a:cs typeface="+mn-cs"/>
                        </a:rPr>
                        <a:t>1, 2, 3, 4</a:t>
                      </a:r>
                      <a:endParaRPr lang="en-US" dirty="0"/>
                    </a:p>
                  </a:txBody>
                  <a:tcPr/>
                </a:tc>
                <a:tc>
                  <a:txBody>
                    <a:bodyPr/>
                    <a:lstStyle/>
                    <a:p>
                      <a:r>
                        <a:rPr lang="es-ES" sz="1800" kern="1200" dirty="0" smtClean="0">
                          <a:solidFill>
                            <a:schemeClr val="dk1"/>
                          </a:solidFill>
                          <a:latin typeface="+mn-lt"/>
                          <a:ea typeface="+mn-ea"/>
                          <a:cs typeface="+mn-cs"/>
                        </a:rPr>
                        <a:t>... Referencia a instrucciones adicionales de primeros auxilios.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Si se les recomienda medidas inmediatas, como producto de limpieza específico. </a:t>
                      </a:r>
                      <a:endParaRPr lang="en-US" dirty="0"/>
                    </a:p>
                  </a:txBody>
                  <a:tcPr/>
                </a:tc>
              </a:tr>
              <a:tr h="258445">
                <a:tc rowSpan="2">
                  <a:txBody>
                    <a:bodyPr/>
                    <a:lstStyle/>
                    <a:p>
                      <a:r>
                        <a:rPr lang="en-US" sz="1800" kern="1200" baseline="0" dirty="0" smtClean="0">
                          <a:solidFill>
                            <a:schemeClr val="dk1"/>
                          </a:solidFill>
                          <a:latin typeface="+mn-lt"/>
                          <a:ea typeface="+mn-ea"/>
                          <a:cs typeface="+mn-cs"/>
                        </a:rPr>
                        <a:t>P330</a:t>
                      </a:r>
                      <a:endParaRPr lang="en-US" dirty="0"/>
                    </a:p>
                  </a:txBody>
                  <a:tcPr/>
                </a:tc>
                <a:tc rowSpan="2">
                  <a:txBody>
                    <a:bodyPr/>
                    <a:lstStyle/>
                    <a:p>
                      <a:r>
                        <a:rPr lang="es-ES" sz="1800" kern="1200" dirty="0" smtClean="0">
                          <a:solidFill>
                            <a:schemeClr val="dk1"/>
                          </a:solidFill>
                          <a:latin typeface="+mn-lt"/>
                          <a:ea typeface="+mn-ea"/>
                          <a:cs typeface="+mn-cs"/>
                        </a:rPr>
                        <a:t>Enjuagar la boca. </a:t>
                      </a:r>
                      <a:endParaRPr lang="en-US" dirty="0"/>
                    </a:p>
                  </a:txBody>
                  <a:tcPr/>
                </a:tc>
                <a:tc>
                  <a:txBody>
                    <a:bodyPr/>
                    <a:lstStyle/>
                    <a:p>
                      <a:r>
                        <a:rPr lang="es-ES" sz="1800" kern="1200" dirty="0" smtClean="0">
                          <a:solidFill>
                            <a:schemeClr val="dk1"/>
                          </a:solidFill>
                          <a:latin typeface="+mn-lt"/>
                          <a:ea typeface="+mn-ea"/>
                          <a:cs typeface="+mn-cs"/>
                        </a:rPr>
                        <a:t>Toxicidad aguda (oral)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2">
                  <a:txBody>
                    <a:bodyPr/>
                    <a:lstStyle/>
                    <a:p>
                      <a:r>
                        <a:rPr lang="en-US" sz="1800" kern="1200" baseline="0" dirty="0" smtClean="0">
                          <a:solidFill>
                            <a:schemeClr val="dk1"/>
                          </a:solidFill>
                          <a:latin typeface="+mn-lt"/>
                          <a:ea typeface="+mn-ea"/>
                          <a:cs typeface="+mn-cs"/>
                        </a:rPr>
                        <a:t>P331</a:t>
                      </a:r>
                      <a:endParaRPr lang="en-US" dirty="0"/>
                    </a:p>
                  </a:txBody>
                  <a:tcPr/>
                </a:tc>
                <a:tc rowSpan="2">
                  <a:txBody>
                    <a:bodyPr/>
                    <a:lstStyle/>
                    <a:p>
                      <a:r>
                        <a:rPr lang="es-ES" sz="1800" kern="1200" dirty="0" smtClean="0">
                          <a:solidFill>
                            <a:schemeClr val="dk1"/>
                          </a:solidFill>
                          <a:latin typeface="+mn-lt"/>
                          <a:ea typeface="+mn-ea"/>
                          <a:cs typeface="+mn-cs"/>
                        </a:rPr>
                        <a:t>NO provocar el vómito. </a:t>
                      </a:r>
                      <a:endParaRPr lang="en-US" dirty="0"/>
                    </a:p>
                  </a:txBody>
                  <a:tcPr/>
                </a:tc>
                <a:tc>
                  <a:txBody>
                    <a:bodyPr/>
                    <a:lstStyle/>
                    <a:p>
                      <a:r>
                        <a:rPr lang="es-ES" sz="1800" kern="1200" dirty="0" smtClean="0">
                          <a:solidFill>
                            <a:schemeClr val="dk1"/>
                          </a:solidFill>
                          <a:latin typeface="+mn-lt"/>
                          <a:ea typeface="+mn-ea"/>
                          <a:cs typeface="+mn-cs"/>
                        </a:rPr>
                        <a:t>Corrosión / irritación</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peligro de aspiración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P332</a:t>
                      </a:r>
                      <a:endParaRPr lang="en-US" dirty="0"/>
                    </a:p>
                  </a:txBody>
                  <a:tcPr/>
                </a:tc>
                <a:tc>
                  <a:txBody>
                    <a:bodyPr/>
                    <a:lstStyle/>
                    <a:p>
                      <a:r>
                        <a:rPr lang="es-ES" sz="1800" kern="1200" dirty="0" smtClean="0">
                          <a:solidFill>
                            <a:schemeClr val="dk1"/>
                          </a:solidFill>
                          <a:latin typeface="+mn-lt"/>
                          <a:ea typeface="+mn-ea"/>
                          <a:cs typeface="+mn-cs"/>
                        </a:rPr>
                        <a:t>Caso de irritación cutánea: </a:t>
                      </a:r>
                      <a:endParaRPr lang="en-US" dirty="0"/>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tc>
                <a:tc>
                  <a:txBody>
                    <a:bodyPr/>
                    <a:lstStyle/>
                    <a:p>
                      <a:r>
                        <a:rPr lang="en-US" dirty="0" smtClean="0"/>
                        <a:t>2</a:t>
                      </a:r>
                      <a:endParaRPr lang="en-US" dirty="0"/>
                    </a:p>
                  </a:txBody>
                  <a:tcPr/>
                </a:tc>
                <a:tc>
                  <a:txBody>
                    <a:bodyPr/>
                    <a:lstStyle/>
                    <a:p>
                      <a:endParaRPr lang="en-US" dirty="0"/>
                    </a:p>
                  </a:txBody>
                  <a:tcPr/>
                </a:tc>
              </a:tr>
              <a:tr h="516890">
                <a:tc>
                  <a:txBody>
                    <a:bodyPr/>
                    <a:lstStyle/>
                    <a:p>
                      <a:r>
                        <a:rPr lang="en-US" sz="1800" kern="1200" baseline="0" dirty="0" smtClean="0">
                          <a:solidFill>
                            <a:schemeClr val="dk1"/>
                          </a:solidFill>
                          <a:latin typeface="+mn-lt"/>
                          <a:ea typeface="+mn-ea"/>
                          <a:cs typeface="+mn-cs"/>
                        </a:rPr>
                        <a:t>P333</a:t>
                      </a:r>
                      <a:endParaRPr lang="en-US" dirty="0"/>
                    </a:p>
                  </a:txBody>
                  <a:tcPr/>
                </a:tc>
                <a:tc>
                  <a:txBody>
                    <a:bodyPr/>
                    <a:lstStyle/>
                    <a:p>
                      <a:r>
                        <a:rPr lang="es-ES" sz="1800" kern="1200" dirty="0" smtClean="0">
                          <a:solidFill>
                            <a:schemeClr val="dk1"/>
                          </a:solidFill>
                          <a:latin typeface="+mn-lt"/>
                          <a:ea typeface="+mn-ea"/>
                          <a:cs typeface="+mn-cs"/>
                        </a:rPr>
                        <a:t>Si la irritación de la piel o erupción se produce: </a:t>
                      </a:r>
                      <a:endParaRPr lang="en-US" dirty="0"/>
                    </a:p>
                  </a:txBody>
                  <a:tcPr/>
                </a:tc>
                <a:tc>
                  <a:txBody>
                    <a:bodyPr/>
                    <a:lstStyle/>
                    <a:p>
                      <a:r>
                        <a:rPr lang="es-ES" sz="1800" kern="1200" dirty="0" smtClean="0">
                          <a:solidFill>
                            <a:schemeClr val="dk1"/>
                          </a:solidFill>
                          <a:latin typeface="+mn-lt"/>
                          <a:ea typeface="+mn-ea"/>
                          <a:cs typeface="+mn-cs"/>
                        </a:rPr>
                        <a:t>sensibilización de la piel </a:t>
                      </a:r>
                      <a:endParaRPr lang="en-US" dirty="0"/>
                    </a:p>
                  </a:txBody>
                  <a:tcPr/>
                </a:tc>
                <a:tc>
                  <a:txBody>
                    <a:bodyPr/>
                    <a:lstStyle/>
                    <a:p>
                      <a:r>
                        <a:rPr lang="en-US" dirty="0" smtClean="0"/>
                        <a:t>1</a:t>
                      </a:r>
                      <a:endParaRPr lang="en-US" dirty="0"/>
                    </a:p>
                  </a:txBody>
                  <a:tcPr/>
                </a:tc>
                <a:tc>
                  <a:txBody>
                    <a:bodyPr/>
                    <a:lstStyle/>
                    <a:p>
                      <a:endParaRPr lang="en-US"/>
                    </a:p>
                  </a:txBody>
                  <a:tcPr/>
                </a:tc>
              </a:tr>
              <a:tr h="174943">
                <a:tc rowSpan="3">
                  <a:txBody>
                    <a:bodyPr/>
                    <a:lstStyle/>
                    <a:p>
                      <a:r>
                        <a:rPr lang="en-US" sz="1800" kern="1200" baseline="0" dirty="0" smtClean="0">
                          <a:solidFill>
                            <a:schemeClr val="dk1"/>
                          </a:solidFill>
                          <a:latin typeface="+mn-lt"/>
                          <a:ea typeface="+mn-ea"/>
                          <a:cs typeface="+mn-cs"/>
                        </a:rPr>
                        <a:t>P334</a:t>
                      </a:r>
                      <a:endParaRPr lang="en-US" dirty="0"/>
                    </a:p>
                  </a:txBody>
                  <a:tcPr/>
                </a:tc>
                <a:tc rowSpan="3">
                  <a:txBody>
                    <a:bodyPr/>
                    <a:lstStyle/>
                    <a:p>
                      <a:r>
                        <a:rPr lang="es-ES" sz="1800" kern="1200" dirty="0" smtClean="0">
                          <a:solidFill>
                            <a:schemeClr val="dk1"/>
                          </a:solidFill>
                          <a:latin typeface="+mn-lt"/>
                          <a:ea typeface="+mn-ea"/>
                          <a:cs typeface="+mn-cs"/>
                        </a:rPr>
                        <a:t>Sumergir en agua fría / poner una venda húmeda. </a:t>
                      </a:r>
                      <a:endParaRPr lang="en-US" dirty="0"/>
                    </a:p>
                  </a:txBody>
                  <a:tcPr/>
                </a:tc>
                <a:tc>
                  <a:txBody>
                    <a:bodyPr/>
                    <a:lstStyle/>
                    <a:p>
                      <a:r>
                        <a:rPr lang="es-ES" sz="1800" kern="1200" dirty="0" smtClean="0">
                          <a:solidFill>
                            <a:schemeClr val="dk1"/>
                          </a:solidFill>
                          <a:latin typeface="+mn-lt"/>
                          <a:ea typeface="+mn-ea"/>
                          <a:cs typeface="+mn-cs"/>
                        </a:rPr>
                        <a:t>líquidos pirofóricos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232569">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pirofóricos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32569">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60680">
                <a:tc rowSpan="2">
                  <a:txBody>
                    <a:bodyPr/>
                    <a:lstStyle/>
                    <a:p>
                      <a:r>
                        <a:rPr lang="en-US" sz="1800" kern="1200" baseline="0" dirty="0" smtClean="0">
                          <a:solidFill>
                            <a:schemeClr val="dk1"/>
                          </a:solidFill>
                          <a:latin typeface="+mn-lt"/>
                          <a:ea typeface="+mn-ea"/>
                          <a:cs typeface="+mn-cs"/>
                        </a:rPr>
                        <a:t>P335</a:t>
                      </a:r>
                      <a:endParaRPr lang="en-US" dirty="0"/>
                    </a:p>
                  </a:txBody>
                  <a:tcPr/>
                </a:tc>
                <a:tc rowSpan="2">
                  <a:txBody>
                    <a:bodyPr/>
                    <a:lstStyle/>
                    <a:p>
                      <a:r>
                        <a:rPr lang="es-ES" sz="1800" kern="1200" dirty="0" smtClean="0">
                          <a:solidFill>
                            <a:schemeClr val="dk1"/>
                          </a:solidFill>
                          <a:latin typeface="+mn-lt"/>
                          <a:ea typeface="+mn-ea"/>
                          <a:cs typeface="+mn-cs"/>
                        </a:rPr>
                        <a:t>Cepillar las partículas sueltas de la piel.</a:t>
                      </a:r>
                      <a:endParaRPr lang="en-US" dirty="0"/>
                    </a:p>
                  </a:txBody>
                  <a:tcPr/>
                </a:tc>
                <a:tc>
                  <a:txBody>
                    <a:bodyPr/>
                    <a:lstStyle/>
                    <a:p>
                      <a:r>
                        <a:rPr lang="es-ES" sz="1800" kern="1200" dirty="0" smtClean="0">
                          <a:solidFill>
                            <a:schemeClr val="dk1"/>
                          </a:solidFill>
                          <a:latin typeface="+mn-lt"/>
                          <a:ea typeface="+mn-ea"/>
                          <a:cs typeface="+mn-cs"/>
                        </a:rPr>
                        <a:t>sólidos pirofóricos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15621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P336</a:t>
                      </a:r>
                      <a:endParaRPr lang="en-US" dirty="0"/>
                    </a:p>
                  </a:txBody>
                  <a:tcPr/>
                </a:tc>
                <a:tc>
                  <a:txBody>
                    <a:bodyPr/>
                    <a:lstStyle/>
                    <a:p>
                      <a:r>
                        <a:rPr lang="es-ES" sz="1800" kern="1200" dirty="0" smtClean="0">
                          <a:solidFill>
                            <a:schemeClr val="dk1"/>
                          </a:solidFill>
                          <a:latin typeface="+mn-lt"/>
                          <a:ea typeface="+mn-ea"/>
                          <a:cs typeface="+mn-cs"/>
                        </a:rPr>
                        <a:t>Descongelar las partes congeladas con agua tibia. No frote el área afectada. </a:t>
                      </a:r>
                      <a:endParaRPr lang="en-US" dirty="0"/>
                    </a:p>
                  </a:txBody>
                  <a:tcPr/>
                </a:tc>
                <a:tc>
                  <a:txBody>
                    <a:bodyPr/>
                    <a:lstStyle/>
                    <a:p>
                      <a:r>
                        <a:rPr lang="es-ES" sz="1800" kern="1200" dirty="0" smtClean="0">
                          <a:solidFill>
                            <a:schemeClr val="dk1"/>
                          </a:solidFill>
                          <a:latin typeface="+mn-lt"/>
                          <a:ea typeface="+mn-ea"/>
                          <a:cs typeface="+mn-cs"/>
                        </a:rPr>
                        <a:t>Gases a presión </a:t>
                      </a:r>
                      <a:endParaRPr lang="en-US" dirty="0"/>
                    </a:p>
                  </a:txBody>
                  <a:tcPr/>
                </a:tc>
                <a:tc>
                  <a:txBody>
                    <a:bodyPr/>
                    <a:lstStyle/>
                    <a:p>
                      <a:r>
                        <a:rPr lang="es-ES" sz="1800" kern="1200" dirty="0" smtClean="0">
                          <a:solidFill>
                            <a:schemeClr val="dk1"/>
                          </a:solidFill>
                          <a:latin typeface="+mn-lt"/>
                          <a:ea typeface="+mn-ea"/>
                          <a:cs typeface="+mn-cs"/>
                        </a:rPr>
                        <a:t>Gas licuado refrigerado </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P337</a:t>
                      </a:r>
                      <a:endParaRPr lang="en-US" dirty="0"/>
                    </a:p>
                  </a:txBody>
                  <a:tcPr/>
                </a:tc>
                <a:tc>
                  <a:txBody>
                    <a:bodyPr/>
                    <a:lstStyle/>
                    <a:p>
                      <a:r>
                        <a:rPr lang="es-ES" sz="1800" kern="1200" dirty="0" smtClean="0">
                          <a:solidFill>
                            <a:schemeClr val="dk1"/>
                          </a:solidFill>
                          <a:latin typeface="+mn-lt"/>
                          <a:ea typeface="+mn-ea"/>
                          <a:cs typeface="+mn-cs"/>
                        </a:rPr>
                        <a:t>Si persiste la irritación ocular: </a:t>
                      </a:r>
                      <a:endParaRPr lang="en-US" dirty="0"/>
                    </a:p>
                  </a:txBody>
                  <a:tcPr/>
                </a:tc>
                <a:tc>
                  <a:txBody>
                    <a:bodyPr/>
                    <a:lstStyle/>
                    <a:p>
                      <a:r>
                        <a:rPr lang="es-ES" sz="1800" kern="1200" dirty="0" smtClean="0">
                          <a:solidFill>
                            <a:schemeClr val="dk1"/>
                          </a:solidFill>
                          <a:latin typeface="+mn-lt"/>
                          <a:ea typeface="+mn-ea"/>
                          <a:cs typeface="+mn-cs"/>
                        </a:rPr>
                        <a:t>Daños graves Irritación ocular / ojos </a:t>
                      </a:r>
                      <a:endParaRPr lang="en-US" dirty="0"/>
                    </a:p>
                  </a:txBody>
                  <a:tcPr/>
                </a:tc>
                <a:tc>
                  <a:txBody>
                    <a:bodyPr/>
                    <a:lstStyle/>
                    <a:p>
                      <a:r>
                        <a:rPr lang="en-US" dirty="0" smtClean="0"/>
                        <a:t>2</a:t>
                      </a:r>
                      <a:endParaRPr lang="en-US" dirty="0"/>
                    </a:p>
                  </a:txBody>
                  <a:tcPr/>
                </a:tc>
                <a:tc>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P338</a:t>
                      </a:r>
                      <a:endParaRPr lang="en-US" dirty="0"/>
                    </a:p>
                  </a:txBody>
                  <a:tcPr/>
                </a:tc>
                <a:tc rowSpan="2">
                  <a:txBody>
                    <a:bodyPr/>
                    <a:lstStyle/>
                    <a:p>
                      <a:r>
                        <a:rPr lang="es-ES" sz="1800" kern="1200" dirty="0" smtClean="0">
                          <a:solidFill>
                            <a:schemeClr val="dk1"/>
                          </a:solidFill>
                          <a:latin typeface="+mn-lt"/>
                          <a:ea typeface="+mn-ea"/>
                          <a:cs typeface="+mn-cs"/>
                        </a:rPr>
                        <a:t>Quítese los lentes de contacto, si lleva y resulta fácil. Proseguir con el lavado. </a:t>
                      </a:r>
                      <a:endParaRPr lang="en-US" dirty="0"/>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32004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Daños graves Irritación ocular / ojos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95275">
                <a:tc rowSpan="4">
                  <a:txBody>
                    <a:bodyPr/>
                    <a:lstStyle/>
                    <a:p>
                      <a:r>
                        <a:rPr lang="en-US" sz="1800" kern="1200" baseline="0" dirty="0" smtClean="0">
                          <a:solidFill>
                            <a:schemeClr val="dk1"/>
                          </a:solidFill>
                          <a:latin typeface="+mn-lt"/>
                          <a:ea typeface="+mn-ea"/>
                          <a:cs typeface="+mn-cs"/>
                        </a:rPr>
                        <a:t>P340</a:t>
                      </a:r>
                      <a:endParaRPr lang="en-US" dirty="0"/>
                    </a:p>
                  </a:txBody>
                  <a:tcPr/>
                </a:tc>
                <a:tc rowSpan="4">
                  <a:txBody>
                    <a:bodyPr/>
                    <a:lstStyle/>
                    <a:p>
                      <a:r>
                        <a:rPr lang="es-ES" sz="1800" kern="1200" dirty="0" smtClean="0">
                          <a:solidFill>
                            <a:schemeClr val="dk1"/>
                          </a:solidFill>
                          <a:latin typeface="+mn-lt"/>
                          <a:ea typeface="+mn-ea"/>
                          <a:cs typeface="+mn-cs"/>
                        </a:rPr>
                        <a:t>A la víctima al exterior y mantenerla en reposo en una posición confortable para respirar. </a:t>
                      </a:r>
                      <a:endParaRPr lang="en-US" dirty="0"/>
                    </a:p>
                  </a:txBody>
                  <a:tcPr/>
                </a:tc>
                <a:tc>
                  <a:txBody>
                    <a:bodyPr/>
                    <a:lstStyle/>
                    <a:p>
                      <a:r>
                        <a:rPr lang="es-ES" sz="1800" kern="1200" dirty="0" smtClean="0">
                          <a:solidFill>
                            <a:schemeClr val="dk1"/>
                          </a:solidFill>
                          <a:latin typeface="+mn-lt"/>
                          <a:ea typeface="+mn-ea"/>
                          <a:cs typeface="+mn-cs"/>
                        </a:rPr>
                        <a:t>Toxicidad aguda (inhalación)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dirty="0"/>
                    </a:p>
                  </a:txBody>
                  <a:tcPr/>
                </a:tc>
              </a:tr>
              <a:tr h="215265">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0193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(irritación de las vías respiratorias)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0193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(narcosis)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P341</a:t>
                      </a:r>
                      <a:endParaRPr lang="en-US" dirty="0"/>
                    </a:p>
                  </a:txBody>
                  <a:tcPr/>
                </a:tc>
                <a:tc>
                  <a:txBody>
                    <a:bodyPr/>
                    <a:lstStyle/>
                    <a:p>
                      <a:r>
                        <a:rPr lang="es-ES" sz="1800" kern="1200" dirty="0" smtClean="0">
                          <a:solidFill>
                            <a:schemeClr val="dk1"/>
                          </a:solidFill>
                          <a:latin typeface="+mn-lt"/>
                          <a:ea typeface="+mn-ea"/>
                          <a:cs typeface="+mn-cs"/>
                        </a:rPr>
                        <a:t>Si respira con dificultad, transportar a la víctima al exterior y mantenerla en reposo en una posición confortable para respirar. </a:t>
                      </a:r>
                      <a:endParaRPr lang="en-US" dirty="0"/>
                    </a:p>
                  </a:txBody>
                  <a:tcPr/>
                </a:tc>
                <a:tc>
                  <a:txBody>
                    <a:bodyPr/>
                    <a:lstStyle/>
                    <a:p>
                      <a:r>
                        <a:rPr lang="es-ES" sz="1800" kern="1200" dirty="0" smtClean="0">
                          <a:solidFill>
                            <a:schemeClr val="dk1"/>
                          </a:solidFill>
                          <a:latin typeface="+mn-lt"/>
                          <a:ea typeface="+mn-ea"/>
                          <a:cs typeface="+mn-cs"/>
                        </a:rPr>
                        <a:t>sensibilización respiratoria </a:t>
                      </a:r>
                      <a:endParaRPr lang="en-US" dirty="0"/>
                    </a:p>
                  </a:txBody>
                  <a:tcPr/>
                </a:tc>
                <a:tc>
                  <a:txBody>
                    <a:bodyPr/>
                    <a:lstStyle/>
                    <a:p>
                      <a:r>
                        <a:rPr lang="en-US" dirty="0" smtClean="0"/>
                        <a:t>1</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P342</a:t>
                      </a:r>
                      <a:endParaRPr lang="en-US" dirty="0"/>
                    </a:p>
                  </a:txBody>
                  <a:tcPr/>
                </a:tc>
                <a:tc>
                  <a:txBody>
                    <a:bodyPr/>
                    <a:lstStyle/>
                    <a:p>
                      <a:r>
                        <a:rPr lang="es-ES" sz="1800" kern="1200" dirty="0" smtClean="0">
                          <a:solidFill>
                            <a:schemeClr val="dk1"/>
                          </a:solidFill>
                          <a:latin typeface="+mn-lt"/>
                          <a:ea typeface="+mn-ea"/>
                          <a:cs typeface="+mn-cs"/>
                        </a:rPr>
                        <a:t>En caso de síntomas respiratorios: </a:t>
                      </a:r>
                      <a:endParaRPr lang="en-US" dirty="0"/>
                    </a:p>
                  </a:txBody>
                  <a:tcPr/>
                </a:tc>
                <a:tc>
                  <a:txBody>
                    <a:bodyPr/>
                    <a:lstStyle/>
                    <a:p>
                      <a:r>
                        <a:rPr lang="es-ES" sz="1800" kern="1200" dirty="0" smtClean="0">
                          <a:solidFill>
                            <a:schemeClr val="dk1"/>
                          </a:solidFill>
                          <a:latin typeface="+mn-lt"/>
                          <a:ea typeface="+mn-ea"/>
                          <a:cs typeface="+mn-cs"/>
                        </a:rPr>
                        <a:t>sensibilización respiratoria </a:t>
                      </a:r>
                      <a:endParaRPr lang="en-US" dirty="0"/>
                    </a:p>
                  </a:txBody>
                  <a:tcPr/>
                </a:tc>
                <a:tc>
                  <a:txBody>
                    <a:bodyPr/>
                    <a:lstStyle/>
                    <a:p>
                      <a:r>
                        <a:rPr lang="en-US" dirty="0" smtClean="0"/>
                        <a:t>1</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P350</a:t>
                      </a:r>
                      <a:endParaRPr lang="en-US" dirty="0"/>
                    </a:p>
                  </a:txBody>
                  <a:tcPr/>
                </a:tc>
                <a:tc>
                  <a:txBody>
                    <a:bodyPr/>
                    <a:lstStyle/>
                    <a:p>
                      <a:r>
                        <a:rPr lang="es-ES" sz="1800" kern="1200" dirty="0" smtClean="0">
                          <a:solidFill>
                            <a:schemeClr val="dk1"/>
                          </a:solidFill>
                          <a:latin typeface="+mn-lt"/>
                          <a:ea typeface="+mn-ea"/>
                          <a:cs typeface="+mn-cs"/>
                        </a:rPr>
                        <a:t>Lavar suavemente con agua y jabón. </a:t>
                      </a:r>
                      <a:endParaRPr lang="en-US" dirty="0"/>
                    </a:p>
                  </a:txBody>
                  <a:tcPr/>
                </a:tc>
                <a:tc>
                  <a:txBody>
                    <a:bodyPr/>
                    <a:lstStyle/>
                    <a:p>
                      <a:r>
                        <a:rPr lang="es-ES" sz="1800" kern="1200" dirty="0" smtClean="0">
                          <a:solidFill>
                            <a:schemeClr val="dk1"/>
                          </a:solidFill>
                          <a:latin typeface="+mn-lt"/>
                          <a:ea typeface="+mn-ea"/>
                          <a:cs typeface="+mn-cs"/>
                        </a:rPr>
                        <a:t>Toxicidad aguda (dérmica)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P351</a:t>
                      </a:r>
                      <a:endParaRPr lang="en-US" dirty="0"/>
                    </a:p>
                  </a:txBody>
                  <a:tcPr/>
                </a:tc>
                <a:tc rowSpan="2">
                  <a:txBody>
                    <a:bodyPr/>
                    <a:lstStyle/>
                    <a:p>
                      <a:r>
                        <a:rPr lang="es-ES" sz="1800" kern="1200" dirty="0" smtClean="0">
                          <a:solidFill>
                            <a:schemeClr val="dk1"/>
                          </a:solidFill>
                          <a:latin typeface="+mn-lt"/>
                          <a:ea typeface="+mn-ea"/>
                          <a:cs typeface="+mn-cs"/>
                        </a:rPr>
                        <a:t>Aclarar cuidadosamente con agua durante varios minutos. </a:t>
                      </a:r>
                      <a:endParaRPr lang="en-US" dirty="0"/>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32004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Daños graves Irritación ocular / ojos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3">
                  <a:txBody>
                    <a:bodyPr/>
                    <a:lstStyle/>
                    <a:p>
                      <a:r>
                        <a:rPr lang="en-US" sz="1800" kern="1200" baseline="0" dirty="0" smtClean="0">
                          <a:solidFill>
                            <a:schemeClr val="dk1"/>
                          </a:solidFill>
                          <a:latin typeface="+mn-lt"/>
                          <a:ea typeface="+mn-ea"/>
                          <a:cs typeface="+mn-cs"/>
                        </a:rPr>
                        <a:t>P352</a:t>
                      </a:r>
                      <a:endParaRPr lang="en-US" dirty="0"/>
                    </a:p>
                  </a:txBody>
                  <a:tcPr/>
                </a:tc>
                <a:tc rowSpan="3">
                  <a:txBody>
                    <a:bodyPr/>
                    <a:lstStyle/>
                    <a:p>
                      <a:r>
                        <a:rPr lang="es-ES" sz="1800" kern="1200" dirty="0" smtClean="0">
                          <a:solidFill>
                            <a:schemeClr val="dk1"/>
                          </a:solidFill>
                          <a:latin typeface="+mn-lt"/>
                          <a:ea typeface="+mn-ea"/>
                          <a:cs typeface="+mn-cs"/>
                        </a:rPr>
                        <a:t>Lavar con abundante agua y jabón. </a:t>
                      </a:r>
                      <a:endParaRPr lang="en-US" dirty="0"/>
                    </a:p>
                  </a:txBody>
                  <a:tcPr/>
                </a:tc>
                <a:tc>
                  <a:txBody>
                    <a:bodyPr/>
                    <a:lstStyle/>
                    <a:p>
                      <a:r>
                        <a:rPr lang="es-ES" sz="1800" kern="1200" dirty="0" smtClean="0">
                          <a:solidFill>
                            <a:schemeClr val="dk1"/>
                          </a:solidFill>
                          <a:latin typeface="+mn-lt"/>
                          <a:ea typeface="+mn-ea"/>
                          <a:cs typeface="+mn-cs"/>
                        </a:rPr>
                        <a:t>Toxicidad aguda (dérmica)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n-US" sz="1800" kern="1200" baseline="0" dirty="0" smtClean="0">
                          <a:solidFill>
                            <a:schemeClr val="dk1"/>
                          </a:solidFill>
                          <a:latin typeface="+mn-lt"/>
                          <a:ea typeface="+mn-ea"/>
                          <a:cs typeface="+mn-cs"/>
                        </a:rPr>
                        <a:t>Skin </a:t>
                      </a:r>
                      <a:r>
                        <a:rPr lang="en-US" sz="1800" kern="1200" baseline="0" dirty="0" err="1" smtClean="0">
                          <a:solidFill>
                            <a:schemeClr val="dk1"/>
                          </a:solidFill>
                          <a:latin typeface="+mn-lt"/>
                          <a:ea typeface="+mn-ea"/>
                          <a:cs typeface="+mn-cs"/>
                        </a:rPr>
                        <a:t>sensitisation</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5285">
                <a:tc rowSpan="2">
                  <a:txBody>
                    <a:bodyPr/>
                    <a:lstStyle/>
                    <a:p>
                      <a:r>
                        <a:rPr lang="en-US" sz="1800" kern="1200" baseline="0" dirty="0" smtClean="0">
                          <a:solidFill>
                            <a:schemeClr val="dk1"/>
                          </a:solidFill>
                          <a:latin typeface="+mn-lt"/>
                          <a:ea typeface="+mn-ea"/>
                          <a:cs typeface="+mn-cs"/>
                        </a:rPr>
                        <a:t>P353</a:t>
                      </a:r>
                      <a:endParaRPr lang="en-US" dirty="0"/>
                    </a:p>
                  </a:txBody>
                  <a:tcPr/>
                </a:tc>
                <a:tc rowSpan="2">
                  <a:txBody>
                    <a:bodyPr/>
                    <a:lstStyle/>
                    <a:p>
                      <a:r>
                        <a:rPr lang="es-ES" sz="1800" kern="1200" dirty="0" smtClean="0">
                          <a:solidFill>
                            <a:schemeClr val="dk1"/>
                          </a:solidFill>
                          <a:latin typeface="+mn-lt"/>
                          <a:ea typeface="+mn-ea"/>
                          <a:cs typeface="+mn-cs"/>
                        </a:rPr>
                        <a:t>Aclarar la piel con agua / ducharse. </a:t>
                      </a:r>
                      <a:endParaRPr lang="en-US" dirty="0"/>
                    </a:p>
                  </a:txBody>
                  <a:tcPr/>
                </a:tc>
                <a:tc>
                  <a:txBody>
                    <a:bodyPr/>
                    <a:lstStyle/>
                    <a:p>
                      <a:r>
                        <a:rPr lang="en-US" sz="1800" kern="1200" baseline="0" dirty="0" smtClean="0">
                          <a:solidFill>
                            <a:schemeClr val="dk1"/>
                          </a:solidFill>
                          <a:latin typeface="+mn-lt"/>
                          <a:ea typeface="+mn-ea"/>
                          <a:cs typeface="+mn-cs"/>
                        </a:rPr>
                        <a:t>Flammable liquids</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66725">
                <a:tc vMerge="1">
                  <a:txBody>
                    <a:bodyPr/>
                    <a:lstStyle/>
                    <a:p>
                      <a:endParaRPr lang="en-US"/>
                    </a:p>
                  </a:txBody>
                  <a:tcPr/>
                </a:tc>
                <a:tc vMerge="1">
                  <a:txBody>
                    <a:bodyPr/>
                    <a:lstStyle/>
                    <a:p>
                      <a:endParaRPr lang="en-US"/>
                    </a:p>
                  </a:txBody>
                  <a:tcPr/>
                </a:tc>
                <a:tc>
                  <a:txBody>
                    <a:bodyPr/>
                    <a:lstStyle/>
                    <a:p>
                      <a:r>
                        <a:rPr lang="en-US" sz="1800" kern="1200" baseline="0" dirty="0" smtClean="0">
                          <a:solidFill>
                            <a:schemeClr val="dk1"/>
                          </a:solidFill>
                          <a:latin typeface="+mn-lt"/>
                          <a:ea typeface="+mn-ea"/>
                          <a:cs typeface="+mn-cs"/>
                        </a:rPr>
                        <a:t>Skin corrosion/irritation</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457200">
                <a:tc rowSpan="2">
                  <a:txBody>
                    <a:bodyPr/>
                    <a:lstStyle/>
                    <a:p>
                      <a:r>
                        <a:rPr lang="en-US" sz="1800" kern="1200" baseline="0" dirty="0" smtClean="0">
                          <a:solidFill>
                            <a:schemeClr val="dk1"/>
                          </a:solidFill>
                          <a:latin typeface="+mn-lt"/>
                          <a:ea typeface="+mn-ea"/>
                          <a:cs typeface="+mn-cs"/>
                        </a:rPr>
                        <a:t>P360</a:t>
                      </a:r>
                      <a:endParaRPr lang="en-US" dirty="0"/>
                    </a:p>
                  </a:txBody>
                  <a:tcPr/>
                </a:tc>
                <a:tc rowSpan="2">
                  <a:txBody>
                    <a:bodyPr/>
                    <a:lstStyle/>
                    <a:p>
                      <a:r>
                        <a:rPr lang="es-ES" sz="1800" kern="1200" dirty="0" smtClean="0">
                          <a:solidFill>
                            <a:schemeClr val="dk1"/>
                          </a:solidFill>
                          <a:latin typeface="+mn-lt"/>
                          <a:ea typeface="+mn-ea"/>
                          <a:cs typeface="+mn-cs"/>
                        </a:rPr>
                        <a:t>Enjuagar la ropa y la piel con abundante agua inmediatamente contaminadas antes de quitarse la ropa. </a:t>
                      </a:r>
                      <a:endParaRPr lang="en-US" dirty="0"/>
                    </a:p>
                  </a:txBody>
                  <a:tcPr/>
                </a:tc>
                <a:tc>
                  <a:txBody>
                    <a:bodyPr/>
                    <a:lstStyle/>
                    <a:p>
                      <a:r>
                        <a:rPr lang="es-ES" sz="1800" kern="1200" dirty="0" smtClean="0">
                          <a:solidFill>
                            <a:schemeClr val="dk1"/>
                          </a:solidFill>
                          <a:latin typeface="+mn-lt"/>
                          <a:ea typeface="+mn-ea"/>
                          <a:cs typeface="+mn-cs"/>
                        </a:rPr>
                        <a:t>líquidos comburentes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dirty="0"/>
                    </a:p>
                  </a:txBody>
                  <a:tcPr/>
                </a:tc>
              </a:tr>
              <a:tr h="45720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P361</a:t>
                      </a:r>
                      <a:endParaRPr lang="en-US" dirty="0"/>
                    </a:p>
                  </a:txBody>
                  <a:tcPr/>
                </a:tc>
                <a:tc rowSpan="3">
                  <a:txBody>
                    <a:bodyPr/>
                    <a:lstStyle/>
                    <a:p>
                      <a:r>
                        <a:rPr lang="es-ES" sz="1800" kern="1200" dirty="0" smtClean="0">
                          <a:solidFill>
                            <a:schemeClr val="dk1"/>
                          </a:solidFill>
                          <a:latin typeface="+mn-lt"/>
                          <a:ea typeface="+mn-ea"/>
                          <a:cs typeface="+mn-cs"/>
                        </a:rPr>
                        <a:t>Retirar / sacar inmediatamente las prendas contaminadas. </a:t>
                      </a:r>
                      <a:endParaRPr lang="en-US" dirty="0"/>
                    </a:p>
                  </a:txBody>
                  <a:tcPr/>
                </a:tc>
                <a:tc>
                  <a:txBody>
                    <a:bodyPr/>
                    <a:lstStyle/>
                    <a:p>
                      <a:r>
                        <a:rPr lang="es-ES" sz="1800" kern="1200" dirty="0" smtClean="0">
                          <a:solidFill>
                            <a:schemeClr val="dk1"/>
                          </a:solidFill>
                          <a:latin typeface="+mn-lt"/>
                          <a:ea typeface="+mn-ea"/>
                          <a:cs typeface="+mn-cs"/>
                        </a:rPr>
                        <a:t>Toxicidad aguda (dérmica)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dirty="0"/>
                    </a:p>
                  </a:txBody>
                  <a:tcPr/>
                </a:tc>
              </a:tr>
              <a:tr h="182880">
                <a:tc vMerge="1">
                  <a:txBody>
                    <a:bodyPr/>
                    <a:lstStyle/>
                    <a:p>
                      <a:endParaRPr lang="en-US"/>
                    </a:p>
                  </a:txBody>
                  <a:tcPr/>
                </a:tc>
                <a:tc vMerge="1">
                  <a:txBody>
                    <a:bodyPr/>
                    <a:lstStyle/>
                    <a:p>
                      <a:endParaRPr lang="en-US"/>
                    </a:p>
                  </a:txBody>
                  <a:tcPr/>
                </a:tc>
                <a:tc>
                  <a:txBody>
                    <a:bodyPr/>
                    <a:lstStyle/>
                    <a:p>
                      <a:r>
                        <a:rPr lang="en-US" sz="1800" kern="1200" baseline="0" dirty="0" smtClean="0">
                          <a:solidFill>
                            <a:schemeClr val="dk1"/>
                          </a:solidFill>
                          <a:latin typeface="+mn-lt"/>
                          <a:ea typeface="+mn-ea"/>
                          <a:cs typeface="+mn-cs"/>
                        </a:rPr>
                        <a:t>Acute toxicity (dermal)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P362</a:t>
                      </a:r>
                      <a:endParaRPr lang="en-US" dirty="0"/>
                    </a:p>
                  </a:txBody>
                  <a:tcPr/>
                </a:tc>
                <a:tc>
                  <a:txBody>
                    <a:bodyPr/>
                    <a:lstStyle/>
                    <a:p>
                      <a:r>
                        <a:rPr lang="es-ES" sz="1800" kern="1200" dirty="0" smtClean="0">
                          <a:solidFill>
                            <a:schemeClr val="dk1"/>
                          </a:solidFill>
                          <a:latin typeface="+mn-lt"/>
                          <a:ea typeface="+mn-ea"/>
                          <a:cs typeface="+mn-cs"/>
                        </a:rPr>
                        <a:t>Quítese la ropa contaminada y lávela antes de volverla a usar.</a:t>
                      </a:r>
                      <a:endParaRPr lang="en-US" dirty="0"/>
                    </a:p>
                  </a:txBody>
                  <a:tcPr/>
                </a:tc>
                <a:tc>
                  <a:txBody>
                    <a:bodyPr/>
                    <a:lstStyle/>
                    <a:p>
                      <a:r>
                        <a:rPr lang="es-ES" sz="1800" kern="1200" dirty="0" smtClean="0">
                          <a:solidFill>
                            <a:schemeClr val="dk1"/>
                          </a:solidFill>
                          <a:latin typeface="+mn-lt"/>
                          <a:ea typeface="+mn-ea"/>
                          <a:cs typeface="+mn-cs"/>
                        </a:rPr>
                        <a:t>Corrosión / irritación</a:t>
                      </a:r>
                      <a:endParaRPr lang="en-US" dirty="0"/>
                    </a:p>
                  </a:txBody>
                  <a:tcPr/>
                </a:tc>
                <a:tc>
                  <a:txBody>
                    <a:bodyPr/>
                    <a:lstStyle/>
                    <a:p>
                      <a:r>
                        <a:rPr lang="en-US" dirty="0" smtClean="0"/>
                        <a:t>2</a:t>
                      </a:r>
                      <a:endParaRPr lang="en-US" dirty="0"/>
                    </a:p>
                  </a:txBody>
                  <a:tcPr/>
                </a:tc>
                <a:tc>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P363</a:t>
                      </a:r>
                      <a:endParaRPr lang="en-US" dirty="0"/>
                    </a:p>
                  </a:txBody>
                  <a:tcPr/>
                </a:tc>
                <a:tc rowSpan="3">
                  <a:txBody>
                    <a:bodyPr/>
                    <a:lstStyle/>
                    <a:p>
                      <a:r>
                        <a:rPr lang="es-ES" sz="1800" kern="1200" dirty="0" smtClean="0">
                          <a:solidFill>
                            <a:schemeClr val="dk1"/>
                          </a:solidFill>
                          <a:latin typeface="+mn-lt"/>
                          <a:ea typeface="+mn-ea"/>
                          <a:cs typeface="+mn-cs"/>
                        </a:rPr>
                        <a:t>Lave la ropa contaminada antes de volverla a usar. </a:t>
                      </a:r>
                      <a:endParaRPr lang="en-US" dirty="0"/>
                    </a:p>
                  </a:txBody>
                  <a:tcPr/>
                </a:tc>
                <a:tc>
                  <a:txBody>
                    <a:bodyPr/>
                    <a:lstStyle/>
                    <a:p>
                      <a:r>
                        <a:rPr lang="es-ES" sz="1800" kern="1200" dirty="0" smtClean="0">
                          <a:solidFill>
                            <a:schemeClr val="dk1"/>
                          </a:solidFill>
                          <a:latin typeface="+mn-lt"/>
                          <a:ea typeface="+mn-ea"/>
                          <a:cs typeface="+mn-cs"/>
                        </a:rPr>
                        <a:t>Toxicidad aguda (dérmica) </a:t>
                      </a:r>
                      <a:endParaRPr lang="en-US" sz="1800" b="1"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dirty="0"/>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sensibilización de la piel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10">
                  <a:txBody>
                    <a:bodyPr/>
                    <a:lstStyle/>
                    <a:p>
                      <a:r>
                        <a:rPr lang="en-US" sz="1800" kern="1200" baseline="0" dirty="0" smtClean="0">
                          <a:solidFill>
                            <a:schemeClr val="dk1"/>
                          </a:solidFill>
                          <a:latin typeface="+mn-lt"/>
                          <a:ea typeface="+mn-ea"/>
                          <a:cs typeface="+mn-cs"/>
                        </a:rPr>
                        <a:t>P370</a:t>
                      </a:r>
                      <a:endParaRPr lang="en-US" dirty="0"/>
                    </a:p>
                  </a:txBody>
                  <a:tcPr/>
                </a:tc>
                <a:tc rowSpan="10">
                  <a:txBody>
                    <a:bodyPr/>
                    <a:lstStyle/>
                    <a:p>
                      <a:r>
                        <a:rPr lang="es-ES" sz="1800" kern="1200" dirty="0" smtClean="0">
                          <a:solidFill>
                            <a:schemeClr val="dk1"/>
                          </a:solidFill>
                          <a:latin typeface="+mn-lt"/>
                          <a:ea typeface="+mn-ea"/>
                          <a:cs typeface="+mn-cs"/>
                        </a:rPr>
                        <a:t>En caso de incendio: </a:t>
                      </a:r>
                      <a:endParaRPr lang="en-US" dirty="0"/>
                    </a:p>
                  </a:txBody>
                  <a:tcPr/>
                </a:tc>
                <a:tc>
                  <a:txBody>
                    <a:bodyPr/>
                    <a:lstStyle/>
                    <a:p>
                      <a:r>
                        <a:rPr lang="es-ES" sz="1800" kern="1200" dirty="0" smtClean="0">
                          <a:solidFill>
                            <a:schemeClr val="dk1"/>
                          </a:solidFill>
                          <a:latin typeface="+mn-lt"/>
                          <a:ea typeface="+mn-ea"/>
                          <a:cs typeface="+mn-cs"/>
                        </a:rPr>
                        <a:t>Explosivos </a:t>
                      </a: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Divisiones </a:t>
                      </a:r>
                      <a:r>
                        <a:rPr lang="en-US" sz="1800" kern="1200" baseline="0" dirty="0" smtClean="0">
                          <a:solidFill>
                            <a:schemeClr val="dk1"/>
                          </a:solidFill>
                          <a:latin typeface="+mn-lt"/>
                          <a:ea typeface="+mn-ea"/>
                          <a:cs typeface="+mn-cs"/>
                        </a:rPr>
                        <a:t> 1.1, 1.2, 1.3, 1.4,1.5</a:t>
                      </a:r>
                      <a:endParaRPr lang="en-US" dirty="0"/>
                    </a:p>
                  </a:txBody>
                  <a:tcPr>
                    <a:lnB w="12700" cap="flat" cmpd="sng" algn="ctr">
                      <a:solidFill>
                        <a:schemeClr val="tx1"/>
                      </a:solidFill>
                      <a:prstDash val="solid"/>
                      <a:round/>
                      <a:headEnd type="none" w="med" len="med"/>
                      <a:tailEnd type="none" w="med" len="med"/>
                    </a:lnB>
                  </a:tcPr>
                </a:tc>
                <a:tc rowSpan="10">
                  <a:txBody>
                    <a:bodyPr/>
                    <a:lstStyle/>
                    <a:p>
                      <a:endParaRPr lang="en-US" dirty="0"/>
                    </a:p>
                  </a:txBody>
                  <a:tcPr/>
                </a:tc>
              </a:tr>
              <a:tr h="276225">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Gases comburentes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inflamables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n-US" sz="1800" kern="1200" baseline="0" dirty="0" smtClean="0">
                          <a:solidFill>
                            <a:schemeClr val="dk1"/>
                          </a:solidFill>
                          <a:latin typeface="+mn-lt"/>
                          <a:ea typeface="+mn-ea"/>
                          <a:cs typeface="+mn-cs"/>
                        </a:rPr>
                        <a:t>Self-reactive chemicals</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n-US" sz="1800" kern="1200" baseline="0" dirty="0" err="1" smtClean="0">
                          <a:solidFill>
                            <a:schemeClr val="dk1"/>
                          </a:solidFill>
                          <a:latin typeface="+mn-lt"/>
                          <a:ea typeface="+mn-ea"/>
                          <a:cs typeface="+mn-cs"/>
                        </a:rPr>
                        <a:t>Pyrophoric</a:t>
                      </a:r>
                      <a:r>
                        <a:rPr lang="en-US" sz="1800" kern="1200" baseline="0" dirty="0" smtClean="0">
                          <a:solidFill>
                            <a:schemeClr val="dk1"/>
                          </a:solidFill>
                          <a:latin typeface="+mn-lt"/>
                          <a:ea typeface="+mn-ea"/>
                          <a:cs typeface="+mn-cs"/>
                        </a:rPr>
                        <a:t> liquids</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n-US" sz="1800" kern="1200" baseline="0" dirty="0" err="1" smtClean="0">
                          <a:solidFill>
                            <a:schemeClr val="dk1"/>
                          </a:solidFill>
                          <a:latin typeface="+mn-lt"/>
                          <a:ea typeface="+mn-ea"/>
                          <a:cs typeface="+mn-cs"/>
                        </a:rPr>
                        <a:t>Pyrophoric</a:t>
                      </a:r>
                      <a:r>
                        <a:rPr lang="en-US" sz="1800" kern="1200" baseline="0" dirty="0" smtClean="0">
                          <a:solidFill>
                            <a:schemeClr val="dk1"/>
                          </a:solidFill>
                          <a:latin typeface="+mn-lt"/>
                          <a:ea typeface="+mn-ea"/>
                          <a:cs typeface="+mn-cs"/>
                        </a:rPr>
                        <a:t> solids</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comburentes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P371</a:t>
                      </a:r>
                      <a:endParaRPr lang="en-US" dirty="0"/>
                    </a:p>
                  </a:txBody>
                  <a:tcPr/>
                </a:tc>
                <a:tc rowSpan="2">
                  <a:txBody>
                    <a:bodyPr/>
                    <a:lstStyle/>
                    <a:p>
                      <a:r>
                        <a:rPr lang="es-ES" sz="1800" kern="1200" dirty="0" smtClean="0">
                          <a:solidFill>
                            <a:schemeClr val="dk1"/>
                          </a:solidFill>
                          <a:latin typeface="+mn-lt"/>
                          <a:ea typeface="+mn-ea"/>
                          <a:cs typeface="+mn-cs"/>
                        </a:rPr>
                        <a:t>En caso de incendio importante y en grandes cantidades: </a:t>
                      </a:r>
                      <a:endParaRPr lang="en-US" dirty="0"/>
                    </a:p>
                  </a:txBody>
                  <a:tcPr/>
                </a:tc>
                <a:tc>
                  <a:txBody>
                    <a:bodyPr/>
                    <a:lstStyle/>
                    <a:p>
                      <a:r>
                        <a:rPr lang="es-ES" sz="1800" kern="1200" dirty="0" smtClean="0">
                          <a:solidFill>
                            <a:schemeClr val="dk1"/>
                          </a:solidFill>
                          <a:latin typeface="+mn-lt"/>
                          <a:ea typeface="+mn-ea"/>
                          <a:cs typeface="+mn-cs"/>
                        </a:rPr>
                        <a:t>líquidos comburentes</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dirty="0"/>
                    </a:p>
                  </a:txBody>
                  <a:tcPr/>
                </a:tc>
              </a:tr>
              <a:tr h="32004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P372</a:t>
                      </a:r>
                      <a:endParaRPr lang="en-US" dirty="0"/>
                    </a:p>
                  </a:txBody>
                  <a:tcPr/>
                </a:tc>
                <a:tc>
                  <a:txBody>
                    <a:bodyPr/>
                    <a:lstStyle/>
                    <a:p>
                      <a:r>
                        <a:rPr lang="es-ES" sz="1800" kern="1200" dirty="0" smtClean="0">
                          <a:solidFill>
                            <a:schemeClr val="dk1"/>
                          </a:solidFill>
                          <a:latin typeface="+mn-lt"/>
                          <a:ea typeface="+mn-ea"/>
                          <a:cs typeface="+mn-cs"/>
                        </a:rPr>
                        <a:t>Riesgo de explosión en caso de incendio. </a:t>
                      </a:r>
                      <a:endParaRPr lang="en-US" dirty="0"/>
                    </a:p>
                  </a:txBody>
                  <a:tcPr/>
                </a:tc>
                <a:tc>
                  <a:txBody>
                    <a:bodyPr/>
                    <a:lstStyle/>
                    <a:p>
                      <a:r>
                        <a:rPr lang="es-ES" sz="1800" kern="1200" dirty="0" smtClean="0">
                          <a:solidFill>
                            <a:schemeClr val="dk1"/>
                          </a:solidFill>
                          <a:latin typeface="+mn-lt"/>
                          <a:ea typeface="+mn-ea"/>
                          <a:cs typeface="+mn-cs"/>
                        </a:rPr>
                        <a:t>Explosivos </a:t>
                      </a:r>
                      <a:endParaRPr lang="en-US" dirty="0"/>
                    </a:p>
                  </a:txBody>
                  <a:tcPr/>
                </a:tc>
                <a:tc>
                  <a:txBody>
                    <a:bodyPr/>
                    <a:lstStyle/>
                    <a:p>
                      <a:r>
                        <a:rPr lang="es-ES" sz="1800" kern="1200" dirty="0" smtClean="0">
                          <a:solidFill>
                            <a:schemeClr val="dk1"/>
                          </a:solidFill>
                          <a:latin typeface="+mn-lt"/>
                          <a:ea typeface="+mn-ea"/>
                          <a:cs typeface="+mn-cs"/>
                        </a:rPr>
                        <a:t>Explosivos inestables y Divisiones </a:t>
                      </a:r>
                      <a:r>
                        <a:rPr lang="en-US" sz="1800" kern="1200" baseline="0" dirty="0" smtClean="0">
                          <a:solidFill>
                            <a:schemeClr val="dk1"/>
                          </a:solidFill>
                          <a:latin typeface="+mn-lt"/>
                          <a:ea typeface="+mn-ea"/>
                          <a:cs typeface="+mn-cs"/>
                        </a:rPr>
                        <a:t>1.1, 1.2, 1.3, 1.4, 1.5</a:t>
                      </a:r>
                      <a:endParaRPr lang="en-US" dirty="0"/>
                    </a:p>
                  </a:txBody>
                  <a:tcPr/>
                </a:tc>
                <a:tc>
                  <a:txBody>
                    <a:bodyPr/>
                    <a:lstStyle/>
                    <a:p>
                      <a:r>
                        <a:rPr lang="es-ES" sz="1800" kern="1200" dirty="0" smtClean="0">
                          <a:solidFill>
                            <a:schemeClr val="dk1"/>
                          </a:solidFill>
                          <a:latin typeface="+mn-lt"/>
                          <a:ea typeface="+mn-ea"/>
                          <a:cs typeface="+mn-cs"/>
                        </a:rPr>
                        <a:t>- Salvo que los explosivos son 1.4S MUNICIONES Y SUS COMPONENTES </a:t>
                      </a:r>
                      <a:endParaRPr lang="en-US" dirty="0"/>
                    </a:p>
                  </a:txBody>
                  <a:tcPr/>
                </a:tc>
              </a:tr>
              <a:tr h="516890">
                <a:tc>
                  <a:txBody>
                    <a:bodyPr/>
                    <a:lstStyle/>
                    <a:p>
                      <a:r>
                        <a:rPr lang="en-US" sz="1800" kern="1200" baseline="0" dirty="0" smtClean="0">
                          <a:solidFill>
                            <a:schemeClr val="dk1"/>
                          </a:solidFill>
                          <a:latin typeface="+mn-lt"/>
                          <a:ea typeface="+mn-ea"/>
                          <a:cs typeface="+mn-cs"/>
                        </a:rPr>
                        <a:t>P373</a:t>
                      </a:r>
                      <a:endParaRPr lang="en-US" dirty="0"/>
                    </a:p>
                  </a:txBody>
                  <a:tcPr/>
                </a:tc>
                <a:tc>
                  <a:txBody>
                    <a:bodyPr/>
                    <a:lstStyle/>
                    <a:p>
                      <a:r>
                        <a:rPr lang="es-ES" sz="1800" kern="1200" dirty="0" smtClean="0">
                          <a:solidFill>
                            <a:schemeClr val="dk1"/>
                          </a:solidFill>
                          <a:latin typeface="+mn-lt"/>
                          <a:ea typeface="+mn-ea"/>
                          <a:cs typeface="+mn-cs"/>
                        </a:rPr>
                        <a:t>NO luchar contra el incendio cuando el fuego llega a los explosivos. </a:t>
                      </a:r>
                      <a:endParaRPr lang="en-US" dirty="0"/>
                    </a:p>
                  </a:txBody>
                  <a:tcPr/>
                </a:tc>
                <a:tc>
                  <a:txBody>
                    <a:bodyPr/>
                    <a:lstStyle/>
                    <a:p>
                      <a:r>
                        <a:rPr lang="es-ES" sz="1800" kern="1200" dirty="0" smtClean="0">
                          <a:solidFill>
                            <a:schemeClr val="dk1"/>
                          </a:solidFill>
                          <a:latin typeface="+mn-lt"/>
                          <a:ea typeface="+mn-ea"/>
                          <a:cs typeface="+mn-cs"/>
                        </a:rPr>
                        <a:t>Explosivos </a:t>
                      </a:r>
                      <a:endParaRPr lang="en-US" dirty="0"/>
                    </a:p>
                  </a:txBody>
                  <a:tcPr/>
                </a:tc>
                <a:tc>
                  <a:txBody>
                    <a:bodyPr/>
                    <a:lstStyle/>
                    <a:p>
                      <a:r>
                        <a:rPr lang="es-ES" sz="1800" kern="1200" dirty="0" smtClean="0">
                          <a:solidFill>
                            <a:schemeClr val="dk1"/>
                          </a:solidFill>
                          <a:latin typeface="+mn-lt"/>
                          <a:ea typeface="+mn-ea"/>
                          <a:cs typeface="+mn-cs"/>
                        </a:rPr>
                        <a:t>Explosivos inestables y Divisiones </a:t>
                      </a:r>
                      <a:r>
                        <a:rPr lang="en-US" sz="1800" kern="1200" baseline="0" dirty="0" smtClean="0">
                          <a:solidFill>
                            <a:schemeClr val="dk1"/>
                          </a:solidFill>
                          <a:latin typeface="+mn-lt"/>
                          <a:ea typeface="+mn-ea"/>
                          <a:cs typeface="+mn-cs"/>
                        </a:rPr>
                        <a:t>1.1, 1.2, 1.3, 1.4, 1.5</a:t>
                      </a:r>
                      <a:endParaRPr lang="en-US" dirty="0"/>
                    </a:p>
                  </a:txBody>
                  <a:tcPr/>
                </a:tc>
                <a:tc>
                  <a:txBody>
                    <a:bodyPr/>
                    <a:lstStyle/>
                    <a:p>
                      <a:endParaRPr lang="en-US" dirty="0"/>
                    </a:p>
                  </a:txBody>
                  <a:tcPr/>
                </a:tc>
              </a:tr>
              <a:tr h="516890">
                <a:tc>
                  <a:txBody>
                    <a:bodyPr/>
                    <a:lstStyle/>
                    <a:p>
                      <a:r>
                        <a:rPr lang="en-US" sz="1800" kern="1200" baseline="0" dirty="0" smtClean="0">
                          <a:solidFill>
                            <a:schemeClr val="dk1"/>
                          </a:solidFill>
                          <a:latin typeface="+mn-lt"/>
                          <a:ea typeface="+mn-ea"/>
                          <a:cs typeface="+mn-cs"/>
                        </a:rPr>
                        <a:t>P374</a:t>
                      </a:r>
                      <a:endParaRPr lang="en-US" dirty="0"/>
                    </a:p>
                  </a:txBody>
                  <a:tcPr/>
                </a:tc>
                <a:tc>
                  <a:txBody>
                    <a:bodyPr/>
                    <a:lstStyle/>
                    <a:p>
                      <a:r>
                        <a:rPr lang="es-ES" sz="1800" kern="1200" dirty="0" smtClean="0">
                          <a:solidFill>
                            <a:schemeClr val="dk1"/>
                          </a:solidFill>
                          <a:latin typeface="+mn-lt"/>
                          <a:ea typeface="+mn-ea"/>
                          <a:cs typeface="+mn-cs"/>
                        </a:rPr>
                        <a:t>Combatir el incendio con precauciones normales desde una distancia razonable. </a:t>
                      </a:r>
                      <a:endParaRPr lang="en-US" dirty="0"/>
                    </a:p>
                  </a:txBody>
                  <a:tcPr/>
                </a:tc>
                <a:tc>
                  <a:txBody>
                    <a:bodyPr/>
                    <a:lstStyle/>
                    <a:p>
                      <a:r>
                        <a:rPr lang="es-ES" sz="1800" kern="1200" dirty="0" smtClean="0">
                          <a:solidFill>
                            <a:schemeClr val="dk1"/>
                          </a:solidFill>
                          <a:latin typeface="+mn-lt"/>
                          <a:ea typeface="+mn-ea"/>
                          <a:cs typeface="+mn-cs"/>
                        </a:rPr>
                        <a:t>Explosivos </a:t>
                      </a:r>
                      <a:endParaRPr lang="en-US" dirty="0"/>
                    </a:p>
                  </a:txBody>
                  <a:tcPr/>
                </a:tc>
                <a:tc>
                  <a:txBody>
                    <a:bodyPr/>
                    <a:lstStyle/>
                    <a:p>
                      <a:r>
                        <a:rPr lang="es-ES" sz="1800" kern="1200" dirty="0" smtClean="0">
                          <a:solidFill>
                            <a:schemeClr val="dk1"/>
                          </a:solidFill>
                          <a:latin typeface="+mn-lt"/>
                          <a:ea typeface="+mn-ea"/>
                          <a:cs typeface="+mn-cs"/>
                        </a:rPr>
                        <a:t>Divisiones </a:t>
                      </a:r>
                      <a:r>
                        <a:rPr lang="en-US" sz="1800" kern="1200" baseline="0" dirty="0" smtClean="0">
                          <a:solidFill>
                            <a:schemeClr val="dk1"/>
                          </a:solidFill>
                          <a:latin typeface="+mn-lt"/>
                          <a:ea typeface="+mn-ea"/>
                          <a:cs typeface="+mn-cs"/>
                        </a:rPr>
                        <a:t> 1.4</a:t>
                      </a:r>
                      <a:endParaRPr lang="en-US" dirty="0"/>
                    </a:p>
                  </a:txBody>
                  <a:tcPr/>
                </a:tc>
                <a:tc>
                  <a:txBody>
                    <a:bodyPr/>
                    <a:lstStyle/>
                    <a:p>
                      <a:r>
                        <a:rPr lang="es-ES" sz="1800" kern="1200" dirty="0" smtClean="0">
                          <a:solidFill>
                            <a:schemeClr val="dk1"/>
                          </a:solidFill>
                          <a:latin typeface="+mn-lt"/>
                          <a:ea typeface="+mn-ea"/>
                          <a:cs typeface="+mn-cs"/>
                        </a:rPr>
                        <a:t>- Si los explosivos son 1.4S MUNICIONES Y SUS COMPONENTES </a:t>
                      </a:r>
                      <a:endParaRPr lang="en-US" dirty="0"/>
                    </a:p>
                  </a:txBody>
                  <a:tcPr/>
                </a:tc>
              </a:tr>
              <a:tr h="206258">
                <a:tc rowSpan="3">
                  <a:txBody>
                    <a:bodyPr/>
                    <a:lstStyle/>
                    <a:p>
                      <a:r>
                        <a:rPr lang="en-US" sz="1800" kern="1200" baseline="0" dirty="0" smtClean="0">
                          <a:solidFill>
                            <a:schemeClr val="dk1"/>
                          </a:solidFill>
                          <a:latin typeface="+mn-lt"/>
                          <a:ea typeface="+mn-ea"/>
                          <a:cs typeface="+mn-cs"/>
                        </a:rPr>
                        <a:t>P375</a:t>
                      </a:r>
                      <a:endParaRPr lang="en-US" dirty="0"/>
                    </a:p>
                  </a:txBody>
                  <a:tcPr/>
                </a:tc>
                <a:tc rowSpan="3">
                  <a:txBody>
                    <a:bodyPr/>
                    <a:lstStyle/>
                    <a:p>
                      <a:r>
                        <a:rPr lang="es-ES" sz="1800" kern="1200" dirty="0" smtClean="0">
                          <a:solidFill>
                            <a:schemeClr val="dk1"/>
                          </a:solidFill>
                          <a:latin typeface="+mn-lt"/>
                          <a:ea typeface="+mn-ea"/>
                          <a:cs typeface="+mn-cs"/>
                        </a:rPr>
                        <a:t>Combatir el incendio a distancia, dado el riesgo de explosión. </a:t>
                      </a:r>
                      <a:endParaRPr lang="en-US" dirty="0"/>
                    </a:p>
                  </a:txBody>
                  <a:tcPr/>
                </a:tc>
                <a:tc>
                  <a:txBody>
                    <a:bodyPr/>
                    <a:lstStyle/>
                    <a:p>
                      <a:r>
                        <a:rPr lang="es-ES" sz="1800" kern="1200" dirty="0" smtClean="0">
                          <a:solidFill>
                            <a:schemeClr val="dk1"/>
                          </a:solidFill>
                          <a:latin typeface="+mn-lt"/>
                          <a:ea typeface="+mn-ea"/>
                          <a:cs typeface="+mn-cs"/>
                        </a:rPr>
                        <a:t>Productos químicos que reaccionan espontáneamente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Types A, B</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dirty="0"/>
                    </a:p>
                  </a:txBody>
                  <a:tcPr/>
                </a:tc>
              </a:tr>
              <a:tr h="216911">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comburentes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16911">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P376</a:t>
                      </a:r>
                      <a:endParaRPr lang="en-US" dirty="0"/>
                    </a:p>
                  </a:txBody>
                  <a:tcPr/>
                </a:tc>
                <a:tc>
                  <a:txBody>
                    <a:bodyPr/>
                    <a:lstStyle/>
                    <a:p>
                      <a:r>
                        <a:rPr lang="es-ES" sz="1800" kern="1200" dirty="0" smtClean="0">
                          <a:solidFill>
                            <a:schemeClr val="dk1"/>
                          </a:solidFill>
                          <a:latin typeface="+mn-lt"/>
                          <a:ea typeface="+mn-ea"/>
                          <a:cs typeface="+mn-cs"/>
                        </a:rPr>
                        <a:t>Detenga la fuga si es seguro hacerlo. </a:t>
                      </a:r>
                      <a:endParaRPr lang="en-US" dirty="0"/>
                    </a:p>
                  </a:txBody>
                  <a:tcPr/>
                </a:tc>
                <a:tc>
                  <a:txBody>
                    <a:bodyPr/>
                    <a:lstStyle/>
                    <a:p>
                      <a:r>
                        <a:rPr lang="es-ES" sz="1800" kern="1200" dirty="0" smtClean="0">
                          <a:solidFill>
                            <a:schemeClr val="dk1"/>
                          </a:solidFill>
                          <a:latin typeface="+mn-lt"/>
                          <a:ea typeface="+mn-ea"/>
                          <a:cs typeface="+mn-cs"/>
                        </a:rPr>
                        <a:t>Gases comburentes </a:t>
                      </a:r>
                      <a:endParaRPr lang="en-US" dirty="0"/>
                    </a:p>
                  </a:txBody>
                  <a:tcPr/>
                </a:tc>
                <a:tc>
                  <a:txBody>
                    <a:bodyPr/>
                    <a:lstStyle/>
                    <a:p>
                      <a:r>
                        <a:rPr lang="en-US" dirty="0" smtClean="0"/>
                        <a:t>1</a:t>
                      </a:r>
                      <a:endParaRPr lang="en-US" dirty="0"/>
                    </a:p>
                  </a:txBody>
                  <a:tcPr/>
                </a:tc>
                <a:tc>
                  <a:txBody>
                    <a:bodyPr/>
                    <a:lstStyle/>
                    <a:p>
                      <a:endParaRPr lang="en-US" dirty="0"/>
                    </a:p>
                  </a:txBody>
                  <a:tcPr/>
                </a:tc>
              </a:tr>
              <a:tr h="516890">
                <a:tc>
                  <a:txBody>
                    <a:bodyPr/>
                    <a:lstStyle/>
                    <a:p>
                      <a:r>
                        <a:rPr lang="en-US" sz="1800" kern="1200" baseline="0" dirty="0" smtClean="0">
                          <a:solidFill>
                            <a:schemeClr val="dk1"/>
                          </a:solidFill>
                          <a:latin typeface="+mn-lt"/>
                          <a:ea typeface="+mn-ea"/>
                          <a:cs typeface="+mn-cs"/>
                        </a:rPr>
                        <a:t>P377</a:t>
                      </a:r>
                      <a:endParaRPr lang="en-US" dirty="0"/>
                    </a:p>
                  </a:txBody>
                  <a:tcPr/>
                </a:tc>
                <a:tc>
                  <a:txBody>
                    <a:bodyPr/>
                    <a:lstStyle/>
                    <a:p>
                      <a:r>
                        <a:rPr lang="es-ES" sz="1800" kern="1200" dirty="0" smtClean="0">
                          <a:solidFill>
                            <a:schemeClr val="dk1"/>
                          </a:solidFill>
                          <a:latin typeface="+mn-lt"/>
                          <a:ea typeface="+mn-ea"/>
                          <a:cs typeface="+mn-cs"/>
                        </a:rPr>
                        <a:t>Fuga de gas en llamas: No apagar, salvo si la fuga puede detenerse sin peligro. </a:t>
                      </a:r>
                      <a:endParaRPr lang="en-US" dirty="0"/>
                    </a:p>
                  </a:txBody>
                  <a:tcPr/>
                </a:tc>
                <a:tc>
                  <a:txBody>
                    <a:bodyPr/>
                    <a:lstStyle/>
                    <a:p>
                      <a:r>
                        <a:rPr lang="es-ES" sz="1800" kern="1200" dirty="0" smtClean="0">
                          <a:solidFill>
                            <a:schemeClr val="dk1"/>
                          </a:solidFill>
                          <a:latin typeface="+mn-lt"/>
                          <a:ea typeface="+mn-ea"/>
                          <a:cs typeface="+mn-cs"/>
                        </a:rPr>
                        <a:t>Gases inflamables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dirty="0"/>
                    </a:p>
                  </a:txBody>
                  <a:tcPr/>
                </a:tc>
              </a:tr>
              <a:tr h="118159">
                <a:tc rowSpan="8">
                  <a:txBody>
                    <a:bodyPr/>
                    <a:lstStyle/>
                    <a:p>
                      <a:r>
                        <a:rPr lang="en-US" sz="1800" kern="1200" baseline="0" dirty="0" smtClean="0">
                          <a:solidFill>
                            <a:schemeClr val="dk1"/>
                          </a:solidFill>
                          <a:latin typeface="+mn-lt"/>
                          <a:ea typeface="+mn-ea"/>
                          <a:cs typeface="+mn-cs"/>
                        </a:rPr>
                        <a:t>P378</a:t>
                      </a:r>
                      <a:endParaRPr lang="en-US" dirty="0"/>
                    </a:p>
                  </a:txBody>
                  <a:tcPr/>
                </a:tc>
                <a:tc rowSpan="8">
                  <a:txBody>
                    <a:bodyPr/>
                    <a:lstStyle/>
                    <a:p>
                      <a:r>
                        <a:rPr lang="es-ES" sz="1800" kern="1200" dirty="0" smtClean="0">
                          <a:solidFill>
                            <a:schemeClr val="dk1"/>
                          </a:solidFill>
                          <a:latin typeface="+mn-lt"/>
                          <a:ea typeface="+mn-ea"/>
                          <a:cs typeface="+mn-cs"/>
                        </a:rPr>
                        <a:t>Utilizar ... para apagarlo. </a:t>
                      </a:r>
                      <a:endParaRPr lang="en-US" dirty="0"/>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8">
                  <a:txBody>
                    <a:bodyPr/>
                    <a:lstStyle/>
                    <a:p>
                      <a:r>
                        <a:rPr lang="es-ES" sz="1800" kern="1200" dirty="0" smtClean="0">
                          <a:solidFill>
                            <a:schemeClr val="dk1"/>
                          </a:solidFill>
                          <a:latin typeface="+mn-lt"/>
                          <a:ea typeface="+mn-ea"/>
                          <a:cs typeface="+mn-cs"/>
                        </a:rPr>
                        <a:t>... El fabricante / proveedor especificarán los medios apropiados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 Si el agua aumenta el riesgo.</a:t>
                      </a:r>
                      <a:endParaRPr lang="en-US" dirty="0"/>
                    </a:p>
                  </a:txBody>
                  <a:tcPr/>
                </a:tc>
              </a:tr>
              <a:tr h="199366">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inflamables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Productos químicos que reaccionan espontáneamente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pirofóricos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pirofóricos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sustancias químicas que, al contacto con el agua desprenden gases inflamables</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comburentes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67132">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5">
                  <a:txBody>
                    <a:bodyPr/>
                    <a:lstStyle/>
                    <a:p>
                      <a:r>
                        <a:rPr lang="en-US" sz="1800" kern="1200" baseline="0" dirty="0" smtClean="0">
                          <a:solidFill>
                            <a:schemeClr val="dk1"/>
                          </a:solidFill>
                          <a:latin typeface="+mn-lt"/>
                          <a:ea typeface="+mn-ea"/>
                          <a:cs typeface="+mn-cs"/>
                        </a:rPr>
                        <a:t>P380</a:t>
                      </a:r>
                      <a:endParaRPr lang="en-US" dirty="0"/>
                    </a:p>
                  </a:txBody>
                  <a:tcPr/>
                </a:tc>
                <a:tc rowSpan="5">
                  <a:txBody>
                    <a:bodyPr/>
                    <a:lstStyle/>
                    <a:p>
                      <a:r>
                        <a:rPr lang="es-ES" sz="1800" kern="1200" dirty="0" smtClean="0">
                          <a:solidFill>
                            <a:schemeClr val="dk1"/>
                          </a:solidFill>
                          <a:latin typeface="+mn-lt"/>
                          <a:ea typeface="+mn-ea"/>
                          <a:cs typeface="+mn-cs"/>
                        </a:rPr>
                        <a:t>Evacuar la zona. </a:t>
                      </a:r>
                      <a:endParaRPr lang="en-US" dirty="0"/>
                    </a:p>
                  </a:txBody>
                  <a:tcPr/>
                </a:tc>
                <a:tc>
                  <a:txBody>
                    <a:bodyPr/>
                    <a:lstStyle/>
                    <a:p>
                      <a:r>
                        <a:rPr lang="es-ES" sz="1800" kern="1200" dirty="0" smtClean="0">
                          <a:solidFill>
                            <a:schemeClr val="dk1"/>
                          </a:solidFill>
                          <a:latin typeface="+mn-lt"/>
                          <a:ea typeface="+mn-ea"/>
                          <a:cs typeface="+mn-cs"/>
                        </a:rPr>
                        <a:t>Explosivos </a:t>
                      </a: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explosivos inestables </a:t>
                      </a:r>
                      <a:endParaRPr lang="en-US" dirty="0"/>
                    </a:p>
                  </a:txBody>
                  <a:tcPr>
                    <a:lnB w="12700" cap="flat" cmpd="sng" algn="ctr">
                      <a:solidFill>
                        <a:schemeClr val="tx1"/>
                      </a:solidFill>
                      <a:prstDash val="solid"/>
                      <a:round/>
                      <a:headEnd type="none" w="med" len="med"/>
                      <a:tailEnd type="none" w="med" len="med"/>
                    </a:lnB>
                  </a:tcPr>
                </a:tc>
                <a:tc rowSpan="5">
                  <a:txBody>
                    <a:bodyPr/>
                    <a:lstStyle/>
                    <a:p>
                      <a:endParaRPr lang="en-US" dirty="0"/>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Explosivos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Divisiones </a:t>
                      </a:r>
                      <a:r>
                        <a:rPr lang="en-US" sz="1800" kern="1200" baseline="0" dirty="0" smtClean="0">
                          <a:solidFill>
                            <a:schemeClr val="dk1"/>
                          </a:solidFill>
                          <a:latin typeface="+mn-lt"/>
                          <a:ea typeface="+mn-ea"/>
                          <a:cs typeface="+mn-cs"/>
                        </a:rPr>
                        <a:t> 1.1, 1.2, 1.3, 1.4, 1.5</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Productos químicos que reaccionan espontáneamente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 </a:t>
                      </a:r>
                      <a:r>
                        <a:rPr lang="en-US" sz="1800" kern="1200" baseline="0" dirty="0" smtClean="0">
                          <a:solidFill>
                            <a:schemeClr val="dk1"/>
                          </a:solidFill>
                          <a:latin typeface="+mn-lt"/>
                          <a:ea typeface="+mn-ea"/>
                          <a:cs typeface="+mn-cs"/>
                        </a:rPr>
                        <a:t> A, B</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smtClean="0">
                          <a:solidFill>
                            <a:schemeClr val="dk1"/>
                          </a:solidFill>
                          <a:latin typeface="+mn-lt"/>
                          <a:ea typeface="+mn-ea"/>
                          <a:cs typeface="+mn-cs"/>
                        </a:rPr>
                        <a:t>líquidos comburentes </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87070">
                <a:tc>
                  <a:txBody>
                    <a:bodyPr/>
                    <a:lstStyle/>
                    <a:p>
                      <a:r>
                        <a:rPr lang="en-US" sz="1800" kern="1200" baseline="0" dirty="0" smtClean="0">
                          <a:solidFill>
                            <a:schemeClr val="dk1"/>
                          </a:solidFill>
                          <a:latin typeface="+mn-lt"/>
                          <a:ea typeface="+mn-ea"/>
                          <a:cs typeface="+mn-cs"/>
                        </a:rPr>
                        <a:t>P381</a:t>
                      </a:r>
                      <a:endParaRPr lang="en-US" dirty="0"/>
                    </a:p>
                  </a:txBody>
                  <a:tcPr/>
                </a:tc>
                <a:tc>
                  <a:txBody>
                    <a:bodyPr/>
                    <a:lstStyle/>
                    <a:p>
                      <a:r>
                        <a:rPr lang="es-ES" sz="1800" kern="1200" dirty="0" smtClean="0">
                          <a:solidFill>
                            <a:schemeClr val="dk1"/>
                          </a:solidFill>
                          <a:latin typeface="+mn-lt"/>
                          <a:ea typeface="+mn-ea"/>
                          <a:cs typeface="+mn-cs"/>
                        </a:rPr>
                        <a:t>Eliminar todas las fuentes de ignición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si es seguro hacerlo. </a:t>
                      </a:r>
                      <a:endParaRPr lang="en-US" dirty="0"/>
                    </a:p>
                  </a:txBody>
                  <a:tcPr/>
                </a:tc>
                <a:tc>
                  <a:txBody>
                    <a:bodyPr/>
                    <a:lstStyle/>
                    <a:p>
                      <a:r>
                        <a:rPr lang="es-ES" sz="1800" kern="1200" dirty="0" smtClean="0">
                          <a:solidFill>
                            <a:schemeClr val="dk1"/>
                          </a:solidFill>
                          <a:latin typeface="+mn-lt"/>
                          <a:ea typeface="+mn-ea"/>
                          <a:cs typeface="+mn-cs"/>
                        </a:rPr>
                        <a:t>Gases inflamables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tc>
              </a:tr>
              <a:tr h="516890">
                <a:tc>
                  <a:txBody>
                    <a:bodyPr/>
                    <a:lstStyle/>
                    <a:p>
                      <a:r>
                        <a:rPr lang="en-US" sz="1800" kern="1200" baseline="0" dirty="0" smtClean="0">
                          <a:solidFill>
                            <a:schemeClr val="dk1"/>
                          </a:solidFill>
                          <a:latin typeface="+mn-lt"/>
                          <a:ea typeface="+mn-ea"/>
                          <a:cs typeface="+mn-cs"/>
                        </a:rPr>
                        <a:t>P390</a:t>
                      </a:r>
                      <a:endParaRPr lang="en-US" dirty="0"/>
                    </a:p>
                  </a:txBody>
                  <a:tcPr/>
                </a:tc>
                <a:tc>
                  <a:txBody>
                    <a:bodyPr/>
                    <a:lstStyle/>
                    <a:p>
                      <a:r>
                        <a:rPr lang="es-ES" sz="1800" kern="1200" dirty="0" smtClean="0">
                          <a:solidFill>
                            <a:schemeClr val="dk1"/>
                          </a:solidFill>
                          <a:latin typeface="+mn-lt"/>
                          <a:ea typeface="+mn-ea"/>
                          <a:cs typeface="+mn-cs"/>
                        </a:rPr>
                        <a:t>Absorber el vertido para evitar daños materiales. </a:t>
                      </a:r>
                      <a:endParaRPr lang="en-US" dirty="0"/>
                    </a:p>
                  </a:txBody>
                  <a:tcPr/>
                </a:tc>
                <a:tc>
                  <a:txBody>
                    <a:bodyPr/>
                    <a:lstStyle/>
                    <a:p>
                      <a:r>
                        <a:rPr lang="es-ES" sz="1800" kern="1200" dirty="0" smtClean="0">
                          <a:solidFill>
                            <a:schemeClr val="dk1"/>
                          </a:solidFill>
                          <a:latin typeface="+mn-lt"/>
                          <a:ea typeface="+mn-ea"/>
                          <a:cs typeface="+mn-cs"/>
                        </a:rPr>
                        <a:t>Corrosivos para los metales </a:t>
                      </a:r>
                      <a:endParaRPr lang="en-US" dirty="0"/>
                    </a:p>
                  </a:txBody>
                  <a:tcPr/>
                </a:tc>
                <a:tc>
                  <a:txBody>
                    <a:bodyPr/>
                    <a:lstStyle/>
                    <a:p>
                      <a:r>
                        <a:rPr lang="en-US" dirty="0" smtClean="0"/>
                        <a:t>1</a:t>
                      </a:r>
                      <a:endParaRPr lang="en-US" dirty="0"/>
                    </a:p>
                  </a:txBody>
                  <a:tcPr/>
                </a:tc>
                <a:tc>
                  <a:txBody>
                    <a:bodyPr/>
                    <a:lstStyle/>
                    <a:p>
                      <a:endParaRPr lang="en-US" dirty="0"/>
                    </a:p>
                  </a:txBody>
                  <a:tcPr/>
                </a:tc>
              </a:tr>
              <a:tr h="258445">
                <a:tc rowSpan="2">
                  <a:txBody>
                    <a:bodyPr/>
                    <a:lstStyle/>
                    <a:p>
                      <a:r>
                        <a:rPr lang="en-US" sz="1800" kern="1200" baseline="0" dirty="0" smtClean="0">
                          <a:solidFill>
                            <a:schemeClr val="dk1"/>
                          </a:solidFill>
                          <a:latin typeface="+mn-lt"/>
                          <a:ea typeface="+mn-ea"/>
                          <a:cs typeface="+mn-cs"/>
                        </a:rPr>
                        <a:t>P391</a:t>
                      </a:r>
                      <a:endParaRPr lang="en-US" dirty="0"/>
                    </a:p>
                  </a:txBody>
                  <a:tcPr/>
                </a:tc>
                <a:tc rowSpan="2">
                  <a:txBody>
                    <a:bodyPr/>
                    <a:lstStyle/>
                    <a:p>
                      <a:r>
                        <a:rPr lang="es-ES" sz="1800" kern="1200" dirty="0" smtClean="0">
                          <a:solidFill>
                            <a:schemeClr val="dk1"/>
                          </a:solidFill>
                          <a:latin typeface="+mn-lt"/>
                          <a:ea typeface="+mn-ea"/>
                          <a:cs typeface="+mn-cs"/>
                        </a:rPr>
                        <a:t>Recoger el vertido.</a:t>
                      </a:r>
                      <a:endParaRPr lang="en-US" dirty="0"/>
                    </a:p>
                  </a:txBody>
                  <a:tcPr/>
                </a:tc>
                <a:tc>
                  <a:txBody>
                    <a:bodyPr/>
                    <a:lstStyle/>
                    <a:p>
                      <a:r>
                        <a:rPr lang="es-ES" sz="1800" kern="1200" dirty="0" smtClean="0">
                          <a:solidFill>
                            <a:schemeClr val="dk1"/>
                          </a:solidFill>
                          <a:latin typeface="+mn-lt"/>
                          <a:ea typeface="+mn-ea"/>
                          <a:cs typeface="+mn-cs"/>
                        </a:rPr>
                        <a:t>Peligroso para el medio ambiente acuático - Peligro agudo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dirty="0"/>
                    </a:p>
                  </a:txBody>
                  <a:tcPr/>
                </a:tc>
              </a:tr>
              <a:tr h="258445">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Peligroso para el medio ambiente acuático - Peligro crónico</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28800" y="533400"/>
          <a:ext cx="12420600" cy="33517361"/>
        </p:xfrm>
        <a:graphic>
          <a:graphicData uri="http://schemas.openxmlformats.org/drawingml/2006/table">
            <a:tbl>
              <a:tblPr firstRow="1" bandRow="1">
                <a:tableStyleId>{5C22544A-7EE6-4342-B048-85BDC9FD1C3A}</a:tableStyleId>
              </a:tblPr>
              <a:tblGrid>
                <a:gridCol w="1066800"/>
                <a:gridCol w="3901440"/>
                <a:gridCol w="2880360"/>
                <a:gridCol w="2209800"/>
                <a:gridCol w="2362200"/>
              </a:tblGrid>
              <a:tr h="275013">
                <a:tc>
                  <a:txBody>
                    <a:bodyPr/>
                    <a:lstStyle/>
                    <a:p>
                      <a:r>
                        <a:rPr lang="es-ES" sz="1800" b="1" kern="1200" dirty="0" smtClean="0">
                          <a:solidFill>
                            <a:schemeClr val="lt1"/>
                          </a:solidFill>
                          <a:latin typeface="+mn-lt"/>
                          <a:ea typeface="+mn-ea"/>
                          <a:cs typeface="+mn-cs"/>
                        </a:rPr>
                        <a:t>P - Código </a:t>
                      </a:r>
                      <a:endParaRPr lang="en-US" dirty="0"/>
                    </a:p>
                  </a:txBody>
                  <a:tcPr/>
                </a:tc>
                <a:tc>
                  <a:txBody>
                    <a:bodyPr/>
                    <a:lstStyle/>
                    <a:p>
                      <a:r>
                        <a:rPr lang="es-ES" sz="1800" b="1" kern="1200" dirty="0" smtClean="0">
                          <a:solidFill>
                            <a:schemeClr val="lt1"/>
                          </a:solidFill>
                          <a:latin typeface="+mn-lt"/>
                          <a:ea typeface="+mn-ea"/>
                          <a:cs typeface="+mn-cs"/>
                        </a:rPr>
                        <a:t>Afirmaciones generales de precaución - Respuesta </a:t>
                      </a:r>
                      <a:endParaRPr lang="en-US" dirty="0"/>
                    </a:p>
                  </a:txBody>
                  <a:tcPr/>
                </a:tc>
                <a:tc>
                  <a:txBody>
                    <a:bodyPr/>
                    <a:lstStyle/>
                    <a:p>
                      <a:r>
                        <a:rPr lang="es-ES" sz="1800" b="1" kern="1200" dirty="0" smtClean="0">
                          <a:solidFill>
                            <a:schemeClr val="lt1"/>
                          </a:solidFill>
                          <a:latin typeface="+mn-lt"/>
                          <a:ea typeface="+mn-ea"/>
                          <a:cs typeface="+mn-cs"/>
                        </a:rPr>
                        <a:t>clase de riesgo </a:t>
                      </a:r>
                      <a:endParaRPr lang="en-US" dirty="0"/>
                    </a:p>
                  </a:txBody>
                  <a:tcPr/>
                </a:tc>
                <a:tc>
                  <a:txBody>
                    <a:bodyPr/>
                    <a:lstStyle/>
                    <a:p>
                      <a:r>
                        <a:rPr lang="es-ES" sz="1800" b="1" kern="1200" dirty="0" smtClean="0">
                          <a:solidFill>
                            <a:schemeClr val="lt1"/>
                          </a:solidFill>
                          <a:latin typeface="+mn-lt"/>
                          <a:ea typeface="+mn-ea"/>
                          <a:cs typeface="+mn-cs"/>
                        </a:rPr>
                        <a:t>categoría de peligro </a:t>
                      </a:r>
                      <a:endParaRPr lang="en-US" dirty="0"/>
                    </a:p>
                  </a:txBody>
                  <a:tcPr/>
                </a:tc>
                <a:tc>
                  <a:txBody>
                    <a:bodyPr/>
                    <a:lstStyle/>
                    <a:p>
                      <a:r>
                        <a:rPr lang="es-ES" sz="1800" b="1" kern="1200" dirty="0" smtClean="0">
                          <a:solidFill>
                            <a:schemeClr val="lt1"/>
                          </a:solidFill>
                          <a:latin typeface="+mn-lt"/>
                          <a:ea typeface="+mn-ea"/>
                          <a:cs typeface="+mn-cs"/>
                        </a:rPr>
                        <a:t>Condiciones para el uso</a:t>
                      </a:r>
                      <a:endParaRPr lang="en-US" dirty="0"/>
                    </a:p>
                  </a:txBody>
                  <a:tcPr/>
                </a:tc>
              </a:tr>
              <a:tr h="457200">
                <a:tc rowSpan="2">
                  <a:txBody>
                    <a:bodyPr/>
                    <a:lstStyle/>
                    <a:p>
                      <a:r>
                        <a:rPr lang="en-US" sz="1800" kern="1200" baseline="0" dirty="0" smtClean="0">
                          <a:solidFill>
                            <a:schemeClr val="dk1"/>
                          </a:solidFill>
                          <a:latin typeface="+mn-lt"/>
                          <a:ea typeface="+mn-ea"/>
                          <a:cs typeface="+mn-cs"/>
                        </a:rPr>
                        <a:t>P301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P310</a:t>
                      </a:r>
                      <a:endParaRPr lang="en-US" dirty="0"/>
                    </a:p>
                  </a:txBody>
                  <a:tcPr/>
                </a:tc>
                <a:tc rowSpan="2">
                  <a:txBody>
                    <a:bodyPr/>
                    <a:lstStyle/>
                    <a:p>
                      <a:r>
                        <a:rPr lang="es-ES" sz="1800" kern="1200" dirty="0" smtClean="0">
                          <a:solidFill>
                            <a:schemeClr val="dk1"/>
                          </a:solidFill>
                          <a:latin typeface="+mn-lt"/>
                          <a:ea typeface="+mn-ea"/>
                          <a:cs typeface="+mn-cs"/>
                        </a:rPr>
                        <a:t>Si INGESTIÓN: Llamar inmediatamente a un CENTRO DE TOXICOLOGÍA /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un médico. </a:t>
                      </a:r>
                      <a:endParaRPr lang="en-US" dirty="0"/>
                    </a:p>
                  </a:txBody>
                  <a:tcPr/>
                </a:tc>
                <a:tc>
                  <a:txBody>
                    <a:bodyPr/>
                    <a:lstStyle/>
                    <a:p>
                      <a:r>
                        <a:rPr lang="es-ES" sz="1800" kern="1200" dirty="0" smtClean="0">
                          <a:solidFill>
                            <a:schemeClr val="dk1"/>
                          </a:solidFill>
                          <a:latin typeface="+mn-lt"/>
                          <a:ea typeface="+mn-ea"/>
                          <a:cs typeface="+mn-cs"/>
                        </a:rPr>
                        <a:t>Toxicidad aguda (oral)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5720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peligro de aspiración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P312</a:t>
                      </a:r>
                      <a:endParaRPr lang="en-US" dirty="0"/>
                    </a:p>
                  </a:txBody>
                  <a:tcPr/>
                </a:tc>
                <a:tc>
                  <a:txBody>
                    <a:bodyPr/>
                    <a:lstStyle/>
                    <a:p>
                      <a:r>
                        <a:rPr lang="es-ES" sz="1800" kern="1200" dirty="0" smtClean="0">
                          <a:solidFill>
                            <a:schemeClr val="dk1"/>
                          </a:solidFill>
                          <a:latin typeface="+mn-lt"/>
                          <a:ea typeface="+mn-ea"/>
                          <a:cs typeface="+mn-cs"/>
                        </a:rPr>
                        <a:t>Si INGESTIÓN: Llamar a un CENTRO DE TOXICOLOGÍA /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un médico si se encuentra mal. </a:t>
                      </a:r>
                      <a:endParaRPr lang="en-US" dirty="0"/>
                    </a:p>
                  </a:txBody>
                  <a:tcPr/>
                </a:tc>
                <a:tc>
                  <a:txBody>
                    <a:bodyPr/>
                    <a:lstStyle/>
                    <a:p>
                      <a:r>
                        <a:rPr lang="es-ES" sz="1800" kern="1200" dirty="0" smtClean="0">
                          <a:solidFill>
                            <a:schemeClr val="dk1"/>
                          </a:solidFill>
                          <a:latin typeface="+mn-lt"/>
                          <a:ea typeface="+mn-ea"/>
                          <a:cs typeface="+mn-cs"/>
                        </a:rPr>
                        <a:t>Toxicidad aguda (oral) </a:t>
                      </a:r>
                      <a:endParaRPr lang="en-US" dirty="0"/>
                    </a:p>
                  </a:txBody>
                  <a:tcPr/>
                </a:tc>
                <a:tc>
                  <a:txBody>
                    <a:bodyPr/>
                    <a:lstStyle/>
                    <a:p>
                      <a:r>
                        <a:rPr lang="en-US" sz="1800" kern="1200" baseline="0" dirty="0" smtClean="0">
                          <a:solidFill>
                            <a:schemeClr val="dk1"/>
                          </a:solidFill>
                          <a:latin typeface="+mn-lt"/>
                          <a:ea typeface="+mn-ea"/>
                          <a:cs typeface="+mn-cs"/>
                        </a:rPr>
                        <a:t>4</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P331</a:t>
                      </a:r>
                      <a:endParaRPr lang="en-US" dirty="0"/>
                    </a:p>
                  </a:txBody>
                  <a:tcPr/>
                </a:tc>
                <a:tc>
                  <a:txBody>
                    <a:bodyPr/>
                    <a:lstStyle/>
                    <a:p>
                      <a:r>
                        <a:rPr lang="es-ES" sz="1800" kern="1200" dirty="0" smtClean="0">
                          <a:solidFill>
                            <a:schemeClr val="dk1"/>
                          </a:solidFill>
                          <a:latin typeface="+mn-lt"/>
                          <a:ea typeface="+mn-ea"/>
                          <a:cs typeface="+mn-cs"/>
                        </a:rPr>
                        <a:t>En caso de ingestión: Enjuagar la boca. NO provocar el vómito. </a:t>
                      </a:r>
                      <a:endParaRPr lang="en-US" dirty="0"/>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tc>
                <a:tc>
                  <a:txBody>
                    <a:bodyPr/>
                    <a:lstStyle/>
                    <a:p>
                      <a:r>
                        <a:rPr lang="en-US" sz="1800" kern="1200" baseline="0" dirty="0" smtClean="0">
                          <a:solidFill>
                            <a:schemeClr val="dk1"/>
                          </a:solidFill>
                          <a:latin typeface="+mn-lt"/>
                          <a:ea typeface="+mn-ea"/>
                          <a:cs typeface="+mn-cs"/>
                        </a:rPr>
                        <a:t>1A, 1B, 1C</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P334</a:t>
                      </a:r>
                      <a:endParaRPr lang="en-US" dirty="0"/>
                    </a:p>
                  </a:txBody>
                  <a:tcPr/>
                </a:tc>
                <a:tc>
                  <a:txBody>
                    <a:bodyPr/>
                    <a:lstStyle/>
                    <a:p>
                      <a:r>
                        <a:rPr lang="es-ES" sz="1800" kern="1200" dirty="0" smtClean="0">
                          <a:solidFill>
                            <a:schemeClr val="dk1"/>
                          </a:solidFill>
                          <a:latin typeface="+mn-lt"/>
                          <a:ea typeface="+mn-ea"/>
                          <a:cs typeface="+mn-cs"/>
                        </a:rPr>
                        <a:t>Si LA PIEL: Lavar con agua fría / poner una venda húmeda. </a:t>
                      </a:r>
                      <a:endParaRPr lang="en-US" dirty="0"/>
                    </a:p>
                  </a:txBody>
                  <a:tcPr/>
                </a:tc>
                <a:tc>
                  <a:txBody>
                    <a:bodyPr/>
                    <a:lstStyle/>
                    <a:p>
                      <a:r>
                        <a:rPr lang="es-ES" sz="1800" kern="1200" dirty="0" smtClean="0">
                          <a:solidFill>
                            <a:schemeClr val="dk1"/>
                          </a:solidFill>
                          <a:latin typeface="+mn-lt"/>
                          <a:ea typeface="+mn-ea"/>
                          <a:cs typeface="+mn-cs"/>
                        </a:rPr>
                        <a:t>líquidos pirofóricos </a:t>
                      </a:r>
                      <a:endParaRPr lang="en-US" dirty="0"/>
                    </a:p>
                  </a:txBody>
                  <a:tcPr/>
                </a:tc>
                <a:tc>
                  <a:txBody>
                    <a:bodyPr/>
                    <a:lstStyle/>
                    <a:p>
                      <a:r>
                        <a:rPr lang="en-US" dirty="0" smtClean="0"/>
                        <a:t>1</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P350</a:t>
                      </a:r>
                      <a:endParaRPr lang="en-US" dirty="0"/>
                    </a:p>
                  </a:txBody>
                  <a:tcPr/>
                </a:tc>
                <a:tc>
                  <a:txBody>
                    <a:bodyPr/>
                    <a:lstStyle/>
                    <a:p>
                      <a:r>
                        <a:rPr lang="es-ES" sz="1800" kern="1200" dirty="0" smtClean="0">
                          <a:solidFill>
                            <a:schemeClr val="dk1"/>
                          </a:solidFill>
                          <a:latin typeface="+mn-lt"/>
                          <a:ea typeface="+mn-ea"/>
                          <a:cs typeface="+mn-cs"/>
                        </a:rPr>
                        <a:t>Si LA PIEL: Lavar suavemente con agua y jabón. </a:t>
                      </a:r>
                      <a:endParaRPr lang="en-US" dirty="0"/>
                    </a:p>
                  </a:txBody>
                  <a:tcPr/>
                </a:tc>
                <a:tc>
                  <a:txBody>
                    <a:bodyPr/>
                    <a:lstStyle/>
                    <a:p>
                      <a:r>
                        <a:rPr lang="es-ES" sz="1800" kern="1200" dirty="0" smtClean="0">
                          <a:solidFill>
                            <a:schemeClr val="dk1"/>
                          </a:solidFill>
                          <a:latin typeface="+mn-lt"/>
                          <a:ea typeface="+mn-ea"/>
                          <a:cs typeface="+mn-cs"/>
                        </a:rPr>
                        <a:t>Toxicidad aguda (dérmica)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296461">
                <a:tc rowSpan="3">
                  <a:txBody>
                    <a:bodyPr/>
                    <a:lstStyle/>
                    <a:p>
                      <a:r>
                        <a:rPr lang="en-US" sz="1800" kern="1200" baseline="0" dirty="0" smtClean="0">
                          <a:solidFill>
                            <a:schemeClr val="dk1"/>
                          </a:solidFill>
                          <a:latin typeface="+mn-lt"/>
                          <a:ea typeface="+mn-ea"/>
                          <a:cs typeface="+mn-cs"/>
                        </a:rPr>
                        <a:t>P302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P352</a:t>
                      </a:r>
                      <a:endParaRPr lang="en-US" dirty="0"/>
                    </a:p>
                  </a:txBody>
                  <a:tcPr/>
                </a:tc>
                <a:tc rowSpan="3">
                  <a:txBody>
                    <a:bodyPr/>
                    <a:lstStyle/>
                    <a:p>
                      <a:r>
                        <a:rPr lang="es-ES" sz="1800" kern="1200" dirty="0" smtClean="0">
                          <a:solidFill>
                            <a:schemeClr val="dk1"/>
                          </a:solidFill>
                          <a:latin typeface="+mn-lt"/>
                          <a:ea typeface="+mn-ea"/>
                          <a:cs typeface="+mn-cs"/>
                        </a:rPr>
                        <a:t>Si LA PIEL: Lavar con abundante agua y jabón. </a:t>
                      </a:r>
                      <a:br>
                        <a:rPr lang="es-ES" sz="1800" kern="1200" dirty="0" smtClean="0">
                          <a:solidFill>
                            <a:schemeClr val="dk1"/>
                          </a:solidFill>
                          <a:latin typeface="+mn-lt"/>
                          <a:ea typeface="+mn-ea"/>
                          <a:cs typeface="+mn-cs"/>
                        </a:rPr>
                      </a:br>
                      <a:endParaRPr lang="en-US" dirty="0"/>
                    </a:p>
                  </a:txBody>
                  <a:tcPr/>
                </a:tc>
                <a:tc>
                  <a:txBody>
                    <a:bodyPr/>
                    <a:lstStyle/>
                    <a:p>
                      <a:r>
                        <a:rPr lang="es-ES" sz="1800" kern="1200" dirty="0" smtClean="0">
                          <a:solidFill>
                            <a:schemeClr val="dk1"/>
                          </a:solidFill>
                          <a:latin typeface="+mn-lt"/>
                          <a:ea typeface="+mn-ea"/>
                          <a:cs typeface="+mn-cs"/>
                        </a:rPr>
                        <a:t>Toxicidad aguda (dérmica)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30897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0897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sensibilización de la piel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37868">
                <a:tc rowSpan="2">
                  <a:txBody>
                    <a:bodyPr/>
                    <a:lstStyle/>
                    <a:p>
                      <a:r>
                        <a:rPr lang="en-US" sz="1800" kern="1200" baseline="0" dirty="0" smtClean="0">
                          <a:solidFill>
                            <a:schemeClr val="dk1"/>
                          </a:solidFill>
                          <a:latin typeface="+mn-lt"/>
                          <a:ea typeface="+mn-ea"/>
                          <a:cs typeface="+mn-cs"/>
                        </a:rPr>
                        <a:t>P303</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P361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P353</a:t>
                      </a:r>
                      <a:endParaRPr lang="en-US" dirty="0"/>
                    </a:p>
                  </a:txBody>
                  <a:tcPr/>
                </a:tc>
                <a:tc rowSpan="2">
                  <a:txBody>
                    <a:bodyPr/>
                    <a:lstStyle/>
                    <a:p>
                      <a:r>
                        <a:rPr lang="es-ES" sz="1800" kern="1200" dirty="0" smtClean="0">
                          <a:solidFill>
                            <a:schemeClr val="dk1"/>
                          </a:solidFill>
                          <a:latin typeface="+mn-lt"/>
                          <a:ea typeface="+mn-ea"/>
                          <a:cs typeface="+mn-cs"/>
                        </a:rPr>
                        <a:t>Si LA PIEL (o el pelo): Quitar / Quitar inmediatamente toda la ropa contaminada. Aclarar la piel con agua / ducharse. </a:t>
                      </a:r>
                      <a:endParaRPr lang="en-US" dirty="0"/>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dirty="0"/>
                    </a:p>
                  </a:txBody>
                  <a:tcPr/>
                </a:tc>
              </a:tr>
              <a:tr h="1125172">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96174">
                <a:tc rowSpan="4">
                  <a:txBody>
                    <a:bodyPr/>
                    <a:lstStyle/>
                    <a:p>
                      <a:r>
                        <a:rPr lang="en-US" sz="1800" kern="1200" baseline="0" dirty="0" smtClean="0">
                          <a:solidFill>
                            <a:schemeClr val="dk1"/>
                          </a:solidFill>
                          <a:latin typeface="+mn-lt"/>
                          <a:ea typeface="+mn-ea"/>
                          <a:cs typeface="+mn-cs"/>
                        </a:rPr>
                        <a:t>P304</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P340</a:t>
                      </a:r>
                      <a:endParaRPr lang="en-US" dirty="0"/>
                    </a:p>
                  </a:txBody>
                  <a:tcPr/>
                </a:tc>
                <a:tc rowSpan="4">
                  <a:txBody>
                    <a:bodyPr/>
                    <a:lstStyle/>
                    <a:p>
                      <a:r>
                        <a:rPr lang="es-ES" sz="1800" kern="1200" dirty="0" smtClean="0">
                          <a:solidFill>
                            <a:schemeClr val="dk1"/>
                          </a:solidFill>
                          <a:latin typeface="+mn-lt"/>
                          <a:ea typeface="+mn-ea"/>
                          <a:cs typeface="+mn-cs"/>
                        </a:rPr>
                        <a:t>EN CASO DE INHALACIÓN: Transportar a la víctima al exterior y mantenerla en reposo en una posición confortable para respirar. </a:t>
                      </a:r>
                      <a:endParaRPr lang="en-US" dirty="0"/>
                    </a:p>
                  </a:txBody>
                  <a:tcPr/>
                </a:tc>
                <a:tc>
                  <a:txBody>
                    <a:bodyPr/>
                    <a:lstStyle/>
                    <a:p>
                      <a:r>
                        <a:rPr lang="es-ES" sz="1800" kern="1200" dirty="0" smtClean="0">
                          <a:solidFill>
                            <a:schemeClr val="dk1"/>
                          </a:solidFill>
                          <a:latin typeface="+mn-lt"/>
                          <a:ea typeface="+mn-ea"/>
                          <a:cs typeface="+mn-cs"/>
                        </a:rPr>
                        <a:t>Toxicidad aguda (inhalación)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309113">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(irritación de las vías respiratorias)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(narcosis)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P304</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P341</a:t>
                      </a:r>
                      <a:endParaRPr lang="en-US" dirty="0"/>
                    </a:p>
                  </a:txBody>
                  <a:tcPr/>
                </a:tc>
                <a:tc>
                  <a:txBody>
                    <a:bodyPr/>
                    <a:lstStyle/>
                    <a:p>
                      <a:r>
                        <a:rPr lang="es-ES" sz="1800" kern="1200" dirty="0" smtClean="0">
                          <a:solidFill>
                            <a:schemeClr val="dk1"/>
                          </a:solidFill>
                          <a:latin typeface="+mn-lt"/>
                          <a:ea typeface="+mn-ea"/>
                          <a:cs typeface="+mn-cs"/>
                        </a:rPr>
                        <a:t>En caso de INHALACIÓN: Si respira con dificultad, transportar a la víctima al exterior y mantenerla en reposo en una posición confortable para respirar. </a:t>
                      </a:r>
                      <a:endParaRPr lang="en-US" dirty="0"/>
                    </a:p>
                  </a:txBody>
                  <a:tcPr/>
                </a:tc>
                <a:tc>
                  <a:txBody>
                    <a:bodyPr/>
                    <a:lstStyle/>
                    <a:p>
                      <a:r>
                        <a:rPr lang="es-ES" sz="1800" kern="1200" dirty="0" smtClean="0">
                          <a:solidFill>
                            <a:schemeClr val="dk1"/>
                          </a:solidFill>
                          <a:latin typeface="+mn-lt"/>
                          <a:ea typeface="+mn-ea"/>
                          <a:cs typeface="+mn-cs"/>
                        </a:rPr>
                        <a:t>sensibilización respiratoria </a:t>
                      </a:r>
                      <a:endParaRPr lang="en-US" dirty="0"/>
                    </a:p>
                  </a:txBody>
                  <a:tcPr/>
                </a:tc>
                <a:tc>
                  <a:txBody>
                    <a:bodyPr/>
                    <a:lstStyle/>
                    <a:p>
                      <a:r>
                        <a:rPr lang="en-US" dirty="0" smtClean="0"/>
                        <a:t>1</a:t>
                      </a:r>
                      <a:endParaRPr lang="en-US" dirty="0"/>
                    </a:p>
                  </a:txBody>
                  <a:tcPr/>
                </a:tc>
                <a:tc>
                  <a:txBody>
                    <a:bodyPr/>
                    <a:lstStyle/>
                    <a:p>
                      <a:endParaRPr lang="en-US"/>
                    </a:p>
                  </a:txBody>
                  <a:tcPr/>
                </a:tc>
              </a:tr>
              <a:tr h="360009">
                <a:tc rowSpan="2">
                  <a:txBody>
                    <a:bodyPr/>
                    <a:lstStyle/>
                    <a:p>
                      <a:r>
                        <a:rPr lang="en-US" sz="1800" kern="1200" baseline="0" dirty="0" smtClean="0">
                          <a:solidFill>
                            <a:schemeClr val="dk1"/>
                          </a:solidFill>
                          <a:latin typeface="+mn-lt"/>
                          <a:ea typeface="+mn-ea"/>
                          <a:cs typeface="+mn-cs"/>
                        </a:rPr>
                        <a:t>P305</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P351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P338</a:t>
                      </a:r>
                      <a:endParaRPr lang="en-US" dirty="0"/>
                    </a:p>
                  </a:txBody>
                  <a:tcPr/>
                </a:tc>
                <a:tc rowSpan="2">
                  <a:txBody>
                    <a:bodyPr/>
                    <a:lstStyle/>
                    <a:p>
                      <a:r>
                        <a:rPr lang="es-ES" sz="1800" kern="1200" dirty="0" smtClean="0">
                          <a:solidFill>
                            <a:schemeClr val="dk1"/>
                          </a:solidFill>
                          <a:latin typeface="+mn-lt"/>
                          <a:ea typeface="+mn-ea"/>
                          <a:cs typeface="+mn-cs"/>
                        </a:rPr>
                        <a:t>Si CON LOS OJOS: Aclarar cuidadosamente con </a:t>
                      </a:r>
                      <a:r>
                        <a:rPr lang="es-ES" sz="1800" kern="1200" dirty="0" err="1" smtClean="0">
                          <a:solidFill>
                            <a:schemeClr val="dk1"/>
                          </a:solidFill>
                          <a:latin typeface="+mn-lt"/>
                          <a:ea typeface="+mn-ea"/>
                          <a:cs typeface="+mn-cs"/>
                        </a:rPr>
                        <a:t>ater</a:t>
                      </a:r>
                      <a:r>
                        <a:rPr lang="es-ES" sz="1800" kern="1200" dirty="0" smtClean="0">
                          <a:solidFill>
                            <a:schemeClr val="dk1"/>
                          </a:solidFill>
                          <a:latin typeface="+mn-lt"/>
                          <a:ea typeface="+mn-ea"/>
                          <a:cs typeface="+mn-cs"/>
                        </a:rPr>
                        <a:t> durante varios minutos. Quítese los lentes de contacto, si lleva y resulta fácil. Proseguir con el lavado. </a:t>
                      </a:r>
                      <a:endParaRPr lang="en-US" dirty="0"/>
                    </a:p>
                  </a:txBody>
                  <a:tcPr/>
                </a:tc>
                <a:tc>
                  <a:txBody>
                    <a:bodyPr/>
                    <a:lstStyle/>
                    <a:p>
                      <a:r>
                        <a:rPr lang="es-ES" sz="1800" kern="1200" dirty="0" smtClean="0">
                          <a:solidFill>
                            <a:schemeClr val="dk1"/>
                          </a:solidFill>
                          <a:latin typeface="+mn-lt"/>
                          <a:ea typeface="+mn-ea"/>
                          <a:cs typeface="+mn-cs"/>
                        </a:rPr>
                        <a:t>Corrosión / irritación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1103031">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Daños graves Irritación ocular / ojos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49082">
                <a:tc rowSpan="2">
                  <a:txBody>
                    <a:bodyPr/>
                    <a:lstStyle/>
                    <a:p>
                      <a:r>
                        <a:rPr lang="en-US" sz="1800" kern="1200" baseline="0" dirty="0" smtClean="0">
                          <a:solidFill>
                            <a:schemeClr val="dk1"/>
                          </a:solidFill>
                          <a:latin typeface="+mn-lt"/>
                          <a:ea typeface="+mn-ea"/>
                          <a:cs typeface="+mn-cs"/>
                        </a:rPr>
                        <a:t>P306</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P360</a:t>
                      </a:r>
                      <a:endParaRPr lang="en-US" dirty="0"/>
                    </a:p>
                  </a:txBody>
                  <a:tcPr/>
                </a:tc>
                <a:tc rowSpan="2">
                  <a:txBody>
                    <a:bodyPr/>
                    <a:lstStyle/>
                    <a:p>
                      <a:r>
                        <a:rPr lang="es-ES" sz="1800" kern="1200" dirty="0" smtClean="0">
                          <a:solidFill>
                            <a:schemeClr val="dk1"/>
                          </a:solidFill>
                          <a:latin typeface="+mn-lt"/>
                          <a:ea typeface="+mn-ea"/>
                          <a:cs typeface="+mn-cs"/>
                        </a:rPr>
                        <a:t>Si LA ROPA: Enjuagar la ropa y la piel con abundante agua inmediatamente contaminadas antes de quitarse la ropa.</a:t>
                      </a:r>
                      <a:endParaRPr lang="en-US" dirty="0"/>
                    </a:p>
                  </a:txBody>
                  <a:tcPr/>
                </a:tc>
                <a:tc>
                  <a:txBody>
                    <a:bodyPr/>
                    <a:lstStyle/>
                    <a:p>
                      <a:r>
                        <a:rPr lang="es-ES" sz="1800" kern="1200" dirty="0" smtClean="0">
                          <a:solidFill>
                            <a:schemeClr val="dk1"/>
                          </a:solidFill>
                          <a:latin typeface="+mn-lt"/>
                          <a:ea typeface="+mn-ea"/>
                          <a:cs typeface="+mn-cs"/>
                        </a:rPr>
                        <a:t>líquidos comburentes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839638">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 </a:t>
                      </a:r>
                      <a:br>
                        <a:rPr lang="es-ES" sz="1800" kern="1200" dirty="0" smtClean="0">
                          <a:solidFill>
                            <a:schemeClr val="dk1"/>
                          </a:solidFill>
                          <a:latin typeface="+mn-lt"/>
                          <a:ea typeface="+mn-ea"/>
                          <a:cs typeface="+mn-cs"/>
                        </a:rPr>
                      </a:b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P307</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P311</a:t>
                      </a:r>
                      <a:endParaRPr lang="en-US" dirty="0"/>
                    </a:p>
                  </a:txBody>
                  <a:tcPr/>
                </a:tc>
                <a:tc>
                  <a:txBody>
                    <a:bodyPr/>
                    <a:lstStyle/>
                    <a:p>
                      <a:r>
                        <a:rPr lang="es-ES" sz="1800" kern="1200" dirty="0" smtClean="0">
                          <a:solidFill>
                            <a:schemeClr val="dk1"/>
                          </a:solidFill>
                          <a:latin typeface="+mn-lt"/>
                          <a:ea typeface="+mn-ea"/>
                          <a:cs typeface="+mn-cs"/>
                        </a:rPr>
                        <a:t>EN CASO DE exposición: Llamar a un CENTRO DE TOXICOLOGÍA /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un médico. </a:t>
                      </a:r>
                      <a:endParaRPr lang="en-US" dirty="0"/>
                    </a:p>
                  </a:txBody>
                  <a:tcPr/>
                </a:tc>
                <a:tc>
                  <a:txBody>
                    <a:bodyPr/>
                    <a:lstStyle/>
                    <a:p>
                      <a:r>
                        <a:rPr lang="es-ES" sz="1800" kern="1200" dirty="0" smtClean="0">
                          <a:solidFill>
                            <a:schemeClr val="dk1"/>
                          </a:solidFill>
                          <a:latin typeface="+mn-lt"/>
                          <a:ea typeface="+mn-ea"/>
                          <a:cs typeface="+mn-cs"/>
                        </a:rPr>
                        <a:t>Toxicidad específica en determinados órganos - exposición única </a:t>
                      </a:r>
                      <a:endParaRPr lang="en-US" dirty="0"/>
                    </a:p>
                  </a:txBody>
                  <a:tcPr/>
                </a:tc>
                <a:tc>
                  <a:txBody>
                    <a:bodyPr/>
                    <a:lstStyle/>
                    <a:p>
                      <a:r>
                        <a:rPr lang="en-US" dirty="0" smtClean="0"/>
                        <a:t>1</a:t>
                      </a:r>
                      <a:endParaRPr lang="en-US" dirty="0"/>
                    </a:p>
                  </a:txBody>
                  <a:tcPr/>
                </a:tc>
                <a:tc>
                  <a:txBody>
                    <a:bodyPr/>
                    <a:lstStyle/>
                    <a:p>
                      <a:endParaRPr lang="en-US"/>
                    </a:p>
                  </a:txBody>
                  <a:tcPr/>
                </a:tc>
              </a:tr>
              <a:tr h="290997">
                <a:tc rowSpan="4">
                  <a:txBody>
                    <a:bodyPr/>
                    <a:lstStyle/>
                    <a:p>
                      <a:r>
                        <a:rPr lang="en-US" sz="1800" kern="1200" baseline="0" dirty="0" smtClean="0">
                          <a:solidFill>
                            <a:schemeClr val="dk1"/>
                          </a:solidFill>
                          <a:latin typeface="+mn-lt"/>
                          <a:ea typeface="+mn-ea"/>
                          <a:cs typeface="+mn-cs"/>
                        </a:rPr>
                        <a:t>P308</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P313</a:t>
                      </a:r>
                      <a:endParaRPr lang="en-US" dirty="0"/>
                    </a:p>
                  </a:txBody>
                  <a:tcPr/>
                </a:tc>
                <a:tc rowSpan="4">
                  <a:txBody>
                    <a:bodyPr/>
                    <a:lstStyle/>
                    <a:p>
                      <a:r>
                        <a:rPr lang="es-ES" sz="1800" kern="1200" dirty="0" smtClean="0">
                          <a:solidFill>
                            <a:schemeClr val="dk1"/>
                          </a:solidFill>
                          <a:latin typeface="+mn-lt"/>
                          <a:ea typeface="+mn-ea"/>
                          <a:cs typeface="+mn-cs"/>
                        </a:rPr>
                        <a:t>EN CASO DE exposición demostrada o supuesta: consultar a un médico / atención. </a:t>
                      </a:r>
                      <a:endParaRPr lang="en-US" dirty="0"/>
                    </a:p>
                  </a:txBody>
                  <a:tcPr/>
                </a:tc>
                <a:tc>
                  <a:txBody>
                    <a:bodyPr/>
                    <a:lstStyle/>
                    <a:p>
                      <a:r>
                        <a:rPr lang="es-ES" sz="1800" kern="1200" dirty="0" err="1" smtClean="0">
                          <a:solidFill>
                            <a:schemeClr val="dk1"/>
                          </a:solidFill>
                          <a:latin typeface="+mn-lt"/>
                          <a:ea typeface="+mn-ea"/>
                          <a:cs typeface="+mn-cs"/>
                        </a:rPr>
                        <a:t>Mutagenicidad</a:t>
                      </a:r>
                      <a:r>
                        <a:rPr lang="es-ES" sz="1800" kern="1200" dirty="0" smtClean="0">
                          <a:solidFill>
                            <a:schemeClr val="dk1"/>
                          </a:solidFill>
                          <a:latin typeface="+mn-lt"/>
                          <a:ea typeface="+mn-ea"/>
                          <a:cs typeface="+mn-cs"/>
                        </a:rPr>
                        <a:t> en células germinales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311702">
                <a:tc vMerge="1">
                  <a:txBody>
                    <a:bodyPr/>
                    <a:lstStyle/>
                    <a:p>
                      <a:endParaRPr lang="en-US"/>
                    </a:p>
                  </a:txBody>
                  <a:tcPr/>
                </a:tc>
                <a:tc vMerge="1">
                  <a:txBody>
                    <a:bodyPr/>
                    <a:lstStyle/>
                    <a:p>
                      <a:endParaRPr lang="en-US"/>
                    </a:p>
                  </a:txBody>
                  <a:tcPr/>
                </a:tc>
                <a:tc>
                  <a:txBody>
                    <a:bodyPr/>
                    <a:lstStyle/>
                    <a:p>
                      <a:r>
                        <a:rPr lang="es-ES" sz="1800" kern="1200" dirty="0" err="1" smtClean="0">
                          <a:solidFill>
                            <a:schemeClr val="dk1"/>
                          </a:solidFill>
                          <a:latin typeface="+mn-lt"/>
                          <a:ea typeface="+mn-ea"/>
                          <a:cs typeface="+mn-cs"/>
                        </a:rPr>
                        <a:t>Carcinogenicidad</a:t>
                      </a:r>
                      <a:r>
                        <a:rPr lang="es-ES" sz="1800" kern="1200" dirty="0" smtClean="0">
                          <a:solidFill>
                            <a:schemeClr val="dk1"/>
                          </a:solidFill>
                          <a:latin typeface="+mn-lt"/>
                          <a:ea typeface="+mn-ea"/>
                          <a:cs typeface="+mn-cs"/>
                        </a:rPr>
                        <a: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Efectos sobre la lactancia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través de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P309</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P311</a:t>
                      </a:r>
                      <a:endParaRPr lang="en-US" dirty="0"/>
                    </a:p>
                  </a:txBody>
                  <a:tcPr/>
                </a:tc>
                <a:tc>
                  <a:txBody>
                    <a:bodyPr/>
                    <a:lstStyle/>
                    <a:p>
                      <a:r>
                        <a:rPr lang="es-ES" sz="1800" kern="1200" dirty="0" smtClean="0">
                          <a:solidFill>
                            <a:schemeClr val="dk1"/>
                          </a:solidFill>
                          <a:latin typeface="+mn-lt"/>
                          <a:ea typeface="+mn-ea"/>
                          <a:cs typeface="+mn-cs"/>
                        </a:rPr>
                        <a:t>EN CASO DE exposición o si se encuentra mal: Llamar a un CENTRO DE TOXICOLOGÍA /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un médico. </a:t>
                      </a:r>
                      <a:endParaRPr lang="en-US" dirty="0"/>
                    </a:p>
                  </a:txBody>
                  <a:tcPr/>
                </a:tc>
                <a:tc>
                  <a:txBody>
                    <a:bodyPr/>
                    <a:lstStyle/>
                    <a:p>
                      <a:r>
                        <a:rPr lang="es-ES" sz="1800" kern="1200" dirty="0" smtClean="0">
                          <a:solidFill>
                            <a:schemeClr val="dk1"/>
                          </a:solidFill>
                          <a:latin typeface="+mn-lt"/>
                          <a:ea typeface="+mn-ea"/>
                          <a:cs typeface="+mn-cs"/>
                        </a:rPr>
                        <a:t>Toxicidad específica en determinados órganos - exposición única </a:t>
                      </a:r>
                      <a:endParaRPr lang="en-US" dirty="0"/>
                    </a:p>
                  </a:txBody>
                  <a:tcPr/>
                </a:tc>
                <a:tc>
                  <a:txBody>
                    <a:bodyPr/>
                    <a:lstStyle/>
                    <a:p>
                      <a:r>
                        <a:rPr lang="en-US" dirty="0" smtClean="0"/>
                        <a:t>2</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P332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P313</a:t>
                      </a:r>
                      <a:endParaRPr lang="en-US" dirty="0"/>
                    </a:p>
                  </a:txBody>
                  <a:tcPr/>
                </a:tc>
                <a:tc>
                  <a:txBody>
                    <a:bodyPr/>
                    <a:lstStyle/>
                    <a:p>
                      <a:r>
                        <a:rPr lang="es-ES" sz="1800" kern="1200" dirty="0" smtClean="0">
                          <a:solidFill>
                            <a:schemeClr val="dk1"/>
                          </a:solidFill>
                          <a:latin typeface="+mn-lt"/>
                          <a:ea typeface="+mn-ea"/>
                          <a:cs typeface="+mn-cs"/>
                        </a:rPr>
                        <a:t>En caso de irritación cutánea: consultar médico / atención. </a:t>
                      </a:r>
                      <a:endParaRPr lang="en-US" dirty="0"/>
                    </a:p>
                  </a:txBody>
                  <a:tcPr/>
                </a:tc>
                <a:tc>
                  <a:txBody>
                    <a:bodyPr/>
                    <a:lstStyle/>
                    <a:p>
                      <a:r>
                        <a:rPr lang="es-ES" sz="1800" kern="1200" dirty="0" smtClean="0">
                          <a:solidFill>
                            <a:schemeClr val="dk1"/>
                          </a:solidFill>
                          <a:latin typeface="+mn-lt"/>
                          <a:ea typeface="+mn-ea"/>
                          <a:cs typeface="+mn-cs"/>
                        </a:rPr>
                        <a:t>Corrosión / irritación</a:t>
                      </a:r>
                      <a:endParaRPr lang="en-US" dirty="0"/>
                    </a:p>
                  </a:txBody>
                  <a:tcPr/>
                </a:tc>
                <a:tc>
                  <a:txBody>
                    <a:bodyPr/>
                    <a:lstStyle/>
                    <a:p>
                      <a:r>
                        <a:rPr lang="en-US" dirty="0" smtClean="0"/>
                        <a:t>2</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P333</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P313</a:t>
                      </a:r>
                      <a:endParaRPr lang="en-US" dirty="0"/>
                    </a:p>
                  </a:txBody>
                  <a:tcPr/>
                </a:tc>
                <a:tc>
                  <a:txBody>
                    <a:bodyPr/>
                    <a:lstStyle/>
                    <a:p>
                      <a:r>
                        <a:rPr lang="es-ES" sz="1800" kern="1200" dirty="0" smtClean="0">
                          <a:solidFill>
                            <a:schemeClr val="dk1"/>
                          </a:solidFill>
                          <a:latin typeface="+mn-lt"/>
                          <a:ea typeface="+mn-ea"/>
                          <a:cs typeface="+mn-cs"/>
                        </a:rPr>
                        <a:t>En caso de irritación de la piel o sarpullido: consultar a un médico / atención. </a:t>
                      </a:r>
                      <a:endParaRPr lang="en-US" dirty="0"/>
                    </a:p>
                  </a:txBody>
                  <a:tcPr/>
                </a:tc>
                <a:tc>
                  <a:txBody>
                    <a:bodyPr/>
                    <a:lstStyle/>
                    <a:p>
                      <a:r>
                        <a:rPr lang="es-ES" sz="1800" kern="1200" dirty="0" smtClean="0">
                          <a:solidFill>
                            <a:schemeClr val="dk1"/>
                          </a:solidFill>
                          <a:latin typeface="+mn-lt"/>
                          <a:ea typeface="+mn-ea"/>
                          <a:cs typeface="+mn-cs"/>
                        </a:rPr>
                        <a:t>sensibilización de la piel </a:t>
                      </a:r>
                      <a:endParaRPr lang="en-US" dirty="0"/>
                    </a:p>
                  </a:txBody>
                  <a:tcPr/>
                </a:tc>
                <a:tc>
                  <a:txBody>
                    <a:bodyPr/>
                    <a:lstStyle/>
                    <a:p>
                      <a:r>
                        <a:rPr lang="en-US" dirty="0" smtClean="0"/>
                        <a:t>1</a:t>
                      </a:r>
                      <a:endParaRPr lang="en-US" dirty="0"/>
                    </a:p>
                  </a:txBody>
                  <a:tcPr/>
                </a:tc>
                <a:tc>
                  <a:txBody>
                    <a:bodyPr/>
                    <a:lstStyle/>
                    <a:p>
                      <a:endParaRPr lang="en-US"/>
                    </a:p>
                  </a:txBody>
                  <a:tcPr/>
                </a:tc>
              </a:tr>
              <a:tr h="457200">
                <a:tc rowSpan="2">
                  <a:txBody>
                    <a:bodyPr/>
                    <a:lstStyle/>
                    <a:p>
                      <a:r>
                        <a:rPr lang="en-US" sz="1800" kern="1200" baseline="0" dirty="0" smtClean="0">
                          <a:solidFill>
                            <a:schemeClr val="dk1"/>
                          </a:solidFill>
                          <a:latin typeface="+mn-lt"/>
                          <a:ea typeface="+mn-ea"/>
                          <a:cs typeface="+mn-cs"/>
                        </a:rPr>
                        <a:t>P335</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P334</a:t>
                      </a:r>
                      <a:endParaRPr lang="en-US" dirty="0"/>
                    </a:p>
                  </a:txBody>
                  <a:tcPr/>
                </a:tc>
                <a:tc rowSpan="2">
                  <a:txBody>
                    <a:bodyPr/>
                    <a:lstStyle/>
                    <a:p>
                      <a:r>
                        <a:rPr lang="es-ES" sz="1800" kern="1200" dirty="0" smtClean="0">
                          <a:solidFill>
                            <a:schemeClr val="dk1"/>
                          </a:solidFill>
                          <a:latin typeface="+mn-lt"/>
                          <a:ea typeface="+mn-ea"/>
                          <a:cs typeface="+mn-cs"/>
                        </a:rPr>
                        <a:t>Cepillar las partículas sueltas de la piel. Sumergir en agua fría / poner una venda húmeda. </a:t>
                      </a:r>
                      <a:endParaRPr lang="en-US" dirty="0"/>
                    </a:p>
                  </a:txBody>
                  <a:tcPr/>
                </a:tc>
                <a:tc>
                  <a:txBody>
                    <a:bodyPr/>
                    <a:lstStyle/>
                    <a:p>
                      <a:r>
                        <a:rPr lang="es-ES" sz="1800" kern="1200" dirty="0" smtClean="0">
                          <a:solidFill>
                            <a:schemeClr val="dk1"/>
                          </a:solidFill>
                          <a:latin typeface="+mn-lt"/>
                          <a:ea typeface="+mn-ea"/>
                          <a:cs typeface="+mn-cs"/>
                        </a:rPr>
                        <a:t>sólidos pirofóricos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5720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P337</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P313</a:t>
                      </a:r>
                      <a:endParaRPr lang="en-US" dirty="0"/>
                    </a:p>
                  </a:txBody>
                  <a:tcPr/>
                </a:tc>
                <a:tc>
                  <a:txBody>
                    <a:bodyPr/>
                    <a:lstStyle/>
                    <a:p>
                      <a:r>
                        <a:rPr lang="es-ES" sz="1800" kern="1200" dirty="0" smtClean="0">
                          <a:solidFill>
                            <a:schemeClr val="dk1"/>
                          </a:solidFill>
                          <a:latin typeface="+mn-lt"/>
                          <a:ea typeface="+mn-ea"/>
                          <a:cs typeface="+mn-cs"/>
                        </a:rPr>
                        <a:t>Si persiste la irritación ocular: Consultar a un médico / atención. </a:t>
                      </a:r>
                      <a:endParaRPr lang="en-US" dirty="0"/>
                    </a:p>
                  </a:txBody>
                  <a:tcPr/>
                </a:tc>
                <a:tc>
                  <a:txBody>
                    <a:bodyPr/>
                    <a:lstStyle/>
                    <a:p>
                      <a:r>
                        <a:rPr lang="es-ES" sz="1800" kern="1200" dirty="0" smtClean="0">
                          <a:solidFill>
                            <a:schemeClr val="dk1"/>
                          </a:solidFill>
                          <a:latin typeface="+mn-lt"/>
                          <a:ea typeface="+mn-ea"/>
                          <a:cs typeface="+mn-cs"/>
                        </a:rPr>
                        <a:t>Daños graves Irritación ocular / ojos </a:t>
                      </a:r>
                      <a:endParaRPr lang="en-US" dirty="0"/>
                    </a:p>
                  </a:txBody>
                  <a:tcPr/>
                </a:tc>
                <a:tc>
                  <a:txBody>
                    <a:bodyPr/>
                    <a:lstStyle/>
                    <a:p>
                      <a:r>
                        <a:rPr lang="en-US" dirty="0" smtClean="0"/>
                        <a:t>2</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P342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P311</a:t>
                      </a:r>
                      <a:endParaRPr lang="en-US" dirty="0"/>
                    </a:p>
                  </a:txBody>
                  <a:tcPr/>
                </a:tc>
                <a:tc>
                  <a:txBody>
                    <a:bodyPr/>
                    <a:lstStyle/>
                    <a:p>
                      <a:r>
                        <a:rPr lang="es-ES" sz="1800" kern="1200" dirty="0" smtClean="0">
                          <a:solidFill>
                            <a:schemeClr val="dk1"/>
                          </a:solidFill>
                          <a:latin typeface="+mn-lt"/>
                          <a:ea typeface="+mn-ea"/>
                          <a:cs typeface="+mn-cs"/>
                        </a:rPr>
                        <a:t>En caso de síntomas respiratorios: Llamar a un CENTRO DE TOXICOLOGÍA / </a:t>
                      </a:r>
                      <a:r>
                        <a:rPr lang="es-ES" sz="1800" kern="1200" dirty="0" err="1" smtClean="0">
                          <a:solidFill>
                            <a:schemeClr val="dk1"/>
                          </a:solidFill>
                          <a:latin typeface="+mn-lt"/>
                          <a:ea typeface="+mn-ea"/>
                          <a:cs typeface="+mn-cs"/>
                        </a:rPr>
                        <a:t>oa</a:t>
                      </a:r>
                      <a:r>
                        <a:rPr lang="es-ES" sz="1800" kern="1200" dirty="0" smtClean="0">
                          <a:solidFill>
                            <a:schemeClr val="dk1"/>
                          </a:solidFill>
                          <a:latin typeface="+mn-lt"/>
                          <a:ea typeface="+mn-ea"/>
                          <a:cs typeface="+mn-cs"/>
                        </a:rPr>
                        <a:t> un médico. </a:t>
                      </a:r>
                      <a:endParaRPr lang="en-US" dirty="0"/>
                    </a:p>
                  </a:txBody>
                  <a:tcPr/>
                </a:tc>
                <a:tc>
                  <a:txBody>
                    <a:bodyPr/>
                    <a:lstStyle/>
                    <a:p>
                      <a:r>
                        <a:rPr lang="es-ES" sz="1800" kern="1200" dirty="0" smtClean="0">
                          <a:solidFill>
                            <a:schemeClr val="dk1"/>
                          </a:solidFill>
                          <a:latin typeface="+mn-lt"/>
                          <a:ea typeface="+mn-ea"/>
                          <a:cs typeface="+mn-cs"/>
                        </a:rPr>
                        <a:t>sensibilización respiratoria </a:t>
                      </a:r>
                      <a:endParaRPr lang="en-US" dirty="0"/>
                    </a:p>
                  </a:txBody>
                  <a:tcPr/>
                </a:tc>
                <a:tc>
                  <a:txBody>
                    <a:bodyPr/>
                    <a:lstStyle/>
                    <a:p>
                      <a:r>
                        <a:rPr lang="en-US" dirty="0" smtClean="0"/>
                        <a:t>1</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P370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P376</a:t>
                      </a:r>
                      <a:endParaRPr lang="en-US" dirty="0"/>
                    </a:p>
                  </a:txBody>
                  <a:tcPr/>
                </a:tc>
                <a:tc>
                  <a:txBody>
                    <a:bodyPr/>
                    <a:lstStyle/>
                    <a:p>
                      <a:r>
                        <a:rPr lang="es-ES" sz="1800" kern="1200" dirty="0" smtClean="0">
                          <a:solidFill>
                            <a:schemeClr val="dk1"/>
                          </a:solidFill>
                          <a:latin typeface="+mn-lt"/>
                          <a:ea typeface="+mn-ea"/>
                          <a:cs typeface="+mn-cs"/>
                        </a:rPr>
                        <a:t>En caso de incendio: Detener la fuga si es seguro hacerlo. </a:t>
                      </a:r>
                      <a:endParaRPr lang="en-US" dirty="0"/>
                    </a:p>
                  </a:txBody>
                  <a:tcPr/>
                </a:tc>
                <a:tc>
                  <a:txBody>
                    <a:bodyPr/>
                    <a:lstStyle/>
                    <a:p>
                      <a:r>
                        <a:rPr lang="es-ES" sz="1800" kern="1200" dirty="0" smtClean="0">
                          <a:solidFill>
                            <a:schemeClr val="dk1"/>
                          </a:solidFill>
                          <a:latin typeface="+mn-lt"/>
                          <a:ea typeface="+mn-ea"/>
                          <a:cs typeface="+mn-cs"/>
                        </a:rPr>
                        <a:t>Gases comburentes </a:t>
                      </a:r>
                      <a:endParaRPr lang="en-US" dirty="0"/>
                    </a:p>
                  </a:txBody>
                  <a:tcPr/>
                </a:tc>
                <a:tc>
                  <a:txBody>
                    <a:bodyPr/>
                    <a:lstStyle/>
                    <a:p>
                      <a:r>
                        <a:rPr lang="en-US" dirty="0" smtClean="0"/>
                        <a:t>1</a:t>
                      </a:r>
                      <a:endParaRPr lang="en-US" dirty="0"/>
                    </a:p>
                  </a:txBody>
                  <a:tcPr/>
                </a:tc>
                <a:tc>
                  <a:txBody>
                    <a:bodyPr/>
                    <a:lstStyle/>
                    <a:p>
                      <a:endParaRPr lang="en-US" dirty="0"/>
                    </a:p>
                  </a:txBody>
                  <a:tcPr/>
                </a:tc>
              </a:tr>
              <a:tr h="235788">
                <a:tc rowSpan="8">
                  <a:txBody>
                    <a:bodyPr/>
                    <a:lstStyle/>
                    <a:p>
                      <a:r>
                        <a:rPr lang="en-US" sz="1800" kern="1200" baseline="0" dirty="0" smtClean="0">
                          <a:solidFill>
                            <a:schemeClr val="dk1"/>
                          </a:solidFill>
                          <a:latin typeface="+mn-lt"/>
                          <a:ea typeface="+mn-ea"/>
                          <a:cs typeface="+mn-cs"/>
                        </a:rPr>
                        <a:t>P370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P378</a:t>
                      </a:r>
                      <a:endParaRPr lang="en-US" dirty="0"/>
                    </a:p>
                  </a:txBody>
                  <a:tcPr/>
                </a:tc>
                <a:tc rowSpan="8">
                  <a:txBody>
                    <a:bodyPr/>
                    <a:lstStyle/>
                    <a:p>
                      <a:r>
                        <a:rPr lang="es-ES" sz="1800" kern="1200" dirty="0" smtClean="0">
                          <a:solidFill>
                            <a:schemeClr val="dk1"/>
                          </a:solidFill>
                          <a:latin typeface="+mn-lt"/>
                          <a:ea typeface="+mn-ea"/>
                          <a:cs typeface="+mn-cs"/>
                        </a:rPr>
                        <a:t>En caso de incendio: Utilizar ... para apagarlo. </a:t>
                      </a:r>
                      <a:endParaRPr lang="en-US" dirty="0"/>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8">
                  <a:txBody>
                    <a:bodyPr/>
                    <a:lstStyle/>
                    <a:p>
                      <a:endParaRPr lang="en-US"/>
                    </a:p>
                  </a:txBody>
                  <a:tcPr/>
                </a:tc>
              </a:tr>
              <a:tr h="206459">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inflamables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36077">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Productos químicos que reaccionan espontáneamente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pirofóricos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pirofóricos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comburentes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P370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P380</a:t>
                      </a:r>
                      <a:endParaRPr lang="en-US" dirty="0"/>
                    </a:p>
                  </a:txBody>
                  <a:tcPr/>
                </a:tc>
                <a:tc>
                  <a:txBody>
                    <a:bodyPr/>
                    <a:lstStyle/>
                    <a:p>
                      <a:r>
                        <a:rPr lang="es-ES" sz="1800" kern="1200" dirty="0" smtClean="0">
                          <a:solidFill>
                            <a:schemeClr val="dk1"/>
                          </a:solidFill>
                          <a:latin typeface="+mn-lt"/>
                          <a:ea typeface="+mn-ea"/>
                          <a:cs typeface="+mn-cs"/>
                        </a:rPr>
                        <a:t>En caso de incendio: Evacuar la zona. </a:t>
                      </a:r>
                      <a:endParaRPr lang="en-US" dirty="0"/>
                    </a:p>
                  </a:txBody>
                  <a:tcPr/>
                </a:tc>
                <a:tc>
                  <a:txBody>
                    <a:bodyPr/>
                    <a:lstStyle/>
                    <a:p>
                      <a:r>
                        <a:rPr lang="es-ES" sz="1800" kern="1200" dirty="0" smtClean="0">
                          <a:solidFill>
                            <a:schemeClr val="dk1"/>
                          </a:solidFill>
                          <a:latin typeface="+mn-lt"/>
                          <a:ea typeface="+mn-ea"/>
                          <a:cs typeface="+mn-cs"/>
                        </a:rPr>
                        <a:t>Explosivos </a:t>
                      </a:r>
                      <a:endParaRPr lang="en-US" dirty="0"/>
                    </a:p>
                  </a:txBody>
                  <a:tcPr/>
                </a:tc>
                <a:tc>
                  <a:txBody>
                    <a:bodyPr/>
                    <a:lstStyle/>
                    <a:p>
                      <a:r>
                        <a:rPr lang="es-ES" sz="1800" kern="1200" dirty="0" smtClean="0">
                          <a:solidFill>
                            <a:schemeClr val="dk1"/>
                          </a:solidFill>
                          <a:latin typeface="+mn-lt"/>
                          <a:ea typeface="+mn-ea"/>
                          <a:cs typeface="+mn-cs"/>
                        </a:rPr>
                        <a:t>Divisiones </a:t>
                      </a:r>
                      <a:r>
                        <a:rPr lang="en-US" sz="1800" kern="1200" baseline="0" dirty="0" smtClean="0">
                          <a:solidFill>
                            <a:schemeClr val="dk1"/>
                          </a:solidFill>
                          <a:latin typeface="+mn-lt"/>
                          <a:ea typeface="+mn-ea"/>
                          <a:cs typeface="+mn-cs"/>
                        </a:rPr>
                        <a:t> 1.1, 1.2, 1.3, 1.4, 1.5</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P370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P380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P375</a:t>
                      </a:r>
                      <a:endParaRPr lang="en-US" dirty="0"/>
                    </a:p>
                  </a:txBody>
                  <a:tcPr/>
                </a:tc>
                <a:tc>
                  <a:txBody>
                    <a:bodyPr/>
                    <a:lstStyle/>
                    <a:p>
                      <a:r>
                        <a:rPr lang="es-ES" sz="1800" kern="1200" dirty="0" smtClean="0">
                          <a:solidFill>
                            <a:schemeClr val="dk1"/>
                          </a:solidFill>
                          <a:latin typeface="+mn-lt"/>
                          <a:ea typeface="+mn-ea"/>
                          <a:cs typeface="+mn-cs"/>
                        </a:rPr>
                        <a:t>En caso de incendio: Evacuar la zona. Combatir el incendio a distancia, dado el riesgo de explosión. </a:t>
                      </a:r>
                      <a:endParaRPr lang="en-US" dirty="0"/>
                    </a:p>
                  </a:txBody>
                  <a:tcPr/>
                </a:tc>
                <a:tc>
                  <a:txBody>
                    <a:bodyPr/>
                    <a:lstStyle/>
                    <a:p>
                      <a:r>
                        <a:rPr lang="es-ES" sz="1800" kern="1200" dirty="0" smtClean="0">
                          <a:solidFill>
                            <a:schemeClr val="dk1"/>
                          </a:solidFill>
                          <a:latin typeface="+mn-lt"/>
                          <a:ea typeface="+mn-ea"/>
                          <a:cs typeface="+mn-cs"/>
                        </a:rPr>
                        <a:t>Productos químicos que reaccionan espontáneamente </a:t>
                      </a:r>
                      <a:endParaRPr lang="en-US" dirty="0"/>
                    </a:p>
                  </a:txBody>
                  <a:tcPr/>
                </a:tc>
                <a:tc>
                  <a:txBody>
                    <a:bodyPr/>
                    <a:lstStyle/>
                    <a:p>
                      <a:r>
                        <a:rPr lang="es-ES" sz="1800" kern="1200" dirty="0" smtClean="0">
                          <a:solidFill>
                            <a:schemeClr val="dk1"/>
                          </a:solidFill>
                          <a:latin typeface="+mn-lt"/>
                          <a:ea typeface="+mn-ea"/>
                          <a:cs typeface="+mn-cs"/>
                        </a:rPr>
                        <a:t>Tipos</a:t>
                      </a:r>
                      <a:r>
                        <a:rPr lang="en-US" sz="1800" kern="1200" baseline="0" dirty="0" smtClean="0">
                          <a:solidFill>
                            <a:schemeClr val="dk1"/>
                          </a:solidFill>
                          <a:latin typeface="+mn-lt"/>
                          <a:ea typeface="+mn-ea"/>
                          <a:cs typeface="+mn-cs"/>
                        </a:rPr>
                        <a:t> A, B</a:t>
                      </a:r>
                      <a:endParaRPr lang="en-US" dirty="0"/>
                    </a:p>
                  </a:txBody>
                  <a:tcPr/>
                </a:tc>
                <a:tc>
                  <a:txBody>
                    <a:bodyPr/>
                    <a:lstStyle/>
                    <a:p>
                      <a:endParaRPr lang="en-US"/>
                    </a:p>
                  </a:txBody>
                  <a:tcPr/>
                </a:tc>
              </a:tr>
              <a:tr h="430745">
                <a:tc rowSpan="2">
                  <a:txBody>
                    <a:bodyPr/>
                    <a:lstStyle/>
                    <a:p>
                      <a:r>
                        <a:rPr lang="en-US" sz="1800" kern="1200" baseline="0" dirty="0" smtClean="0">
                          <a:solidFill>
                            <a:schemeClr val="dk1"/>
                          </a:solidFill>
                          <a:latin typeface="+mn-lt"/>
                          <a:ea typeface="+mn-ea"/>
                          <a:cs typeface="+mn-cs"/>
                        </a:rPr>
                        <a:t>P371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P380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P375</a:t>
                      </a:r>
                      <a:endParaRPr lang="en-US"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smtClean="0">
                          <a:solidFill>
                            <a:schemeClr val="dk1"/>
                          </a:solidFill>
                          <a:latin typeface="+mn-lt"/>
                          <a:ea typeface="+mn-ea"/>
                          <a:cs typeface="+mn-cs"/>
                        </a:rPr>
                        <a:t>En caso de incendio importante y en grandes cantidades: Evacuar la zona. Combatir el incendio a distancia, dado el riesgo de explosión.</a:t>
                      </a:r>
                      <a:endParaRPr lang="es-ES" dirty="0" smtClean="0"/>
                    </a:p>
                  </a:txBody>
                  <a:tcPr/>
                </a:tc>
                <a:tc>
                  <a:txBody>
                    <a:bodyPr/>
                    <a:lstStyle/>
                    <a:p>
                      <a:r>
                        <a:rPr lang="es-ES" sz="1800" kern="1200" dirty="0" smtClean="0">
                          <a:solidFill>
                            <a:schemeClr val="dk1"/>
                          </a:solidFill>
                          <a:latin typeface="+mn-lt"/>
                          <a:ea typeface="+mn-ea"/>
                          <a:cs typeface="+mn-cs"/>
                        </a:rPr>
                        <a:t>líquidos comburentes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1032295">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905000" y="152400"/>
          <a:ext cx="12649200" cy="41701720"/>
        </p:xfrm>
        <a:graphic>
          <a:graphicData uri="http://schemas.openxmlformats.org/drawingml/2006/table">
            <a:tbl>
              <a:tblPr firstRow="1" bandRow="1">
                <a:tableStyleId>{5C22544A-7EE6-4342-B048-85BDC9FD1C3A}</a:tableStyleId>
              </a:tblPr>
              <a:tblGrid>
                <a:gridCol w="1143000"/>
                <a:gridCol w="3200400"/>
                <a:gridCol w="2819400"/>
                <a:gridCol w="2956560"/>
                <a:gridCol w="2529840"/>
              </a:tblGrid>
              <a:tr h="526415">
                <a:tc>
                  <a:txBody>
                    <a:bodyPr/>
                    <a:lstStyle/>
                    <a:p>
                      <a:r>
                        <a:rPr lang="es-ES" sz="1800" b="1" kern="1200" dirty="0" smtClean="0">
                          <a:solidFill>
                            <a:schemeClr val="lt1"/>
                          </a:solidFill>
                          <a:latin typeface="+mn-lt"/>
                          <a:ea typeface="+mn-ea"/>
                          <a:cs typeface="+mn-cs"/>
                        </a:rPr>
                        <a:t>P - Código </a:t>
                      </a:r>
                      <a:endParaRPr lang="en-US" dirty="0"/>
                    </a:p>
                  </a:txBody>
                  <a:tcPr/>
                </a:tc>
                <a:tc>
                  <a:txBody>
                    <a:bodyPr/>
                    <a:lstStyle/>
                    <a:p>
                      <a:r>
                        <a:rPr lang="es-ES" sz="1800" b="1" kern="1200" dirty="0" smtClean="0">
                          <a:solidFill>
                            <a:schemeClr val="lt1"/>
                          </a:solidFill>
                          <a:latin typeface="+mn-lt"/>
                          <a:ea typeface="+mn-ea"/>
                          <a:cs typeface="+mn-cs"/>
                        </a:rPr>
                        <a:t>Afirmaciones generales de precaución - Almacenamiento </a:t>
                      </a:r>
                      <a:endParaRPr lang="en-US" dirty="0"/>
                    </a:p>
                  </a:txBody>
                  <a:tcPr/>
                </a:tc>
                <a:tc>
                  <a:txBody>
                    <a:bodyPr/>
                    <a:lstStyle/>
                    <a:p>
                      <a:r>
                        <a:rPr lang="es-ES" sz="1800" b="1" kern="1200" dirty="0" smtClean="0">
                          <a:solidFill>
                            <a:schemeClr val="lt1"/>
                          </a:solidFill>
                          <a:latin typeface="+mn-lt"/>
                          <a:ea typeface="+mn-ea"/>
                          <a:cs typeface="+mn-cs"/>
                        </a:rPr>
                        <a:t>clase de riesgo </a:t>
                      </a:r>
                      <a:endParaRPr lang="en-US" dirty="0"/>
                    </a:p>
                  </a:txBody>
                  <a:tcPr/>
                </a:tc>
                <a:tc>
                  <a:txBody>
                    <a:bodyPr/>
                    <a:lstStyle/>
                    <a:p>
                      <a:r>
                        <a:rPr lang="es-ES" sz="1800" b="1" kern="1200" dirty="0" smtClean="0">
                          <a:solidFill>
                            <a:schemeClr val="lt1"/>
                          </a:solidFill>
                          <a:latin typeface="+mn-lt"/>
                          <a:ea typeface="+mn-ea"/>
                          <a:cs typeface="+mn-cs"/>
                        </a:rPr>
                        <a:t>categoría de peligro </a:t>
                      </a:r>
                      <a:endParaRPr lang="en-US" dirty="0"/>
                    </a:p>
                  </a:txBody>
                  <a:tcPr/>
                </a:tc>
                <a:tc>
                  <a:txBody>
                    <a:bodyPr/>
                    <a:lstStyle/>
                    <a:p>
                      <a:r>
                        <a:rPr lang="es-ES" sz="1800" b="1" kern="1200" dirty="0" smtClean="0">
                          <a:solidFill>
                            <a:schemeClr val="lt1"/>
                          </a:solidFill>
                          <a:latin typeface="+mn-lt"/>
                          <a:ea typeface="+mn-ea"/>
                          <a:cs typeface="+mn-cs"/>
                        </a:rPr>
                        <a:t>Condiciones para el uso</a:t>
                      </a:r>
                      <a:endParaRPr lang="en-US" dirty="0"/>
                    </a:p>
                  </a:txBody>
                  <a:tcPr/>
                </a:tc>
              </a:tr>
              <a:tr h="526415">
                <a:tc>
                  <a:txBody>
                    <a:bodyPr/>
                    <a:lstStyle/>
                    <a:p>
                      <a:r>
                        <a:rPr lang="en-US" sz="1800" kern="1200" baseline="0" dirty="0" smtClean="0">
                          <a:solidFill>
                            <a:schemeClr val="dk1"/>
                          </a:solidFill>
                          <a:latin typeface="+mn-lt"/>
                          <a:ea typeface="+mn-ea"/>
                          <a:cs typeface="+mn-cs"/>
                        </a:rPr>
                        <a:t>P401</a:t>
                      </a:r>
                      <a:endParaRPr lang="en-US" dirty="0"/>
                    </a:p>
                  </a:txBody>
                  <a:tcPr/>
                </a:tc>
                <a:tc>
                  <a:txBody>
                    <a:bodyPr/>
                    <a:lstStyle/>
                    <a:p>
                      <a:r>
                        <a:rPr lang="es-ES" sz="1800" kern="1200" dirty="0" smtClean="0">
                          <a:solidFill>
                            <a:schemeClr val="dk1"/>
                          </a:solidFill>
                          <a:latin typeface="+mn-lt"/>
                          <a:ea typeface="+mn-ea"/>
                          <a:cs typeface="+mn-cs"/>
                        </a:rPr>
                        <a:t>Almacenamiento .... </a:t>
                      </a:r>
                      <a:endParaRPr lang="en-US" dirty="0"/>
                    </a:p>
                  </a:txBody>
                  <a:tcPr/>
                </a:tc>
                <a:tc>
                  <a:txBody>
                    <a:bodyPr/>
                    <a:lstStyle/>
                    <a:p>
                      <a:r>
                        <a:rPr lang="es-ES" sz="1800" kern="1200" dirty="0" smtClean="0">
                          <a:solidFill>
                            <a:schemeClr val="dk1"/>
                          </a:solidFill>
                          <a:latin typeface="+mn-lt"/>
                          <a:ea typeface="+mn-ea"/>
                          <a:cs typeface="+mn-cs"/>
                        </a:rPr>
                        <a:t>Explosivos </a:t>
                      </a:r>
                      <a:endParaRPr lang="en-US" dirty="0"/>
                    </a:p>
                  </a:txBody>
                  <a:tcPr/>
                </a:tc>
                <a:tc>
                  <a:txBody>
                    <a:bodyPr/>
                    <a:lstStyle/>
                    <a:p>
                      <a:r>
                        <a:rPr lang="es-ES" sz="1800" kern="1200" dirty="0" smtClean="0">
                          <a:solidFill>
                            <a:schemeClr val="dk1"/>
                          </a:solidFill>
                          <a:latin typeface="+mn-lt"/>
                          <a:ea typeface="+mn-ea"/>
                          <a:cs typeface="+mn-cs"/>
                        </a:rPr>
                        <a:t>Explosivos inestables y Divisiones </a:t>
                      </a:r>
                      <a:r>
                        <a:rPr lang="en-US" sz="1800" kern="1200" baseline="0" dirty="0" smtClean="0">
                          <a:solidFill>
                            <a:schemeClr val="dk1"/>
                          </a:solidFill>
                          <a:latin typeface="+mn-lt"/>
                          <a:ea typeface="+mn-ea"/>
                          <a:cs typeface="+mn-cs"/>
                        </a:rPr>
                        <a:t>1.1,1.2, 1.3, 1.4,1.5</a:t>
                      </a:r>
                      <a:endParaRPr lang="en-US" dirty="0"/>
                    </a:p>
                  </a:txBody>
                  <a:tcPr/>
                </a:tc>
                <a:tc>
                  <a:txBody>
                    <a:bodyPr/>
                    <a:lstStyle/>
                    <a:p>
                      <a:r>
                        <a:rPr lang="es-ES" sz="1800" kern="1200" dirty="0" smtClean="0">
                          <a:solidFill>
                            <a:schemeClr val="dk1"/>
                          </a:solidFill>
                          <a:latin typeface="+mn-lt"/>
                          <a:ea typeface="+mn-ea"/>
                          <a:cs typeface="+mn-cs"/>
                        </a:rPr>
                        <a:t>... De conformidad con los reglamentos / / regionales nacional / internacional (se especificará). </a:t>
                      </a:r>
                      <a:endParaRPr lang="en-US" dirty="0"/>
                    </a:p>
                  </a:txBody>
                  <a:tcPr/>
                </a:tc>
              </a:tr>
              <a:tr h="526415">
                <a:tc>
                  <a:txBody>
                    <a:bodyPr/>
                    <a:lstStyle/>
                    <a:p>
                      <a:r>
                        <a:rPr lang="en-US" sz="1800" kern="1200" baseline="0" dirty="0" smtClean="0">
                          <a:solidFill>
                            <a:schemeClr val="dk1"/>
                          </a:solidFill>
                          <a:latin typeface="+mn-lt"/>
                          <a:ea typeface="+mn-ea"/>
                          <a:cs typeface="+mn-cs"/>
                        </a:rPr>
                        <a:t>P402</a:t>
                      </a:r>
                      <a:endParaRPr lang="en-US" dirty="0"/>
                    </a:p>
                  </a:txBody>
                  <a:tcPr/>
                </a:tc>
                <a:tc>
                  <a:txBody>
                    <a:bodyPr/>
                    <a:lstStyle/>
                    <a:p>
                      <a:r>
                        <a:rPr lang="es-ES" sz="1800" kern="1200" dirty="0" smtClean="0">
                          <a:solidFill>
                            <a:schemeClr val="dk1"/>
                          </a:solidFill>
                          <a:latin typeface="+mn-lt"/>
                          <a:ea typeface="+mn-ea"/>
                          <a:cs typeface="+mn-cs"/>
                        </a:rPr>
                        <a:t>Almacene en un lugar seco. </a:t>
                      </a:r>
                      <a:endParaRPr lang="en-US" dirty="0"/>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166777">
                <a:tc rowSpan="11">
                  <a:txBody>
                    <a:bodyPr/>
                    <a:lstStyle/>
                    <a:p>
                      <a:r>
                        <a:rPr lang="en-US" sz="1800" kern="1200" baseline="0" dirty="0" smtClean="0">
                          <a:solidFill>
                            <a:schemeClr val="dk1"/>
                          </a:solidFill>
                          <a:latin typeface="+mn-lt"/>
                          <a:ea typeface="+mn-ea"/>
                          <a:cs typeface="+mn-cs"/>
                        </a:rPr>
                        <a:t>P403</a:t>
                      </a:r>
                      <a:endParaRPr lang="en-US" dirty="0"/>
                    </a:p>
                  </a:txBody>
                  <a:tcPr/>
                </a:tc>
                <a:tc rowSpan="11">
                  <a:txBody>
                    <a:bodyPr/>
                    <a:lstStyle/>
                    <a:p>
                      <a:r>
                        <a:rPr lang="es-ES" sz="1800" kern="1200" dirty="0" smtClean="0">
                          <a:solidFill>
                            <a:schemeClr val="dk1"/>
                          </a:solidFill>
                          <a:latin typeface="+mn-lt"/>
                          <a:ea typeface="+mn-ea"/>
                          <a:cs typeface="+mn-cs"/>
                        </a:rPr>
                        <a:t>Almacenar en un lugar bien ventilado. </a:t>
                      </a:r>
                      <a:endParaRPr lang="en-US" dirty="0"/>
                    </a:p>
                  </a:txBody>
                  <a:tcPr/>
                </a:tc>
                <a:tc>
                  <a:txBody>
                    <a:bodyPr/>
                    <a:lstStyle/>
                    <a:p>
                      <a:r>
                        <a:rPr lang="es-ES" sz="1800" kern="1200" dirty="0" smtClean="0">
                          <a:solidFill>
                            <a:schemeClr val="dk1"/>
                          </a:solidFill>
                          <a:latin typeface="+mn-lt"/>
                          <a:ea typeface="+mn-ea"/>
                          <a:cs typeface="+mn-cs"/>
                        </a:rPr>
                        <a:t>Gases inflamables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B w="12700" cap="flat" cmpd="sng" algn="ctr">
                      <a:solidFill>
                        <a:schemeClr val="tx1"/>
                      </a:solidFill>
                      <a:prstDash val="solid"/>
                      <a:round/>
                      <a:headEnd type="none" w="med" len="med"/>
                      <a:tailEnd type="none" w="med" len="med"/>
                    </a:lnB>
                  </a:tcPr>
                </a:tc>
                <a:tc rowSpan="11">
                  <a:txBody>
                    <a:bodyPr/>
                    <a:lstStyle/>
                    <a:p>
                      <a:r>
                        <a:rPr lang="es-ES" sz="1800" kern="1200" dirty="0" smtClean="0">
                          <a:solidFill>
                            <a:schemeClr val="dk1"/>
                          </a:solidFill>
                          <a:latin typeface="+mn-lt"/>
                          <a:ea typeface="+mn-ea"/>
                          <a:cs typeface="+mn-cs"/>
                        </a:rPr>
                        <a:t>- Si el producto es volátil y puede generar una atmósfera peligrosa. </a:t>
                      </a:r>
                      <a:endParaRPr lang="en-US" dirty="0"/>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Gases comburentes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rowSpan="4">
                  <a:txBody>
                    <a:bodyPr/>
                    <a:lstStyle/>
                    <a:p>
                      <a:r>
                        <a:rPr lang="es-ES" sz="1800" kern="1200" dirty="0" smtClean="0">
                          <a:solidFill>
                            <a:schemeClr val="dk1"/>
                          </a:solidFill>
                          <a:latin typeface="+mn-lt"/>
                          <a:ea typeface="+mn-ea"/>
                          <a:cs typeface="+mn-cs"/>
                        </a:rPr>
                        <a:t>Gases a presión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gas comprimido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gas licuado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Gas licuado refrigerado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gas disuelto</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Productos químicos que reaccionan espontáneamente</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 B, C,D,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(inhalación)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Exposición-toxicidad a dosis única específica en determinados órganos; (irritación de las vías respiratorias)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Exposición-toxicidad a dosis única específica en determinados órganos; (narcosis)</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P404</a:t>
                      </a:r>
                      <a:endParaRPr lang="en-US" dirty="0"/>
                    </a:p>
                  </a:txBody>
                  <a:tcPr/>
                </a:tc>
                <a:tc>
                  <a:txBody>
                    <a:bodyPr/>
                    <a:lstStyle/>
                    <a:p>
                      <a:r>
                        <a:rPr lang="es-ES" sz="1800" kern="1200" dirty="0" smtClean="0">
                          <a:solidFill>
                            <a:schemeClr val="dk1"/>
                          </a:solidFill>
                          <a:latin typeface="+mn-lt"/>
                          <a:ea typeface="+mn-ea"/>
                          <a:cs typeface="+mn-cs"/>
                        </a:rPr>
                        <a:t>Almacenar en un recipiente cerrado. </a:t>
                      </a:r>
                      <a:endParaRPr lang="en-US" dirty="0"/>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263208">
                <a:tc rowSpan="11">
                  <a:txBody>
                    <a:bodyPr/>
                    <a:lstStyle/>
                    <a:p>
                      <a:r>
                        <a:rPr lang="en-US" sz="1800" kern="1200" baseline="0" dirty="0" smtClean="0">
                          <a:solidFill>
                            <a:schemeClr val="dk1"/>
                          </a:solidFill>
                          <a:latin typeface="+mn-lt"/>
                          <a:ea typeface="+mn-ea"/>
                          <a:cs typeface="+mn-cs"/>
                        </a:rPr>
                        <a:t>P405</a:t>
                      </a:r>
                      <a:endParaRPr lang="en-US" dirty="0"/>
                    </a:p>
                  </a:txBody>
                  <a:tcPr/>
                </a:tc>
                <a:tc rowSpan="11">
                  <a:txBody>
                    <a:bodyPr/>
                    <a:lstStyle/>
                    <a:p>
                      <a:r>
                        <a:rPr lang="es-ES" sz="1800" kern="1200" dirty="0" smtClean="0">
                          <a:solidFill>
                            <a:schemeClr val="dk1"/>
                          </a:solidFill>
                          <a:latin typeface="+mn-lt"/>
                          <a:ea typeface="+mn-ea"/>
                          <a:cs typeface="+mn-cs"/>
                        </a:rPr>
                        <a:t>Guardar bajo llave. </a:t>
                      </a:r>
                      <a:endParaRPr lang="en-US" dirty="0"/>
                    </a:p>
                  </a:txBody>
                  <a:tcPr/>
                </a:tc>
                <a:tc>
                  <a:txBody>
                    <a:bodyPr/>
                    <a:lstStyle/>
                    <a:p>
                      <a:r>
                        <a:rPr lang="es-ES" sz="1800" kern="1200" dirty="0" smtClean="0">
                          <a:solidFill>
                            <a:schemeClr val="dk1"/>
                          </a:solidFill>
                          <a:latin typeface="+mn-lt"/>
                          <a:ea typeface="+mn-ea"/>
                          <a:cs typeface="+mn-cs"/>
                        </a:rPr>
                        <a:t>Toxicidad aguda (oral)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1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(dérmica)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(inhalación)</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Irritación de la corrosión de la piel / piel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es-ES" sz="1800" kern="1200" dirty="0" err="1" smtClean="0">
                          <a:solidFill>
                            <a:schemeClr val="dk1"/>
                          </a:solidFill>
                          <a:latin typeface="+mn-lt"/>
                          <a:ea typeface="+mn-ea"/>
                          <a:cs typeface="+mn-cs"/>
                        </a:rPr>
                        <a:t>Mutagenicidad</a:t>
                      </a:r>
                      <a:r>
                        <a:rPr lang="es-ES" sz="1800" kern="1200" dirty="0" smtClean="0">
                          <a:solidFill>
                            <a:schemeClr val="dk1"/>
                          </a:solidFill>
                          <a:latin typeface="+mn-lt"/>
                          <a:ea typeface="+mn-ea"/>
                          <a:cs typeface="+mn-cs"/>
                        </a:rPr>
                        <a:t> en células germinales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err="1" smtClean="0">
                          <a:solidFill>
                            <a:schemeClr val="dk1"/>
                          </a:solidFill>
                          <a:latin typeface="+mn-lt"/>
                          <a:ea typeface="+mn-ea"/>
                          <a:cs typeface="+mn-cs"/>
                        </a:rPr>
                        <a:t>Carcinogenicidad</a:t>
                      </a:r>
                      <a:r>
                        <a:rPr lang="es-ES" sz="1800" kern="1200" dirty="0" smtClean="0">
                          <a:solidFill>
                            <a:schemeClr val="dk1"/>
                          </a:solidFill>
                          <a:latin typeface="+mn-lt"/>
                          <a:ea typeface="+mn-ea"/>
                          <a:cs typeface="+mn-cs"/>
                        </a:rPr>
                        <a: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Exposición-toxicidad a dosis única específica en determinados órganos; (irritación de las vías respiratorias)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Exposición-toxicidad a dosis única específica en determinados órganos; (narcosis)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peligro de aspiración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P406</a:t>
                      </a:r>
                      <a:endParaRPr lang="en-US" dirty="0"/>
                    </a:p>
                  </a:txBody>
                  <a:tcPr/>
                </a:tc>
                <a:tc>
                  <a:txBody>
                    <a:bodyPr/>
                    <a:lstStyle/>
                    <a:p>
                      <a:r>
                        <a:rPr lang="es-ES" sz="1800" kern="1200" dirty="0" smtClean="0">
                          <a:solidFill>
                            <a:schemeClr val="dk1"/>
                          </a:solidFill>
                          <a:latin typeface="+mn-lt"/>
                          <a:ea typeface="+mn-ea"/>
                          <a:cs typeface="+mn-cs"/>
                        </a:rPr>
                        <a:t>Almacenar en resistente a la corrosión / ... recipiente con un revestimiento interior resistente. </a:t>
                      </a:r>
                      <a:endParaRPr lang="en-US" dirty="0"/>
                    </a:p>
                  </a:txBody>
                  <a:tcPr/>
                </a:tc>
                <a:tc>
                  <a:txBody>
                    <a:bodyPr/>
                    <a:lstStyle/>
                    <a:p>
                      <a:r>
                        <a:rPr lang="es-ES" sz="1800" kern="1200" dirty="0" smtClean="0">
                          <a:solidFill>
                            <a:schemeClr val="dk1"/>
                          </a:solidFill>
                          <a:latin typeface="+mn-lt"/>
                          <a:ea typeface="+mn-ea"/>
                          <a:cs typeface="+mn-cs"/>
                        </a:rPr>
                        <a:t>Corrosivos para los metales </a:t>
                      </a:r>
                      <a:endParaRPr lang="en-US" dirty="0"/>
                    </a:p>
                  </a:txBody>
                  <a:tcPr/>
                </a:tc>
                <a:tc>
                  <a:txBody>
                    <a:bodyPr/>
                    <a:lstStyle/>
                    <a:p>
                      <a:r>
                        <a:rPr lang="en-US" dirty="0" smtClean="0"/>
                        <a:t>1</a:t>
                      </a:r>
                      <a:endParaRPr lang="en-US" dirty="0"/>
                    </a:p>
                  </a:txBody>
                  <a:tcPr/>
                </a:tc>
                <a:tc>
                  <a:txBody>
                    <a:bodyPr/>
                    <a:lstStyle/>
                    <a:p>
                      <a:r>
                        <a:rPr lang="es-ES" sz="1800" kern="1200" dirty="0" smtClean="0">
                          <a:solidFill>
                            <a:schemeClr val="dk1"/>
                          </a:solidFill>
                          <a:latin typeface="+mn-lt"/>
                          <a:ea typeface="+mn-ea"/>
                          <a:cs typeface="+mn-cs"/>
                        </a:rPr>
                        <a:t>... El fabricante / proveedor especificarán otros materiales compatibles.</a:t>
                      </a:r>
                      <a:endParaRPr lang="en-US" dirty="0"/>
                    </a:p>
                  </a:txBody>
                  <a:tcPr/>
                </a:tc>
              </a:tr>
              <a:tr h="526415">
                <a:tc>
                  <a:txBody>
                    <a:bodyPr/>
                    <a:lstStyle/>
                    <a:p>
                      <a:r>
                        <a:rPr lang="en-US" sz="1800" kern="1200" baseline="0" dirty="0" smtClean="0">
                          <a:solidFill>
                            <a:schemeClr val="dk1"/>
                          </a:solidFill>
                          <a:latin typeface="+mn-lt"/>
                          <a:ea typeface="+mn-ea"/>
                          <a:cs typeface="+mn-cs"/>
                        </a:rPr>
                        <a:t>P407</a:t>
                      </a:r>
                      <a:endParaRPr lang="en-US" dirty="0"/>
                    </a:p>
                  </a:txBody>
                  <a:tcPr/>
                </a:tc>
                <a:tc>
                  <a:txBody>
                    <a:bodyPr/>
                    <a:lstStyle/>
                    <a:p>
                      <a:r>
                        <a:rPr lang="es-ES" sz="1800" kern="1200" dirty="0" smtClean="0">
                          <a:solidFill>
                            <a:schemeClr val="dk1"/>
                          </a:solidFill>
                          <a:latin typeface="+mn-lt"/>
                          <a:ea typeface="+mn-ea"/>
                          <a:cs typeface="+mn-cs"/>
                        </a:rPr>
                        <a:t>Mantenga un espacio de aire entre pilas / bandejas. </a:t>
                      </a:r>
                      <a:endParaRPr lang="en-US" dirty="0"/>
                    </a:p>
                  </a:txBody>
                  <a:tcPr/>
                </a:tc>
                <a:tc>
                  <a:txBody>
                    <a:bodyPr/>
                    <a:lstStyle/>
                    <a:p>
                      <a:r>
                        <a:rPr lang="es-ES" sz="1800" kern="1200" dirty="0" smtClean="0">
                          <a:solidFill>
                            <a:schemeClr val="dk1"/>
                          </a:solidFill>
                          <a:latin typeface="+mn-lt"/>
                          <a:ea typeface="+mn-ea"/>
                          <a:cs typeface="+mn-cs"/>
                        </a:rPr>
                        <a:t>Productos químicos que experimentan calentamiento espontáneo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dirty="0"/>
                    </a:p>
                  </a:txBody>
                  <a:tcPr/>
                </a:tc>
              </a:tr>
              <a:tr h="263208">
                <a:tc rowSpan="4">
                  <a:txBody>
                    <a:bodyPr/>
                    <a:lstStyle/>
                    <a:p>
                      <a:r>
                        <a:rPr lang="en-US" sz="1800" kern="1200" baseline="0" dirty="0" smtClean="0">
                          <a:solidFill>
                            <a:schemeClr val="dk1"/>
                          </a:solidFill>
                          <a:latin typeface="+mn-lt"/>
                          <a:ea typeface="+mn-ea"/>
                          <a:cs typeface="+mn-cs"/>
                        </a:rPr>
                        <a:t>P410</a:t>
                      </a:r>
                      <a:endParaRPr lang="en-US" dirty="0"/>
                    </a:p>
                  </a:txBody>
                  <a:tcPr/>
                </a:tc>
                <a:tc rowSpan="4">
                  <a:txBody>
                    <a:bodyPr/>
                    <a:lstStyle/>
                    <a:p>
                      <a:r>
                        <a:rPr lang="es-ES" sz="1800" kern="1200" dirty="0" smtClean="0">
                          <a:solidFill>
                            <a:schemeClr val="dk1"/>
                          </a:solidFill>
                          <a:latin typeface="+mn-lt"/>
                          <a:ea typeface="+mn-ea"/>
                          <a:cs typeface="+mn-cs"/>
                        </a:rPr>
                        <a:t>Proteger de la luz solar. </a:t>
                      </a:r>
                      <a:endParaRPr lang="en-US" dirty="0"/>
                    </a:p>
                  </a:txBody>
                  <a:tcPr/>
                </a:tc>
                <a:tc>
                  <a:txBody>
                    <a:bodyPr/>
                    <a:lstStyle/>
                    <a:p>
                      <a:r>
                        <a:rPr lang="es-ES" sz="1800" kern="1200" dirty="0" smtClean="0">
                          <a:solidFill>
                            <a:schemeClr val="dk1"/>
                          </a:solidFill>
                          <a:latin typeface="+mn-lt"/>
                          <a:ea typeface="+mn-ea"/>
                          <a:cs typeface="+mn-cs"/>
                        </a:rPr>
                        <a:t>aerosoles inflamables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Gases a presión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gas comprimido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gas licuado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gas disuelto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Productos químicos que experimentan calentamiento espontáneo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Los peróxidos orgánicos </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Tipos </a:t>
                      </a:r>
                      <a:r>
                        <a:rPr lang="es-E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439372">
                <a:tc rowSpan="2">
                  <a:txBody>
                    <a:bodyPr/>
                    <a:lstStyle/>
                    <a:p>
                      <a:r>
                        <a:rPr lang="en-US" sz="1800" kern="1200" baseline="0" dirty="0" smtClean="0">
                          <a:solidFill>
                            <a:schemeClr val="dk1"/>
                          </a:solidFill>
                          <a:latin typeface="+mn-lt"/>
                          <a:ea typeface="+mn-ea"/>
                          <a:cs typeface="+mn-cs"/>
                        </a:rPr>
                        <a:t>P411</a:t>
                      </a:r>
                      <a:endParaRPr lang="en-US" dirty="0"/>
                    </a:p>
                  </a:txBody>
                  <a:tcPr/>
                </a:tc>
                <a:tc rowSpan="2">
                  <a:txBody>
                    <a:bodyPr/>
                    <a:lstStyle/>
                    <a:p>
                      <a:r>
                        <a:rPr lang="es-ES" sz="1800" kern="1200" dirty="0" smtClean="0">
                          <a:solidFill>
                            <a:schemeClr val="dk1"/>
                          </a:solidFill>
                          <a:latin typeface="+mn-lt"/>
                          <a:ea typeface="+mn-ea"/>
                          <a:cs typeface="+mn-cs"/>
                        </a:rPr>
                        <a:t>Mantener a una temperatura no superior a ... ° C / ... ° F. </a:t>
                      </a:r>
                      <a:endParaRPr lang="en-US" dirty="0"/>
                    </a:p>
                  </a:txBody>
                  <a:tcPr/>
                </a:tc>
                <a:tc>
                  <a:txBody>
                    <a:bodyPr/>
                    <a:lstStyle/>
                    <a:p>
                      <a:r>
                        <a:rPr lang="es-ES" sz="1800" kern="1200" dirty="0" smtClean="0">
                          <a:solidFill>
                            <a:schemeClr val="dk1"/>
                          </a:solidFill>
                          <a:latin typeface="+mn-lt"/>
                          <a:ea typeface="+mn-ea"/>
                          <a:cs typeface="+mn-cs"/>
                        </a:rPr>
                        <a:t>Productos químicos que reaccionan espontáneamente </a:t>
                      </a: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 </a:t>
                      </a:r>
                      <a:r>
                        <a:rPr lang="es-E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B w="12700" cap="flat" cmpd="sng" algn="ctr">
                      <a:solidFill>
                        <a:schemeClr val="tx1"/>
                      </a:solidFill>
                      <a:prstDash val="solid"/>
                      <a:round/>
                      <a:headEnd type="none" w="med" len="med"/>
                      <a:tailEnd type="none" w="med" len="med"/>
                    </a:lnB>
                  </a:tcPr>
                </a:tc>
                <a:tc rowSpan="2">
                  <a:txBody>
                    <a:bodyPr/>
                    <a:lstStyle/>
                    <a:p>
                      <a:r>
                        <a:rPr lang="es-ES" sz="1800" kern="1200" dirty="0" smtClean="0">
                          <a:solidFill>
                            <a:schemeClr val="dk1"/>
                          </a:solidFill>
                          <a:latin typeface="+mn-lt"/>
                          <a:ea typeface="+mn-ea"/>
                          <a:cs typeface="+mn-cs"/>
                        </a:rPr>
                        <a:t>... El fabricante / proveedor especificarán la temperatura </a:t>
                      </a:r>
                      <a:endParaRPr lang="en-US" dirty="0"/>
                    </a:p>
                  </a:txBody>
                  <a:tcPr/>
                </a:tc>
              </a:tr>
              <a:tr h="200708">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Los peróxidos orgánicos </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Tipos </a:t>
                      </a:r>
                      <a:r>
                        <a:rPr lang="es-E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P412</a:t>
                      </a:r>
                      <a:endParaRPr lang="en-US" dirty="0"/>
                    </a:p>
                  </a:txBody>
                  <a:tcPr/>
                </a:tc>
                <a:tc>
                  <a:txBody>
                    <a:bodyPr/>
                    <a:lstStyle/>
                    <a:p>
                      <a:r>
                        <a:rPr lang="es-ES" sz="1800" kern="1200" dirty="0" smtClean="0">
                          <a:solidFill>
                            <a:schemeClr val="dk1"/>
                          </a:solidFill>
                          <a:latin typeface="+mn-lt"/>
                          <a:ea typeface="+mn-ea"/>
                          <a:cs typeface="+mn-cs"/>
                        </a:rPr>
                        <a:t>No exponer a temperaturas superiores a 50 </a:t>
                      </a:r>
                      <a:r>
                        <a:rPr lang="es-ES" sz="1800" kern="1200" dirty="0" err="1" smtClean="0">
                          <a:solidFill>
                            <a:schemeClr val="dk1"/>
                          </a:solidFill>
                          <a:latin typeface="+mn-lt"/>
                          <a:ea typeface="+mn-ea"/>
                          <a:cs typeface="+mn-cs"/>
                        </a:rPr>
                        <a:t>oC</a:t>
                      </a:r>
                      <a:r>
                        <a:rPr lang="es-ES" sz="1800" kern="1200" dirty="0" smtClean="0">
                          <a:solidFill>
                            <a:schemeClr val="dk1"/>
                          </a:solidFill>
                          <a:latin typeface="+mn-lt"/>
                          <a:ea typeface="+mn-ea"/>
                          <a:cs typeface="+mn-cs"/>
                        </a:rPr>
                        <a:t>/122 Of.</a:t>
                      </a:r>
                      <a:endParaRPr lang="en-US" dirty="0"/>
                    </a:p>
                  </a:txBody>
                  <a:tcPr/>
                </a:tc>
                <a:tc>
                  <a:txBody>
                    <a:bodyPr/>
                    <a:lstStyle/>
                    <a:p>
                      <a:r>
                        <a:rPr lang="es-ES" sz="1800" kern="1200" smtClean="0">
                          <a:solidFill>
                            <a:schemeClr val="dk1"/>
                          </a:solidFill>
                          <a:latin typeface="+mn-lt"/>
                          <a:ea typeface="+mn-ea"/>
                          <a:cs typeface="+mn-cs"/>
                        </a:rPr>
                        <a:t>aerosoles inflamables</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P413</a:t>
                      </a:r>
                      <a:endParaRPr lang="en-US" dirty="0"/>
                    </a:p>
                  </a:txBody>
                  <a:tcPr/>
                </a:tc>
                <a:tc>
                  <a:txBody>
                    <a:bodyPr/>
                    <a:lstStyle/>
                    <a:p>
                      <a:r>
                        <a:rPr lang="es-ES" sz="1800" kern="1200" dirty="0" smtClean="0">
                          <a:solidFill>
                            <a:schemeClr val="dk1"/>
                          </a:solidFill>
                          <a:latin typeface="+mn-lt"/>
                          <a:ea typeface="+mn-ea"/>
                          <a:cs typeface="+mn-cs"/>
                        </a:rPr>
                        <a:t>Almacenar las cantidades a granel mayor que ... kg / ... libra a temperaturas no superiores a ... º C / ...</a:t>
                      </a:r>
                      <a:r>
                        <a:rPr lang="en-US" sz="1800" b="1" kern="1200" baseline="0" dirty="0" err="1" smtClean="0">
                          <a:solidFill>
                            <a:schemeClr val="dk1"/>
                          </a:solidFill>
                          <a:latin typeface="+mn-lt"/>
                          <a:ea typeface="+mn-ea"/>
                          <a:cs typeface="+mn-cs"/>
                        </a:rPr>
                        <a:t>oF</a:t>
                      </a:r>
                      <a:r>
                        <a:rPr lang="en-US" sz="1800" b="1" kern="1200" baseline="0" dirty="0" smtClean="0">
                          <a:solidFill>
                            <a:schemeClr val="dk1"/>
                          </a:solidFill>
                          <a:latin typeface="+mn-lt"/>
                          <a:ea typeface="+mn-ea"/>
                          <a:cs typeface="+mn-cs"/>
                        </a:rPr>
                        <a:t>.</a:t>
                      </a:r>
                      <a:endParaRPr lang="en-US" dirty="0"/>
                    </a:p>
                  </a:txBody>
                  <a:tcPr/>
                </a:tc>
                <a:tc>
                  <a:txBody>
                    <a:bodyPr/>
                    <a:lstStyle/>
                    <a:p>
                      <a:r>
                        <a:rPr lang="es-ES" sz="1800" kern="1200" dirty="0" smtClean="0">
                          <a:solidFill>
                            <a:schemeClr val="dk1"/>
                          </a:solidFill>
                          <a:latin typeface="+mn-lt"/>
                          <a:ea typeface="+mn-ea"/>
                          <a:cs typeface="+mn-cs"/>
                        </a:rPr>
                        <a:t>Productos químicos que experimentan calentamiento espontáneo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smtClean="0">
                          <a:solidFill>
                            <a:schemeClr val="dk1"/>
                          </a:solidFill>
                          <a:latin typeface="+mn-lt"/>
                          <a:ea typeface="+mn-ea"/>
                          <a:cs typeface="+mn-cs"/>
                        </a:rPr>
                        <a:t>... El fabricante / proveedor para especificar la masa y la temperatura. </a:t>
                      </a:r>
                      <a:endParaRPr lang="en-US" dirty="0"/>
                    </a:p>
                  </a:txBody>
                  <a:tcPr/>
                </a:tc>
              </a:tr>
              <a:tr h="220836">
                <a:tc rowSpan="3">
                  <a:txBody>
                    <a:bodyPr/>
                    <a:lstStyle/>
                    <a:p>
                      <a:r>
                        <a:rPr lang="en-US" sz="1800" kern="1200" baseline="0" dirty="0" smtClean="0">
                          <a:solidFill>
                            <a:schemeClr val="dk1"/>
                          </a:solidFill>
                          <a:latin typeface="+mn-lt"/>
                          <a:ea typeface="+mn-ea"/>
                          <a:cs typeface="+mn-cs"/>
                        </a:rPr>
                        <a:t>P420</a:t>
                      </a:r>
                      <a:endParaRPr lang="en-US" dirty="0"/>
                    </a:p>
                  </a:txBody>
                  <a:tcPr/>
                </a:tc>
                <a:tc rowSpan="3">
                  <a:txBody>
                    <a:bodyPr/>
                    <a:lstStyle/>
                    <a:p>
                      <a:r>
                        <a:rPr lang="es-ES" sz="1800" kern="1200" dirty="0" smtClean="0">
                          <a:solidFill>
                            <a:schemeClr val="dk1"/>
                          </a:solidFill>
                          <a:latin typeface="+mn-lt"/>
                          <a:ea typeface="+mn-ea"/>
                          <a:cs typeface="+mn-cs"/>
                        </a:rPr>
                        <a:t>Almacene lejos de otros materiales. </a:t>
                      </a:r>
                      <a:endParaRPr lang="en-US" dirty="0"/>
                    </a:p>
                  </a:txBody>
                  <a:tcPr/>
                </a:tc>
                <a:tc>
                  <a:txBody>
                    <a:bodyPr/>
                    <a:lstStyle/>
                    <a:p>
                      <a:r>
                        <a:rPr lang="es-ES" sz="1800" kern="1200" dirty="0" smtClean="0">
                          <a:solidFill>
                            <a:schemeClr val="dk1"/>
                          </a:solidFill>
                          <a:latin typeface="+mn-lt"/>
                          <a:ea typeface="+mn-ea"/>
                          <a:cs typeface="+mn-cs"/>
                        </a:rPr>
                        <a:t>Productos químicos que reaccionan espontáneamente </a:t>
                      </a: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 </a:t>
                      </a:r>
                      <a:r>
                        <a:rPr lang="es-ES" sz="1800" kern="1200" baseline="0" dirty="0" smtClean="0">
                          <a:solidFill>
                            <a:schemeClr val="dk1"/>
                          </a:solidFill>
                          <a:latin typeface="+mn-lt"/>
                          <a:ea typeface="+mn-ea"/>
                          <a:cs typeface="+mn-cs"/>
                        </a:rPr>
                        <a:t> </a:t>
                      </a:r>
                      <a:r>
                        <a:rPr lang="en-US" sz="1800" kern="1200" baseline="0" dirty="0" smtClean="0">
                          <a:solidFill>
                            <a:schemeClr val="dk1"/>
                          </a:solidFill>
                          <a:latin typeface="+mn-lt"/>
                          <a:ea typeface="+mn-ea"/>
                          <a:cs typeface="+mn-cs"/>
                        </a:rPr>
                        <a:t> A, B, C, D, E, F</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209622">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Productos químicos que experimentan calentamiento espontáneo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09622">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Los peróxidos orgánicos </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Tipos </a:t>
                      </a:r>
                      <a:r>
                        <a:rPr lang="es-E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63208">
                <a:tc rowSpan="2">
                  <a:txBody>
                    <a:bodyPr/>
                    <a:lstStyle/>
                    <a:p>
                      <a:r>
                        <a:rPr lang="en-US" sz="1800" kern="1200" baseline="0" dirty="0" smtClean="0">
                          <a:solidFill>
                            <a:schemeClr val="dk1"/>
                          </a:solidFill>
                          <a:latin typeface="+mn-lt"/>
                          <a:ea typeface="+mn-ea"/>
                          <a:cs typeface="+mn-cs"/>
                        </a:rPr>
                        <a:t>P422</a:t>
                      </a:r>
                      <a:endParaRPr lang="en-US" dirty="0"/>
                    </a:p>
                  </a:txBody>
                  <a:tcPr/>
                </a:tc>
                <a:tc rowSpan="2">
                  <a:txBody>
                    <a:bodyPr/>
                    <a:lstStyle/>
                    <a:p>
                      <a:r>
                        <a:rPr lang="es-ES" sz="1800" kern="1200" dirty="0" smtClean="0">
                          <a:solidFill>
                            <a:schemeClr val="dk1"/>
                          </a:solidFill>
                          <a:latin typeface="+mn-lt"/>
                          <a:ea typeface="+mn-ea"/>
                          <a:cs typeface="+mn-cs"/>
                        </a:rPr>
                        <a:t>Almacenar el contenido bajo ... </a:t>
                      </a:r>
                      <a:endParaRPr lang="en-US" dirty="0"/>
                    </a:p>
                  </a:txBody>
                  <a:tcPr/>
                </a:tc>
                <a:tc>
                  <a:txBody>
                    <a:bodyPr/>
                    <a:lstStyle/>
                    <a:p>
                      <a:r>
                        <a:rPr lang="es-ES" sz="1800" kern="1200" dirty="0" smtClean="0">
                          <a:solidFill>
                            <a:schemeClr val="dk1"/>
                          </a:solidFill>
                          <a:latin typeface="+mn-lt"/>
                          <a:ea typeface="+mn-ea"/>
                          <a:cs typeface="+mn-cs"/>
                        </a:rPr>
                        <a:t>líquidos pirofóricos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r>
                        <a:rPr lang="es-ES" sz="1800" kern="1200" dirty="0" smtClean="0">
                          <a:solidFill>
                            <a:schemeClr val="dk1"/>
                          </a:solidFill>
                          <a:latin typeface="+mn-lt"/>
                          <a:ea typeface="+mn-ea"/>
                          <a:cs typeface="+mn-cs"/>
                        </a:rPr>
                        <a:t>... El fabricante / proveedor especificarán el líquido o gas inerte apropiado </a:t>
                      </a:r>
                      <a:endParaRPr lang="en-US" dirty="0"/>
                    </a:p>
                  </a:txBody>
                  <a:tcPr/>
                </a:tc>
              </a:tr>
              <a:tr h="263208">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pirofóricos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P402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P404</a:t>
                      </a:r>
                      <a:endParaRPr lang="en-US" dirty="0"/>
                    </a:p>
                  </a:txBody>
                  <a:tcPr/>
                </a:tc>
                <a:tc>
                  <a:txBody>
                    <a:bodyPr/>
                    <a:lstStyle/>
                    <a:p>
                      <a:r>
                        <a:rPr lang="es-ES" sz="1800" kern="1200" dirty="0" smtClean="0">
                          <a:solidFill>
                            <a:schemeClr val="dk1"/>
                          </a:solidFill>
                          <a:latin typeface="+mn-lt"/>
                          <a:ea typeface="+mn-ea"/>
                          <a:cs typeface="+mn-cs"/>
                        </a:rPr>
                        <a:t>Almacene en un lugar seco. Almacenar en un recipiente cerrado. </a:t>
                      </a:r>
                      <a:endParaRPr lang="en-US" dirty="0"/>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inflamables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296749">
                <a:tc rowSpan="3">
                  <a:txBody>
                    <a:bodyPr/>
                    <a:lstStyle/>
                    <a:p>
                      <a:r>
                        <a:rPr lang="en-US" sz="1800" kern="1200" baseline="0" dirty="0" smtClean="0">
                          <a:solidFill>
                            <a:schemeClr val="dk1"/>
                          </a:solidFill>
                          <a:latin typeface="+mn-lt"/>
                          <a:ea typeface="+mn-ea"/>
                          <a:cs typeface="+mn-cs"/>
                        </a:rPr>
                        <a:t>P403</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P233</a:t>
                      </a:r>
                      <a:endParaRPr lang="en-US" dirty="0"/>
                    </a:p>
                  </a:txBody>
                  <a:tcPr/>
                </a:tc>
                <a:tc rowSpan="3">
                  <a:txBody>
                    <a:bodyPr/>
                    <a:lstStyle/>
                    <a:p>
                      <a:r>
                        <a:rPr lang="es-ES" sz="1800" kern="1200" dirty="0" smtClean="0">
                          <a:solidFill>
                            <a:schemeClr val="dk1"/>
                          </a:solidFill>
                          <a:latin typeface="+mn-lt"/>
                          <a:ea typeface="+mn-ea"/>
                          <a:cs typeface="+mn-cs"/>
                        </a:rPr>
                        <a:t>Almacenar en un lugar bien ventilado. Mantenga el envase bien cerrado. </a:t>
                      </a:r>
                      <a:endParaRPr lang="en-US" dirty="0"/>
                    </a:p>
                  </a:txBody>
                  <a:tcPr/>
                </a:tc>
                <a:tc>
                  <a:txBody>
                    <a:bodyPr/>
                    <a:lstStyle/>
                    <a:p>
                      <a:r>
                        <a:rPr lang="es-ES" sz="1800" kern="1200" dirty="0" smtClean="0">
                          <a:solidFill>
                            <a:schemeClr val="dk1"/>
                          </a:solidFill>
                          <a:latin typeface="+mn-lt"/>
                          <a:ea typeface="+mn-ea"/>
                          <a:cs typeface="+mn-cs"/>
                        </a:rPr>
                        <a:t>Toxicidad aguda (inhalación)</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3">
                  <a:txBody>
                    <a:bodyPr/>
                    <a:lstStyle/>
                    <a:p>
                      <a:r>
                        <a:rPr lang="es-ES" sz="1800" kern="1200" dirty="0" smtClean="0">
                          <a:solidFill>
                            <a:schemeClr val="dk1"/>
                          </a:solidFill>
                          <a:latin typeface="+mn-lt"/>
                          <a:ea typeface="+mn-ea"/>
                          <a:cs typeface="+mn-cs"/>
                        </a:rPr>
                        <a:t>- Si el producto es volátil y puede generar peligrosos</a:t>
                      </a:r>
                      <a:endParaRPr lang="en-US" dirty="0"/>
                    </a:p>
                  </a:txBody>
                  <a:tcPr/>
                </a:tc>
              </a:tr>
              <a:tr h="308826">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Específica en determinados órganos atmósfera toxicidad peligrosa. - Exposición única; (irritación de las vías respiratorias)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08826">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exposición única; (narcosis)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457200">
                <a:tc rowSpan="2">
                  <a:txBody>
                    <a:bodyPr/>
                    <a:lstStyle/>
                    <a:p>
                      <a:r>
                        <a:rPr lang="en-US" sz="1800" kern="1200" baseline="0" dirty="0" smtClean="0">
                          <a:solidFill>
                            <a:schemeClr val="dk1"/>
                          </a:solidFill>
                          <a:latin typeface="+mn-lt"/>
                          <a:ea typeface="+mn-ea"/>
                          <a:cs typeface="+mn-cs"/>
                        </a:rPr>
                        <a:t>P403</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P235</a:t>
                      </a:r>
                      <a:endParaRPr lang="en-US" dirty="0"/>
                    </a:p>
                  </a:txBody>
                  <a:tcPr/>
                </a:tc>
                <a:tc rowSpan="2">
                  <a:txBody>
                    <a:bodyPr/>
                    <a:lstStyle/>
                    <a:p>
                      <a:r>
                        <a:rPr lang="es-ES" sz="1800" kern="1200" dirty="0" smtClean="0">
                          <a:solidFill>
                            <a:schemeClr val="dk1"/>
                          </a:solidFill>
                          <a:latin typeface="+mn-lt"/>
                          <a:ea typeface="+mn-ea"/>
                          <a:cs typeface="+mn-cs"/>
                        </a:rPr>
                        <a:t>Almacenar en un lugar bien ventilado. Mantener en lugar fresco. </a:t>
                      </a:r>
                      <a:endParaRPr lang="en-US" dirty="0"/>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5720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Productos químicos que reaccionan espontáneamente </a:t>
                      </a:r>
                      <a:endParaRPr lang="en-US" dirty="0"/>
                    </a:p>
                  </a:txBody>
                  <a:tcPr>
                    <a:lnT w="12700" cap="flat" cmpd="sng" algn="ctr">
                      <a:solidFill>
                        <a:schemeClr val="tx1"/>
                      </a:solidFill>
                      <a:prstDash val="solid"/>
                      <a:round/>
                      <a:headEnd type="none" w="med" len="med"/>
                      <a:tailEnd type="none" w="med" len="med"/>
                    </a:lnT>
                  </a:tcPr>
                </a:tc>
                <a:tc>
                  <a:txBody>
                    <a:bodyPr/>
                    <a:lstStyle/>
                    <a:p>
                      <a:r>
                        <a:rPr lang="es-ES" sz="1800" kern="1200" dirty="0" smtClean="0">
                          <a:solidFill>
                            <a:schemeClr val="dk1"/>
                          </a:solidFill>
                          <a:latin typeface="+mn-lt"/>
                          <a:ea typeface="+mn-ea"/>
                          <a:cs typeface="+mn-cs"/>
                        </a:rPr>
                        <a:t>Tipos </a:t>
                      </a:r>
                      <a:r>
                        <a:rPr lang="es-E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P403</a:t>
                      </a:r>
                      <a:endParaRPr lang="en-US" dirty="0"/>
                    </a:p>
                  </a:txBody>
                  <a:tcPr/>
                </a:tc>
                <a:tc>
                  <a:txBody>
                    <a:bodyPr/>
                    <a:lstStyle/>
                    <a:p>
                      <a:r>
                        <a:rPr lang="es-ES" sz="1800" kern="1200" dirty="0" smtClean="0">
                          <a:solidFill>
                            <a:schemeClr val="dk1"/>
                          </a:solidFill>
                          <a:latin typeface="+mn-lt"/>
                          <a:ea typeface="+mn-ea"/>
                          <a:cs typeface="+mn-cs"/>
                        </a:rPr>
                        <a:t>Proteger de la luz solar. Almacenar en un lugar bien ventilado. </a:t>
                      </a:r>
                      <a:endParaRPr lang="en-US" dirty="0"/>
                    </a:p>
                  </a:txBody>
                  <a:tcPr/>
                </a:tc>
                <a:tc>
                  <a:txBody>
                    <a:bodyPr/>
                    <a:lstStyle/>
                    <a:p>
                      <a:r>
                        <a:rPr lang="es-ES" sz="1800" kern="1200" dirty="0" smtClean="0">
                          <a:solidFill>
                            <a:schemeClr val="dk1"/>
                          </a:solidFill>
                          <a:latin typeface="+mn-lt"/>
                          <a:ea typeface="+mn-ea"/>
                          <a:cs typeface="+mn-cs"/>
                        </a:rPr>
                        <a:t>Gases a presión </a:t>
                      </a:r>
                      <a:endParaRPr lang="en-US" dirty="0"/>
                    </a:p>
                  </a:txBody>
                  <a:tcPr/>
                </a:tc>
                <a:tc>
                  <a:txBody>
                    <a:bodyPr/>
                    <a:lstStyle/>
                    <a:p>
                      <a:r>
                        <a:rPr lang="es-ES" sz="1800" kern="1200" dirty="0" smtClean="0">
                          <a:solidFill>
                            <a:schemeClr val="dk1"/>
                          </a:solidFill>
                          <a:latin typeface="+mn-lt"/>
                          <a:ea typeface="+mn-ea"/>
                          <a:cs typeface="+mn-cs"/>
                        </a:rPr>
                        <a:t>Gas disuelto gas licuado de gas comprimido</a:t>
                      </a:r>
                      <a:endParaRPr lang="en-US" dirty="0"/>
                    </a:p>
                  </a:txBody>
                  <a:tcPr/>
                </a:tc>
                <a:tc>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P412</a:t>
                      </a:r>
                      <a:endParaRPr lang="en-US" dirty="0"/>
                    </a:p>
                  </a:txBody>
                  <a:tcPr/>
                </a:tc>
                <a:tc>
                  <a:txBody>
                    <a:bodyPr/>
                    <a:lstStyle/>
                    <a:p>
                      <a:r>
                        <a:rPr lang="es-ES" sz="1800" kern="1200" dirty="0" smtClean="0">
                          <a:solidFill>
                            <a:schemeClr val="dk1"/>
                          </a:solidFill>
                          <a:latin typeface="+mn-lt"/>
                          <a:ea typeface="+mn-ea"/>
                          <a:cs typeface="+mn-cs"/>
                        </a:rPr>
                        <a:t>Proteger de la luz solar. No exponer a temperaturas superiores a 50 </a:t>
                      </a:r>
                      <a:r>
                        <a:rPr lang="es-ES" sz="1800" kern="1200" dirty="0" err="1" smtClean="0">
                          <a:solidFill>
                            <a:schemeClr val="dk1"/>
                          </a:solidFill>
                          <a:latin typeface="+mn-lt"/>
                          <a:ea typeface="+mn-ea"/>
                          <a:cs typeface="+mn-cs"/>
                        </a:rPr>
                        <a:t>oC</a:t>
                      </a:r>
                      <a:r>
                        <a:rPr lang="es-ES" sz="1800" kern="1200" dirty="0" smtClean="0">
                          <a:solidFill>
                            <a:schemeClr val="dk1"/>
                          </a:solidFill>
                          <a:latin typeface="+mn-lt"/>
                          <a:ea typeface="+mn-ea"/>
                          <a:cs typeface="+mn-cs"/>
                        </a:rPr>
                        <a:t>/122oF. </a:t>
                      </a:r>
                      <a:endParaRPr lang="en-US" dirty="0"/>
                    </a:p>
                  </a:txBody>
                  <a:tcPr/>
                </a:tc>
                <a:tc>
                  <a:txBody>
                    <a:bodyPr/>
                    <a:lstStyle/>
                    <a:p>
                      <a:r>
                        <a:rPr lang="es-ES" sz="1800" kern="1200" dirty="0" smtClean="0">
                          <a:solidFill>
                            <a:schemeClr val="dk1"/>
                          </a:solidFill>
                          <a:latin typeface="+mn-lt"/>
                          <a:ea typeface="+mn-ea"/>
                          <a:cs typeface="+mn-cs"/>
                        </a:rPr>
                        <a:t>aerosoles inflamables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P235</a:t>
                      </a:r>
                      <a:endParaRPr lang="en-US" dirty="0"/>
                    </a:p>
                  </a:txBody>
                  <a:tcPr/>
                </a:tc>
                <a:tc>
                  <a:txBody>
                    <a:bodyPr/>
                    <a:lstStyle/>
                    <a:p>
                      <a:r>
                        <a:rPr lang="es-ES" sz="1800" kern="1200" dirty="0" smtClean="0">
                          <a:solidFill>
                            <a:schemeClr val="dk1"/>
                          </a:solidFill>
                          <a:latin typeface="+mn-lt"/>
                          <a:ea typeface="+mn-ea"/>
                          <a:cs typeface="+mn-cs"/>
                        </a:rPr>
                        <a:t>Mantener a una temperatura no superior a </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oC</a:t>
                      </a:r>
                      <a:r>
                        <a:rPr lang="en-US" sz="1800" b="1" kern="1200" baseline="0" dirty="0" smtClean="0">
                          <a:solidFill>
                            <a:schemeClr val="dk1"/>
                          </a:solidFill>
                          <a:latin typeface="+mn-lt"/>
                          <a:ea typeface="+mn-ea"/>
                          <a:cs typeface="+mn-cs"/>
                        </a:rPr>
                        <a:t>/…</a:t>
                      </a:r>
                      <a:r>
                        <a:rPr lang="en-US" sz="1800" b="1" kern="1200" baseline="0" dirty="0" err="1" smtClean="0">
                          <a:solidFill>
                            <a:schemeClr val="dk1"/>
                          </a:solidFill>
                          <a:latin typeface="+mn-lt"/>
                          <a:ea typeface="+mn-ea"/>
                          <a:cs typeface="+mn-cs"/>
                        </a:rPr>
                        <a:t>oF</a:t>
                      </a:r>
                      <a:r>
                        <a:rPr lang="en-US" sz="1800" b="1" kern="1200" baseline="0" dirty="0" smtClean="0">
                          <a:solidFill>
                            <a:schemeClr val="dk1"/>
                          </a:solidFill>
                          <a:latin typeface="+mn-lt"/>
                          <a:ea typeface="+mn-ea"/>
                          <a:cs typeface="+mn-cs"/>
                        </a:rPr>
                        <a:t>. </a:t>
                      </a:r>
                      <a:r>
                        <a:rPr lang="es-ES" sz="1800" kern="1200" dirty="0" smtClean="0">
                          <a:solidFill>
                            <a:schemeClr val="dk1"/>
                          </a:solidFill>
                          <a:latin typeface="+mn-lt"/>
                          <a:ea typeface="+mn-ea"/>
                          <a:cs typeface="+mn-cs"/>
                        </a:rPr>
                        <a:t>Mantener en lugar fresco.</a:t>
                      </a:r>
                      <a:endParaRPr lang="en-US" dirty="0"/>
                    </a:p>
                  </a:txBody>
                  <a:tcPr/>
                </a:tc>
                <a:tc>
                  <a:txBody>
                    <a:bodyPr/>
                    <a:lstStyle/>
                    <a:p>
                      <a:r>
                        <a:rPr lang="es-ES" sz="1800" kern="1200" dirty="0" smtClean="0">
                          <a:solidFill>
                            <a:schemeClr val="dk1"/>
                          </a:solidFill>
                          <a:latin typeface="+mn-lt"/>
                          <a:ea typeface="+mn-ea"/>
                          <a:cs typeface="+mn-cs"/>
                        </a:rPr>
                        <a:t>Los peróxidos orgánicos </a:t>
                      </a:r>
                      <a:endParaRPr lang="en-US" dirty="0"/>
                    </a:p>
                  </a:txBody>
                  <a:tcPr/>
                </a:tc>
                <a:tc>
                  <a:txBody>
                    <a:bodyPr/>
                    <a:lstStyle/>
                    <a:p>
                      <a:r>
                        <a:rPr lang="es-ES" sz="1800" kern="1200" smtClean="0">
                          <a:solidFill>
                            <a:schemeClr val="dk1"/>
                          </a:solidFill>
                          <a:latin typeface="+mn-lt"/>
                          <a:ea typeface="+mn-ea"/>
                          <a:cs typeface="+mn-cs"/>
                        </a:rPr>
                        <a:t>Tipos </a:t>
                      </a:r>
                      <a:r>
                        <a:rPr lang="es-ES" sz="1800" kern="1200" baseline="0" smtClean="0">
                          <a:solidFill>
                            <a:schemeClr val="dk1"/>
                          </a:solidFill>
                          <a:latin typeface="+mn-lt"/>
                          <a:ea typeface="+mn-ea"/>
                          <a:cs typeface="+mn-cs"/>
                        </a:rPr>
                        <a:t> </a:t>
                      </a:r>
                      <a:r>
                        <a:rPr lang="pt-BR" sz="1800" kern="1200" baseline="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tc>
                <a:tc>
                  <a:txBody>
                    <a:bodyPr/>
                    <a:lstStyle/>
                    <a:p>
                      <a:r>
                        <a:rPr lang="es-ES" sz="1800" kern="1200" dirty="0" smtClean="0">
                          <a:solidFill>
                            <a:schemeClr val="dk1"/>
                          </a:solidFill>
                          <a:latin typeface="+mn-lt"/>
                          <a:ea typeface="+mn-ea"/>
                          <a:cs typeface="+mn-cs"/>
                        </a:rPr>
                        <a:t>... El fabricante / proveedor especificarán la temperatura.</a:t>
                      </a:r>
                      <a:endParaRPr lang="en-US" dirty="0"/>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26415">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2641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52641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52600" y="152400"/>
          <a:ext cx="12420600" cy="19933920"/>
        </p:xfrm>
        <a:graphic>
          <a:graphicData uri="http://schemas.openxmlformats.org/drawingml/2006/table">
            <a:tbl>
              <a:tblPr firstRow="1" bandRow="1">
                <a:tableStyleId>{5C22544A-7EE6-4342-B048-85BDC9FD1C3A}</a:tableStyleId>
              </a:tblPr>
              <a:tblGrid>
                <a:gridCol w="990600"/>
                <a:gridCol w="3200400"/>
                <a:gridCol w="2743200"/>
                <a:gridCol w="3002280"/>
                <a:gridCol w="2484120"/>
              </a:tblGrid>
              <a:tr h="1127760">
                <a:tc>
                  <a:txBody>
                    <a:bodyPr/>
                    <a:lstStyle/>
                    <a:p>
                      <a:r>
                        <a:rPr lang="es-ES" sz="1800" b="1" kern="1200" dirty="0" smtClean="0">
                          <a:solidFill>
                            <a:schemeClr val="lt1"/>
                          </a:solidFill>
                          <a:latin typeface="+mn-lt"/>
                          <a:ea typeface="+mn-ea"/>
                          <a:cs typeface="+mn-cs"/>
                        </a:rPr>
                        <a:t>P - Código </a:t>
                      </a:r>
                      <a:endParaRPr lang="en-US" dirty="0"/>
                    </a:p>
                  </a:txBody>
                  <a:tcPr/>
                </a:tc>
                <a:tc>
                  <a:txBody>
                    <a:bodyPr/>
                    <a:lstStyle/>
                    <a:p>
                      <a:r>
                        <a:rPr lang="es-ES" sz="1800" b="1" kern="1200" dirty="0" smtClean="0">
                          <a:solidFill>
                            <a:schemeClr val="lt1"/>
                          </a:solidFill>
                          <a:latin typeface="+mn-lt"/>
                          <a:ea typeface="+mn-ea"/>
                          <a:cs typeface="+mn-cs"/>
                        </a:rPr>
                        <a:t>Afirmaciones generales de precaución - Eliminación </a:t>
                      </a:r>
                      <a:endParaRPr lang="en-US" dirty="0"/>
                    </a:p>
                  </a:txBody>
                  <a:tcPr/>
                </a:tc>
                <a:tc>
                  <a:txBody>
                    <a:bodyPr/>
                    <a:lstStyle/>
                    <a:p>
                      <a:r>
                        <a:rPr lang="es-ES" sz="1800" b="1" kern="1200" dirty="0" smtClean="0">
                          <a:solidFill>
                            <a:schemeClr val="lt1"/>
                          </a:solidFill>
                          <a:latin typeface="+mn-lt"/>
                          <a:ea typeface="+mn-ea"/>
                          <a:cs typeface="+mn-cs"/>
                        </a:rPr>
                        <a:t>clase de riesgo </a:t>
                      </a:r>
                      <a:endParaRPr lang="en-US" dirty="0"/>
                    </a:p>
                  </a:txBody>
                  <a:tcPr/>
                </a:tc>
                <a:tc>
                  <a:txBody>
                    <a:bodyPr/>
                    <a:lstStyle/>
                    <a:p>
                      <a:r>
                        <a:rPr lang="es-ES" sz="1800" b="1" kern="1200" dirty="0" smtClean="0">
                          <a:solidFill>
                            <a:schemeClr val="lt1"/>
                          </a:solidFill>
                          <a:latin typeface="+mn-lt"/>
                          <a:ea typeface="+mn-ea"/>
                          <a:cs typeface="+mn-cs"/>
                        </a:rPr>
                        <a:t>categoría de peligro </a:t>
                      </a:r>
                      <a:endParaRPr lang="en-US" dirty="0"/>
                    </a:p>
                  </a:txBody>
                  <a:tcPr/>
                </a:tc>
                <a:tc>
                  <a:txBody>
                    <a:bodyPr/>
                    <a:lstStyle/>
                    <a:p>
                      <a:r>
                        <a:rPr lang="es-ES" sz="1800" b="1" kern="1200" dirty="0" smtClean="0">
                          <a:solidFill>
                            <a:schemeClr val="lt1"/>
                          </a:solidFill>
                          <a:latin typeface="+mn-lt"/>
                          <a:ea typeface="+mn-ea"/>
                          <a:cs typeface="+mn-cs"/>
                        </a:rPr>
                        <a:t>Condiciones para el uso</a:t>
                      </a:r>
                      <a:endParaRPr lang="en-US" dirty="0"/>
                    </a:p>
                  </a:txBody>
                  <a:tcPr/>
                </a:tc>
              </a:tr>
              <a:tr h="307100">
                <a:tc rowSpan="24">
                  <a:txBody>
                    <a:bodyPr/>
                    <a:lstStyle/>
                    <a:p>
                      <a:r>
                        <a:rPr lang="en-US" sz="1800" kern="1200" baseline="0" dirty="0" smtClean="0">
                          <a:solidFill>
                            <a:schemeClr val="dk1"/>
                          </a:solidFill>
                          <a:latin typeface="+mn-lt"/>
                          <a:ea typeface="+mn-ea"/>
                          <a:cs typeface="+mn-cs"/>
                        </a:rPr>
                        <a:t>P501</a:t>
                      </a:r>
                      <a:endParaRPr lang="en-US" dirty="0"/>
                    </a:p>
                  </a:txBody>
                  <a:tcPr/>
                </a:tc>
                <a:tc rowSpan="24">
                  <a:txBody>
                    <a:bodyPr/>
                    <a:lstStyle/>
                    <a:p>
                      <a:r>
                        <a:rPr lang="es-ES" sz="1800" kern="1200" dirty="0" smtClean="0">
                          <a:solidFill>
                            <a:schemeClr val="dk1"/>
                          </a:solidFill>
                          <a:latin typeface="+mn-lt"/>
                          <a:ea typeface="+mn-ea"/>
                          <a:cs typeface="+mn-cs"/>
                        </a:rPr>
                        <a:t>Eliminar el contenido / el recipiente en ... </a:t>
                      </a:r>
                      <a:endParaRPr lang="en-US" dirty="0"/>
                    </a:p>
                  </a:txBody>
                  <a:tcPr/>
                </a:tc>
                <a:tc>
                  <a:txBody>
                    <a:bodyPr/>
                    <a:lstStyle/>
                    <a:p>
                      <a:r>
                        <a:rPr lang="es-ES" sz="1800" kern="1200" dirty="0" smtClean="0">
                          <a:solidFill>
                            <a:schemeClr val="dk1"/>
                          </a:solidFill>
                          <a:latin typeface="+mn-lt"/>
                          <a:ea typeface="+mn-ea"/>
                          <a:cs typeface="+mn-cs"/>
                        </a:rPr>
                        <a:t>Explosivos </a:t>
                      </a:r>
                      <a:endParaRPr lang="en-US" dirty="0"/>
                    </a:p>
                  </a:txBody>
                  <a:tcPr>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Explosivos inestables y Divisiones </a:t>
                      </a:r>
                      <a:r>
                        <a:rPr lang="en-US" sz="1800" kern="1200" baseline="0" dirty="0" smtClean="0">
                          <a:solidFill>
                            <a:schemeClr val="dk1"/>
                          </a:solidFill>
                          <a:latin typeface="+mn-lt"/>
                          <a:ea typeface="+mn-ea"/>
                          <a:cs typeface="+mn-cs"/>
                        </a:rPr>
                        <a:t>1.1</a:t>
                      </a:r>
                      <a:r>
                        <a:rPr lang="en-US" sz="1800" kern="1200" baseline="0" dirty="0" smtClean="0">
                          <a:solidFill>
                            <a:schemeClr val="dk1"/>
                          </a:solidFill>
                          <a:latin typeface="+mn-lt"/>
                          <a:ea typeface="+mn-ea"/>
                          <a:cs typeface="+mn-cs"/>
                        </a:rPr>
                        <a:t>, 1.2, 1.3, 1.4,1.5</a:t>
                      </a:r>
                      <a:endParaRPr lang="en-US" dirty="0"/>
                    </a:p>
                  </a:txBody>
                  <a:tcPr>
                    <a:lnB w="12700" cap="flat" cmpd="sng" algn="ctr">
                      <a:solidFill>
                        <a:schemeClr val="tx1"/>
                      </a:solidFill>
                      <a:prstDash val="solid"/>
                      <a:round/>
                      <a:headEnd type="none" w="med" len="med"/>
                      <a:tailEnd type="none" w="med" len="med"/>
                    </a:lnB>
                  </a:tcPr>
                </a:tc>
                <a:tc rowSpan="24">
                  <a:txBody>
                    <a:bodyPr/>
                    <a:lstStyle/>
                    <a:p>
                      <a:r>
                        <a:rPr lang="es-ES" sz="1800" kern="1200" dirty="0" smtClean="0">
                          <a:solidFill>
                            <a:schemeClr val="dk1"/>
                          </a:solidFill>
                          <a:latin typeface="+mn-lt"/>
                          <a:ea typeface="+mn-ea"/>
                          <a:cs typeface="+mn-cs"/>
                        </a:rPr>
                        <a:t>... De conformidad con la reglamentación local / regional / nacional / internacional (especifíquese). </a:t>
                      </a:r>
                      <a:endParaRPr lang="en-US" dirty="0"/>
                    </a:p>
                  </a:txBody>
                  <a:tcPr/>
                </a:tc>
              </a:tr>
              <a:tr h="286397">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inflamables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19045">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Productos químicos que reaccionan espontáneamente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07609">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Sustancias químicas que, en contacto con el agua desprenden gases inflamable</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líquidos comburentes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sólidos comburentes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Los peróxidos orgánicos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kern="1200" dirty="0" smtClean="0">
                          <a:solidFill>
                            <a:schemeClr val="dk1"/>
                          </a:solidFill>
                          <a:latin typeface="+mn-lt"/>
                          <a:ea typeface="+mn-ea"/>
                          <a:cs typeface="+mn-cs"/>
                        </a:rPr>
                        <a:t>Tipos </a:t>
                      </a:r>
                      <a:r>
                        <a:rPr lang="pt-BR"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57067">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(oral)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(dérmica)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58792">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aguda (inhalación)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Corrosión / irritación</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sensibilización respiratoria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sensibilización de la piel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err="1" smtClean="0">
                          <a:solidFill>
                            <a:schemeClr val="dk1"/>
                          </a:solidFill>
                          <a:latin typeface="+mn-lt"/>
                          <a:ea typeface="+mn-ea"/>
                          <a:cs typeface="+mn-cs"/>
                        </a:rPr>
                        <a:t>Mutagenicidad</a:t>
                      </a:r>
                      <a:r>
                        <a:rPr lang="es-ES" sz="1800" kern="1200" dirty="0" smtClean="0">
                          <a:solidFill>
                            <a:schemeClr val="dk1"/>
                          </a:solidFill>
                          <a:latin typeface="+mn-lt"/>
                          <a:ea typeface="+mn-ea"/>
                          <a:cs typeface="+mn-cs"/>
                        </a:rPr>
                        <a:t> en células germinales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err="1" smtClean="0">
                          <a:solidFill>
                            <a:schemeClr val="dk1"/>
                          </a:solidFill>
                          <a:latin typeface="+mn-lt"/>
                          <a:ea typeface="+mn-ea"/>
                          <a:cs typeface="+mn-cs"/>
                        </a:rPr>
                        <a:t>Carcinogenicidad</a:t>
                      </a:r>
                      <a:r>
                        <a:rPr lang="es-ES" sz="1800" kern="1200" dirty="0" smtClean="0">
                          <a:solidFill>
                            <a:schemeClr val="dk1"/>
                          </a:solidFill>
                          <a:latin typeface="+mn-lt"/>
                          <a:ea typeface="+mn-ea"/>
                          <a:cs typeface="+mn-cs"/>
                        </a:rPr>
                        <a: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para la reproducción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Exposición-toxicidad a dosis única específica en determinados órganos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Exposición-toxicidad a dosis única específica en determinados órganos; (irritación de las vías respiratorias)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Exposición-toxicidad a dosis única específica en determinados órganos; (narcosis)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Toxicidad específica en determinados órganos - exposiciones repetidas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peligro de aspiración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Peligroso para el medio ambiente acuático - Peligro agudo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medio ambiente acuático - Peligro agudo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s-ES" sz="1800" kern="1200" dirty="0" smtClean="0">
                          <a:solidFill>
                            <a:schemeClr val="dk1"/>
                          </a:solidFill>
                          <a:latin typeface="+mn-lt"/>
                          <a:ea typeface="+mn-ea"/>
                          <a:cs typeface="+mn-cs"/>
                        </a:rPr>
                        <a:t>Peligroso para la capa de ozono</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127760">
                <a:tc>
                  <a:txBody>
                    <a:bodyPr/>
                    <a:lstStyle/>
                    <a:p>
                      <a:r>
                        <a:rPr lang="en-US" dirty="0" smtClean="0"/>
                        <a:t>P502</a:t>
                      </a:r>
                      <a:endParaRPr lang="en-US" dirty="0"/>
                    </a:p>
                  </a:txBody>
                  <a:tcPr/>
                </a:tc>
                <a:tc>
                  <a:txBody>
                    <a:bodyPr/>
                    <a:lstStyle/>
                    <a:p>
                      <a:r>
                        <a:rPr lang="es-ES" sz="1800" kern="1200" dirty="0" smtClean="0">
                          <a:solidFill>
                            <a:schemeClr val="dk1"/>
                          </a:solidFill>
                          <a:latin typeface="+mn-lt"/>
                          <a:ea typeface="+mn-ea"/>
                          <a:cs typeface="+mn-cs"/>
                        </a:rPr>
                        <a:t>Consulte al fabricante / proveedor para obtener información sobre su recuperación / reciclado</a:t>
                      </a:r>
                      <a:endParaRPr lang="en-US" dirty="0"/>
                    </a:p>
                  </a:txBody>
                  <a:tcPr/>
                </a:tc>
                <a:tc>
                  <a:txBody>
                    <a:bodyPr/>
                    <a:lstStyle/>
                    <a:p>
                      <a:r>
                        <a:rPr lang="es-ES" sz="1800" kern="1200" dirty="0" smtClean="0">
                          <a:solidFill>
                            <a:schemeClr val="dk1"/>
                          </a:solidFill>
                          <a:latin typeface="+mn-lt"/>
                          <a:ea typeface="+mn-ea"/>
                          <a:cs typeface="+mn-cs"/>
                        </a:rPr>
                        <a:t>Peligroso para la capa de ozono</a:t>
                      </a:r>
                      <a:endParaRPr lang="en-US" dirty="0"/>
                    </a:p>
                  </a:txBody>
                  <a:tcPr/>
                </a:tc>
                <a:tc>
                  <a:txBody>
                    <a:bodyPr/>
                    <a:lstStyle/>
                    <a:p>
                      <a:r>
                        <a:rPr lang="en-US" dirty="0" smtClean="0"/>
                        <a:t>1</a:t>
                      </a:r>
                      <a:endParaRPr lang="en-US" dirty="0"/>
                    </a:p>
                  </a:txBody>
                  <a:tcPr/>
                </a:tc>
                <a:tc>
                  <a:txBody>
                    <a:bodyPr/>
                    <a:lstStyle/>
                    <a:p>
                      <a:endParaRPr lang="en-US"/>
                    </a:p>
                  </a:txBody>
                  <a:tcPr/>
                </a:tc>
              </a:tr>
              <a:tr h="112776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12776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00200" y="-228600"/>
          <a:ext cx="11887200" cy="40937516"/>
        </p:xfrm>
        <a:graphic>
          <a:graphicData uri="http://schemas.openxmlformats.org/drawingml/2006/table">
            <a:tbl>
              <a:tblPr firstRow="1" bandRow="1">
                <a:tableStyleId>{5C22544A-7EE6-4342-B048-85BDC9FD1C3A}</a:tableStyleId>
              </a:tblPr>
              <a:tblGrid>
                <a:gridCol w="2057400"/>
                <a:gridCol w="5410200"/>
                <a:gridCol w="4419600"/>
              </a:tblGrid>
              <a:tr h="742950">
                <a:tc>
                  <a:txBody>
                    <a:bodyPr/>
                    <a:lstStyle/>
                    <a:p>
                      <a:r>
                        <a:rPr lang="es-ES" sz="1800" b="1" kern="1200" dirty="0" smtClean="0">
                          <a:solidFill>
                            <a:schemeClr val="lt1"/>
                          </a:solidFill>
                          <a:latin typeface="+mn-lt"/>
                          <a:ea typeface="+mn-ea"/>
                          <a:cs typeface="+mn-cs"/>
                        </a:rPr>
                        <a:t>Código </a:t>
                      </a:r>
                      <a:endParaRPr lang="en-US" dirty="0"/>
                    </a:p>
                  </a:txBody>
                  <a:tcPr/>
                </a:tc>
                <a:tc>
                  <a:txBody>
                    <a:bodyPr/>
                    <a:lstStyle/>
                    <a:p>
                      <a:r>
                        <a:rPr lang="es-ES" sz="1800" b="1" kern="1200" dirty="0" smtClean="0">
                          <a:solidFill>
                            <a:schemeClr val="lt1"/>
                          </a:solidFill>
                          <a:latin typeface="+mn-lt"/>
                          <a:ea typeface="+mn-ea"/>
                          <a:cs typeface="+mn-cs"/>
                        </a:rPr>
                        <a:t>Declaraciones generales de precaución - Otros </a:t>
                      </a:r>
                      <a:endParaRPr lang="en-US" dirty="0"/>
                    </a:p>
                  </a:txBody>
                  <a:tcPr/>
                </a:tc>
                <a:tc>
                  <a:txBody>
                    <a:bodyPr/>
                    <a:lstStyle/>
                    <a:p>
                      <a:endParaRPr lang="en-US" dirty="0"/>
                    </a:p>
                  </a:txBody>
                  <a:tcPr/>
                </a:tc>
              </a:tr>
              <a:tr h="742950">
                <a:tc>
                  <a:txBody>
                    <a:bodyPr/>
                    <a:lstStyle/>
                    <a:p>
                      <a:r>
                        <a:rPr lang="en-US" dirty="0" smtClean="0"/>
                        <a:t>R20/21</a:t>
                      </a:r>
                      <a:endParaRPr lang="en-US" dirty="0"/>
                    </a:p>
                  </a:txBody>
                  <a:tcPr/>
                </a:tc>
                <a:tc>
                  <a:txBody>
                    <a:bodyPr/>
                    <a:lstStyle/>
                    <a:p>
                      <a:r>
                        <a:rPr lang="es-ES" sz="1800" kern="1200" dirty="0" smtClean="0">
                          <a:solidFill>
                            <a:schemeClr val="dk1"/>
                          </a:solidFill>
                          <a:latin typeface="+mn-lt"/>
                          <a:ea typeface="+mn-ea"/>
                          <a:cs typeface="+mn-cs"/>
                        </a:rPr>
                        <a:t>Nocivo por inhalación y en contacto con la piel. </a:t>
                      </a:r>
                      <a:endParaRPr lang="en-US" dirty="0"/>
                    </a:p>
                  </a:txBody>
                  <a:tcPr/>
                </a:tc>
                <a:tc>
                  <a:txBody>
                    <a:bodyPr/>
                    <a:lstStyle/>
                    <a:p>
                      <a:endParaRPr lang="en-US"/>
                    </a:p>
                  </a:txBody>
                  <a:tcPr/>
                </a:tc>
              </a:tr>
              <a:tr h="742950">
                <a:tc>
                  <a:txBody>
                    <a:bodyPr/>
                    <a:lstStyle/>
                    <a:p>
                      <a:r>
                        <a:rPr lang="en-US" dirty="0" smtClean="0"/>
                        <a:t>R38</a:t>
                      </a:r>
                      <a:endParaRPr lang="en-US" dirty="0"/>
                    </a:p>
                  </a:txBody>
                  <a:tcPr/>
                </a:tc>
                <a:tc>
                  <a:txBody>
                    <a:bodyPr/>
                    <a:lstStyle/>
                    <a:p>
                      <a:r>
                        <a:rPr lang="es-ES" sz="1800" kern="1200" dirty="0" smtClean="0">
                          <a:solidFill>
                            <a:schemeClr val="dk1"/>
                          </a:solidFill>
                          <a:latin typeface="+mn-lt"/>
                          <a:ea typeface="+mn-ea"/>
                          <a:cs typeface="+mn-cs"/>
                        </a:rPr>
                        <a:t>Irrita la piel. </a:t>
                      </a:r>
                      <a:endParaRPr lang="en-US" dirty="0"/>
                    </a:p>
                  </a:txBody>
                  <a:tcPr/>
                </a:tc>
                <a:tc>
                  <a:txBody>
                    <a:bodyPr/>
                    <a:lstStyle/>
                    <a:p>
                      <a:endParaRPr lang="en-US"/>
                    </a:p>
                  </a:txBody>
                  <a:tcPr/>
                </a:tc>
              </a:tr>
              <a:tr h="742950">
                <a:tc>
                  <a:txBody>
                    <a:bodyPr/>
                    <a:lstStyle/>
                    <a:p>
                      <a:r>
                        <a:rPr lang="en-US" dirty="0" smtClean="0"/>
                        <a:t>S9 </a:t>
                      </a:r>
                      <a:endParaRPr lang="en-US" dirty="0"/>
                    </a:p>
                  </a:txBody>
                  <a:tcPr/>
                </a:tc>
                <a:tc>
                  <a:txBody>
                    <a:bodyPr/>
                    <a:lstStyle/>
                    <a:p>
                      <a:r>
                        <a:rPr lang="es-ES" sz="1800" kern="1200" dirty="0" smtClean="0">
                          <a:solidFill>
                            <a:schemeClr val="dk1"/>
                          </a:solidFill>
                          <a:latin typeface="+mn-lt"/>
                          <a:ea typeface="+mn-ea"/>
                          <a:cs typeface="+mn-cs"/>
                        </a:rPr>
                        <a:t>Mantenga el recipiente en un lugar bien ventilado. </a:t>
                      </a:r>
                      <a:endParaRPr lang="en-US" dirty="0"/>
                    </a:p>
                  </a:txBody>
                  <a:tcPr/>
                </a:tc>
                <a:tc>
                  <a:txBody>
                    <a:bodyPr/>
                    <a:lstStyle/>
                    <a:p>
                      <a:endParaRPr lang="en-US"/>
                    </a:p>
                  </a:txBody>
                  <a:tcPr/>
                </a:tc>
              </a:tr>
              <a:tr h="293298">
                <a:tc rowSpan="2">
                  <a:txBody>
                    <a:bodyPr/>
                    <a:lstStyle/>
                    <a:p>
                      <a:r>
                        <a:rPr lang="en-US" dirty="0" smtClean="0"/>
                        <a:t>S16 </a:t>
                      </a:r>
                      <a:endParaRPr lang="en-US" dirty="0"/>
                    </a:p>
                  </a:txBody>
                  <a:tcPr/>
                </a:tc>
                <a:tc>
                  <a:txBody>
                    <a:bodyPr/>
                    <a:lstStyle/>
                    <a:p>
                      <a:r>
                        <a:rPr lang="es-ES" sz="1800" kern="1200" dirty="0" smtClean="0">
                          <a:solidFill>
                            <a:schemeClr val="dk1"/>
                          </a:solidFill>
                          <a:latin typeface="+mn-lt"/>
                          <a:ea typeface="+mn-ea"/>
                          <a:cs typeface="+mn-cs"/>
                        </a:rPr>
                        <a:t>Mantener alejado de fuentes de ignición </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49652">
                <a:tc vMerge="1">
                  <a:txBody>
                    <a:bodyPr/>
                    <a:lstStyle/>
                    <a:p>
                      <a:endParaRPr lang="en-US"/>
                    </a:p>
                  </a:txBody>
                  <a:tcPr/>
                </a:tc>
                <a:tc>
                  <a:txBody>
                    <a:bodyPr/>
                    <a:lstStyle/>
                    <a:p>
                      <a:r>
                        <a:rPr lang="es-ES" sz="1800" kern="1200" dirty="0" smtClean="0">
                          <a:solidFill>
                            <a:schemeClr val="dk1"/>
                          </a:solidFill>
                          <a:latin typeface="+mn-lt"/>
                          <a:ea typeface="+mn-ea"/>
                          <a:cs typeface="+mn-cs"/>
                        </a:rPr>
                        <a:t>fumar.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1516">
                <a:tc rowSpan="2">
                  <a:txBody>
                    <a:bodyPr/>
                    <a:lstStyle/>
                    <a:p>
                      <a:r>
                        <a:rPr lang="en-US" dirty="0" smtClean="0"/>
                        <a:t>S33</a:t>
                      </a:r>
                      <a:endParaRPr lang="en-US" dirty="0"/>
                    </a:p>
                  </a:txBody>
                  <a:tcPr/>
                </a:tc>
                <a:tc>
                  <a:txBody>
                    <a:bodyPr/>
                    <a:lstStyle/>
                    <a:p>
                      <a:r>
                        <a:rPr lang="es-ES" sz="1800" kern="1200" dirty="0" smtClean="0">
                          <a:solidFill>
                            <a:schemeClr val="dk1"/>
                          </a:solidFill>
                          <a:latin typeface="+mn-lt"/>
                          <a:ea typeface="+mn-ea"/>
                          <a:cs typeface="+mn-cs"/>
                        </a:rPr>
                        <a:t>Tomar medidas de precaución contra la estática </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71434">
                <a:tc vMerge="1">
                  <a:txBody>
                    <a:bodyPr/>
                    <a:lstStyle/>
                    <a:p>
                      <a:endParaRPr lang="en-US"/>
                    </a:p>
                  </a:txBody>
                  <a:tcPr/>
                </a:tc>
                <a:tc>
                  <a:txBody>
                    <a:bodyPr/>
                    <a:lstStyle/>
                    <a:p>
                      <a:r>
                        <a:rPr lang="es-ES" sz="1800" kern="1200" dirty="0" smtClean="0">
                          <a:solidFill>
                            <a:schemeClr val="dk1"/>
                          </a:solidFill>
                          <a:latin typeface="+mn-lt"/>
                          <a:ea typeface="+mn-ea"/>
                          <a:cs typeface="+mn-cs"/>
                        </a:rPr>
                        <a:t>descargas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742950">
                <a:tc>
                  <a:txBody>
                    <a:bodyPr/>
                    <a:lstStyle/>
                    <a:p>
                      <a:r>
                        <a:rPr lang="en-US" dirty="0" smtClean="0"/>
                        <a:t>S36/37 </a:t>
                      </a:r>
                      <a:endParaRPr lang="en-US" dirty="0"/>
                    </a:p>
                  </a:txBody>
                  <a:tcPr/>
                </a:tc>
                <a:tc>
                  <a:txBody>
                    <a:bodyPr/>
                    <a:lstStyle/>
                    <a:p>
                      <a:r>
                        <a:rPr lang="es-ES" sz="1800" kern="1200" dirty="0" smtClean="0">
                          <a:solidFill>
                            <a:schemeClr val="dk1"/>
                          </a:solidFill>
                          <a:latin typeface="+mn-lt"/>
                          <a:ea typeface="+mn-ea"/>
                          <a:cs typeface="+mn-cs"/>
                        </a:rPr>
                        <a:t>Use ropa y guantes de protección adecuados. </a:t>
                      </a:r>
                      <a:endParaRPr lang="en-US" dirty="0"/>
                    </a:p>
                  </a:txBody>
                  <a:tcPr/>
                </a:tc>
                <a:tc>
                  <a:txBody>
                    <a:bodyPr/>
                    <a:lstStyle/>
                    <a:p>
                      <a:endParaRPr lang="en-US"/>
                    </a:p>
                  </a:txBody>
                  <a:tcPr/>
                </a:tc>
              </a:tr>
              <a:tr h="742950">
                <a:tc>
                  <a:txBody>
                    <a:bodyPr/>
                    <a:lstStyle/>
                    <a:p>
                      <a:r>
                        <a:rPr lang="en-US" dirty="0" smtClean="0"/>
                        <a:t>S60 </a:t>
                      </a:r>
                      <a:endParaRPr lang="en-US" dirty="0"/>
                    </a:p>
                  </a:txBody>
                  <a:tcPr/>
                </a:tc>
                <a:tc>
                  <a:txBody>
                    <a:bodyPr/>
                    <a:lstStyle/>
                    <a:p>
                      <a:r>
                        <a:rPr lang="es-ES" sz="1800" kern="1200" dirty="0" smtClean="0">
                          <a:solidFill>
                            <a:schemeClr val="dk1"/>
                          </a:solidFill>
                          <a:latin typeface="+mn-lt"/>
                          <a:ea typeface="+mn-ea"/>
                          <a:cs typeface="+mn-cs"/>
                        </a:rPr>
                        <a:t>Este material y su recipiente como residuos peligrosos. </a:t>
                      </a:r>
                      <a:endParaRPr lang="en-US" dirty="0"/>
                    </a:p>
                  </a:txBody>
                  <a:tcPr/>
                </a:tc>
                <a:tc>
                  <a:txBody>
                    <a:bodyPr/>
                    <a:lstStyle/>
                    <a:p>
                      <a:endParaRPr lang="en-US" dirty="0"/>
                    </a:p>
                  </a:txBody>
                  <a:tcPr/>
                </a:tc>
              </a:tr>
              <a:tr h="742950">
                <a:tc>
                  <a:txBody>
                    <a:bodyPr/>
                    <a:lstStyle/>
                    <a:p>
                      <a:r>
                        <a:rPr lang="en-US" dirty="0" smtClean="0"/>
                        <a:t>F </a:t>
                      </a:r>
                      <a:endParaRPr lang="en-US" dirty="0"/>
                    </a:p>
                  </a:txBody>
                  <a:tcPr/>
                </a:tc>
                <a:tc>
                  <a:txBody>
                    <a:bodyPr/>
                    <a:lstStyle/>
                    <a:p>
                      <a:r>
                        <a:rPr lang="es-ES" sz="1800" kern="1200" dirty="0" smtClean="0">
                          <a:solidFill>
                            <a:schemeClr val="dk1"/>
                          </a:solidFill>
                          <a:latin typeface="+mn-lt"/>
                          <a:ea typeface="+mn-ea"/>
                          <a:cs typeface="+mn-cs"/>
                        </a:rPr>
                        <a:t>Fácilmente inflamable</a:t>
                      </a:r>
                      <a:endParaRPr lang="en-US" dirty="0"/>
                    </a:p>
                  </a:txBody>
                  <a:tcPr/>
                </a:tc>
                <a:tc>
                  <a:txBody>
                    <a:bodyPr/>
                    <a:lstStyle/>
                    <a:p>
                      <a:endParaRPr lang="en-US" dirty="0"/>
                    </a:p>
                  </a:txBody>
                  <a:tcPr/>
                </a:tc>
              </a:tr>
              <a:tr h="742950">
                <a:tc>
                  <a:txBody>
                    <a:bodyPr/>
                    <a:lstStyle/>
                    <a:p>
                      <a:r>
                        <a:rPr lang="en-US" dirty="0" err="1" smtClean="0"/>
                        <a:t>Xn</a:t>
                      </a:r>
                      <a:endParaRPr lang="en-US" dirty="0"/>
                    </a:p>
                  </a:txBody>
                  <a:tcPr/>
                </a:tc>
                <a:tc>
                  <a:txBody>
                    <a:bodyPr/>
                    <a:lstStyle/>
                    <a:p>
                      <a:r>
                        <a:rPr lang="es-ES" sz="1800" kern="1200" dirty="0" smtClean="0">
                          <a:solidFill>
                            <a:schemeClr val="dk1"/>
                          </a:solidFill>
                          <a:latin typeface="+mn-lt"/>
                          <a:ea typeface="+mn-ea"/>
                          <a:cs typeface="+mn-cs"/>
                        </a:rPr>
                        <a:t>perjudicial </a:t>
                      </a:r>
                      <a:endParaRPr lang="en-US" dirty="0"/>
                    </a:p>
                  </a:txBody>
                  <a:tcPr/>
                </a:tc>
                <a:tc>
                  <a:txBody>
                    <a:bodyPr/>
                    <a:lstStyle/>
                    <a:p>
                      <a:endParaRPr lang="en-US" dirty="0"/>
                    </a:p>
                  </a:txBody>
                  <a:tcPr/>
                </a:tc>
              </a:tr>
              <a:tr h="742950">
                <a:tc>
                  <a:txBody>
                    <a:bodyPr/>
                    <a:lstStyle/>
                    <a:p>
                      <a:r>
                        <a:rPr lang="en-US" dirty="0" smtClean="0"/>
                        <a:t>R11 </a:t>
                      </a:r>
                      <a:endParaRPr lang="en-US" dirty="0"/>
                    </a:p>
                  </a:txBody>
                  <a:tcPr/>
                </a:tc>
                <a:tc>
                  <a:txBody>
                    <a:bodyPr/>
                    <a:lstStyle/>
                    <a:p>
                      <a:r>
                        <a:rPr lang="es-ES" sz="1800" kern="1200" dirty="0" smtClean="0">
                          <a:solidFill>
                            <a:schemeClr val="dk1"/>
                          </a:solidFill>
                          <a:latin typeface="+mn-lt"/>
                          <a:ea typeface="+mn-ea"/>
                          <a:cs typeface="+mn-cs"/>
                        </a:rPr>
                        <a:t>Fácilmente inflamable </a:t>
                      </a:r>
                      <a:endParaRPr lang="en-US" dirty="0"/>
                    </a:p>
                  </a:txBody>
                  <a:tcPr/>
                </a:tc>
                <a:tc>
                  <a:txBody>
                    <a:bodyPr/>
                    <a:lstStyle/>
                    <a:p>
                      <a:endParaRPr lang="en-US" dirty="0"/>
                    </a:p>
                  </a:txBody>
                  <a:tcPr/>
                </a:tc>
              </a:tr>
              <a:tr h="742950">
                <a:tc>
                  <a:txBody>
                    <a:bodyPr/>
                    <a:lstStyle/>
                    <a:p>
                      <a:r>
                        <a:rPr lang="en-US" dirty="0" smtClean="0"/>
                        <a:t>R41</a:t>
                      </a:r>
                      <a:endParaRPr lang="en-US" dirty="0"/>
                    </a:p>
                  </a:txBody>
                  <a:tcPr/>
                </a:tc>
                <a:tc>
                  <a:txBody>
                    <a:bodyPr/>
                    <a:lstStyle/>
                    <a:p>
                      <a:r>
                        <a:rPr lang="es-ES" sz="1800" kern="1200" dirty="0" smtClean="0">
                          <a:solidFill>
                            <a:schemeClr val="dk1"/>
                          </a:solidFill>
                          <a:latin typeface="+mn-lt"/>
                          <a:ea typeface="+mn-ea"/>
                          <a:cs typeface="+mn-cs"/>
                        </a:rPr>
                        <a:t>Riesgo de lesiones oculares graves </a:t>
                      </a:r>
                      <a:endParaRPr lang="en-US" dirty="0"/>
                    </a:p>
                  </a:txBody>
                  <a:tcPr/>
                </a:tc>
                <a:tc>
                  <a:txBody>
                    <a:bodyPr/>
                    <a:lstStyle/>
                    <a:p>
                      <a:endParaRPr lang="en-US" dirty="0"/>
                    </a:p>
                  </a:txBody>
                  <a:tcPr/>
                </a:tc>
              </a:tr>
              <a:tr h="742950">
                <a:tc>
                  <a:txBody>
                    <a:bodyPr/>
                    <a:lstStyle/>
                    <a:p>
                      <a:r>
                        <a:rPr lang="en-US" dirty="0" smtClean="0"/>
                        <a:t>R48/20</a:t>
                      </a:r>
                      <a:endParaRPr lang="en-US" dirty="0"/>
                    </a:p>
                  </a:txBody>
                  <a:tcPr/>
                </a:tc>
                <a:tc>
                  <a:txBody>
                    <a:bodyPr/>
                    <a:lstStyle/>
                    <a:p>
                      <a:r>
                        <a:rPr lang="es-ES" sz="1800" kern="1200" dirty="0" smtClean="0">
                          <a:solidFill>
                            <a:schemeClr val="dk1"/>
                          </a:solidFill>
                          <a:latin typeface="+mn-lt"/>
                          <a:ea typeface="+mn-ea"/>
                          <a:cs typeface="+mn-cs"/>
                        </a:rPr>
                        <a:t>Nocivo: riesgo de efectos graves para la salud en caso de exposición prolongada por inhalación. </a:t>
                      </a:r>
                      <a:endParaRPr lang="en-US" dirty="0"/>
                    </a:p>
                  </a:txBody>
                  <a:tcPr/>
                </a:tc>
                <a:tc>
                  <a:txBody>
                    <a:bodyPr/>
                    <a:lstStyle/>
                    <a:p>
                      <a:endParaRPr lang="en-US" dirty="0"/>
                    </a:p>
                  </a:txBody>
                  <a:tcPr/>
                </a:tc>
              </a:tr>
              <a:tr h="742950">
                <a:tc>
                  <a:txBody>
                    <a:bodyPr/>
                    <a:lstStyle/>
                    <a:p>
                      <a:r>
                        <a:rPr lang="en-US" dirty="0" smtClean="0"/>
                        <a:t>R63</a:t>
                      </a:r>
                      <a:endParaRPr lang="en-US" dirty="0"/>
                    </a:p>
                  </a:txBody>
                  <a:tcPr/>
                </a:tc>
                <a:tc>
                  <a:txBody>
                    <a:bodyPr/>
                    <a:lstStyle/>
                    <a:p>
                      <a:r>
                        <a:rPr lang="es-ES" sz="1800" kern="1200" dirty="0" smtClean="0">
                          <a:solidFill>
                            <a:schemeClr val="dk1"/>
                          </a:solidFill>
                          <a:latin typeface="+mn-lt"/>
                          <a:ea typeface="+mn-ea"/>
                          <a:cs typeface="+mn-cs"/>
                        </a:rPr>
                        <a:t>Posible riesgo de daño para el feto. </a:t>
                      </a:r>
                      <a:endParaRPr lang="en-US" dirty="0"/>
                    </a:p>
                  </a:txBody>
                  <a:tcPr/>
                </a:tc>
                <a:tc>
                  <a:txBody>
                    <a:bodyPr/>
                    <a:lstStyle/>
                    <a:p>
                      <a:endParaRPr lang="en-US" dirty="0"/>
                    </a:p>
                  </a:txBody>
                  <a:tcPr/>
                </a:tc>
              </a:tr>
              <a:tr h="742950">
                <a:tc>
                  <a:txBody>
                    <a:bodyPr/>
                    <a:lstStyle/>
                    <a:p>
                      <a:r>
                        <a:rPr lang="en-US" dirty="0" smtClean="0"/>
                        <a:t>R65 </a:t>
                      </a:r>
                      <a:endParaRPr lang="en-US" dirty="0"/>
                    </a:p>
                  </a:txBody>
                  <a:tcPr/>
                </a:tc>
                <a:tc>
                  <a:txBody>
                    <a:bodyPr/>
                    <a:lstStyle/>
                    <a:p>
                      <a:r>
                        <a:rPr lang="es-ES" sz="1800" kern="1200" dirty="0" smtClean="0">
                          <a:solidFill>
                            <a:schemeClr val="dk1"/>
                          </a:solidFill>
                          <a:latin typeface="+mn-lt"/>
                          <a:ea typeface="+mn-ea"/>
                          <a:cs typeface="+mn-cs"/>
                        </a:rPr>
                        <a:t>Nocivo: puede causar daño pulmonar si se ingiere. </a:t>
                      </a:r>
                      <a:endParaRPr lang="en-US" dirty="0"/>
                    </a:p>
                  </a:txBody>
                  <a:tcPr/>
                </a:tc>
                <a:tc>
                  <a:txBody>
                    <a:bodyPr/>
                    <a:lstStyle/>
                    <a:p>
                      <a:endParaRPr lang="en-US" dirty="0"/>
                    </a:p>
                  </a:txBody>
                  <a:tcPr/>
                </a:tc>
              </a:tr>
              <a:tr h="742950">
                <a:tc>
                  <a:txBody>
                    <a:bodyPr/>
                    <a:lstStyle/>
                    <a:p>
                      <a:r>
                        <a:rPr lang="en-US" dirty="0" smtClean="0"/>
                        <a:t>R67</a:t>
                      </a:r>
                      <a:endParaRPr lang="en-US" dirty="0"/>
                    </a:p>
                  </a:txBody>
                  <a:tcPr/>
                </a:tc>
                <a:tc>
                  <a:txBody>
                    <a:bodyPr/>
                    <a:lstStyle/>
                    <a:p>
                      <a:r>
                        <a:rPr lang="es-ES" sz="1800" kern="1200" dirty="0" smtClean="0">
                          <a:solidFill>
                            <a:schemeClr val="dk1"/>
                          </a:solidFill>
                          <a:latin typeface="+mn-lt"/>
                          <a:ea typeface="+mn-ea"/>
                          <a:cs typeface="+mn-cs"/>
                        </a:rPr>
                        <a:t>La inhalación de vapores puede provocar somnolencia y vértigo </a:t>
                      </a:r>
                      <a:endParaRPr lang="en-US" dirty="0"/>
                    </a:p>
                  </a:txBody>
                  <a:tcPr/>
                </a:tc>
                <a:tc>
                  <a:txBody>
                    <a:bodyPr/>
                    <a:lstStyle/>
                    <a:p>
                      <a:endParaRPr lang="en-US" dirty="0"/>
                    </a:p>
                  </a:txBody>
                  <a:tcPr/>
                </a:tc>
              </a:tr>
              <a:tr h="742950">
                <a:tc>
                  <a:txBody>
                    <a:bodyPr/>
                    <a:lstStyle/>
                    <a:p>
                      <a:r>
                        <a:rPr lang="en-US" dirty="0" smtClean="0"/>
                        <a:t>S26</a:t>
                      </a:r>
                      <a:endParaRPr lang="en-US" dirty="0"/>
                    </a:p>
                  </a:txBody>
                  <a:tcPr/>
                </a:tc>
                <a:tc>
                  <a:txBody>
                    <a:bodyPr/>
                    <a:lstStyle/>
                    <a:p>
                      <a:r>
                        <a:rPr lang="es-ES" sz="1800" kern="1200" dirty="0" smtClean="0">
                          <a:solidFill>
                            <a:schemeClr val="dk1"/>
                          </a:solidFill>
                          <a:latin typeface="+mn-lt"/>
                          <a:ea typeface="+mn-ea"/>
                          <a:cs typeface="+mn-cs"/>
                        </a:rPr>
                        <a:t>En caso de contacto con los ojos, lávelos inmediatamente con abundante agua y acudir al médico. </a:t>
                      </a:r>
                      <a:endParaRPr lang="en-US" dirty="0"/>
                    </a:p>
                  </a:txBody>
                  <a:tcPr/>
                </a:tc>
                <a:tc>
                  <a:txBody>
                    <a:bodyPr/>
                    <a:lstStyle/>
                    <a:p>
                      <a:endParaRPr lang="en-US" dirty="0"/>
                    </a:p>
                  </a:txBody>
                  <a:tcPr/>
                </a:tc>
              </a:tr>
              <a:tr h="742950">
                <a:tc>
                  <a:txBody>
                    <a:bodyPr/>
                    <a:lstStyle/>
                    <a:p>
                      <a:r>
                        <a:rPr lang="en-US" dirty="0" smtClean="0"/>
                        <a:t>S36/37/39</a:t>
                      </a:r>
                      <a:endParaRPr lang="en-US" dirty="0"/>
                    </a:p>
                  </a:txBody>
                  <a:tcPr/>
                </a:tc>
                <a:tc>
                  <a:txBody>
                    <a:bodyPr/>
                    <a:lstStyle/>
                    <a:p>
                      <a:r>
                        <a:rPr lang="es-ES" sz="1800" kern="1200" dirty="0" smtClean="0">
                          <a:solidFill>
                            <a:schemeClr val="dk1"/>
                          </a:solidFill>
                          <a:latin typeface="+mn-lt"/>
                          <a:ea typeface="+mn-ea"/>
                          <a:cs typeface="+mn-cs"/>
                        </a:rPr>
                        <a:t>Use ropa protectora adecuada, guantes y protección para los ojos / la cara. </a:t>
                      </a:r>
                      <a:endParaRPr lang="en-US" dirty="0"/>
                    </a:p>
                  </a:txBody>
                  <a:tcPr/>
                </a:tc>
                <a:tc>
                  <a:txBody>
                    <a:bodyPr/>
                    <a:lstStyle/>
                    <a:p>
                      <a:endParaRPr lang="en-US" dirty="0"/>
                    </a:p>
                  </a:txBody>
                  <a:tcPr/>
                </a:tc>
              </a:tr>
              <a:tr h="742950">
                <a:tc>
                  <a:txBody>
                    <a:bodyPr/>
                    <a:lstStyle/>
                    <a:p>
                      <a:r>
                        <a:rPr lang="en-US" dirty="0" smtClean="0"/>
                        <a:t>S62</a:t>
                      </a:r>
                      <a:endParaRPr lang="en-US" dirty="0"/>
                    </a:p>
                  </a:txBody>
                  <a:tcPr/>
                </a:tc>
                <a:tc>
                  <a:txBody>
                    <a:bodyPr/>
                    <a:lstStyle/>
                    <a:p>
                      <a:r>
                        <a:rPr lang="es-ES" sz="1800" kern="1200" dirty="0" smtClean="0">
                          <a:solidFill>
                            <a:schemeClr val="dk1"/>
                          </a:solidFill>
                          <a:latin typeface="+mn-lt"/>
                          <a:ea typeface="+mn-ea"/>
                          <a:cs typeface="+mn-cs"/>
                        </a:rPr>
                        <a:t>En caso de ingestión, no provocar el vómito: acúdase inmediatamente al médico y muéstrele la etiqueta o el envase. </a:t>
                      </a:r>
                      <a:endParaRPr lang="en-US" dirty="0"/>
                    </a:p>
                  </a:txBody>
                  <a:tcPr/>
                </a:tc>
                <a:tc>
                  <a:txBody>
                    <a:bodyPr/>
                    <a:lstStyle/>
                    <a:p>
                      <a:endParaRPr lang="en-US" dirty="0"/>
                    </a:p>
                  </a:txBody>
                  <a:tcPr/>
                </a:tc>
              </a:tr>
              <a:tr h="742950">
                <a:tc>
                  <a:txBody>
                    <a:bodyPr/>
                    <a:lstStyle/>
                    <a:p>
                      <a:r>
                        <a:rPr lang="en-US" dirty="0" smtClean="0"/>
                        <a:t>R34 </a:t>
                      </a:r>
                      <a:endParaRPr lang="en-US" dirty="0"/>
                    </a:p>
                  </a:txBody>
                  <a:tcPr/>
                </a:tc>
                <a:tc>
                  <a:txBody>
                    <a:bodyPr/>
                    <a:lstStyle/>
                    <a:p>
                      <a:r>
                        <a:rPr lang="es-ES" sz="1800" kern="1200" dirty="0" smtClean="0">
                          <a:solidFill>
                            <a:schemeClr val="dk1"/>
                          </a:solidFill>
                          <a:latin typeface="+mn-lt"/>
                          <a:ea typeface="+mn-ea"/>
                          <a:cs typeface="+mn-cs"/>
                        </a:rPr>
                        <a:t>Causa quemaduras. </a:t>
                      </a:r>
                      <a:endParaRPr lang="en-US" dirty="0"/>
                    </a:p>
                  </a:txBody>
                  <a:tcPr/>
                </a:tc>
                <a:tc>
                  <a:txBody>
                    <a:bodyPr/>
                    <a:lstStyle/>
                    <a:p>
                      <a:endParaRPr lang="en-US" dirty="0"/>
                    </a:p>
                  </a:txBody>
                  <a:tcPr/>
                </a:tc>
              </a:tr>
              <a:tr h="742950">
                <a:tc>
                  <a:txBody>
                    <a:bodyPr/>
                    <a:lstStyle/>
                    <a:p>
                      <a:r>
                        <a:rPr lang="es-ES" sz="1800" kern="1200" dirty="0" smtClean="0">
                          <a:solidFill>
                            <a:schemeClr val="dk1"/>
                          </a:solidFill>
                          <a:latin typeface="+mn-lt"/>
                          <a:ea typeface="+mn-ea"/>
                          <a:cs typeface="+mn-cs"/>
                        </a:rPr>
                        <a:t>Unión Europea </a:t>
                      </a:r>
                      <a:br>
                        <a:rPr lang="es-ES" sz="1800" kern="1200" dirty="0" smtClean="0">
                          <a:solidFill>
                            <a:schemeClr val="dk1"/>
                          </a:solidFill>
                          <a:latin typeface="+mn-lt"/>
                          <a:ea typeface="+mn-ea"/>
                          <a:cs typeface="+mn-cs"/>
                        </a:rPr>
                      </a:br>
                      <a:r>
                        <a:rPr lang="es-ES" sz="1800" kern="1200" dirty="0" smtClean="0">
                          <a:solidFill>
                            <a:schemeClr val="dk1"/>
                          </a:solidFill>
                          <a:latin typeface="+mn-lt"/>
                          <a:ea typeface="+mn-ea"/>
                          <a:cs typeface="+mn-cs"/>
                        </a:rPr>
                        <a:t>propiedades físicas </a:t>
                      </a:r>
                      <a:endParaRPr lang="en-US" b="1" dirty="0"/>
                    </a:p>
                  </a:txBody>
                  <a:tcPr/>
                </a:tc>
                <a:tc>
                  <a:txBody>
                    <a:bodyPr/>
                    <a:lstStyle/>
                    <a:p>
                      <a:endParaRPr lang="en-US" dirty="0"/>
                    </a:p>
                  </a:txBody>
                  <a:tcPr/>
                </a:tc>
                <a:tc>
                  <a:txBody>
                    <a:bodyPr/>
                    <a:lstStyle/>
                    <a:p>
                      <a:endParaRPr lang="en-US" dirty="0"/>
                    </a:p>
                  </a:txBody>
                  <a:tcPr/>
                </a:tc>
              </a:tr>
              <a:tr h="742950">
                <a:tc>
                  <a:txBody>
                    <a:bodyPr/>
                    <a:lstStyle/>
                    <a:p>
                      <a:r>
                        <a:rPr lang="en-US" dirty="0" smtClean="0"/>
                        <a:t>EUH001</a:t>
                      </a:r>
                      <a:endParaRPr lang="en-US" dirty="0"/>
                    </a:p>
                  </a:txBody>
                  <a:tcPr/>
                </a:tc>
                <a:tc>
                  <a:txBody>
                    <a:bodyPr/>
                    <a:lstStyle/>
                    <a:p>
                      <a:r>
                        <a:rPr lang="es-ES" sz="1800" kern="1200" dirty="0" smtClean="0">
                          <a:solidFill>
                            <a:schemeClr val="dk1"/>
                          </a:solidFill>
                          <a:latin typeface="+mn-lt"/>
                          <a:ea typeface="+mn-ea"/>
                          <a:cs typeface="+mn-cs"/>
                        </a:rPr>
                        <a:t>Explosivo en seco</a:t>
                      </a:r>
                      <a:endParaRPr lang="en-US" dirty="0"/>
                    </a:p>
                  </a:txBody>
                  <a:tcPr/>
                </a:tc>
                <a:tc>
                  <a:txBody>
                    <a:bodyPr/>
                    <a:lstStyle/>
                    <a:p>
                      <a:endParaRPr lang="en-US" dirty="0"/>
                    </a:p>
                  </a:txBody>
                  <a:tcPr/>
                </a:tc>
              </a:tr>
              <a:tr h="742950">
                <a:tc>
                  <a:txBody>
                    <a:bodyPr/>
                    <a:lstStyle/>
                    <a:p>
                      <a:r>
                        <a:rPr lang="en-US" dirty="0" smtClean="0"/>
                        <a:t>EUH006</a:t>
                      </a:r>
                      <a:endParaRPr lang="en-US" dirty="0"/>
                    </a:p>
                  </a:txBody>
                  <a:tcPr/>
                </a:tc>
                <a:tc>
                  <a:txBody>
                    <a:bodyPr/>
                    <a:lstStyle/>
                    <a:p>
                      <a:r>
                        <a:rPr lang="es-ES" sz="1800" kern="1200" dirty="0" smtClean="0">
                          <a:solidFill>
                            <a:schemeClr val="dk1"/>
                          </a:solidFill>
                          <a:latin typeface="+mn-lt"/>
                          <a:ea typeface="+mn-ea"/>
                          <a:cs typeface="+mn-cs"/>
                        </a:rPr>
                        <a:t>Explosivo en contacto o sin contacto con el aire</a:t>
                      </a:r>
                      <a:endParaRPr lang="en-US" dirty="0"/>
                    </a:p>
                  </a:txBody>
                  <a:tcPr/>
                </a:tc>
                <a:tc>
                  <a:txBody>
                    <a:bodyPr/>
                    <a:lstStyle/>
                    <a:p>
                      <a:r>
                        <a:rPr lang="es-ES" sz="1800" kern="1200" dirty="0" smtClean="0">
                          <a:solidFill>
                            <a:schemeClr val="dk1"/>
                          </a:solidFill>
                          <a:latin typeface="+mn-lt"/>
                          <a:ea typeface="+mn-ea"/>
                          <a:cs typeface="+mn-cs"/>
                        </a:rPr>
                        <a:t>Inestables a temperatura ambiente </a:t>
                      </a:r>
                      <a:endParaRPr lang="en-US" dirty="0"/>
                    </a:p>
                  </a:txBody>
                  <a:tcPr/>
                </a:tc>
              </a:tr>
              <a:tr h="742950">
                <a:tc>
                  <a:txBody>
                    <a:bodyPr/>
                    <a:lstStyle/>
                    <a:p>
                      <a:r>
                        <a:rPr lang="en-US" dirty="0" smtClean="0"/>
                        <a:t>EUH014</a:t>
                      </a:r>
                      <a:endParaRPr lang="en-US" dirty="0"/>
                    </a:p>
                  </a:txBody>
                  <a:tcPr/>
                </a:tc>
                <a:tc>
                  <a:txBody>
                    <a:bodyPr/>
                    <a:lstStyle/>
                    <a:p>
                      <a:r>
                        <a:rPr lang="es-ES" sz="1800" kern="1200" dirty="0" smtClean="0">
                          <a:solidFill>
                            <a:schemeClr val="dk1"/>
                          </a:solidFill>
                          <a:latin typeface="+mn-lt"/>
                          <a:ea typeface="+mn-ea"/>
                          <a:cs typeface="+mn-cs"/>
                        </a:rPr>
                        <a:t>Reacciona violentamente con el agua</a:t>
                      </a:r>
                      <a:endParaRPr lang="en-US" dirty="0"/>
                    </a:p>
                  </a:txBody>
                  <a:tcPr/>
                </a:tc>
                <a:tc>
                  <a:txBody>
                    <a:bodyPr/>
                    <a:lstStyle/>
                    <a:p>
                      <a:r>
                        <a:rPr lang="es-ES" sz="1800" kern="1200" dirty="0" smtClean="0">
                          <a:solidFill>
                            <a:schemeClr val="dk1"/>
                          </a:solidFill>
                          <a:latin typeface="+mn-lt"/>
                          <a:ea typeface="+mn-ea"/>
                          <a:cs typeface="+mn-cs"/>
                        </a:rPr>
                        <a:t>Reacciona violentamente con el agua [por ejemplo, cloruro de acetilo, los metales alcalinos, el </a:t>
                      </a:r>
                      <a:r>
                        <a:rPr lang="es-ES" sz="1800" kern="1200" dirty="0" err="1" smtClean="0">
                          <a:solidFill>
                            <a:schemeClr val="dk1"/>
                          </a:solidFill>
                          <a:latin typeface="+mn-lt"/>
                          <a:ea typeface="+mn-ea"/>
                          <a:cs typeface="+mn-cs"/>
                        </a:rPr>
                        <a:t>tetracloruro</a:t>
                      </a:r>
                      <a:r>
                        <a:rPr lang="es-ES" sz="1800" kern="1200" dirty="0" smtClean="0">
                          <a:solidFill>
                            <a:schemeClr val="dk1"/>
                          </a:solidFill>
                          <a:latin typeface="+mn-lt"/>
                          <a:ea typeface="+mn-ea"/>
                          <a:cs typeface="+mn-cs"/>
                        </a:rPr>
                        <a:t> de titanio] </a:t>
                      </a:r>
                      <a:endParaRPr lang="en-US" dirty="0"/>
                    </a:p>
                  </a:txBody>
                  <a:tcPr/>
                </a:tc>
              </a:tr>
              <a:tr h="742950">
                <a:tc>
                  <a:txBody>
                    <a:bodyPr/>
                    <a:lstStyle/>
                    <a:p>
                      <a:r>
                        <a:rPr lang="en-US" dirty="0" smtClean="0"/>
                        <a:t>EUH018</a:t>
                      </a:r>
                      <a:endParaRPr lang="en-US" dirty="0"/>
                    </a:p>
                  </a:txBody>
                  <a:tcPr/>
                </a:tc>
                <a:tc>
                  <a:txBody>
                    <a:bodyPr/>
                    <a:lstStyle/>
                    <a:p>
                      <a:r>
                        <a:rPr lang="es-ES" sz="1800" kern="1200" dirty="0" smtClean="0">
                          <a:solidFill>
                            <a:schemeClr val="dk1"/>
                          </a:solidFill>
                          <a:latin typeface="+mn-lt"/>
                          <a:ea typeface="+mn-ea"/>
                          <a:cs typeface="+mn-cs"/>
                        </a:rPr>
                        <a:t>En uso pueden formarse mezclas aire-vapor explosivas / inflamables</a:t>
                      </a:r>
                      <a:endParaRPr lang="en-US" dirty="0"/>
                    </a:p>
                  </a:txBody>
                  <a:tcPr/>
                </a:tc>
                <a:tc>
                  <a:txBody>
                    <a:bodyPr/>
                    <a:lstStyle/>
                    <a:p>
                      <a:endParaRPr lang="en-US" dirty="0"/>
                    </a:p>
                  </a:txBody>
                  <a:tcPr/>
                </a:tc>
              </a:tr>
              <a:tr h="742950">
                <a:tc>
                  <a:txBody>
                    <a:bodyPr/>
                    <a:lstStyle/>
                    <a:p>
                      <a:r>
                        <a:rPr lang="en-US" dirty="0" smtClean="0"/>
                        <a:t>EUH019</a:t>
                      </a:r>
                      <a:endParaRPr lang="en-US" dirty="0"/>
                    </a:p>
                  </a:txBody>
                  <a:tcPr/>
                </a:tc>
                <a:tc>
                  <a:txBody>
                    <a:bodyPr/>
                    <a:lstStyle/>
                    <a:p>
                      <a:r>
                        <a:rPr lang="es-ES" sz="1800" kern="1200" dirty="0" smtClean="0">
                          <a:solidFill>
                            <a:schemeClr val="dk1"/>
                          </a:solidFill>
                          <a:latin typeface="+mn-lt"/>
                          <a:ea typeface="+mn-ea"/>
                          <a:cs typeface="+mn-cs"/>
                        </a:rPr>
                        <a:t>Puede formar peróxidos explosivos</a:t>
                      </a:r>
                      <a:endParaRPr lang="en-US" dirty="0"/>
                    </a:p>
                  </a:txBody>
                  <a:tcPr/>
                </a:tc>
                <a:tc>
                  <a:txBody>
                    <a:bodyPr/>
                    <a:lstStyle/>
                    <a:p>
                      <a:r>
                        <a:rPr lang="es-ES" sz="1800" kern="1200" dirty="0" smtClean="0">
                          <a:solidFill>
                            <a:schemeClr val="dk1"/>
                          </a:solidFill>
                          <a:latin typeface="+mn-lt"/>
                          <a:ea typeface="+mn-ea"/>
                          <a:cs typeface="+mn-cs"/>
                        </a:rPr>
                        <a:t>Puede formar peróxidos explosivos [por ejemplo, éter </a:t>
                      </a:r>
                      <a:r>
                        <a:rPr lang="es-ES" sz="1800" kern="1200" dirty="0" err="1" smtClean="0">
                          <a:solidFill>
                            <a:schemeClr val="dk1"/>
                          </a:solidFill>
                          <a:latin typeface="+mn-lt"/>
                          <a:ea typeface="+mn-ea"/>
                          <a:cs typeface="+mn-cs"/>
                        </a:rPr>
                        <a:t>dietílico</a:t>
                      </a:r>
                      <a:r>
                        <a:rPr lang="es-ES" sz="1800" kern="1200" dirty="0" smtClean="0">
                          <a:solidFill>
                            <a:schemeClr val="dk1"/>
                          </a:solidFill>
                          <a:latin typeface="+mn-lt"/>
                          <a:ea typeface="+mn-ea"/>
                          <a:cs typeface="+mn-cs"/>
                        </a:rPr>
                        <a:t>, 1,4-dioxano] </a:t>
                      </a:r>
                      <a:endParaRPr lang="en-US" dirty="0"/>
                    </a:p>
                  </a:txBody>
                  <a:tcPr/>
                </a:tc>
              </a:tr>
              <a:tr h="742950">
                <a:tc>
                  <a:txBody>
                    <a:bodyPr/>
                    <a:lstStyle/>
                    <a:p>
                      <a:r>
                        <a:rPr lang="en-US" dirty="0" smtClean="0"/>
                        <a:t>EUH044</a:t>
                      </a:r>
                      <a:endParaRPr lang="en-US" dirty="0"/>
                    </a:p>
                  </a:txBody>
                  <a:tcPr/>
                </a:tc>
                <a:tc>
                  <a:txBody>
                    <a:bodyPr/>
                    <a:lstStyle/>
                    <a:p>
                      <a:r>
                        <a:rPr lang="es-ES" sz="1800" kern="1200" dirty="0" smtClean="0">
                          <a:solidFill>
                            <a:schemeClr val="dk1"/>
                          </a:solidFill>
                          <a:latin typeface="+mn-lt"/>
                          <a:ea typeface="+mn-ea"/>
                          <a:cs typeface="+mn-cs"/>
                        </a:rPr>
                        <a:t>Riesgo de explosión al calentarlo en ambiente confinado</a:t>
                      </a:r>
                      <a:endParaRPr lang="en-US" dirty="0"/>
                    </a:p>
                  </a:txBody>
                  <a:tcPr/>
                </a:tc>
                <a:tc>
                  <a:txBody>
                    <a:bodyPr/>
                    <a:lstStyle/>
                    <a:p>
                      <a:r>
                        <a:rPr lang="es-ES" sz="1800" kern="1200" dirty="0" smtClean="0">
                          <a:solidFill>
                            <a:schemeClr val="dk1"/>
                          </a:solidFill>
                          <a:latin typeface="+mn-lt"/>
                          <a:ea typeface="+mn-ea"/>
                          <a:cs typeface="+mn-cs"/>
                        </a:rPr>
                        <a:t>Descomponerse con explosión si se calienta al tambor de acero, pero no en recipientes menos rígidos </a:t>
                      </a:r>
                      <a:endParaRPr lang="en-US" dirty="0"/>
                    </a:p>
                  </a:txBody>
                  <a:tcPr/>
                </a:tc>
              </a:tr>
              <a:tr h="742950">
                <a:tc>
                  <a:txBody>
                    <a:bodyPr/>
                    <a:lstStyle/>
                    <a:p>
                      <a:r>
                        <a:rPr lang="es-ES" sz="1800" kern="1200" dirty="0" smtClean="0">
                          <a:solidFill>
                            <a:schemeClr val="dk1"/>
                          </a:solidFill>
                          <a:latin typeface="+mn-lt"/>
                          <a:ea typeface="+mn-ea"/>
                          <a:cs typeface="+mn-cs"/>
                        </a:rPr>
                        <a:t>propiedades para la salud</a:t>
                      </a:r>
                      <a:endParaRPr lang="en-US" b="1" dirty="0"/>
                    </a:p>
                  </a:txBody>
                  <a:tcPr/>
                </a:tc>
                <a:tc>
                  <a:txBody>
                    <a:bodyPr/>
                    <a:lstStyle/>
                    <a:p>
                      <a:endParaRPr lang="en-US" dirty="0"/>
                    </a:p>
                  </a:txBody>
                  <a:tcPr/>
                </a:tc>
                <a:tc>
                  <a:txBody>
                    <a:bodyPr/>
                    <a:lstStyle/>
                    <a:p>
                      <a:endParaRPr lang="en-US" dirty="0"/>
                    </a:p>
                  </a:txBody>
                  <a:tcPr/>
                </a:tc>
              </a:tr>
              <a:tr h="742950">
                <a:tc>
                  <a:txBody>
                    <a:bodyPr/>
                    <a:lstStyle/>
                    <a:p>
                      <a:r>
                        <a:rPr lang="en-US" dirty="0" smtClean="0"/>
                        <a:t>EUH029</a:t>
                      </a:r>
                      <a:endParaRPr lang="en-US" dirty="0"/>
                    </a:p>
                  </a:txBody>
                  <a:tcPr/>
                </a:tc>
                <a:tc>
                  <a:txBody>
                    <a:bodyPr/>
                    <a:lstStyle/>
                    <a:p>
                      <a:r>
                        <a:rPr lang="es-ES" sz="1800" kern="1200" dirty="0" smtClean="0">
                          <a:solidFill>
                            <a:schemeClr val="dk1"/>
                          </a:solidFill>
                          <a:latin typeface="+mn-lt"/>
                          <a:ea typeface="+mn-ea"/>
                          <a:cs typeface="+mn-cs"/>
                        </a:rPr>
                        <a:t>El contacto con el agua libera gases tóxicos</a:t>
                      </a:r>
                      <a:endParaRPr lang="en-US" dirty="0"/>
                    </a:p>
                  </a:txBody>
                  <a:tcPr/>
                </a:tc>
                <a:tc>
                  <a:txBody>
                    <a:bodyPr/>
                    <a:lstStyle/>
                    <a:p>
                      <a:r>
                        <a:rPr lang="es-ES" sz="1800" kern="1200" dirty="0" smtClean="0">
                          <a:solidFill>
                            <a:schemeClr val="dk1"/>
                          </a:solidFill>
                          <a:latin typeface="+mn-lt"/>
                          <a:ea typeface="+mn-ea"/>
                          <a:cs typeface="+mn-cs"/>
                        </a:rPr>
                        <a:t>Evoluciona gato toxicológico agudo 1-3 gases en contacto con el agua o el aire húmedo [por ejemplo, fosfuro de aluminio, sulfuro de fósforo </a:t>
                      </a:r>
                      <a:r>
                        <a:rPr lang="es-ES" sz="1800" kern="1200" dirty="0" err="1" smtClean="0">
                          <a:solidFill>
                            <a:schemeClr val="dk1"/>
                          </a:solidFill>
                          <a:latin typeface="+mn-lt"/>
                          <a:ea typeface="+mn-ea"/>
                          <a:cs typeface="+mn-cs"/>
                        </a:rPr>
                        <a:t>penta</a:t>
                      </a:r>
                      <a:r>
                        <a:rPr lang="es-ES" sz="1800" kern="1200" dirty="0" smtClean="0">
                          <a:solidFill>
                            <a:schemeClr val="dk1"/>
                          </a:solidFill>
                          <a:latin typeface="+mn-lt"/>
                          <a:ea typeface="+mn-ea"/>
                          <a:cs typeface="+mn-cs"/>
                        </a:rPr>
                        <a:t>] </a:t>
                      </a:r>
                      <a:endParaRPr lang="en-US" dirty="0"/>
                    </a:p>
                  </a:txBody>
                  <a:tcPr/>
                </a:tc>
              </a:tr>
              <a:tr h="742950">
                <a:tc>
                  <a:txBody>
                    <a:bodyPr/>
                    <a:lstStyle/>
                    <a:p>
                      <a:r>
                        <a:rPr lang="en-US" dirty="0" smtClean="0"/>
                        <a:t>EUH031</a:t>
                      </a:r>
                      <a:endParaRPr lang="en-US" dirty="0"/>
                    </a:p>
                  </a:txBody>
                  <a:tcPr/>
                </a:tc>
                <a:tc>
                  <a:txBody>
                    <a:bodyPr/>
                    <a:lstStyle/>
                    <a:p>
                      <a:r>
                        <a:rPr lang="es-ES" sz="1800" kern="1200" dirty="0" smtClean="0">
                          <a:solidFill>
                            <a:schemeClr val="dk1"/>
                          </a:solidFill>
                          <a:latin typeface="+mn-lt"/>
                          <a:ea typeface="+mn-ea"/>
                          <a:cs typeface="+mn-cs"/>
                        </a:rPr>
                        <a:t>En contacto con ácidos libera gases tóxicos</a:t>
                      </a:r>
                      <a:endParaRPr lang="en-US" dirty="0"/>
                    </a:p>
                  </a:txBody>
                  <a:tcPr/>
                </a:tc>
                <a:tc>
                  <a:txBody>
                    <a:bodyPr/>
                    <a:lstStyle/>
                    <a:p>
                      <a:r>
                        <a:rPr lang="es-ES" sz="1800" kern="1200" dirty="0" smtClean="0">
                          <a:solidFill>
                            <a:schemeClr val="dk1"/>
                          </a:solidFill>
                          <a:latin typeface="+mn-lt"/>
                          <a:ea typeface="+mn-ea"/>
                          <a:cs typeface="+mn-cs"/>
                        </a:rPr>
                        <a:t>El contacto con ácidos libera gases tóxicos </a:t>
                      </a:r>
                      <a:r>
                        <a:rPr lang="es-ES" sz="1800" kern="1200" dirty="0" err="1" smtClean="0">
                          <a:solidFill>
                            <a:schemeClr val="dk1"/>
                          </a:solidFill>
                          <a:latin typeface="+mn-lt"/>
                          <a:ea typeface="+mn-ea"/>
                          <a:cs typeface="+mn-cs"/>
                        </a:rPr>
                        <a:t>cat</a:t>
                      </a:r>
                      <a:r>
                        <a:rPr lang="es-ES" sz="1800" kern="1200" dirty="0" smtClean="0">
                          <a:solidFill>
                            <a:schemeClr val="dk1"/>
                          </a:solidFill>
                          <a:latin typeface="+mn-lt"/>
                          <a:ea typeface="+mn-ea"/>
                          <a:cs typeface="+mn-cs"/>
                        </a:rPr>
                        <a:t> 3 aguda [por ejemplo, hipoclorito de sodio, sulfuro de poli bario] </a:t>
                      </a:r>
                      <a:endParaRPr lang="en-US" dirty="0"/>
                    </a:p>
                  </a:txBody>
                  <a:tcPr/>
                </a:tc>
              </a:tr>
              <a:tr h="742950">
                <a:tc>
                  <a:txBody>
                    <a:bodyPr/>
                    <a:lstStyle/>
                    <a:p>
                      <a:r>
                        <a:rPr lang="en-US" smtClean="0"/>
                        <a:t>EUH032</a:t>
                      </a:r>
                      <a:endParaRPr lang="en-US" dirty="0"/>
                    </a:p>
                  </a:txBody>
                  <a:tcPr/>
                </a:tc>
                <a:tc>
                  <a:txBody>
                    <a:bodyPr/>
                    <a:lstStyle/>
                    <a:p>
                      <a:r>
                        <a:rPr lang="es-ES" sz="1800" kern="1200" dirty="0" smtClean="0">
                          <a:solidFill>
                            <a:schemeClr val="dk1"/>
                          </a:solidFill>
                          <a:latin typeface="+mn-lt"/>
                          <a:ea typeface="+mn-ea"/>
                          <a:cs typeface="+mn-cs"/>
                        </a:rPr>
                        <a:t>En contacto con ácidos libera gases muy tóxicos</a:t>
                      </a:r>
                      <a:endParaRPr lang="en-US" dirty="0"/>
                    </a:p>
                  </a:txBody>
                  <a:tcPr/>
                </a:tc>
                <a:tc>
                  <a:txBody>
                    <a:bodyPr/>
                    <a:lstStyle/>
                    <a:p>
                      <a:r>
                        <a:rPr lang="es-ES" sz="1800" kern="1200" dirty="0" smtClean="0">
                          <a:solidFill>
                            <a:schemeClr val="dk1"/>
                          </a:solidFill>
                          <a:latin typeface="+mn-lt"/>
                          <a:ea typeface="+mn-ea"/>
                          <a:cs typeface="+mn-cs"/>
                        </a:rPr>
                        <a:t>El contacto con ácidos libera gases tóxicos </a:t>
                      </a:r>
                      <a:r>
                        <a:rPr lang="es-ES" sz="1800" kern="1200" dirty="0" err="1" smtClean="0">
                          <a:solidFill>
                            <a:schemeClr val="dk1"/>
                          </a:solidFill>
                          <a:latin typeface="+mn-lt"/>
                          <a:ea typeface="+mn-ea"/>
                          <a:cs typeface="+mn-cs"/>
                        </a:rPr>
                        <a:t>cat</a:t>
                      </a:r>
                      <a:r>
                        <a:rPr lang="es-ES" sz="1800" kern="1200" dirty="0" smtClean="0">
                          <a:solidFill>
                            <a:schemeClr val="dk1"/>
                          </a:solidFill>
                          <a:latin typeface="+mn-lt"/>
                          <a:ea typeface="+mn-ea"/>
                          <a:cs typeface="+mn-cs"/>
                        </a:rPr>
                        <a:t> 1-2 aguda [por ejemplo, sales de cianuro de hidrógeno, </a:t>
                      </a:r>
                      <a:r>
                        <a:rPr lang="es-ES" sz="1800" kern="1200" dirty="0" err="1" smtClean="0">
                          <a:solidFill>
                            <a:schemeClr val="dk1"/>
                          </a:solidFill>
                          <a:latin typeface="+mn-lt"/>
                          <a:ea typeface="+mn-ea"/>
                          <a:cs typeface="+mn-cs"/>
                        </a:rPr>
                        <a:t>azida</a:t>
                      </a:r>
                      <a:r>
                        <a:rPr lang="es-ES" sz="1800" kern="1200" dirty="0" smtClean="0">
                          <a:solidFill>
                            <a:schemeClr val="dk1"/>
                          </a:solidFill>
                          <a:latin typeface="+mn-lt"/>
                          <a:ea typeface="+mn-ea"/>
                          <a:cs typeface="+mn-cs"/>
                        </a:rPr>
                        <a:t> de sodio] </a:t>
                      </a:r>
                      <a:endParaRPr lang="en-US" dirty="0"/>
                    </a:p>
                  </a:txBody>
                  <a:tcPr/>
                </a:tc>
              </a:tr>
              <a:tr h="742950">
                <a:tc>
                  <a:txBody>
                    <a:bodyPr/>
                    <a:lstStyle/>
                    <a:p>
                      <a:r>
                        <a:rPr lang="en-US" dirty="0" smtClean="0"/>
                        <a:t>EUH066</a:t>
                      </a:r>
                      <a:endParaRPr lang="en-US" dirty="0"/>
                    </a:p>
                  </a:txBody>
                  <a:tcPr/>
                </a:tc>
                <a:tc>
                  <a:txBody>
                    <a:bodyPr/>
                    <a:lstStyle/>
                    <a:p>
                      <a:r>
                        <a:rPr lang="es-ES" sz="1800" kern="1200" dirty="0" smtClean="0">
                          <a:solidFill>
                            <a:schemeClr val="dk1"/>
                          </a:solidFill>
                          <a:latin typeface="+mn-lt"/>
                          <a:ea typeface="+mn-ea"/>
                          <a:cs typeface="+mn-cs"/>
                        </a:rPr>
                        <a:t>La exposición repetida puede provocar sequedad o agrietamiento de la piel</a:t>
                      </a:r>
                      <a:endParaRPr lang="en-US" dirty="0"/>
                    </a:p>
                  </a:txBody>
                  <a:tcPr/>
                </a:tc>
                <a:tc>
                  <a:txBody>
                    <a:bodyPr/>
                    <a:lstStyle/>
                    <a:p>
                      <a:r>
                        <a:rPr lang="es-ES" sz="1800" kern="1200" dirty="0" smtClean="0">
                          <a:solidFill>
                            <a:schemeClr val="dk1"/>
                          </a:solidFill>
                          <a:latin typeface="+mn-lt"/>
                          <a:ea typeface="+mn-ea"/>
                          <a:cs typeface="+mn-cs"/>
                        </a:rPr>
                        <a:t>La exposición repetida puede provocar sequedad o agrietamiento de la piel, pero no clasificado irritante </a:t>
                      </a:r>
                      <a:endParaRPr lang="en-US" dirty="0"/>
                    </a:p>
                  </a:txBody>
                  <a:tcPr/>
                </a:tc>
              </a:tr>
              <a:tr h="742950">
                <a:tc>
                  <a:txBody>
                    <a:bodyPr/>
                    <a:lstStyle/>
                    <a:p>
                      <a:r>
                        <a:rPr lang="en-US" dirty="0" smtClean="0"/>
                        <a:t>EUH070</a:t>
                      </a:r>
                      <a:endParaRPr lang="en-US" dirty="0"/>
                    </a:p>
                  </a:txBody>
                  <a:tcPr/>
                </a:tc>
                <a:tc>
                  <a:txBody>
                    <a:bodyPr/>
                    <a:lstStyle/>
                    <a:p>
                      <a:r>
                        <a:rPr lang="es-ES" sz="1800" kern="1200" dirty="0" smtClean="0">
                          <a:solidFill>
                            <a:schemeClr val="dk1"/>
                          </a:solidFill>
                          <a:latin typeface="+mn-lt"/>
                          <a:ea typeface="+mn-ea"/>
                          <a:cs typeface="+mn-cs"/>
                        </a:rPr>
                        <a:t>Tóxico por contacto con los ojos</a:t>
                      </a:r>
                      <a:endParaRPr lang="en-US" dirty="0"/>
                    </a:p>
                  </a:txBody>
                  <a:tcPr/>
                </a:tc>
                <a:tc>
                  <a:txBody>
                    <a:bodyPr/>
                    <a:lstStyle/>
                    <a:p>
                      <a:r>
                        <a:rPr lang="es-ES" sz="1800" kern="1200" dirty="0" smtClean="0">
                          <a:solidFill>
                            <a:schemeClr val="dk1"/>
                          </a:solidFill>
                          <a:latin typeface="+mn-lt"/>
                          <a:ea typeface="+mn-ea"/>
                          <a:cs typeface="+mn-cs"/>
                        </a:rPr>
                        <a:t>Toxicidad durante el ensayo de irritación ocular atribuida a la absorción a través de los ojos, no a través de las membranas mucosas </a:t>
                      </a:r>
                      <a:endParaRPr lang="en-US" dirty="0"/>
                    </a:p>
                  </a:txBody>
                  <a:tcPr/>
                </a:tc>
              </a:tr>
              <a:tr h="742950">
                <a:tc>
                  <a:txBody>
                    <a:bodyPr/>
                    <a:lstStyle/>
                    <a:p>
                      <a:r>
                        <a:rPr lang="en-US" dirty="0" smtClean="0"/>
                        <a:t>EUH071</a:t>
                      </a:r>
                      <a:endParaRPr lang="en-US" dirty="0"/>
                    </a:p>
                  </a:txBody>
                  <a:tcPr/>
                </a:tc>
                <a:tc>
                  <a:txBody>
                    <a:bodyPr/>
                    <a:lstStyle/>
                    <a:p>
                      <a:r>
                        <a:rPr lang="es-ES" sz="1800" kern="1200" dirty="0" smtClean="0">
                          <a:solidFill>
                            <a:schemeClr val="dk1"/>
                          </a:solidFill>
                          <a:latin typeface="+mn-lt"/>
                          <a:ea typeface="+mn-ea"/>
                          <a:cs typeface="+mn-cs"/>
                        </a:rPr>
                        <a:t>Corrosivo para las vías respiratorias</a:t>
                      </a:r>
                      <a:endParaRPr lang="en-US" dirty="0"/>
                    </a:p>
                  </a:txBody>
                  <a:tcPr/>
                </a:tc>
                <a:tc>
                  <a:txBody>
                    <a:bodyPr/>
                    <a:lstStyle/>
                    <a:p>
                      <a:r>
                        <a:rPr lang="es-ES" sz="1800" kern="1200" dirty="0" err="1" smtClean="0">
                          <a:solidFill>
                            <a:schemeClr val="dk1"/>
                          </a:solidFill>
                          <a:latin typeface="+mn-lt"/>
                          <a:ea typeface="+mn-ea"/>
                          <a:cs typeface="+mn-cs"/>
                        </a:rPr>
                        <a:t>Inhlalation</a:t>
                      </a:r>
                      <a:r>
                        <a:rPr lang="es-ES" sz="1800" kern="1200" dirty="0" smtClean="0">
                          <a:solidFill>
                            <a:schemeClr val="dk1"/>
                          </a:solidFill>
                          <a:latin typeface="+mn-lt"/>
                          <a:ea typeface="+mn-ea"/>
                          <a:cs typeface="+mn-cs"/>
                        </a:rPr>
                        <a:t> </a:t>
                      </a:r>
                      <a:r>
                        <a:rPr lang="es-ES" sz="1800" kern="1200" dirty="0" err="1" smtClean="0">
                          <a:solidFill>
                            <a:schemeClr val="dk1"/>
                          </a:solidFill>
                          <a:latin typeface="+mn-lt"/>
                          <a:ea typeface="+mn-ea"/>
                          <a:cs typeface="+mn-cs"/>
                        </a:rPr>
                        <a:t>tox</a:t>
                      </a:r>
                      <a:r>
                        <a:rPr lang="es-ES" sz="1800" kern="1200" dirty="0" smtClean="0">
                          <a:solidFill>
                            <a:schemeClr val="dk1"/>
                          </a:solidFill>
                          <a:latin typeface="+mn-lt"/>
                          <a:ea typeface="+mn-ea"/>
                          <a:cs typeface="+mn-cs"/>
                        </a:rPr>
                        <a:t> prueba de la mortalidad debido a la corrosión o que se clasifiquen corrosivo para la piel y la probabilidad de ser inhalado </a:t>
                      </a:r>
                      <a:endParaRPr lang="en-US" dirty="0"/>
                    </a:p>
                  </a:txBody>
                  <a:tcPr/>
                </a:tc>
              </a:tr>
              <a:tr h="742950">
                <a:tc>
                  <a:txBody>
                    <a:bodyPr/>
                    <a:lstStyle/>
                    <a:p>
                      <a:r>
                        <a:rPr lang="es-ES" sz="1800" kern="1200" dirty="0" smtClean="0">
                          <a:solidFill>
                            <a:schemeClr val="dk1"/>
                          </a:solidFill>
                          <a:latin typeface="+mn-lt"/>
                          <a:ea typeface="+mn-ea"/>
                          <a:cs typeface="+mn-cs"/>
                        </a:rPr>
                        <a:t>propiedades medioambientales</a:t>
                      </a:r>
                      <a:endParaRPr lang="en-US" b="1" dirty="0"/>
                    </a:p>
                  </a:txBody>
                  <a:tcPr/>
                </a:tc>
                <a:tc>
                  <a:txBody>
                    <a:bodyPr/>
                    <a:lstStyle/>
                    <a:p>
                      <a:endParaRPr lang="en-US" dirty="0"/>
                    </a:p>
                  </a:txBody>
                  <a:tcPr/>
                </a:tc>
                <a:tc>
                  <a:txBody>
                    <a:bodyPr/>
                    <a:lstStyle/>
                    <a:p>
                      <a:endParaRPr lang="en-US"/>
                    </a:p>
                  </a:txBody>
                  <a:tcPr/>
                </a:tc>
              </a:tr>
              <a:tr h="742950">
                <a:tc>
                  <a:txBody>
                    <a:bodyPr/>
                    <a:lstStyle/>
                    <a:p>
                      <a:r>
                        <a:rPr lang="en-US" dirty="0" smtClean="0"/>
                        <a:t>EUH059</a:t>
                      </a:r>
                      <a:endParaRPr lang="en-US" dirty="0"/>
                    </a:p>
                  </a:txBody>
                  <a:tcPr/>
                </a:tc>
                <a:tc>
                  <a:txBody>
                    <a:bodyPr/>
                    <a:lstStyle/>
                    <a:p>
                      <a:r>
                        <a:rPr lang="es-ES" sz="1800" kern="1200" dirty="0" smtClean="0">
                          <a:solidFill>
                            <a:schemeClr val="dk1"/>
                          </a:solidFill>
                          <a:latin typeface="+mn-lt"/>
                          <a:ea typeface="+mn-ea"/>
                          <a:cs typeface="+mn-cs"/>
                        </a:rPr>
                        <a:t>Peligroso para la capa de ozono</a:t>
                      </a:r>
                      <a:endParaRPr lang="en-US" dirty="0"/>
                    </a:p>
                  </a:txBody>
                  <a:tcPr/>
                </a:tc>
                <a:tc>
                  <a:txBody>
                    <a:bodyPr/>
                    <a:lstStyle/>
                    <a:p>
                      <a:endParaRPr lang="en-US" dirty="0"/>
                    </a:p>
                  </a:txBody>
                  <a:tcPr/>
                </a:tc>
              </a:tr>
              <a:tr h="742950">
                <a:tc>
                  <a:txBody>
                    <a:bodyPr/>
                    <a:lstStyle/>
                    <a:p>
                      <a:r>
                        <a:rPr lang="es-ES" sz="1800" kern="1200" dirty="0" smtClean="0">
                          <a:solidFill>
                            <a:schemeClr val="dk1"/>
                          </a:solidFill>
                          <a:latin typeface="+mn-lt"/>
                          <a:ea typeface="+mn-ea"/>
                          <a:cs typeface="+mn-cs"/>
                        </a:rPr>
                        <a:t>Otras indicaciones de peligro de la UE</a:t>
                      </a:r>
                      <a:endParaRPr lang="en-US" b="1" dirty="0"/>
                    </a:p>
                  </a:txBody>
                  <a:tcPr/>
                </a:tc>
                <a:tc>
                  <a:txBody>
                    <a:bodyPr/>
                    <a:lstStyle/>
                    <a:p>
                      <a:endParaRPr lang="en-US" dirty="0"/>
                    </a:p>
                  </a:txBody>
                  <a:tcPr/>
                </a:tc>
                <a:tc>
                  <a:txBody>
                    <a:bodyPr/>
                    <a:lstStyle/>
                    <a:p>
                      <a:endParaRPr lang="en-US" dirty="0"/>
                    </a:p>
                  </a:txBody>
                  <a:tcPr/>
                </a:tc>
              </a:tr>
              <a:tr h="742950">
                <a:tc>
                  <a:txBody>
                    <a:bodyPr/>
                    <a:lstStyle/>
                    <a:p>
                      <a:r>
                        <a:rPr lang="en-US" dirty="0" smtClean="0"/>
                        <a:t>EUH201</a:t>
                      </a:r>
                      <a:endParaRPr lang="en-US" dirty="0"/>
                    </a:p>
                  </a:txBody>
                  <a:tcPr/>
                </a:tc>
                <a:tc>
                  <a:txBody>
                    <a:bodyPr/>
                    <a:lstStyle/>
                    <a:p>
                      <a:r>
                        <a:rPr lang="es-ES" sz="1800" kern="1200" dirty="0" smtClean="0">
                          <a:solidFill>
                            <a:schemeClr val="dk1"/>
                          </a:solidFill>
                          <a:latin typeface="+mn-lt"/>
                          <a:ea typeface="+mn-ea"/>
                          <a:cs typeface="+mn-cs"/>
                        </a:rPr>
                        <a:t>Contiene plomo. No se debe utilizar en objetos que puedan masticar o chupar por los niños.</a:t>
                      </a:r>
                      <a:endParaRPr lang="en-US" dirty="0"/>
                    </a:p>
                  </a:txBody>
                  <a:tcPr/>
                </a:tc>
                <a:tc>
                  <a:txBody>
                    <a:bodyPr/>
                    <a:lstStyle/>
                    <a:p>
                      <a:endParaRPr lang="en-US" dirty="0"/>
                    </a:p>
                  </a:txBody>
                  <a:tcPr/>
                </a:tc>
              </a:tr>
              <a:tr h="742950">
                <a:tc>
                  <a:txBody>
                    <a:bodyPr/>
                    <a:lstStyle/>
                    <a:p>
                      <a:r>
                        <a:rPr lang="en-US" dirty="0" smtClean="0"/>
                        <a:t>EUH201A</a:t>
                      </a:r>
                      <a:endParaRPr lang="en-US" dirty="0"/>
                    </a:p>
                  </a:txBody>
                  <a:tcPr/>
                </a:tc>
                <a:tc>
                  <a:txBody>
                    <a:bodyPr/>
                    <a:lstStyle/>
                    <a:p>
                      <a:r>
                        <a:rPr lang="es-ES" sz="1800" kern="1200" dirty="0" smtClean="0">
                          <a:solidFill>
                            <a:schemeClr val="dk1"/>
                          </a:solidFill>
                          <a:latin typeface="+mn-lt"/>
                          <a:ea typeface="+mn-ea"/>
                          <a:cs typeface="+mn-cs"/>
                        </a:rPr>
                        <a:t>Advertencia ! Contiene plomo.</a:t>
                      </a:r>
                      <a:endParaRPr lang="en-US" dirty="0"/>
                    </a:p>
                  </a:txBody>
                  <a:tcPr/>
                </a:tc>
                <a:tc>
                  <a:txBody>
                    <a:bodyPr/>
                    <a:lstStyle/>
                    <a:p>
                      <a:endParaRPr lang="en-US" dirty="0"/>
                    </a:p>
                  </a:txBody>
                  <a:tcPr/>
                </a:tc>
              </a:tr>
              <a:tr h="742950">
                <a:tc>
                  <a:txBody>
                    <a:bodyPr/>
                    <a:lstStyle/>
                    <a:p>
                      <a:r>
                        <a:rPr lang="en-US" dirty="0" smtClean="0"/>
                        <a:t>EUH202</a:t>
                      </a:r>
                      <a:endParaRPr lang="en-US" dirty="0"/>
                    </a:p>
                  </a:txBody>
                  <a:tcPr/>
                </a:tc>
                <a:tc>
                  <a:txBody>
                    <a:bodyPr/>
                    <a:lstStyle/>
                    <a:p>
                      <a:r>
                        <a:rPr lang="es-ES" sz="1800" kern="1200" dirty="0" smtClean="0">
                          <a:solidFill>
                            <a:schemeClr val="dk1"/>
                          </a:solidFill>
                          <a:latin typeface="+mn-lt"/>
                          <a:ea typeface="+mn-ea"/>
                          <a:cs typeface="+mn-cs"/>
                        </a:rPr>
                        <a:t>El </a:t>
                      </a:r>
                      <a:r>
                        <a:rPr lang="es-ES" sz="1800" kern="1200" dirty="0" err="1" smtClean="0">
                          <a:solidFill>
                            <a:schemeClr val="dk1"/>
                          </a:solidFill>
                          <a:latin typeface="+mn-lt"/>
                          <a:ea typeface="+mn-ea"/>
                          <a:cs typeface="+mn-cs"/>
                        </a:rPr>
                        <a:t>cianoacrilato</a:t>
                      </a:r>
                      <a:r>
                        <a:rPr lang="es-ES" sz="1800" kern="1200" dirty="0" smtClean="0">
                          <a:solidFill>
                            <a:schemeClr val="dk1"/>
                          </a:solidFill>
                          <a:latin typeface="+mn-lt"/>
                          <a:ea typeface="+mn-ea"/>
                          <a:cs typeface="+mn-cs"/>
                        </a:rPr>
                        <a:t> . Peligro. Adhiere a la piel ya los ojos en segundos . Mantener fuera del alcance de los niños .</a:t>
                      </a:r>
                      <a:endParaRPr lang="en-US" dirty="0"/>
                    </a:p>
                  </a:txBody>
                  <a:tcPr/>
                </a:tc>
                <a:tc>
                  <a:txBody>
                    <a:bodyPr/>
                    <a:lstStyle/>
                    <a:p>
                      <a:endParaRPr lang="en-US" dirty="0"/>
                    </a:p>
                  </a:txBody>
                  <a:tcPr/>
                </a:tc>
              </a:tr>
              <a:tr h="742950">
                <a:tc>
                  <a:txBody>
                    <a:bodyPr/>
                    <a:lstStyle/>
                    <a:p>
                      <a:r>
                        <a:rPr lang="en-US" dirty="0" smtClean="0"/>
                        <a:t>EUH203</a:t>
                      </a:r>
                      <a:endParaRPr lang="en-US" dirty="0"/>
                    </a:p>
                  </a:txBody>
                  <a:tcPr/>
                </a:tc>
                <a:tc>
                  <a:txBody>
                    <a:bodyPr/>
                    <a:lstStyle/>
                    <a:p>
                      <a:r>
                        <a:rPr lang="es-ES" sz="1800" kern="1200" dirty="0" smtClean="0">
                          <a:solidFill>
                            <a:schemeClr val="dk1"/>
                          </a:solidFill>
                          <a:latin typeface="+mn-lt"/>
                          <a:ea typeface="+mn-ea"/>
                          <a:cs typeface="+mn-cs"/>
                        </a:rPr>
                        <a:t>Contiene cromo (VI ) . Puede provocar una reacción alérgica.</a:t>
                      </a:r>
                      <a:endParaRPr lang="en-US" dirty="0"/>
                    </a:p>
                  </a:txBody>
                  <a:tcPr/>
                </a:tc>
                <a:tc>
                  <a:txBody>
                    <a:bodyPr/>
                    <a:lstStyle/>
                    <a:p>
                      <a:endParaRPr lang="en-US" dirty="0"/>
                    </a:p>
                  </a:txBody>
                  <a:tcPr/>
                </a:tc>
              </a:tr>
              <a:tr h="742950">
                <a:tc>
                  <a:txBody>
                    <a:bodyPr/>
                    <a:lstStyle/>
                    <a:p>
                      <a:r>
                        <a:rPr lang="en-US" dirty="0" smtClean="0"/>
                        <a:t>EUH204</a:t>
                      </a:r>
                      <a:endParaRPr lang="en-US" dirty="0"/>
                    </a:p>
                  </a:txBody>
                  <a:tcPr/>
                </a:tc>
                <a:tc>
                  <a:txBody>
                    <a:bodyPr/>
                    <a:lstStyle/>
                    <a:p>
                      <a:r>
                        <a:rPr lang="es-ES" sz="1800" kern="1200" dirty="0" smtClean="0">
                          <a:solidFill>
                            <a:schemeClr val="dk1"/>
                          </a:solidFill>
                          <a:latin typeface="+mn-lt"/>
                          <a:ea typeface="+mn-ea"/>
                          <a:cs typeface="+mn-cs"/>
                        </a:rPr>
                        <a:t>Contiene </a:t>
                      </a:r>
                      <a:r>
                        <a:rPr lang="es-ES" sz="1800" kern="1200" dirty="0" err="1" smtClean="0">
                          <a:solidFill>
                            <a:schemeClr val="dk1"/>
                          </a:solidFill>
                          <a:latin typeface="+mn-lt"/>
                          <a:ea typeface="+mn-ea"/>
                          <a:cs typeface="+mn-cs"/>
                        </a:rPr>
                        <a:t>isocianatos</a:t>
                      </a:r>
                      <a:r>
                        <a:rPr lang="es-ES" sz="1800" kern="1200" dirty="0" smtClean="0">
                          <a:solidFill>
                            <a:schemeClr val="dk1"/>
                          </a:solidFill>
                          <a:latin typeface="+mn-lt"/>
                          <a:ea typeface="+mn-ea"/>
                          <a:cs typeface="+mn-cs"/>
                        </a:rPr>
                        <a:t>. Puede provocar una reacción alérgica.</a:t>
                      </a:r>
                      <a:endParaRPr lang="en-US" dirty="0"/>
                    </a:p>
                  </a:txBody>
                  <a:tcPr/>
                </a:tc>
                <a:tc>
                  <a:txBody>
                    <a:bodyPr/>
                    <a:lstStyle/>
                    <a:p>
                      <a:endParaRPr lang="en-US" dirty="0"/>
                    </a:p>
                  </a:txBody>
                  <a:tcPr/>
                </a:tc>
              </a:tr>
              <a:tr h="742950">
                <a:tc>
                  <a:txBody>
                    <a:bodyPr/>
                    <a:lstStyle/>
                    <a:p>
                      <a:r>
                        <a:rPr lang="en-US" dirty="0" smtClean="0"/>
                        <a:t>EUH206</a:t>
                      </a:r>
                      <a:endParaRPr lang="en-US" dirty="0"/>
                    </a:p>
                  </a:txBody>
                  <a:tcPr/>
                </a:tc>
                <a:tc>
                  <a:txBody>
                    <a:bodyPr/>
                    <a:lstStyle/>
                    <a:p>
                      <a:r>
                        <a:rPr lang="es-ES" sz="1800" kern="1200" dirty="0" smtClean="0">
                          <a:solidFill>
                            <a:schemeClr val="dk1"/>
                          </a:solidFill>
                          <a:latin typeface="+mn-lt"/>
                          <a:ea typeface="+mn-ea"/>
                          <a:cs typeface="+mn-cs"/>
                        </a:rPr>
                        <a:t>Advertencia ! No utilizar junto con otros productos. Puede desprender gases peligrosos (cloro ) .</a:t>
                      </a:r>
                      <a:endParaRPr lang="en-US" dirty="0"/>
                    </a:p>
                  </a:txBody>
                  <a:tcPr/>
                </a:tc>
                <a:tc>
                  <a:txBody>
                    <a:bodyPr/>
                    <a:lstStyle/>
                    <a:p>
                      <a:endParaRPr lang="en-US" dirty="0"/>
                    </a:p>
                  </a:txBody>
                  <a:tcPr/>
                </a:tc>
              </a:tr>
              <a:tr h="742950">
                <a:tc>
                  <a:txBody>
                    <a:bodyPr/>
                    <a:lstStyle/>
                    <a:p>
                      <a:r>
                        <a:rPr lang="en-US" dirty="0" smtClean="0"/>
                        <a:t>EUH207</a:t>
                      </a:r>
                      <a:endParaRPr lang="en-US" dirty="0"/>
                    </a:p>
                  </a:txBody>
                  <a:tcPr/>
                </a:tc>
                <a:tc>
                  <a:txBody>
                    <a:bodyPr/>
                    <a:lstStyle/>
                    <a:p>
                      <a:r>
                        <a:rPr lang="es-ES" sz="1800" kern="1200" dirty="0" smtClean="0">
                          <a:solidFill>
                            <a:schemeClr val="dk1"/>
                          </a:solidFill>
                          <a:latin typeface="+mn-lt"/>
                          <a:ea typeface="+mn-ea"/>
                          <a:cs typeface="+mn-cs"/>
                        </a:rPr>
                        <a:t>Advertencia ! Contiene cadmio . Se desprenden vapores peligrosos durante su uso. Véase la información facilitada por el fabricante. Cumplir con las instrucciones de seguridad .</a:t>
                      </a:r>
                      <a:endParaRPr lang="en-US" dirty="0"/>
                    </a:p>
                  </a:txBody>
                  <a:tcPr/>
                </a:tc>
                <a:tc>
                  <a:txBody>
                    <a:bodyPr/>
                    <a:lstStyle/>
                    <a:p>
                      <a:endParaRPr lang="en-US" dirty="0"/>
                    </a:p>
                  </a:txBody>
                  <a:tcPr/>
                </a:tc>
              </a:tr>
              <a:tr h="742950">
                <a:tc>
                  <a:txBody>
                    <a:bodyPr/>
                    <a:lstStyle/>
                    <a:p>
                      <a:r>
                        <a:rPr lang="en-US" dirty="0" smtClean="0"/>
                        <a:t>EUH208</a:t>
                      </a:r>
                      <a:endParaRPr lang="en-US" dirty="0"/>
                    </a:p>
                  </a:txBody>
                  <a:tcPr/>
                </a:tc>
                <a:tc>
                  <a:txBody>
                    <a:bodyPr/>
                    <a:lstStyle/>
                    <a:p>
                      <a:r>
                        <a:rPr lang="es-ES" sz="1800" kern="1200" dirty="0" smtClean="0">
                          <a:solidFill>
                            <a:schemeClr val="dk1"/>
                          </a:solidFill>
                          <a:latin typeface="+mn-lt"/>
                          <a:ea typeface="+mn-ea"/>
                          <a:cs typeface="+mn-cs"/>
                        </a:rPr>
                        <a:t>Contiene &lt; nombre de la sustancia </a:t>
                      </a:r>
                      <a:r>
                        <a:rPr lang="es-ES" sz="1800" kern="1200" dirty="0" err="1" smtClean="0">
                          <a:solidFill>
                            <a:schemeClr val="dk1"/>
                          </a:solidFill>
                          <a:latin typeface="+mn-lt"/>
                          <a:ea typeface="+mn-ea"/>
                          <a:cs typeface="+mn-cs"/>
                        </a:rPr>
                        <a:t>sensibilizante</a:t>
                      </a:r>
                      <a:r>
                        <a:rPr lang="es-ES" sz="1800" kern="1200" dirty="0" smtClean="0">
                          <a:solidFill>
                            <a:schemeClr val="dk1"/>
                          </a:solidFill>
                          <a:latin typeface="+mn-lt"/>
                          <a:ea typeface="+mn-ea"/>
                          <a:cs typeface="+mn-cs"/>
                        </a:rPr>
                        <a:t> &gt; . Puede provocar una reacción alérgica.</a:t>
                      </a:r>
                      <a:endParaRPr lang="en-US" dirty="0"/>
                    </a:p>
                  </a:txBody>
                  <a:tcPr/>
                </a:tc>
                <a:tc>
                  <a:txBody>
                    <a:bodyPr/>
                    <a:lstStyle/>
                    <a:p>
                      <a:endParaRPr lang="en-US" dirty="0"/>
                    </a:p>
                  </a:txBody>
                  <a:tcPr/>
                </a:tc>
              </a:tr>
              <a:tr h="742950">
                <a:tc>
                  <a:txBody>
                    <a:bodyPr/>
                    <a:lstStyle/>
                    <a:p>
                      <a:r>
                        <a:rPr lang="en-US" dirty="0" smtClean="0"/>
                        <a:t>EUH209</a:t>
                      </a:r>
                      <a:endParaRPr lang="en-US" dirty="0"/>
                    </a:p>
                  </a:txBody>
                  <a:tcPr/>
                </a:tc>
                <a:tc>
                  <a:txBody>
                    <a:bodyPr/>
                    <a:lstStyle/>
                    <a:p>
                      <a:r>
                        <a:rPr lang="es-ES" sz="1800" kern="1200" dirty="0" smtClean="0">
                          <a:solidFill>
                            <a:schemeClr val="dk1"/>
                          </a:solidFill>
                          <a:latin typeface="+mn-lt"/>
                          <a:ea typeface="+mn-ea"/>
                          <a:cs typeface="+mn-cs"/>
                        </a:rPr>
                        <a:t>Puede inflamarse fácilmente al uso.</a:t>
                      </a:r>
                      <a:endParaRPr lang="en-US" dirty="0"/>
                    </a:p>
                  </a:txBody>
                  <a:tcPr/>
                </a:tc>
                <a:tc>
                  <a:txBody>
                    <a:bodyPr/>
                    <a:lstStyle/>
                    <a:p>
                      <a:endParaRPr lang="en-US" dirty="0"/>
                    </a:p>
                  </a:txBody>
                  <a:tcPr/>
                </a:tc>
              </a:tr>
              <a:tr h="742950">
                <a:tc>
                  <a:txBody>
                    <a:bodyPr/>
                    <a:lstStyle/>
                    <a:p>
                      <a:r>
                        <a:rPr lang="en-US" dirty="0" smtClean="0"/>
                        <a:t>EUH209A</a:t>
                      </a:r>
                      <a:endParaRPr lang="en-US" dirty="0"/>
                    </a:p>
                  </a:txBody>
                  <a:tcPr/>
                </a:tc>
                <a:tc>
                  <a:txBody>
                    <a:bodyPr/>
                    <a:lstStyle/>
                    <a:p>
                      <a:r>
                        <a:rPr lang="es-ES" sz="1800" kern="1200" dirty="0" smtClean="0">
                          <a:solidFill>
                            <a:schemeClr val="dk1"/>
                          </a:solidFill>
                          <a:latin typeface="+mn-lt"/>
                          <a:ea typeface="+mn-ea"/>
                          <a:cs typeface="+mn-cs"/>
                        </a:rPr>
                        <a:t>Puede inflamarse al ser utilizado .</a:t>
                      </a:r>
                      <a:endParaRPr lang="en-US" dirty="0"/>
                    </a:p>
                  </a:txBody>
                  <a:tcPr/>
                </a:tc>
                <a:tc>
                  <a:txBody>
                    <a:bodyPr/>
                    <a:lstStyle/>
                    <a:p>
                      <a:endParaRPr lang="en-US" dirty="0"/>
                    </a:p>
                  </a:txBody>
                  <a:tcPr/>
                </a:tc>
              </a:tr>
              <a:tr h="742950">
                <a:tc>
                  <a:txBody>
                    <a:bodyPr/>
                    <a:lstStyle/>
                    <a:p>
                      <a:r>
                        <a:rPr lang="en-US" dirty="0" smtClean="0"/>
                        <a:t>EUH210</a:t>
                      </a:r>
                      <a:endParaRPr lang="en-US" dirty="0"/>
                    </a:p>
                  </a:txBody>
                  <a:tcPr/>
                </a:tc>
                <a:tc>
                  <a:txBody>
                    <a:bodyPr/>
                    <a:lstStyle/>
                    <a:p>
                      <a:r>
                        <a:rPr lang="es-ES" sz="1800" kern="1200" dirty="0" smtClean="0">
                          <a:solidFill>
                            <a:schemeClr val="dk1"/>
                          </a:solidFill>
                          <a:latin typeface="+mn-lt"/>
                          <a:ea typeface="+mn-ea"/>
                          <a:cs typeface="+mn-cs"/>
                        </a:rPr>
                        <a:t>Hoja de datos de seguridad disponible bajo petición.</a:t>
                      </a:r>
                      <a:endParaRPr lang="en-US" dirty="0"/>
                    </a:p>
                  </a:txBody>
                  <a:tcPr/>
                </a:tc>
                <a:tc>
                  <a:txBody>
                    <a:bodyPr/>
                    <a:lstStyle/>
                    <a:p>
                      <a:endParaRPr lang="en-US" dirty="0"/>
                    </a:p>
                  </a:txBody>
                  <a:tcPr/>
                </a:tc>
              </a:tr>
              <a:tr h="742950">
                <a:tc>
                  <a:txBody>
                    <a:bodyPr/>
                    <a:lstStyle/>
                    <a:p>
                      <a:r>
                        <a:rPr lang="en-US" dirty="0" smtClean="0"/>
                        <a:t>EUH401</a:t>
                      </a:r>
                      <a:endParaRPr lang="en-US" dirty="0"/>
                    </a:p>
                  </a:txBody>
                  <a:tcPr/>
                </a:tc>
                <a:tc>
                  <a:txBody>
                    <a:bodyPr/>
                    <a:lstStyle/>
                    <a:p>
                      <a:pPr rtl="0"/>
                      <a:r>
                        <a:rPr lang="es-ES" sz="1800" kern="1200" dirty="0" smtClean="0">
                          <a:solidFill>
                            <a:schemeClr val="dk1"/>
                          </a:solidFill>
                          <a:latin typeface="+mn-lt"/>
                          <a:ea typeface="+mn-ea"/>
                          <a:cs typeface="+mn-cs"/>
                        </a:rPr>
                        <a:t>Para evitar riesgos para la salud humana y el medio ambiente, siga las instrucciones de uso .</a:t>
                      </a:r>
                      <a:endParaRPr lang="es-ES" dirty="0"/>
                    </a:p>
                  </a:txBody>
                  <a:tcPr/>
                </a:tc>
                <a:tc>
                  <a:txBody>
                    <a:bodyPr/>
                    <a:lstStyle/>
                    <a:p>
                      <a:r>
                        <a:rPr lang="es-ES" sz="1800" kern="1200" smtClean="0">
                          <a:solidFill>
                            <a:schemeClr val="dk1"/>
                          </a:solidFill>
                          <a:latin typeface="+mn-lt"/>
                          <a:ea typeface="+mn-ea"/>
                          <a:cs typeface="+mn-cs"/>
                        </a:rPr>
                        <a:t>Uso del producto es la protección fitosanitaria de productos (sujeto a la Directiva 91/414/CEE)</a:t>
                      </a:r>
                      <a:endParaRPr lang="en-US" dirty="0"/>
                    </a:p>
                  </a:txBody>
                  <a:tcPr/>
                </a:tc>
              </a:tr>
              <a:tr h="742950">
                <a:tc>
                  <a:txBody>
                    <a:bodyPr/>
                    <a:lstStyle/>
                    <a:p>
                      <a:endParaRPr lang="en-US" dirty="0"/>
                    </a:p>
                  </a:txBody>
                  <a:tcPr/>
                </a:tc>
                <a:tc>
                  <a:txBody>
                    <a:bodyPr/>
                    <a:lstStyle/>
                    <a:p>
                      <a:endParaRPr lang="en-US" dirty="0"/>
                    </a:p>
                  </a:txBody>
                  <a:tcPr/>
                </a:tc>
                <a:tc>
                  <a:txBody>
                    <a:bodyPr/>
                    <a:lstStyle/>
                    <a:p>
                      <a:endParaRPr lang="en-US" dirty="0"/>
                    </a:p>
                  </a:txBody>
                  <a:tcPr/>
                </a:tc>
              </a:tr>
              <a:tr h="74295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TotalTime>
  <Words>7358</Words>
  <Application>Microsoft Office PowerPoint</Application>
  <PresentationFormat>On-screen Show (4:3)</PresentationFormat>
  <Paragraphs>1470</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Thomas</dc:creator>
  <cp:lastModifiedBy>Thomas_2</cp:lastModifiedBy>
  <cp:revision>123</cp:revision>
  <dcterms:created xsi:type="dcterms:W3CDTF">2014-02-21T01:50:04Z</dcterms:created>
  <dcterms:modified xsi:type="dcterms:W3CDTF">2014-02-28T07:45:33Z</dcterms:modified>
</cp:coreProperties>
</file>