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8" d="100"/>
          <a:sy n="68" d="100"/>
        </p:scale>
        <p:origin x="-2874" y="115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77986-D0DC-4BF4-9FA1-6C877D52C51E}" type="datetimeFigureOut">
              <a:rPr lang="en-US" smtClean="0"/>
              <a:pPr/>
              <a:t>2/27/2014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0AD08-C643-41A7-92FA-5A52218AA9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90AD08-C643-41A7-92FA-5A52218AA9F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C5048-1C0C-4D33-9690-324AF81F1833}" type="datetimeFigureOut">
              <a:rPr lang="en-US" smtClean="0"/>
              <a:pPr/>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C5048-1C0C-4D33-9690-324AF81F1833}" type="datetimeFigureOut">
              <a:rPr lang="en-US" smtClean="0"/>
              <a:pPr/>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C5048-1C0C-4D33-9690-324AF81F1833}" type="datetimeFigureOut">
              <a:rPr lang="en-US" smtClean="0"/>
              <a:pPr/>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C5048-1C0C-4D33-9690-324AF81F1833}" type="datetimeFigureOut">
              <a:rPr lang="en-US" smtClean="0"/>
              <a:pPr/>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5048-1C0C-4D33-9690-324AF81F1833}" type="datetimeFigureOut">
              <a:rPr lang="en-US" smtClean="0"/>
              <a:pPr/>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C5048-1C0C-4D33-9690-324AF81F1833}" type="datetimeFigureOut">
              <a:rPr lang="en-US" smtClean="0"/>
              <a:pPr/>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C5048-1C0C-4D33-9690-324AF81F1833}" type="datetimeFigureOut">
              <a:rPr lang="en-US" smtClean="0"/>
              <a:pPr/>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D6FE0-A15A-4B85-A9B2-CEE2E93BDB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5048-1C0C-4D33-9690-324AF81F1833}" type="datetimeFigureOut">
              <a:rPr lang="en-US" smtClean="0"/>
              <a:pPr/>
              <a:t>2/27/2014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D6FE0-A15A-4B85-A9B2-CEE2E93BDB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9600" y="228600"/>
          <a:ext cx="10515600" cy="43251120"/>
        </p:xfrm>
        <a:graphic>
          <a:graphicData uri="http://schemas.openxmlformats.org/drawingml/2006/table">
            <a:tbl>
              <a:tblPr firstRow="1" bandRow="1">
                <a:tableStyleId>{5C22544A-7EE6-4342-B048-85BDC9FD1C3A}</a:tableStyleId>
              </a:tblPr>
              <a:tblGrid>
                <a:gridCol w="1090507"/>
                <a:gridCol w="4856840"/>
                <a:gridCol w="4568253"/>
              </a:tblGrid>
              <a:tr h="135383">
                <a:tc>
                  <a:txBody>
                    <a:bodyPr/>
                    <a:lstStyle/>
                    <a:p>
                      <a:r>
                        <a:rPr lang="en-US" sz="1800" b="1" kern="1200" baseline="0" dirty="0" smtClean="0">
                          <a:solidFill>
                            <a:schemeClr val="lt1"/>
                          </a:solidFill>
                          <a:latin typeface="+mn-lt"/>
                          <a:ea typeface="+mn-ea"/>
                          <a:cs typeface="+mn-cs"/>
                        </a:rPr>
                        <a:t>H-</a:t>
                      </a:r>
                      <a:r>
                        <a:rPr lang="en-US" dirty="0" smtClean="0"/>
                        <a:t>code (1)</a:t>
                      </a:r>
                      <a:endParaRPr lang="en-US" dirty="0"/>
                    </a:p>
                  </a:txBody>
                  <a:tcPr/>
                </a:tc>
                <a:tc>
                  <a:txBody>
                    <a:bodyPr/>
                    <a:lstStyle/>
                    <a:p>
                      <a:pPr algn="ctr"/>
                      <a:r>
                        <a:rPr lang="vi-VN" sz="1800" b="1" kern="1200" dirty="0" smtClean="0">
                          <a:solidFill>
                            <a:schemeClr val="lt1"/>
                          </a:solidFill>
                          <a:latin typeface="+mn-lt"/>
                          <a:ea typeface="+mn-ea"/>
                          <a:cs typeface="+mn-cs"/>
                        </a:rPr>
                        <a:t>sức khỏe nguy hiểm </a:t>
                      </a:r>
                      <a:br>
                        <a:rPr lang="vi-VN" sz="1800" b="1" kern="1200" dirty="0" smtClean="0">
                          <a:solidFill>
                            <a:schemeClr val="lt1"/>
                          </a:solidFill>
                          <a:latin typeface="+mn-lt"/>
                          <a:ea typeface="+mn-ea"/>
                          <a:cs typeface="+mn-cs"/>
                        </a:rPr>
                      </a:br>
                      <a:r>
                        <a:rPr lang="vi-VN" sz="1800" b="1" kern="1200" dirty="0" smtClean="0">
                          <a:solidFill>
                            <a:schemeClr val="lt1"/>
                          </a:solidFill>
                          <a:latin typeface="+mn-lt"/>
                          <a:ea typeface="+mn-ea"/>
                          <a:cs typeface="+mn-cs"/>
                        </a:rPr>
                        <a:t>Tuyên bố nguy hiểm (2) </a:t>
                      </a:r>
                      <a:endParaRPr lang="en-US" dirty="0"/>
                    </a:p>
                  </a:txBody>
                  <a:tcPr/>
                </a:tc>
                <a:tc>
                  <a:txBody>
                    <a:bodyPr/>
                    <a:lstStyle/>
                    <a:p>
                      <a:pPr algn="ctr"/>
                      <a:r>
                        <a:rPr lang="vi-VN" sz="1800" b="1" kern="1200" smtClean="0">
                          <a:solidFill>
                            <a:schemeClr val="lt1"/>
                          </a:solidFill>
                          <a:latin typeface="+mn-lt"/>
                          <a:ea typeface="+mn-ea"/>
                          <a:cs typeface="+mn-cs"/>
                        </a:rPr>
                        <a:t>sức khỏe nguy hiểm </a:t>
                      </a:r>
                      <a:br>
                        <a:rPr lang="vi-VN" sz="1800" b="1" kern="1200" smtClean="0">
                          <a:solidFill>
                            <a:schemeClr val="lt1"/>
                          </a:solidFill>
                          <a:latin typeface="+mn-lt"/>
                          <a:ea typeface="+mn-ea"/>
                          <a:cs typeface="+mn-cs"/>
                        </a:rPr>
                      </a:br>
                      <a:r>
                        <a:rPr lang="vi-VN" sz="1800" b="1" kern="1200" smtClean="0">
                          <a:solidFill>
                            <a:schemeClr val="lt1"/>
                          </a:solidFill>
                          <a:latin typeface="+mn-lt"/>
                          <a:ea typeface="+mn-ea"/>
                          <a:cs typeface="+mn-cs"/>
                        </a:rPr>
                        <a:t>Phân loại nguy hiểm (3)</a:t>
                      </a:r>
                      <a:endParaRPr lang="en-US" dirty="0"/>
                    </a:p>
                  </a:txBody>
                  <a:tcPr/>
                </a:tc>
              </a:tr>
              <a:tr h="0">
                <a:tc>
                  <a:txBody>
                    <a:bodyPr/>
                    <a:lstStyle/>
                    <a:p>
                      <a:r>
                        <a:rPr lang="en-US" sz="1800" kern="1200" baseline="0" dirty="0" smtClean="0">
                          <a:solidFill>
                            <a:schemeClr val="dk1"/>
                          </a:solidFill>
                          <a:latin typeface="+mn-lt"/>
                          <a:ea typeface="+mn-ea"/>
                          <a:cs typeface="+mn-cs"/>
                        </a:rPr>
                        <a:t>H200</a:t>
                      </a:r>
                      <a:endParaRPr lang="en-US" dirty="0"/>
                    </a:p>
                  </a:txBody>
                  <a:tcPr/>
                </a:tc>
                <a:tc>
                  <a:txBody>
                    <a:bodyPr/>
                    <a:lstStyle/>
                    <a:p>
                      <a:r>
                        <a:rPr lang="vi-VN" sz="1800" kern="1200" dirty="0" smtClean="0">
                          <a:solidFill>
                            <a:schemeClr val="dk1"/>
                          </a:solidFill>
                          <a:latin typeface="+mn-lt"/>
                          <a:ea typeface="+mn-ea"/>
                          <a:cs typeface="+mn-cs"/>
                        </a:rPr>
                        <a:t>nổ không ổn định </a:t>
                      </a:r>
                      <a:endParaRPr lang="en-US" dirty="0"/>
                    </a:p>
                  </a:txBody>
                  <a:tcPr/>
                </a:tc>
                <a:tc>
                  <a:txBody>
                    <a:bodyPr/>
                    <a:lstStyle/>
                    <a:p>
                      <a:r>
                        <a:rPr lang="vi-VN" sz="1800" kern="1200" dirty="0" smtClean="0">
                          <a:solidFill>
                            <a:schemeClr val="dk1"/>
                          </a:solidFill>
                          <a:latin typeface="+mn-lt"/>
                          <a:ea typeface="+mn-ea"/>
                          <a:cs typeface="+mn-cs"/>
                        </a:rPr>
                        <a:t>nổ không ổn định </a:t>
                      </a:r>
                      <a:endParaRPr lang="en-US" dirty="0"/>
                    </a:p>
                  </a:txBody>
                  <a:tcPr/>
                </a:tc>
              </a:tr>
              <a:tr h="0">
                <a:tc>
                  <a:txBody>
                    <a:bodyPr/>
                    <a:lstStyle/>
                    <a:p>
                      <a:r>
                        <a:rPr lang="en-US" sz="1800" kern="1200" baseline="0" dirty="0" smtClean="0">
                          <a:solidFill>
                            <a:schemeClr val="dk1"/>
                          </a:solidFill>
                          <a:latin typeface="+mn-lt"/>
                          <a:ea typeface="+mn-ea"/>
                          <a:cs typeface="+mn-cs"/>
                        </a:rPr>
                        <a:t>H201</a:t>
                      </a:r>
                      <a:endParaRPr lang="en-US" dirty="0"/>
                    </a:p>
                  </a:txBody>
                  <a:tcPr/>
                </a:tc>
                <a:tc>
                  <a:txBody>
                    <a:bodyPr/>
                    <a:lstStyle/>
                    <a:p>
                      <a:r>
                        <a:rPr lang="vi-VN" sz="1800" kern="1200" dirty="0" smtClean="0">
                          <a:solidFill>
                            <a:schemeClr val="dk1"/>
                          </a:solidFill>
                          <a:latin typeface="+mn-lt"/>
                          <a:ea typeface="+mn-ea"/>
                          <a:cs typeface="+mn-cs"/>
                        </a:rPr>
                        <a:t>Nổ; nguy cơ cháy nổ hàng loạt </a:t>
                      </a:r>
                      <a:endParaRPr lang="en-US" dirty="0"/>
                    </a:p>
                  </a:txBody>
                  <a:tcPr/>
                </a:tc>
                <a:tc>
                  <a:txBody>
                    <a:bodyPr/>
                    <a:lstStyle/>
                    <a:p>
                      <a:r>
                        <a:rPr lang="vi-VN" sz="1800" kern="1200" dirty="0" smtClean="0">
                          <a:solidFill>
                            <a:schemeClr val="dk1"/>
                          </a:solidFill>
                          <a:latin typeface="+mn-lt"/>
                          <a:ea typeface="+mn-ea"/>
                          <a:cs typeface="+mn-cs"/>
                        </a:rPr>
                        <a:t>Bộ phận nổ 1.1 </a:t>
                      </a:r>
                      <a:endParaRPr lang="en-US" dirty="0"/>
                    </a:p>
                  </a:txBody>
                  <a:tcPr/>
                </a:tc>
              </a:tr>
              <a:tr h="0">
                <a:tc>
                  <a:txBody>
                    <a:bodyPr/>
                    <a:lstStyle/>
                    <a:p>
                      <a:r>
                        <a:rPr lang="en-US" sz="1800" kern="1200" baseline="0" dirty="0" smtClean="0">
                          <a:solidFill>
                            <a:schemeClr val="dk1"/>
                          </a:solidFill>
                          <a:latin typeface="+mn-lt"/>
                          <a:ea typeface="+mn-ea"/>
                          <a:cs typeface="+mn-cs"/>
                        </a:rPr>
                        <a:t>H202</a:t>
                      </a:r>
                      <a:endParaRPr lang="en-US" dirty="0"/>
                    </a:p>
                  </a:txBody>
                  <a:tcPr/>
                </a:tc>
                <a:tc>
                  <a:txBody>
                    <a:bodyPr/>
                    <a:lstStyle/>
                    <a:p>
                      <a:r>
                        <a:rPr lang="vi-VN" sz="1800" kern="1200" dirty="0" smtClean="0">
                          <a:solidFill>
                            <a:schemeClr val="dk1"/>
                          </a:solidFill>
                          <a:latin typeface="+mn-lt"/>
                          <a:ea typeface="+mn-ea"/>
                          <a:cs typeface="+mn-cs"/>
                        </a:rPr>
                        <a:t>Nổ; nguy hiểm nghiêm trọng chiếu </a:t>
                      </a:r>
                      <a:endParaRPr lang="en-US" dirty="0"/>
                    </a:p>
                  </a:txBody>
                  <a:tcPr/>
                </a:tc>
                <a:tc>
                  <a:txBody>
                    <a:bodyPr/>
                    <a:lstStyle/>
                    <a:p>
                      <a:r>
                        <a:rPr lang="vi-VN" sz="1800" kern="1200" dirty="0" smtClean="0">
                          <a:solidFill>
                            <a:schemeClr val="dk1"/>
                          </a:solidFill>
                          <a:latin typeface="+mn-lt"/>
                          <a:ea typeface="+mn-ea"/>
                          <a:cs typeface="+mn-cs"/>
                        </a:rPr>
                        <a:t>Bộ phận nổ 1.2 </a:t>
                      </a:r>
                      <a:endParaRPr lang="en-US" dirty="0"/>
                    </a:p>
                  </a:txBody>
                  <a:tcPr/>
                </a:tc>
              </a:tr>
              <a:tr h="0">
                <a:tc>
                  <a:txBody>
                    <a:bodyPr/>
                    <a:lstStyle/>
                    <a:p>
                      <a:r>
                        <a:rPr lang="en-US" sz="1800" kern="1200" baseline="0" dirty="0" smtClean="0">
                          <a:solidFill>
                            <a:schemeClr val="dk1"/>
                          </a:solidFill>
                          <a:latin typeface="+mn-lt"/>
                          <a:ea typeface="+mn-ea"/>
                          <a:cs typeface="+mn-cs"/>
                        </a:rPr>
                        <a:t>H203</a:t>
                      </a:r>
                      <a:endParaRPr lang="en-US" dirty="0"/>
                    </a:p>
                  </a:txBody>
                  <a:tcPr/>
                </a:tc>
                <a:tc>
                  <a:txBody>
                    <a:bodyPr/>
                    <a:lstStyle/>
                    <a:p>
                      <a:r>
                        <a:rPr lang="vi-VN" sz="1800" kern="1200" dirty="0" smtClean="0">
                          <a:solidFill>
                            <a:schemeClr val="dk1"/>
                          </a:solidFill>
                          <a:latin typeface="+mn-lt"/>
                          <a:ea typeface="+mn-ea"/>
                          <a:cs typeface="+mn-cs"/>
                        </a:rPr>
                        <a:t>Nổ; cháy, nổ hoặc chiếu nguy hiểm </a:t>
                      </a:r>
                      <a:endParaRPr lang="en-US" dirty="0"/>
                    </a:p>
                  </a:txBody>
                  <a:tcPr/>
                </a:tc>
                <a:tc>
                  <a:txBody>
                    <a:bodyPr/>
                    <a:lstStyle/>
                    <a:p>
                      <a:r>
                        <a:rPr lang="vi-VN" sz="1800" kern="1200" dirty="0" smtClean="0">
                          <a:solidFill>
                            <a:schemeClr val="dk1"/>
                          </a:solidFill>
                          <a:latin typeface="+mn-lt"/>
                          <a:ea typeface="+mn-ea"/>
                          <a:cs typeface="+mn-cs"/>
                        </a:rPr>
                        <a:t>Bộ phận nổ 1.3 </a:t>
                      </a:r>
                      <a:endParaRPr lang="en-US" dirty="0"/>
                    </a:p>
                  </a:txBody>
                  <a:tcPr/>
                </a:tc>
              </a:tr>
              <a:tr h="0">
                <a:tc>
                  <a:txBody>
                    <a:bodyPr/>
                    <a:lstStyle/>
                    <a:p>
                      <a:r>
                        <a:rPr lang="en-US" sz="1800" kern="1200" baseline="0" dirty="0" smtClean="0">
                          <a:solidFill>
                            <a:schemeClr val="dk1"/>
                          </a:solidFill>
                          <a:latin typeface="+mn-lt"/>
                          <a:ea typeface="+mn-ea"/>
                          <a:cs typeface="+mn-cs"/>
                        </a:rPr>
                        <a:t>H204</a:t>
                      </a:r>
                      <a:endParaRPr lang="en-US" dirty="0"/>
                    </a:p>
                  </a:txBody>
                  <a:tcPr/>
                </a:tc>
                <a:tc>
                  <a:txBody>
                    <a:bodyPr/>
                    <a:lstStyle/>
                    <a:p>
                      <a:r>
                        <a:rPr lang="vi-VN" sz="1800" kern="1200" dirty="0" smtClean="0">
                          <a:solidFill>
                            <a:schemeClr val="dk1"/>
                          </a:solidFill>
                          <a:latin typeface="+mn-lt"/>
                          <a:ea typeface="+mn-ea"/>
                          <a:cs typeface="+mn-cs"/>
                        </a:rPr>
                        <a:t>Có thể khối lượng bùng nổ trong lửa </a:t>
                      </a:r>
                      <a:endParaRPr lang="en-US" dirty="0"/>
                    </a:p>
                  </a:txBody>
                  <a:tcPr/>
                </a:tc>
                <a:tc>
                  <a:txBody>
                    <a:bodyPr/>
                    <a:lstStyle/>
                    <a:p>
                      <a:r>
                        <a:rPr lang="vi-VN" sz="1800" kern="1200" dirty="0" smtClean="0">
                          <a:solidFill>
                            <a:schemeClr val="dk1"/>
                          </a:solidFill>
                          <a:latin typeface="+mn-lt"/>
                          <a:ea typeface="+mn-ea"/>
                          <a:cs typeface="+mn-cs"/>
                        </a:rPr>
                        <a:t>Bộ phận nổ 1.4 </a:t>
                      </a:r>
                      <a:endParaRPr lang="en-US" dirty="0"/>
                    </a:p>
                  </a:txBody>
                  <a:tcPr/>
                </a:tc>
              </a:tr>
              <a:tr h="0">
                <a:tc>
                  <a:txBody>
                    <a:bodyPr/>
                    <a:lstStyle/>
                    <a:p>
                      <a:r>
                        <a:rPr lang="en-US" sz="1800" kern="1200" baseline="0" dirty="0" smtClean="0">
                          <a:solidFill>
                            <a:schemeClr val="dk1"/>
                          </a:solidFill>
                          <a:latin typeface="+mn-lt"/>
                          <a:ea typeface="+mn-ea"/>
                          <a:cs typeface="+mn-cs"/>
                        </a:rPr>
                        <a:t>H205</a:t>
                      </a:r>
                      <a:endParaRPr lang="en-US" dirty="0"/>
                    </a:p>
                  </a:txBody>
                  <a:tcPr/>
                </a:tc>
                <a:tc>
                  <a:txBody>
                    <a:bodyPr/>
                    <a:lstStyle/>
                    <a:p>
                      <a:r>
                        <a:rPr lang="vi-VN" sz="1800" kern="1200" dirty="0" smtClean="0">
                          <a:solidFill>
                            <a:schemeClr val="dk1"/>
                          </a:solidFill>
                          <a:latin typeface="+mn-lt"/>
                          <a:ea typeface="+mn-ea"/>
                          <a:cs typeface="+mn-cs"/>
                        </a:rPr>
                        <a:t>Khí rất dễ cháy</a:t>
                      </a:r>
                      <a:endParaRPr lang="en-US" dirty="0"/>
                    </a:p>
                  </a:txBody>
                  <a:tcPr/>
                </a:tc>
                <a:tc>
                  <a:txBody>
                    <a:bodyPr/>
                    <a:lstStyle/>
                    <a:p>
                      <a:r>
                        <a:rPr lang="vi-VN" sz="1800" kern="1200" dirty="0" smtClean="0">
                          <a:solidFill>
                            <a:schemeClr val="dk1"/>
                          </a:solidFill>
                          <a:latin typeface="+mn-lt"/>
                          <a:ea typeface="+mn-ea"/>
                          <a:cs typeface="+mn-cs"/>
                        </a:rPr>
                        <a:t>Bộ phận nổ 1.5 </a:t>
                      </a:r>
                      <a:endParaRPr lang="en-US" dirty="0"/>
                    </a:p>
                  </a:txBody>
                  <a:tcPr/>
                </a:tc>
              </a:tr>
              <a:tr h="0">
                <a:tc>
                  <a:txBody>
                    <a:bodyPr/>
                    <a:lstStyle/>
                    <a:p>
                      <a:r>
                        <a:rPr lang="en-US" sz="1800" kern="1200" baseline="0" dirty="0" smtClean="0">
                          <a:solidFill>
                            <a:schemeClr val="dk1"/>
                          </a:solidFill>
                          <a:latin typeface="+mn-lt"/>
                          <a:ea typeface="+mn-ea"/>
                          <a:cs typeface="+mn-cs"/>
                        </a:rPr>
                        <a:t>H220</a:t>
                      </a:r>
                      <a:endParaRPr lang="en-US" dirty="0"/>
                    </a:p>
                  </a:txBody>
                  <a:tcPr/>
                </a:tc>
                <a:tc>
                  <a:txBody>
                    <a:bodyPr/>
                    <a:lstStyle/>
                    <a:p>
                      <a:r>
                        <a:rPr lang="vi-VN" sz="1800" kern="1200" dirty="0" smtClean="0">
                          <a:solidFill>
                            <a:schemeClr val="dk1"/>
                          </a:solidFill>
                          <a:latin typeface="+mn-lt"/>
                          <a:ea typeface="+mn-ea"/>
                          <a:cs typeface="+mn-cs"/>
                        </a:rPr>
                        <a:t>khí dễ cháy </a:t>
                      </a:r>
                      <a:endParaRPr lang="en-US" dirty="0"/>
                    </a:p>
                  </a:txBody>
                  <a:tcPr/>
                </a:tc>
                <a:tc>
                  <a:txBody>
                    <a:bodyPr/>
                    <a:lstStyle/>
                    <a:p>
                      <a:r>
                        <a:rPr lang="vi-VN" sz="1800" kern="1200" dirty="0" smtClean="0">
                          <a:solidFill>
                            <a:schemeClr val="dk1"/>
                          </a:solidFill>
                          <a:latin typeface="+mn-lt"/>
                          <a:ea typeface="+mn-ea"/>
                          <a:cs typeface="+mn-cs"/>
                        </a:rPr>
                        <a:t>Loại khí dễ cháy 1 </a:t>
                      </a:r>
                      <a:endParaRPr lang="en-US" dirty="0"/>
                    </a:p>
                  </a:txBody>
                  <a:tcPr/>
                </a:tc>
              </a:tr>
              <a:tr h="0">
                <a:tc>
                  <a:txBody>
                    <a:bodyPr/>
                    <a:lstStyle/>
                    <a:p>
                      <a:r>
                        <a:rPr lang="en-US" sz="1800" kern="1200" baseline="0" dirty="0" smtClean="0">
                          <a:solidFill>
                            <a:schemeClr val="dk1"/>
                          </a:solidFill>
                          <a:latin typeface="+mn-lt"/>
                          <a:ea typeface="+mn-ea"/>
                          <a:cs typeface="+mn-cs"/>
                        </a:rPr>
                        <a:t>H221</a:t>
                      </a:r>
                      <a:endParaRPr lang="en-US" dirty="0"/>
                    </a:p>
                  </a:txBody>
                  <a:tcPr/>
                </a:tc>
                <a:tc>
                  <a:txBody>
                    <a:bodyPr/>
                    <a:lstStyle/>
                    <a:p>
                      <a:r>
                        <a:rPr lang="vi-VN" sz="1800" kern="1200" dirty="0" smtClean="0">
                          <a:solidFill>
                            <a:schemeClr val="dk1"/>
                          </a:solidFill>
                          <a:latin typeface="+mn-lt"/>
                          <a:ea typeface="+mn-ea"/>
                          <a:cs typeface="+mn-cs"/>
                        </a:rPr>
                        <a:t>Aerosol rất dễ cháy </a:t>
                      </a:r>
                      <a:endParaRPr lang="en-US" dirty="0"/>
                    </a:p>
                  </a:txBody>
                  <a:tcPr/>
                </a:tc>
                <a:tc>
                  <a:txBody>
                    <a:bodyPr/>
                    <a:lstStyle/>
                    <a:p>
                      <a:r>
                        <a:rPr lang="vi-VN" sz="1800" kern="1200" dirty="0" smtClean="0">
                          <a:solidFill>
                            <a:schemeClr val="dk1"/>
                          </a:solidFill>
                          <a:latin typeface="+mn-lt"/>
                          <a:ea typeface="+mn-ea"/>
                          <a:cs typeface="+mn-cs"/>
                        </a:rPr>
                        <a:t>Loại khí dễ cháy 2</a:t>
                      </a:r>
                      <a:endParaRPr lang="en-US" dirty="0"/>
                    </a:p>
                  </a:txBody>
                  <a:tcPr/>
                </a:tc>
              </a:tr>
              <a:tr h="0">
                <a:tc>
                  <a:txBody>
                    <a:bodyPr/>
                    <a:lstStyle/>
                    <a:p>
                      <a:r>
                        <a:rPr lang="en-US" sz="1800" kern="1200" baseline="0" dirty="0" smtClean="0">
                          <a:solidFill>
                            <a:schemeClr val="dk1"/>
                          </a:solidFill>
                          <a:latin typeface="+mn-lt"/>
                          <a:ea typeface="+mn-ea"/>
                          <a:cs typeface="+mn-cs"/>
                        </a:rPr>
                        <a:t>H222</a:t>
                      </a:r>
                      <a:endParaRPr lang="en-US" dirty="0"/>
                    </a:p>
                  </a:txBody>
                  <a:tcPr/>
                </a:tc>
                <a:tc>
                  <a:txBody>
                    <a:bodyPr/>
                    <a:lstStyle/>
                    <a:p>
                      <a:r>
                        <a:rPr lang="vi-VN" sz="1800" kern="1200" dirty="0" smtClean="0">
                          <a:solidFill>
                            <a:schemeClr val="dk1"/>
                          </a:solidFill>
                          <a:latin typeface="+mn-lt"/>
                          <a:ea typeface="+mn-ea"/>
                          <a:cs typeface="+mn-cs"/>
                        </a:rPr>
                        <a:t>Aerosol rất dễ cháy </a:t>
                      </a:r>
                      <a:endParaRPr lang="en-US" dirty="0"/>
                    </a:p>
                  </a:txBody>
                  <a:tcPr/>
                </a:tc>
                <a:tc>
                  <a:txBody>
                    <a:bodyPr/>
                    <a:lstStyle/>
                    <a:p>
                      <a:r>
                        <a:rPr lang="vi-VN" sz="1800" kern="1200" dirty="0" smtClean="0">
                          <a:solidFill>
                            <a:schemeClr val="dk1"/>
                          </a:solidFill>
                          <a:latin typeface="+mn-lt"/>
                          <a:ea typeface="+mn-ea"/>
                          <a:cs typeface="+mn-cs"/>
                        </a:rPr>
                        <a:t>Loại bình xịt dễ cháy 1 </a:t>
                      </a:r>
                      <a:endParaRPr lang="en-US" dirty="0"/>
                    </a:p>
                  </a:txBody>
                  <a:tcPr/>
                </a:tc>
              </a:tr>
              <a:tr h="0">
                <a:tc>
                  <a:txBody>
                    <a:bodyPr/>
                    <a:lstStyle/>
                    <a:p>
                      <a:r>
                        <a:rPr lang="en-US" sz="1800" kern="1200" baseline="0" dirty="0" smtClean="0">
                          <a:solidFill>
                            <a:schemeClr val="dk1"/>
                          </a:solidFill>
                          <a:latin typeface="+mn-lt"/>
                          <a:ea typeface="+mn-ea"/>
                          <a:cs typeface="+mn-cs"/>
                        </a:rPr>
                        <a:t>H223</a:t>
                      </a:r>
                      <a:endParaRPr lang="en-US" dirty="0"/>
                    </a:p>
                  </a:txBody>
                  <a:tcPr/>
                </a:tc>
                <a:tc>
                  <a:txBody>
                    <a:bodyPr/>
                    <a:lstStyle/>
                    <a:p>
                      <a:r>
                        <a:rPr lang="vi-VN" sz="1800" kern="1200" dirty="0" smtClean="0">
                          <a:solidFill>
                            <a:schemeClr val="dk1"/>
                          </a:solidFill>
                          <a:latin typeface="+mn-lt"/>
                          <a:ea typeface="+mn-ea"/>
                          <a:cs typeface="+mn-cs"/>
                        </a:rPr>
                        <a:t>bình xịt dễ cháy </a:t>
                      </a:r>
                      <a:endParaRPr lang="en-US" dirty="0"/>
                    </a:p>
                  </a:txBody>
                  <a:tcPr/>
                </a:tc>
                <a:tc>
                  <a:txBody>
                    <a:bodyPr/>
                    <a:lstStyle/>
                    <a:p>
                      <a:r>
                        <a:rPr lang="vi-VN" sz="1800" kern="1200" dirty="0" smtClean="0">
                          <a:solidFill>
                            <a:schemeClr val="dk1"/>
                          </a:solidFill>
                          <a:latin typeface="+mn-lt"/>
                          <a:ea typeface="+mn-ea"/>
                          <a:cs typeface="+mn-cs"/>
                        </a:rPr>
                        <a:t>Loại bình xịt dễ cháy 2 </a:t>
                      </a:r>
                      <a:endParaRPr lang="en-US" dirty="0"/>
                    </a:p>
                  </a:txBody>
                  <a:tcPr/>
                </a:tc>
              </a:tr>
              <a:tr h="0">
                <a:tc>
                  <a:txBody>
                    <a:bodyPr/>
                    <a:lstStyle/>
                    <a:p>
                      <a:r>
                        <a:rPr lang="en-US" sz="1800" kern="1200" baseline="0" dirty="0" smtClean="0">
                          <a:solidFill>
                            <a:schemeClr val="dk1"/>
                          </a:solidFill>
                          <a:latin typeface="+mn-lt"/>
                          <a:ea typeface="+mn-ea"/>
                          <a:cs typeface="+mn-cs"/>
                        </a:rPr>
                        <a:t>H224</a:t>
                      </a:r>
                      <a:endParaRPr lang="en-US" dirty="0"/>
                    </a:p>
                  </a:txBody>
                  <a:tcPr/>
                </a:tc>
                <a:tc>
                  <a:txBody>
                    <a:bodyPr/>
                    <a:lstStyle/>
                    <a:p>
                      <a:r>
                        <a:rPr lang="vi-VN" sz="1800" kern="1200" dirty="0" smtClean="0">
                          <a:solidFill>
                            <a:schemeClr val="dk1"/>
                          </a:solidFill>
                          <a:latin typeface="+mn-lt"/>
                          <a:ea typeface="+mn-ea"/>
                          <a:cs typeface="+mn-cs"/>
                        </a:rPr>
                        <a:t>Chất lỏng và hơi rất dễ cháy </a:t>
                      </a:r>
                      <a:endParaRPr lang="en-US" dirty="0"/>
                    </a:p>
                  </a:txBody>
                  <a:tcPr/>
                </a:tc>
                <a:tc>
                  <a:txBody>
                    <a:bodyPr/>
                    <a:lstStyle/>
                    <a:p>
                      <a:r>
                        <a:rPr lang="vi-VN" sz="1800" kern="1200" dirty="0" smtClean="0">
                          <a:solidFill>
                            <a:schemeClr val="dk1"/>
                          </a:solidFill>
                          <a:latin typeface="+mn-lt"/>
                          <a:ea typeface="+mn-ea"/>
                          <a:cs typeface="+mn-cs"/>
                        </a:rPr>
                        <a:t>Loại chất lỏng dễ cháy 1 </a:t>
                      </a:r>
                      <a:endParaRPr lang="en-US" dirty="0"/>
                    </a:p>
                  </a:txBody>
                  <a:tcPr/>
                </a:tc>
              </a:tr>
              <a:tr h="0">
                <a:tc>
                  <a:txBody>
                    <a:bodyPr/>
                    <a:lstStyle/>
                    <a:p>
                      <a:r>
                        <a:rPr lang="en-US" sz="1800" kern="1200" baseline="0" dirty="0" smtClean="0">
                          <a:solidFill>
                            <a:schemeClr val="dk1"/>
                          </a:solidFill>
                          <a:latin typeface="+mn-lt"/>
                          <a:ea typeface="+mn-ea"/>
                          <a:cs typeface="+mn-cs"/>
                        </a:rPr>
                        <a:t>H225</a:t>
                      </a:r>
                      <a:endParaRPr lang="en-US" dirty="0"/>
                    </a:p>
                  </a:txBody>
                  <a:tcPr/>
                </a:tc>
                <a:tc>
                  <a:txBody>
                    <a:bodyPr/>
                    <a:lstStyle/>
                    <a:p>
                      <a:r>
                        <a:rPr lang="vi-VN" sz="1800" kern="1200" dirty="0" smtClean="0">
                          <a:solidFill>
                            <a:schemeClr val="dk1"/>
                          </a:solidFill>
                          <a:latin typeface="+mn-lt"/>
                          <a:ea typeface="+mn-ea"/>
                          <a:cs typeface="+mn-cs"/>
                        </a:rPr>
                        <a:t>Chất lỏng và hơi dễ cháy </a:t>
                      </a:r>
                      <a:endParaRPr lang="en-US" dirty="0"/>
                    </a:p>
                  </a:txBody>
                  <a:tcPr/>
                </a:tc>
                <a:tc>
                  <a:txBody>
                    <a:bodyPr/>
                    <a:lstStyle/>
                    <a:p>
                      <a:r>
                        <a:rPr lang="vi-VN" sz="1800" kern="1200" dirty="0" smtClean="0">
                          <a:solidFill>
                            <a:schemeClr val="dk1"/>
                          </a:solidFill>
                          <a:latin typeface="+mn-lt"/>
                          <a:ea typeface="+mn-ea"/>
                          <a:cs typeface="+mn-cs"/>
                        </a:rPr>
                        <a:t>Loại chất lỏng dễ cháy 2 </a:t>
                      </a:r>
                      <a:endParaRPr lang="en-US" dirty="0"/>
                    </a:p>
                  </a:txBody>
                  <a:tcPr/>
                </a:tc>
              </a:tr>
              <a:tr h="0">
                <a:tc>
                  <a:txBody>
                    <a:bodyPr/>
                    <a:lstStyle/>
                    <a:p>
                      <a:r>
                        <a:rPr lang="en-US" sz="1800" kern="1200" baseline="0" dirty="0" smtClean="0">
                          <a:solidFill>
                            <a:schemeClr val="dk1"/>
                          </a:solidFill>
                          <a:latin typeface="+mn-lt"/>
                          <a:ea typeface="+mn-ea"/>
                          <a:cs typeface="+mn-cs"/>
                        </a:rPr>
                        <a:t>H226</a:t>
                      </a:r>
                      <a:endParaRPr lang="en-US" dirty="0"/>
                    </a:p>
                  </a:txBody>
                  <a:tcPr/>
                </a:tc>
                <a:tc>
                  <a:txBody>
                    <a:bodyPr/>
                    <a:lstStyle/>
                    <a:p>
                      <a:r>
                        <a:rPr lang="vi-VN" sz="1800" kern="1200" dirty="0" smtClean="0">
                          <a:solidFill>
                            <a:schemeClr val="dk1"/>
                          </a:solidFill>
                          <a:latin typeface="+mn-lt"/>
                          <a:ea typeface="+mn-ea"/>
                          <a:cs typeface="+mn-cs"/>
                        </a:rPr>
                        <a:t>Chất lỏng dễ cháy và hơi </a:t>
                      </a:r>
                      <a:endParaRPr lang="en-US" dirty="0"/>
                    </a:p>
                  </a:txBody>
                  <a:tcPr/>
                </a:tc>
                <a:tc>
                  <a:txBody>
                    <a:bodyPr/>
                    <a:lstStyle/>
                    <a:p>
                      <a:r>
                        <a:rPr lang="vi-VN" sz="1800" kern="1200" dirty="0" smtClean="0">
                          <a:solidFill>
                            <a:schemeClr val="dk1"/>
                          </a:solidFill>
                          <a:latin typeface="+mn-lt"/>
                          <a:ea typeface="+mn-ea"/>
                          <a:cs typeface="+mn-cs"/>
                        </a:rPr>
                        <a:t>Loại chất lỏng dễ cháy 3 </a:t>
                      </a:r>
                      <a:endParaRPr lang="en-US" dirty="0"/>
                    </a:p>
                  </a:txBody>
                  <a:tcPr/>
                </a:tc>
              </a:tr>
              <a:tr h="0">
                <a:tc>
                  <a:txBody>
                    <a:bodyPr/>
                    <a:lstStyle/>
                    <a:p>
                      <a:r>
                        <a:rPr lang="en-US" sz="1800" kern="1200" baseline="0" dirty="0" smtClean="0">
                          <a:solidFill>
                            <a:schemeClr val="dk1"/>
                          </a:solidFill>
                          <a:latin typeface="+mn-lt"/>
                          <a:ea typeface="+mn-ea"/>
                          <a:cs typeface="+mn-cs"/>
                        </a:rPr>
                        <a:t>H227</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tc>
                <a:tc>
                  <a:txBody>
                    <a:bodyPr/>
                    <a:lstStyle/>
                    <a:p>
                      <a:r>
                        <a:rPr lang="vi-VN" sz="1800" kern="1200" dirty="0" smtClean="0">
                          <a:solidFill>
                            <a:schemeClr val="dk1"/>
                          </a:solidFill>
                          <a:latin typeface="+mn-lt"/>
                          <a:ea typeface="+mn-ea"/>
                          <a:cs typeface="+mn-cs"/>
                        </a:rPr>
                        <a:t>Loại chất lỏng dễ cháy 4 </a:t>
                      </a:r>
                      <a:endParaRPr lang="en-US" dirty="0"/>
                    </a:p>
                  </a:txBody>
                  <a:tcPr/>
                </a:tc>
              </a:tr>
              <a:tr h="0">
                <a:tc>
                  <a:txBody>
                    <a:bodyPr/>
                    <a:lstStyle/>
                    <a:p>
                      <a:r>
                        <a:rPr lang="en-US" sz="1800" kern="1200" baseline="0" dirty="0" smtClean="0">
                          <a:solidFill>
                            <a:schemeClr val="dk1"/>
                          </a:solidFill>
                          <a:latin typeface="+mn-lt"/>
                          <a:ea typeface="+mn-ea"/>
                          <a:cs typeface="+mn-cs"/>
                        </a:rPr>
                        <a:t>H228</a:t>
                      </a:r>
                      <a:endParaRPr lang="en-US" dirty="0"/>
                    </a:p>
                  </a:txBody>
                  <a:tcPr/>
                </a:tc>
                <a:tc>
                  <a:txBody>
                    <a:bodyPr/>
                    <a:lstStyle/>
                    <a:p>
                      <a:r>
                        <a:rPr lang="vi-VN" sz="1800" kern="1200" dirty="0" smtClean="0">
                          <a:solidFill>
                            <a:schemeClr val="dk1"/>
                          </a:solidFill>
                          <a:latin typeface="+mn-lt"/>
                          <a:ea typeface="+mn-ea"/>
                          <a:cs typeface="+mn-cs"/>
                        </a:rPr>
                        <a:t>dễ cháy rắn</a:t>
                      </a:r>
                      <a:endParaRPr lang="en-US" dirty="0"/>
                    </a:p>
                  </a:txBody>
                  <a:tcPr/>
                </a:tc>
                <a:tc>
                  <a:txBody>
                    <a:bodyPr/>
                    <a:lstStyle/>
                    <a:p>
                      <a:r>
                        <a:rPr lang="vi-VN" sz="1800" kern="1200" dirty="0" smtClean="0">
                          <a:solidFill>
                            <a:schemeClr val="dk1"/>
                          </a:solidFill>
                          <a:latin typeface="+mn-lt"/>
                          <a:ea typeface="+mn-ea"/>
                          <a:cs typeface="+mn-cs"/>
                        </a:rPr>
                        <a:t>Loại rắn dễ cháy 1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Loại rắn dễ cháy 2</a:t>
                      </a:r>
                      <a:endParaRPr lang="en-US" dirty="0"/>
                    </a:p>
                  </a:txBody>
                  <a:tcPr/>
                </a:tc>
              </a:tr>
              <a:tr h="0">
                <a:tc>
                  <a:txBody>
                    <a:bodyPr/>
                    <a:lstStyle/>
                    <a:p>
                      <a:r>
                        <a:rPr lang="en-US" sz="1800" kern="1200" baseline="0" dirty="0" smtClean="0">
                          <a:solidFill>
                            <a:schemeClr val="dk1"/>
                          </a:solidFill>
                          <a:latin typeface="+mn-lt"/>
                          <a:ea typeface="+mn-ea"/>
                          <a:cs typeface="+mn-cs"/>
                        </a:rPr>
                        <a:t>H240</a:t>
                      </a:r>
                      <a:endParaRPr lang="en-US" dirty="0"/>
                    </a:p>
                  </a:txBody>
                  <a:tcPr/>
                </a:tc>
                <a:tc>
                  <a:txBody>
                    <a:bodyPr/>
                    <a:lstStyle/>
                    <a:p>
                      <a:r>
                        <a:rPr lang="vi-VN" sz="1800" kern="1200" dirty="0" smtClean="0">
                          <a:solidFill>
                            <a:schemeClr val="dk1"/>
                          </a:solidFill>
                          <a:latin typeface="+mn-lt"/>
                          <a:ea typeface="+mn-ea"/>
                          <a:cs typeface="+mn-cs"/>
                        </a:rPr>
                        <a:t>Sưởi ấm có thể gây ra một vụ nổ </a:t>
                      </a:r>
                      <a:endParaRPr lang="en-US" dirty="0"/>
                    </a:p>
                  </a:txBody>
                  <a:tcPr/>
                </a:tc>
                <a:tc>
                  <a:txBody>
                    <a:bodyPr/>
                    <a:lstStyle/>
                    <a:p>
                      <a:r>
                        <a:rPr lang="vi-VN" sz="1800" kern="1200" dirty="0" smtClean="0">
                          <a:solidFill>
                            <a:schemeClr val="dk1"/>
                          </a:solidFill>
                          <a:latin typeface="+mn-lt"/>
                          <a:ea typeface="+mn-ea"/>
                          <a:cs typeface="+mn-cs"/>
                        </a:rPr>
                        <a:t>Tự phản ứng hóa chất loại A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Peroxit hữu cơ loại A </a:t>
                      </a:r>
                      <a:endParaRPr lang="en-US" dirty="0"/>
                    </a:p>
                  </a:txBody>
                  <a:tcPr/>
                </a:tc>
              </a:tr>
              <a:tr h="0">
                <a:tc>
                  <a:txBody>
                    <a:bodyPr/>
                    <a:lstStyle/>
                    <a:p>
                      <a:r>
                        <a:rPr lang="en-US" sz="1800" kern="1200" baseline="0" dirty="0" smtClean="0">
                          <a:solidFill>
                            <a:schemeClr val="dk1"/>
                          </a:solidFill>
                          <a:latin typeface="+mn-lt"/>
                          <a:ea typeface="+mn-ea"/>
                          <a:cs typeface="+mn-cs"/>
                        </a:rPr>
                        <a:t>H241</a:t>
                      </a:r>
                      <a:endParaRPr lang="en-US" dirty="0"/>
                    </a:p>
                  </a:txBody>
                  <a:tcPr/>
                </a:tc>
                <a:tc>
                  <a:txBody>
                    <a:bodyPr/>
                    <a:lstStyle/>
                    <a:p>
                      <a:r>
                        <a:rPr lang="vi-VN" sz="1800" kern="1200" dirty="0" smtClean="0">
                          <a:solidFill>
                            <a:schemeClr val="dk1"/>
                          </a:solidFill>
                          <a:latin typeface="+mn-lt"/>
                          <a:ea typeface="+mn-ea"/>
                          <a:cs typeface="+mn-cs"/>
                        </a:rPr>
                        <a:t>Sưởi ấm có thể gây cháy, nổ </a:t>
                      </a:r>
                      <a:endParaRPr lang="en-US" dirty="0"/>
                    </a:p>
                  </a:txBody>
                  <a:tcPr/>
                </a:tc>
                <a:tc>
                  <a:txBody>
                    <a:bodyPr/>
                    <a:lstStyle/>
                    <a:p>
                      <a:r>
                        <a:rPr lang="vi-VN" sz="1800" kern="1200" dirty="0" smtClean="0">
                          <a:solidFill>
                            <a:schemeClr val="dk1"/>
                          </a:solidFill>
                          <a:latin typeface="+mn-lt"/>
                          <a:ea typeface="+mn-ea"/>
                          <a:cs typeface="+mn-cs"/>
                        </a:rPr>
                        <a:t>Hóa chất tự phản ứng loại B </a:t>
                      </a:r>
                      <a:endParaRPr lang="en-US" sz="1800" kern="1200" baseline="0" dirty="0" smtClean="0">
                        <a:solidFill>
                          <a:schemeClr val="dk1"/>
                        </a:solidFill>
                        <a:latin typeface="+mn-lt"/>
                        <a:ea typeface="+mn-ea"/>
                        <a:cs typeface="+mn-cs"/>
                      </a:endParaRPr>
                    </a:p>
                    <a:p>
                      <a:r>
                        <a:rPr lang="vi-VN" sz="1800" kern="1200" dirty="0" smtClean="0">
                          <a:solidFill>
                            <a:schemeClr val="dk1"/>
                          </a:solidFill>
                          <a:latin typeface="+mn-lt"/>
                          <a:ea typeface="+mn-ea"/>
                          <a:cs typeface="+mn-cs"/>
                        </a:rPr>
                        <a:t>Peroxit hữu cơ loại B</a:t>
                      </a:r>
                      <a:endParaRPr lang="en-US" dirty="0"/>
                    </a:p>
                  </a:txBody>
                  <a:tcPr/>
                </a:tc>
              </a:tr>
              <a:tr h="175997">
                <a:tc>
                  <a:txBody>
                    <a:bodyPr/>
                    <a:lstStyle/>
                    <a:p>
                      <a:r>
                        <a:rPr lang="en-US" sz="1800" kern="1200" baseline="0" dirty="0" smtClean="0">
                          <a:solidFill>
                            <a:schemeClr val="dk1"/>
                          </a:solidFill>
                          <a:latin typeface="+mn-lt"/>
                          <a:ea typeface="+mn-ea"/>
                          <a:cs typeface="+mn-cs"/>
                        </a:rPr>
                        <a:t>H242</a:t>
                      </a:r>
                      <a:endParaRPr lang="en-US" dirty="0"/>
                    </a:p>
                  </a:txBody>
                  <a:tcPr/>
                </a:tc>
                <a:tc>
                  <a:txBody>
                    <a:bodyPr/>
                    <a:lstStyle/>
                    <a:p>
                      <a:r>
                        <a:rPr lang="vi-VN" sz="1800" kern="1200" dirty="0" smtClean="0">
                          <a:solidFill>
                            <a:schemeClr val="dk1"/>
                          </a:solidFill>
                          <a:latin typeface="+mn-lt"/>
                          <a:ea typeface="+mn-ea"/>
                          <a:cs typeface="+mn-cs"/>
                        </a:rPr>
                        <a:t>Sưởi ấm có thể gây cháy </a:t>
                      </a:r>
                      <a:endParaRPr lang="en-US" dirty="0"/>
                    </a:p>
                  </a:txBody>
                  <a:tcPr/>
                </a:tc>
                <a:tc>
                  <a:txBody>
                    <a:bodyPr/>
                    <a:lstStyle/>
                    <a:p>
                      <a:r>
                        <a:rPr lang="vi-VN" sz="1800" kern="1200" dirty="0" smtClean="0">
                          <a:solidFill>
                            <a:schemeClr val="dk1"/>
                          </a:solidFill>
                          <a:latin typeface="+mn-lt"/>
                          <a:ea typeface="+mn-ea"/>
                          <a:cs typeface="+mn-cs"/>
                        </a:rPr>
                        <a:t>Tự phản ứng hóa chất loại C và D </a:t>
                      </a:r>
                      <a:r>
                        <a:rPr lang="en-US" sz="1800" kern="1200" dirty="0" smtClean="0">
                          <a:solidFill>
                            <a:schemeClr val="dk1"/>
                          </a:solidFill>
                          <a:latin typeface="+mn-lt"/>
                          <a:ea typeface="+mn-ea"/>
                          <a:cs typeface="+mn-cs"/>
                        </a:rPr>
                        <a:t>.</a:t>
                      </a:r>
                      <a:endParaRPr lang="en-US" sz="1800" kern="1200" baseline="0" dirty="0" smtClean="0">
                        <a:solidFill>
                          <a:schemeClr val="dk1"/>
                        </a:solidFill>
                        <a:latin typeface="+mn-lt"/>
                        <a:ea typeface="+mn-ea"/>
                        <a:cs typeface="+mn-cs"/>
                      </a:endParaRPr>
                    </a:p>
                    <a:p>
                      <a:r>
                        <a:rPr lang="vi-VN" sz="1800" kern="1200" dirty="0" smtClean="0">
                          <a:solidFill>
                            <a:schemeClr val="dk1"/>
                          </a:solidFill>
                          <a:latin typeface="+mn-lt"/>
                          <a:ea typeface="+mn-ea"/>
                          <a:cs typeface="+mn-cs"/>
                        </a:rPr>
                        <a:t>Hóa chất tự phản ứng loại E và F </a:t>
                      </a:r>
                      <a:r>
                        <a:rPr lang="en-US" sz="1800" kern="1200" dirty="0" smtClean="0">
                          <a:solidFill>
                            <a:schemeClr val="dk1"/>
                          </a:solidFill>
                          <a:latin typeface="+mn-lt"/>
                          <a:ea typeface="+mn-ea"/>
                          <a:cs typeface="+mn-cs"/>
                        </a:rPr>
                        <a:t>.</a:t>
                      </a:r>
                      <a:endParaRPr lang="en-US" sz="1800" kern="1200" baseline="0" dirty="0" smtClean="0">
                        <a:solidFill>
                          <a:schemeClr val="dk1"/>
                        </a:solidFill>
                        <a:latin typeface="+mn-lt"/>
                        <a:ea typeface="+mn-ea"/>
                        <a:cs typeface="+mn-cs"/>
                      </a:endParaRPr>
                    </a:p>
                    <a:p>
                      <a:r>
                        <a:rPr lang="vi-VN" sz="1800" kern="1200" dirty="0" smtClean="0">
                          <a:solidFill>
                            <a:schemeClr val="dk1"/>
                          </a:solidFill>
                          <a:latin typeface="+mn-lt"/>
                          <a:ea typeface="+mn-ea"/>
                          <a:cs typeface="+mn-cs"/>
                        </a:rPr>
                        <a:t>Peroxit hữu cơ loại C và D </a:t>
                      </a:r>
                      <a:r>
                        <a:rPr lang="en-US" sz="1800" kern="1200" dirty="0" smtClean="0">
                          <a:solidFill>
                            <a:schemeClr val="dk1"/>
                          </a:solidFill>
                          <a:latin typeface="+mn-lt"/>
                          <a:ea typeface="+mn-ea"/>
                          <a:cs typeface="+mn-cs"/>
                        </a:rPr>
                        <a:t>.</a:t>
                      </a:r>
                      <a:endParaRPr lang="en-US" sz="1800" kern="1200" baseline="0" dirty="0" smtClean="0">
                        <a:solidFill>
                          <a:schemeClr val="dk1"/>
                        </a:solidFill>
                        <a:latin typeface="+mn-lt"/>
                        <a:ea typeface="+mn-ea"/>
                        <a:cs typeface="+mn-cs"/>
                      </a:endParaRPr>
                    </a:p>
                    <a:p>
                      <a:r>
                        <a:rPr lang="vi-VN" sz="1800" kern="1200" dirty="0" smtClean="0">
                          <a:solidFill>
                            <a:schemeClr val="dk1"/>
                          </a:solidFill>
                          <a:latin typeface="+mn-lt"/>
                          <a:ea typeface="+mn-ea"/>
                          <a:cs typeface="+mn-cs"/>
                        </a:rPr>
                        <a:t>Peroxit hữu cơ loại E và F</a:t>
                      </a:r>
                      <a:r>
                        <a:rPr lang="en-US" sz="1800" kern="1200" dirty="0" smtClean="0">
                          <a:solidFill>
                            <a:schemeClr val="dk1"/>
                          </a:solidFill>
                          <a:latin typeface="+mn-lt"/>
                          <a:ea typeface="+mn-ea"/>
                          <a:cs typeface="+mn-cs"/>
                        </a:rPr>
                        <a:t> .</a:t>
                      </a:r>
                      <a:endParaRPr lang="en-US" dirty="0"/>
                    </a:p>
                  </a:txBody>
                  <a:tcPr/>
                </a:tc>
              </a:tr>
              <a:tr h="0">
                <a:tc>
                  <a:txBody>
                    <a:bodyPr/>
                    <a:lstStyle/>
                    <a:p>
                      <a:r>
                        <a:rPr lang="en-US" sz="1800" kern="1200" baseline="0" dirty="0" smtClean="0">
                          <a:solidFill>
                            <a:schemeClr val="dk1"/>
                          </a:solidFill>
                          <a:latin typeface="+mn-lt"/>
                          <a:ea typeface="+mn-ea"/>
                          <a:cs typeface="+mn-cs"/>
                        </a:rPr>
                        <a:t>H250</a:t>
                      </a:r>
                      <a:endParaRPr lang="en-US" dirty="0"/>
                    </a:p>
                  </a:txBody>
                  <a:tcPr/>
                </a:tc>
                <a:tc>
                  <a:txBody>
                    <a:bodyPr/>
                    <a:lstStyle/>
                    <a:p>
                      <a:r>
                        <a:rPr lang="vi-VN" sz="1800" kern="1200" dirty="0" smtClean="0">
                          <a:solidFill>
                            <a:schemeClr val="dk1"/>
                          </a:solidFill>
                          <a:latin typeface="+mn-lt"/>
                          <a:ea typeface="+mn-ea"/>
                          <a:cs typeface="+mn-cs"/>
                        </a:rPr>
                        <a:t>Sản lượng khai thác sa thải một cách tự nhiên nếu tiếp xúc với không khí </a:t>
                      </a:r>
                      <a:endParaRPr lang="en-US" dirty="0"/>
                    </a:p>
                  </a:txBody>
                  <a:tcPr/>
                </a:tc>
                <a:tc>
                  <a:txBody>
                    <a:bodyPr/>
                    <a:lstStyle/>
                    <a:p>
                      <a:r>
                        <a:rPr lang="vi-VN" sz="1800" kern="1200" dirty="0" smtClean="0">
                          <a:solidFill>
                            <a:schemeClr val="dk1"/>
                          </a:solidFill>
                          <a:latin typeface="+mn-lt"/>
                          <a:ea typeface="+mn-ea"/>
                          <a:cs typeface="+mn-cs"/>
                        </a:rPr>
                        <a:t>Loại chất lỏng tự cháy 1</a:t>
                      </a:r>
                      <a:r>
                        <a:rPr lang="en-US" sz="1800" kern="1200" dirty="0" smtClean="0">
                          <a:solidFill>
                            <a:schemeClr val="dk1"/>
                          </a:solidFill>
                          <a:latin typeface="+mn-lt"/>
                          <a:ea typeface="+mn-ea"/>
                          <a:cs typeface="+mn-cs"/>
                        </a:rPr>
                        <a:t>.</a:t>
                      </a:r>
                      <a:endParaRPr lang="en-US" sz="1800" kern="1200" dirty="0">
                        <a:solidFill>
                          <a:schemeClr val="dk1"/>
                        </a:solidFill>
                        <a:latin typeface="+mn-lt"/>
                        <a:ea typeface="+mn-ea"/>
                        <a:cs typeface="+mn-cs"/>
                      </a:endParaRPr>
                    </a:p>
                    <a:p>
                      <a:r>
                        <a:rPr lang="vi-VN" sz="1800" kern="1200" dirty="0" smtClean="0">
                          <a:solidFill>
                            <a:schemeClr val="dk1"/>
                          </a:solidFill>
                          <a:latin typeface="+mn-lt"/>
                          <a:ea typeface="+mn-ea"/>
                          <a:cs typeface="+mn-cs"/>
                        </a:rPr>
                        <a:t>Loại rắn tự cháy 1 </a:t>
                      </a:r>
                      <a:r>
                        <a:rPr lang="en-US" sz="1800" kern="1200" dirty="0" smtClean="0">
                          <a:solidFill>
                            <a:schemeClr val="dk1"/>
                          </a:solidFill>
                          <a:latin typeface="+mn-lt"/>
                          <a:ea typeface="+mn-ea"/>
                          <a:cs typeface="+mn-cs"/>
                        </a:rPr>
                        <a:t>.</a:t>
                      </a:r>
                    </a:p>
                  </a:txBody>
                  <a:tcPr/>
                </a:tc>
              </a:tr>
              <a:tr h="0">
                <a:tc>
                  <a:txBody>
                    <a:bodyPr/>
                    <a:lstStyle/>
                    <a:p>
                      <a:r>
                        <a:rPr lang="en-US" sz="1800" kern="1200" baseline="0" dirty="0" smtClean="0">
                          <a:solidFill>
                            <a:schemeClr val="dk1"/>
                          </a:solidFill>
                          <a:latin typeface="+mn-lt"/>
                          <a:ea typeface="+mn-ea"/>
                          <a:cs typeface="+mn-cs"/>
                        </a:rPr>
                        <a:t>H251</a:t>
                      </a:r>
                      <a:endParaRPr lang="en-US" dirty="0"/>
                    </a:p>
                  </a:txBody>
                  <a:tcPr/>
                </a:tc>
                <a:tc>
                  <a:txBody>
                    <a:bodyPr/>
                    <a:lstStyle/>
                    <a:p>
                      <a:r>
                        <a:rPr lang="vi-VN" sz="1800" kern="1200" dirty="0" smtClean="0">
                          <a:solidFill>
                            <a:schemeClr val="dk1"/>
                          </a:solidFill>
                          <a:latin typeface="+mn-lt"/>
                          <a:ea typeface="+mn-ea"/>
                          <a:cs typeface="+mn-cs"/>
                        </a:rPr>
                        <a:t>Tự sưởi ấm; có thể bắt lửa </a:t>
                      </a:r>
                      <a:endParaRPr lang="en-US" dirty="0"/>
                    </a:p>
                  </a:txBody>
                  <a:tcPr/>
                </a:tc>
                <a:tc>
                  <a:txBody>
                    <a:bodyPr/>
                    <a:lstStyle/>
                    <a:p>
                      <a:r>
                        <a:rPr lang="vi-VN" sz="1800" kern="1200" dirty="0" smtClean="0">
                          <a:solidFill>
                            <a:schemeClr val="dk1"/>
                          </a:solidFill>
                          <a:latin typeface="+mn-lt"/>
                          <a:ea typeface="+mn-ea"/>
                          <a:cs typeface="+mn-cs"/>
                        </a:rPr>
                        <a:t>Loại hóa chất tự sưởi ấm 1 </a:t>
                      </a:r>
                      <a:r>
                        <a:rPr lang="en-US" sz="1800" kern="1200" dirty="0" smtClean="0">
                          <a:solidFill>
                            <a:schemeClr val="dk1"/>
                          </a:solidFill>
                          <a:latin typeface="+mn-lt"/>
                          <a:ea typeface="+mn-ea"/>
                          <a:cs typeface="+mn-cs"/>
                        </a:rPr>
                        <a:t>.</a:t>
                      </a:r>
                      <a:endParaRPr lang="en-US" dirty="0"/>
                    </a:p>
                  </a:txBody>
                  <a:tcPr/>
                </a:tc>
              </a:tr>
              <a:tr h="0">
                <a:tc>
                  <a:txBody>
                    <a:bodyPr/>
                    <a:lstStyle/>
                    <a:p>
                      <a:r>
                        <a:rPr lang="en-US" sz="1800" kern="1200" baseline="0" dirty="0" smtClean="0">
                          <a:solidFill>
                            <a:schemeClr val="dk1"/>
                          </a:solidFill>
                          <a:latin typeface="+mn-lt"/>
                          <a:ea typeface="+mn-ea"/>
                          <a:cs typeface="+mn-cs"/>
                        </a:rPr>
                        <a:t>H252</a:t>
                      </a:r>
                      <a:endParaRPr lang="en-US" dirty="0"/>
                    </a:p>
                  </a:txBody>
                  <a:tcPr/>
                </a:tc>
                <a:tc>
                  <a:txBody>
                    <a:bodyPr/>
                    <a:lstStyle/>
                    <a:p>
                      <a:r>
                        <a:rPr lang="vi-VN" sz="1800" kern="1200" dirty="0" smtClean="0">
                          <a:solidFill>
                            <a:schemeClr val="dk1"/>
                          </a:solidFill>
                          <a:latin typeface="+mn-lt"/>
                          <a:ea typeface="+mn-ea"/>
                          <a:cs typeface="+mn-cs"/>
                        </a:rPr>
                        <a:t>Tự sưởi ấm với số lượng lớn; có thể bắt lửa </a:t>
                      </a:r>
                      <a:endParaRPr lang="en-US" dirty="0"/>
                    </a:p>
                  </a:txBody>
                  <a:tcPr/>
                </a:tc>
                <a:tc>
                  <a:txBody>
                    <a:bodyPr/>
                    <a:lstStyle/>
                    <a:p>
                      <a:r>
                        <a:rPr lang="vi-VN" sz="1800" kern="1200" dirty="0" smtClean="0">
                          <a:solidFill>
                            <a:schemeClr val="dk1"/>
                          </a:solidFill>
                          <a:latin typeface="+mn-lt"/>
                          <a:ea typeface="+mn-ea"/>
                          <a:cs typeface="+mn-cs"/>
                        </a:rPr>
                        <a:t>Loại hóa chất tự sưởi ấm 2 </a:t>
                      </a:r>
                      <a:r>
                        <a:rPr lang="en-US" sz="1800" kern="1200" dirty="0" smtClean="0">
                          <a:solidFill>
                            <a:schemeClr val="dk1"/>
                          </a:solidFill>
                          <a:latin typeface="+mn-lt"/>
                          <a:ea typeface="+mn-ea"/>
                          <a:cs typeface="+mn-cs"/>
                        </a:rPr>
                        <a:t>.</a:t>
                      </a:r>
                      <a:endParaRPr lang="en-US" dirty="0"/>
                    </a:p>
                  </a:txBody>
                  <a:tcPr/>
                </a:tc>
              </a:tr>
              <a:tr h="0">
                <a:tc>
                  <a:txBody>
                    <a:bodyPr/>
                    <a:lstStyle/>
                    <a:p>
                      <a:r>
                        <a:rPr lang="en-US" sz="1800" kern="1200" baseline="0" dirty="0" smtClean="0">
                          <a:solidFill>
                            <a:schemeClr val="dk1"/>
                          </a:solidFill>
                          <a:latin typeface="+mn-lt"/>
                          <a:ea typeface="+mn-ea"/>
                          <a:cs typeface="+mn-cs"/>
                        </a:rPr>
                        <a:t>H260</a:t>
                      </a:r>
                      <a:endParaRPr lang="en-US" dirty="0"/>
                    </a:p>
                  </a:txBody>
                  <a:tcPr/>
                </a:tc>
                <a:tc>
                  <a:txBody>
                    <a:bodyPr/>
                    <a:lstStyle/>
                    <a:p>
                      <a:r>
                        <a:rPr lang="vi-VN" sz="1800" kern="1200" dirty="0" smtClean="0">
                          <a:solidFill>
                            <a:schemeClr val="dk1"/>
                          </a:solidFill>
                          <a:latin typeface="+mn-lt"/>
                          <a:ea typeface="+mn-ea"/>
                          <a:cs typeface="+mn-cs"/>
                        </a:rPr>
                        <a:t>Tiếp xúc với nước xả khí ga dễ cháy có thể đốt cháy một cách tự nhiên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loại khí dễ cháy 1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H261</a:t>
                      </a:r>
                      <a:endParaRPr lang="en-US" dirty="0"/>
                    </a:p>
                  </a:txBody>
                  <a:tcPr/>
                </a:tc>
                <a:tc>
                  <a:txBody>
                    <a:bodyPr/>
                    <a:lstStyle/>
                    <a:p>
                      <a:r>
                        <a:rPr lang="vi-VN" sz="1800" kern="1200" dirty="0" smtClean="0">
                          <a:solidFill>
                            <a:schemeClr val="dk1"/>
                          </a:solidFill>
                          <a:latin typeface="+mn-lt"/>
                          <a:ea typeface="+mn-ea"/>
                          <a:cs typeface="+mn-cs"/>
                        </a:rPr>
                        <a:t>Tiếp xúc với nước xả khí ga dễ cháy</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loại khí dễ cháy 2 và 3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H270</a:t>
                      </a:r>
                      <a:endParaRPr lang="en-US" dirty="0"/>
                    </a:p>
                  </a:txBody>
                  <a:tcPr/>
                </a:tc>
                <a:tc>
                  <a:txBody>
                    <a:bodyPr/>
                    <a:lstStyle/>
                    <a:p>
                      <a:r>
                        <a:rPr lang="vi-VN" sz="1800" kern="1200" dirty="0" smtClean="0">
                          <a:solidFill>
                            <a:schemeClr val="dk1"/>
                          </a:solidFill>
                          <a:latin typeface="+mn-lt"/>
                          <a:ea typeface="+mn-ea"/>
                          <a:cs typeface="+mn-cs"/>
                        </a:rPr>
                        <a:t>Có thể gây ra hoặc tăng cường cháy; oxidiser </a:t>
                      </a:r>
                      <a:endParaRPr lang="en-US" dirty="0"/>
                    </a:p>
                  </a:txBody>
                  <a:tcPr/>
                </a:tc>
                <a:tc>
                  <a:txBody>
                    <a:bodyPr/>
                    <a:lstStyle/>
                    <a:p>
                      <a:r>
                        <a:rPr lang="vi-VN" sz="1800" kern="1200" dirty="0" smtClean="0">
                          <a:solidFill>
                            <a:schemeClr val="dk1"/>
                          </a:solidFill>
                          <a:latin typeface="+mn-lt"/>
                          <a:ea typeface="+mn-ea"/>
                          <a:cs typeface="+mn-cs"/>
                        </a:rPr>
                        <a:t>Loại khí oxy hóa 1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H271</a:t>
                      </a:r>
                      <a:endParaRPr lang="en-US" dirty="0"/>
                    </a:p>
                  </a:txBody>
                  <a:tcPr/>
                </a:tc>
                <a:tc>
                  <a:txBody>
                    <a:bodyPr/>
                    <a:lstStyle/>
                    <a:p>
                      <a:r>
                        <a:rPr lang="vi-VN" sz="1800" kern="1200" dirty="0" smtClean="0">
                          <a:solidFill>
                            <a:schemeClr val="dk1"/>
                          </a:solidFill>
                          <a:latin typeface="+mn-lt"/>
                          <a:ea typeface="+mn-ea"/>
                          <a:cs typeface="+mn-cs"/>
                        </a:rPr>
                        <a:t>Có thể gây ra cháy, nổ; oxidiser mạnh </a:t>
                      </a:r>
                      <a:endParaRPr lang="en-US" dirty="0"/>
                    </a:p>
                  </a:txBody>
                  <a:tcPr/>
                </a:tc>
                <a:tc>
                  <a:txBody>
                    <a:bodyPr/>
                    <a:lstStyle/>
                    <a:p>
                      <a:r>
                        <a:rPr lang="vi-VN" sz="1800" kern="1200" dirty="0" smtClean="0">
                          <a:solidFill>
                            <a:schemeClr val="dk1"/>
                          </a:solidFill>
                          <a:latin typeface="+mn-lt"/>
                          <a:ea typeface="+mn-ea"/>
                          <a:cs typeface="+mn-cs"/>
                        </a:rPr>
                        <a:t>Loại chất lỏng oxy hóa 1</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H272</a:t>
                      </a:r>
                      <a:endParaRPr lang="en-US" dirty="0"/>
                    </a:p>
                  </a:txBody>
                  <a:tcPr/>
                </a:tc>
                <a:tc>
                  <a:txBody>
                    <a:bodyPr/>
                    <a:lstStyle/>
                    <a:p>
                      <a:r>
                        <a:rPr lang="vi-VN" sz="1800" kern="1200" dirty="0" smtClean="0">
                          <a:solidFill>
                            <a:schemeClr val="dk1"/>
                          </a:solidFill>
                          <a:latin typeface="+mn-lt"/>
                          <a:ea typeface="+mn-ea"/>
                          <a:cs typeface="+mn-cs"/>
                        </a:rPr>
                        <a:t>Có thể tăng cường hỏa hoạn; oxidiser </a:t>
                      </a:r>
                      <a:endParaRPr lang="en-US" dirty="0"/>
                    </a:p>
                  </a:txBody>
                  <a:tcPr/>
                </a:tc>
                <a:tc>
                  <a:txBody>
                    <a:bodyPr/>
                    <a:lstStyle/>
                    <a:p>
                      <a:r>
                        <a:rPr lang="vi-VN" sz="1800" kern="1200" dirty="0" smtClean="0">
                          <a:solidFill>
                            <a:schemeClr val="dk1"/>
                          </a:solidFill>
                          <a:latin typeface="+mn-lt"/>
                          <a:ea typeface="+mn-ea"/>
                          <a:cs typeface="+mn-cs"/>
                        </a:rPr>
                        <a:t>Loại chất lỏng oxy hóa 2 </a:t>
                      </a:r>
                      <a:r>
                        <a:rPr lang="en-US" sz="1800" kern="1200" dirty="0" smtClean="0">
                          <a:solidFill>
                            <a:schemeClr val="dk1"/>
                          </a:solidFill>
                          <a:latin typeface="+mn-lt"/>
                          <a:ea typeface="+mn-ea"/>
                          <a:cs typeface="+mn-cs"/>
                        </a:rPr>
                        <a:t>.</a:t>
                      </a:r>
                      <a:r>
                        <a:rPr lang="vi-VN" sz="1800" kern="1200" dirty="0" smtClean="0">
                          <a:solidFill>
                            <a:schemeClr val="dk1"/>
                          </a:solidFill>
                          <a:latin typeface="+mn-lt"/>
                          <a:ea typeface="+mn-ea"/>
                          <a:cs typeface="+mn-cs"/>
                        </a:rPr>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Loại chất lỏng oxy hóa 3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H280</a:t>
                      </a:r>
                      <a:endParaRPr lang="en-US" dirty="0"/>
                    </a:p>
                  </a:txBody>
                  <a:tcPr/>
                </a:tc>
                <a:tc>
                  <a:txBody>
                    <a:bodyPr/>
                    <a:lstStyle/>
                    <a:p>
                      <a:r>
                        <a:rPr lang="vi-VN" sz="1800" kern="1200" dirty="0" smtClean="0">
                          <a:solidFill>
                            <a:schemeClr val="dk1"/>
                          </a:solidFill>
                          <a:latin typeface="+mn-lt"/>
                          <a:ea typeface="+mn-ea"/>
                          <a:cs typeface="+mn-cs"/>
                        </a:rPr>
                        <a:t>Chứa khí chịu áp lực; có thể phát nổ nếu nóng </a:t>
                      </a:r>
                      <a:endParaRPr lang="en-US" dirty="0"/>
                    </a:p>
                  </a:txBody>
                  <a:tcPr/>
                </a:tc>
                <a:tc>
                  <a:txBody>
                    <a:bodyPr/>
                    <a:lstStyle/>
                    <a:p>
                      <a:r>
                        <a:rPr lang="vi-VN" sz="1800" kern="1200" dirty="0" smtClean="0">
                          <a:solidFill>
                            <a:schemeClr val="dk1"/>
                          </a:solidFill>
                          <a:latin typeface="+mn-lt"/>
                          <a:ea typeface="+mn-ea"/>
                          <a:cs typeface="+mn-cs"/>
                        </a:rPr>
                        <a:t>Khí dưới áp lực, khí nén </a:t>
                      </a:r>
                      <a:r>
                        <a:rPr lang="en-US" sz="1800" kern="1200" dirty="0" smtClean="0">
                          <a:solidFill>
                            <a:schemeClr val="dk1"/>
                          </a:solidFill>
                          <a:latin typeface="+mn-lt"/>
                          <a:ea typeface="+mn-ea"/>
                          <a:cs typeface="+mn-cs"/>
                        </a:rPr>
                        <a:t>.</a:t>
                      </a:r>
                      <a:r>
                        <a:rPr lang="vi-VN" sz="1800" kern="1200" dirty="0" smtClean="0">
                          <a:solidFill>
                            <a:schemeClr val="dk1"/>
                          </a:solidFill>
                          <a:latin typeface="+mn-lt"/>
                          <a:ea typeface="+mn-ea"/>
                          <a:cs typeface="+mn-cs"/>
                        </a:rPr>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Khí dưới áp lực, khí hóa lỏng </a:t>
                      </a:r>
                      <a:r>
                        <a:rPr lang="en-US" sz="1800" kern="1200" dirty="0" smtClean="0">
                          <a:solidFill>
                            <a:schemeClr val="dk1"/>
                          </a:solidFill>
                          <a:latin typeface="+mn-lt"/>
                          <a:ea typeface="+mn-ea"/>
                          <a:cs typeface="+mn-cs"/>
                        </a:rPr>
                        <a:t>.</a:t>
                      </a:r>
                      <a:endParaRPr lang="en-US" sz="1800" kern="1200" baseline="0" dirty="0" smtClean="0">
                        <a:solidFill>
                          <a:schemeClr val="dk1"/>
                        </a:solidFill>
                        <a:latin typeface="+mn-lt"/>
                        <a:ea typeface="+mn-ea"/>
                        <a:cs typeface="+mn-cs"/>
                      </a:endParaRPr>
                    </a:p>
                    <a:p>
                      <a:r>
                        <a:rPr lang="vi-VN" sz="1800" kern="1200" dirty="0" smtClean="0">
                          <a:solidFill>
                            <a:schemeClr val="dk1"/>
                          </a:solidFill>
                          <a:latin typeface="+mn-lt"/>
                          <a:ea typeface="+mn-ea"/>
                          <a:cs typeface="+mn-cs"/>
                        </a:rPr>
                        <a:t>Khí dưới áp lực, hòa tan khí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H281</a:t>
                      </a:r>
                      <a:endParaRPr lang="en-US" dirty="0"/>
                    </a:p>
                  </a:txBody>
                  <a:tcPr/>
                </a:tc>
                <a:tc>
                  <a:txBody>
                    <a:bodyPr/>
                    <a:lstStyle/>
                    <a:p>
                      <a:r>
                        <a:rPr lang="vi-VN" sz="1800" kern="1200" dirty="0" smtClean="0">
                          <a:solidFill>
                            <a:schemeClr val="dk1"/>
                          </a:solidFill>
                          <a:latin typeface="+mn-lt"/>
                          <a:ea typeface="+mn-ea"/>
                          <a:cs typeface="+mn-cs"/>
                        </a:rPr>
                        <a:t>Chứa khí lạnh; có thể gây bỏng đông lạnh hoặc bị thương </a:t>
                      </a:r>
                      <a:endParaRPr lang="en-US" dirty="0"/>
                    </a:p>
                  </a:txBody>
                  <a:tcPr/>
                </a:tc>
                <a:tc>
                  <a:txBody>
                    <a:bodyPr/>
                    <a:lstStyle/>
                    <a:p>
                      <a:r>
                        <a:rPr lang="vi-VN" sz="1800" kern="1200" dirty="0" smtClean="0">
                          <a:solidFill>
                            <a:schemeClr val="dk1"/>
                          </a:solidFill>
                          <a:latin typeface="+mn-lt"/>
                          <a:ea typeface="+mn-ea"/>
                          <a:cs typeface="+mn-cs"/>
                        </a:rPr>
                        <a:t>Khí dưới áp lực, lạnh khí hóa lỏng </a:t>
                      </a:r>
                      <a:endParaRPr lang="en-US" dirty="0" smtClean="0"/>
                    </a:p>
                  </a:txBody>
                  <a:tcPr/>
                </a:tc>
              </a:tr>
              <a:tr h="0">
                <a:tc>
                  <a:txBody>
                    <a:bodyPr/>
                    <a:lstStyle/>
                    <a:p>
                      <a:r>
                        <a:rPr lang="en-US" sz="1800" kern="1200" baseline="0" dirty="0" smtClean="0">
                          <a:solidFill>
                            <a:schemeClr val="dk1"/>
                          </a:solidFill>
                          <a:latin typeface="+mn-lt"/>
                          <a:ea typeface="+mn-ea"/>
                          <a:cs typeface="+mn-cs"/>
                        </a:rPr>
                        <a:t>H290</a:t>
                      </a:r>
                      <a:endParaRPr lang="en-US" dirty="0"/>
                    </a:p>
                  </a:txBody>
                  <a:tcPr/>
                </a:tc>
                <a:tc>
                  <a:txBody>
                    <a:bodyPr/>
                    <a:lstStyle/>
                    <a:p>
                      <a:r>
                        <a:rPr lang="vi-VN" sz="1800" kern="1200" dirty="0" smtClean="0">
                          <a:solidFill>
                            <a:schemeClr val="dk1"/>
                          </a:solidFill>
                          <a:latin typeface="+mn-lt"/>
                          <a:ea typeface="+mn-ea"/>
                          <a:cs typeface="+mn-cs"/>
                        </a:rPr>
                        <a:t>Có thể ăn mòn các kim loại ăn mòn kim loại </a:t>
                      </a:r>
                      <a:endParaRPr lang="en-US" dirty="0"/>
                    </a:p>
                  </a:txBody>
                  <a:tcPr/>
                </a:tc>
                <a:tc>
                  <a:txBody>
                    <a:bodyPr/>
                    <a:lstStyle/>
                    <a:p>
                      <a:r>
                        <a:rPr lang="vi-VN" sz="1800" kern="1200" dirty="0" smtClean="0">
                          <a:solidFill>
                            <a:schemeClr val="dk1"/>
                          </a:solidFill>
                          <a:latin typeface="+mn-lt"/>
                          <a:ea typeface="+mn-ea"/>
                          <a:cs typeface="+mn-cs"/>
                        </a:rPr>
                        <a:t>Ăn mòn kim loại loại 1 </a:t>
                      </a:r>
                      <a:endParaRPr lang="en-US" dirty="0" smtClean="0"/>
                    </a:p>
                  </a:txBody>
                  <a:tcPr/>
                </a:tc>
              </a:tr>
              <a:tr h="0">
                <a:tc>
                  <a:txBody>
                    <a:bodyPr/>
                    <a:lstStyle/>
                    <a:p>
                      <a:r>
                        <a:rPr lang="en-US" sz="1800" kern="1200" baseline="0" dirty="0" smtClean="0">
                          <a:solidFill>
                            <a:schemeClr val="dk1"/>
                          </a:solidFill>
                          <a:latin typeface="+mn-lt"/>
                          <a:ea typeface="+mn-ea"/>
                          <a:cs typeface="+mn-cs"/>
                        </a:rPr>
                        <a:t>H300</a:t>
                      </a:r>
                      <a:endParaRPr lang="en-US" dirty="0"/>
                    </a:p>
                  </a:txBody>
                  <a:tcPr/>
                </a:tc>
                <a:tc>
                  <a:txBody>
                    <a:bodyPr/>
                    <a:lstStyle/>
                    <a:p>
                      <a:r>
                        <a:rPr lang="vi-VN" sz="1800" kern="1200" dirty="0" smtClean="0">
                          <a:solidFill>
                            <a:schemeClr val="dk1"/>
                          </a:solidFill>
                          <a:latin typeface="+mn-lt"/>
                          <a:ea typeface="+mn-ea"/>
                          <a:cs typeface="+mn-cs"/>
                        </a:rPr>
                        <a:t>Gây tử vong nếu nuốt phải </a:t>
                      </a:r>
                      <a:endParaRPr lang="en-US" dirty="0"/>
                    </a:p>
                  </a:txBody>
                  <a:tcPr/>
                </a:tc>
                <a:tc>
                  <a:txBody>
                    <a:bodyPr/>
                    <a:lstStyle/>
                    <a:p>
                      <a:r>
                        <a:rPr lang="vi-VN" sz="1800" kern="1200" dirty="0" smtClean="0">
                          <a:solidFill>
                            <a:schemeClr val="dk1"/>
                          </a:solidFill>
                          <a:latin typeface="+mn-lt"/>
                          <a:ea typeface="+mn-ea"/>
                          <a:cs typeface="+mn-cs"/>
                        </a:rPr>
                        <a:t>Loại độc tính cấp 1 (bằng miệng) </a:t>
                      </a:r>
                      <a:r>
                        <a:rPr lang="en-US" sz="1800" kern="1200" dirty="0" smtClean="0">
                          <a:solidFill>
                            <a:schemeClr val="dk1"/>
                          </a:solidFill>
                          <a:latin typeface="+mn-lt"/>
                          <a:ea typeface="+mn-ea"/>
                          <a:cs typeface="+mn-cs"/>
                        </a:rPr>
                        <a:t>.</a:t>
                      </a:r>
                      <a:r>
                        <a:rPr lang="vi-VN" sz="1800" kern="1200" dirty="0" smtClean="0">
                          <a:solidFill>
                            <a:schemeClr val="dk1"/>
                          </a:solidFill>
                          <a:latin typeface="+mn-lt"/>
                          <a:ea typeface="+mn-ea"/>
                          <a:cs typeface="+mn-cs"/>
                        </a:rPr>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Loại độc tính cấp 2 (bằng miệng)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H301</a:t>
                      </a:r>
                      <a:endParaRPr lang="en-US" dirty="0"/>
                    </a:p>
                  </a:txBody>
                  <a:tcPr/>
                </a:tc>
                <a:tc>
                  <a:txBody>
                    <a:bodyPr/>
                    <a:lstStyle/>
                    <a:p>
                      <a:r>
                        <a:rPr lang="vi-VN" sz="1800" kern="1200" dirty="0" smtClean="0">
                          <a:solidFill>
                            <a:schemeClr val="dk1"/>
                          </a:solidFill>
                          <a:latin typeface="+mn-lt"/>
                          <a:ea typeface="+mn-ea"/>
                          <a:cs typeface="+mn-cs"/>
                        </a:rPr>
                        <a:t>Độc hại nếu nuốt phải</a:t>
                      </a:r>
                      <a:endParaRPr lang="en-US" dirty="0"/>
                    </a:p>
                  </a:txBody>
                  <a:tcPr/>
                </a:tc>
                <a:tc>
                  <a:txBody>
                    <a:bodyPr/>
                    <a:lstStyle/>
                    <a:p>
                      <a:r>
                        <a:rPr lang="vi-VN" sz="1800" kern="1200" dirty="0" smtClean="0">
                          <a:solidFill>
                            <a:schemeClr val="dk1"/>
                          </a:solidFill>
                          <a:latin typeface="+mn-lt"/>
                          <a:ea typeface="+mn-ea"/>
                          <a:cs typeface="+mn-cs"/>
                        </a:rPr>
                        <a:t>Loại độc tính cấp 3 (bằng miệng)</a:t>
                      </a:r>
                      <a:endParaRPr lang="en-US" dirty="0" smtClean="0"/>
                    </a:p>
                  </a:txBody>
                  <a:tcPr/>
                </a:tc>
              </a:tr>
              <a:tr h="0">
                <a:tc>
                  <a:txBody>
                    <a:bodyPr/>
                    <a:lstStyle/>
                    <a:p>
                      <a:r>
                        <a:rPr lang="en-US" sz="1800" kern="1200" baseline="0" dirty="0" smtClean="0">
                          <a:solidFill>
                            <a:schemeClr val="dk1"/>
                          </a:solidFill>
                          <a:latin typeface="+mn-lt"/>
                          <a:ea typeface="+mn-ea"/>
                          <a:cs typeface="+mn-cs"/>
                        </a:rPr>
                        <a:t>H302</a:t>
                      </a:r>
                      <a:endParaRPr lang="en-US" dirty="0"/>
                    </a:p>
                  </a:txBody>
                  <a:tcPr/>
                </a:tc>
                <a:tc>
                  <a:txBody>
                    <a:bodyPr/>
                    <a:lstStyle/>
                    <a:p>
                      <a:r>
                        <a:rPr lang="vi-VN" sz="1800" kern="1200" dirty="0" smtClean="0">
                          <a:solidFill>
                            <a:schemeClr val="dk1"/>
                          </a:solidFill>
                          <a:latin typeface="+mn-lt"/>
                          <a:ea typeface="+mn-ea"/>
                          <a:cs typeface="+mn-cs"/>
                        </a:rPr>
                        <a:t>Có hại nếu nuốt </a:t>
                      </a:r>
                      <a:endParaRPr lang="en-US" dirty="0"/>
                    </a:p>
                  </a:txBody>
                  <a:tcPr/>
                </a:tc>
                <a:tc>
                  <a:txBody>
                    <a:bodyPr/>
                    <a:lstStyle/>
                    <a:p>
                      <a:r>
                        <a:rPr lang="vi-VN" sz="1800" kern="1200" dirty="0" smtClean="0">
                          <a:solidFill>
                            <a:schemeClr val="dk1"/>
                          </a:solidFill>
                          <a:latin typeface="+mn-lt"/>
                          <a:ea typeface="+mn-ea"/>
                          <a:cs typeface="+mn-cs"/>
                        </a:rPr>
                        <a:t>Loại độc tính cấp 4 (bằng miệng) </a:t>
                      </a:r>
                      <a:endParaRPr lang="en-US" dirty="0" smtClean="0"/>
                    </a:p>
                  </a:txBody>
                  <a:tcPr/>
                </a:tc>
              </a:tr>
              <a:tr h="0">
                <a:tc>
                  <a:txBody>
                    <a:bodyPr/>
                    <a:lstStyle/>
                    <a:p>
                      <a:r>
                        <a:rPr lang="en-US" sz="1800" kern="1200" baseline="0" dirty="0" smtClean="0">
                          <a:solidFill>
                            <a:schemeClr val="dk1"/>
                          </a:solidFill>
                          <a:latin typeface="+mn-lt"/>
                          <a:ea typeface="+mn-ea"/>
                          <a:cs typeface="+mn-cs"/>
                        </a:rPr>
                        <a:t>H303</a:t>
                      </a:r>
                      <a:endParaRPr lang="en-US" dirty="0"/>
                    </a:p>
                  </a:txBody>
                  <a:tcPr/>
                </a:tc>
                <a:tc>
                  <a:txBody>
                    <a:bodyPr/>
                    <a:lstStyle/>
                    <a:p>
                      <a:r>
                        <a:rPr lang="vi-VN" sz="1800" kern="1200" dirty="0" smtClean="0">
                          <a:solidFill>
                            <a:schemeClr val="dk1"/>
                          </a:solidFill>
                          <a:latin typeface="+mn-lt"/>
                          <a:ea typeface="+mn-ea"/>
                          <a:cs typeface="+mn-cs"/>
                        </a:rPr>
                        <a:t>Có thể gây hại nếu nuốt phải </a:t>
                      </a:r>
                      <a:endParaRPr lang="en-US" dirty="0"/>
                    </a:p>
                  </a:txBody>
                  <a:tcPr/>
                </a:tc>
                <a:tc>
                  <a:txBody>
                    <a:bodyPr/>
                    <a:lstStyle/>
                    <a:p>
                      <a:r>
                        <a:rPr lang="vi-VN" sz="1800" kern="1200" dirty="0" smtClean="0">
                          <a:solidFill>
                            <a:schemeClr val="dk1"/>
                          </a:solidFill>
                          <a:latin typeface="+mn-lt"/>
                          <a:ea typeface="+mn-ea"/>
                          <a:cs typeface="+mn-cs"/>
                        </a:rPr>
                        <a:t>Loại độc tính cấp 5 (bằng miệng) </a:t>
                      </a:r>
                      <a:endParaRPr lang="en-US" dirty="0" smtClean="0"/>
                    </a:p>
                  </a:txBody>
                  <a:tcPr/>
                </a:tc>
              </a:tr>
              <a:tr h="0">
                <a:tc>
                  <a:txBody>
                    <a:bodyPr/>
                    <a:lstStyle/>
                    <a:p>
                      <a:r>
                        <a:rPr lang="en-US" sz="1800" kern="1200" baseline="0" dirty="0" smtClean="0">
                          <a:solidFill>
                            <a:schemeClr val="dk1"/>
                          </a:solidFill>
                          <a:latin typeface="+mn-lt"/>
                          <a:ea typeface="+mn-ea"/>
                          <a:cs typeface="+mn-cs"/>
                        </a:rPr>
                        <a:t>H304</a:t>
                      </a:r>
                      <a:endParaRPr lang="en-US" dirty="0"/>
                    </a:p>
                  </a:txBody>
                  <a:tcPr/>
                </a:tc>
                <a:tc>
                  <a:txBody>
                    <a:bodyPr/>
                    <a:lstStyle/>
                    <a:p>
                      <a:r>
                        <a:rPr lang="vi-VN" sz="1800" kern="1200" dirty="0" smtClean="0">
                          <a:solidFill>
                            <a:schemeClr val="dk1"/>
                          </a:solidFill>
                          <a:latin typeface="+mn-lt"/>
                          <a:ea typeface="+mn-ea"/>
                          <a:cs typeface="+mn-cs"/>
                        </a:rPr>
                        <a:t>Có thể gây tử vong nếu nuốt phải và đi vào đường hô hấp </a:t>
                      </a:r>
                      <a:endParaRPr lang="en-US" dirty="0"/>
                    </a:p>
                  </a:txBody>
                  <a:tcPr/>
                </a:tc>
                <a:tc>
                  <a:txBody>
                    <a:bodyPr/>
                    <a:lstStyle/>
                    <a:p>
                      <a:r>
                        <a:rPr lang="vi-VN" sz="1800" kern="1200" dirty="0" smtClean="0">
                          <a:solidFill>
                            <a:schemeClr val="dk1"/>
                          </a:solidFill>
                          <a:latin typeface="+mn-lt"/>
                          <a:ea typeface="+mn-ea"/>
                          <a:cs typeface="+mn-cs"/>
                        </a:rPr>
                        <a:t>Loại khát vọng nguy hiểm 1 </a:t>
                      </a:r>
                      <a:endParaRPr lang="en-US" dirty="0" smtClean="0"/>
                    </a:p>
                  </a:txBody>
                  <a:tcPr/>
                </a:tc>
              </a:tr>
              <a:tr h="0">
                <a:tc>
                  <a:txBody>
                    <a:bodyPr/>
                    <a:lstStyle/>
                    <a:p>
                      <a:r>
                        <a:rPr lang="en-US" sz="1800" kern="1200" baseline="0" dirty="0" smtClean="0">
                          <a:solidFill>
                            <a:schemeClr val="dk1"/>
                          </a:solidFill>
                          <a:latin typeface="+mn-lt"/>
                          <a:ea typeface="+mn-ea"/>
                          <a:cs typeface="+mn-cs"/>
                        </a:rPr>
                        <a:t>H305</a:t>
                      </a:r>
                      <a:endParaRPr lang="en-US" dirty="0"/>
                    </a:p>
                  </a:txBody>
                  <a:tcPr/>
                </a:tc>
                <a:tc>
                  <a:txBody>
                    <a:bodyPr/>
                    <a:lstStyle/>
                    <a:p>
                      <a:r>
                        <a:rPr lang="vi-VN" sz="1800" kern="1200" dirty="0" smtClean="0">
                          <a:solidFill>
                            <a:schemeClr val="dk1"/>
                          </a:solidFill>
                          <a:latin typeface="+mn-lt"/>
                          <a:ea typeface="+mn-ea"/>
                          <a:cs typeface="+mn-cs"/>
                        </a:rPr>
                        <a:t>Có thể gây hại nếu nuốt phải và đi vào đường hô hấp </a:t>
                      </a:r>
                      <a:endParaRPr lang="en-US" dirty="0"/>
                    </a:p>
                  </a:txBody>
                  <a:tcPr/>
                </a:tc>
                <a:tc>
                  <a:txBody>
                    <a:bodyPr/>
                    <a:lstStyle/>
                    <a:p>
                      <a:r>
                        <a:rPr lang="vi-VN" sz="1800" kern="1200" dirty="0" smtClean="0">
                          <a:solidFill>
                            <a:schemeClr val="dk1"/>
                          </a:solidFill>
                          <a:latin typeface="+mn-lt"/>
                          <a:ea typeface="+mn-ea"/>
                          <a:cs typeface="+mn-cs"/>
                        </a:rPr>
                        <a:t>Loại khát vọng nguy hiểm 2 </a:t>
                      </a:r>
                      <a:endParaRPr lang="en-US" dirty="0" smtClean="0"/>
                    </a:p>
                  </a:txBody>
                  <a:tcPr/>
                </a:tc>
              </a:tr>
              <a:tr h="0">
                <a:tc>
                  <a:txBody>
                    <a:bodyPr/>
                    <a:lstStyle/>
                    <a:p>
                      <a:r>
                        <a:rPr lang="en-US" sz="1800" kern="1200" baseline="0" dirty="0" smtClean="0">
                          <a:solidFill>
                            <a:schemeClr val="dk1"/>
                          </a:solidFill>
                          <a:latin typeface="+mn-lt"/>
                          <a:ea typeface="+mn-ea"/>
                          <a:cs typeface="+mn-cs"/>
                        </a:rPr>
                        <a:t>H310</a:t>
                      </a:r>
                      <a:endParaRPr lang="en-US" dirty="0"/>
                    </a:p>
                  </a:txBody>
                  <a:tcPr/>
                </a:tc>
                <a:tc>
                  <a:txBody>
                    <a:bodyPr/>
                    <a:lstStyle/>
                    <a:p>
                      <a:r>
                        <a:rPr lang="vi-VN" sz="1800" kern="1200" dirty="0" smtClean="0">
                          <a:solidFill>
                            <a:schemeClr val="dk1"/>
                          </a:solidFill>
                          <a:latin typeface="+mn-lt"/>
                          <a:ea typeface="+mn-ea"/>
                          <a:cs typeface="+mn-cs"/>
                        </a:rPr>
                        <a:t>Gây tử vong tiếp xúc với da </a:t>
                      </a:r>
                      <a:endParaRPr lang="en-US" dirty="0"/>
                    </a:p>
                  </a:txBody>
                  <a:tcPr/>
                </a:tc>
                <a:tc>
                  <a:txBody>
                    <a:bodyPr/>
                    <a:lstStyle/>
                    <a:p>
                      <a:r>
                        <a:rPr lang="vi-VN" sz="1800" kern="1200" dirty="0" smtClean="0">
                          <a:solidFill>
                            <a:schemeClr val="dk1"/>
                          </a:solidFill>
                          <a:latin typeface="+mn-lt"/>
                          <a:ea typeface="+mn-ea"/>
                          <a:cs typeface="+mn-cs"/>
                        </a:rPr>
                        <a:t>Loại độc tính cấp 1 (da) </a:t>
                      </a:r>
                      <a:r>
                        <a:rPr lang="en-US" sz="1800" kern="1200" dirty="0" smtClean="0">
                          <a:solidFill>
                            <a:schemeClr val="dk1"/>
                          </a:solidFill>
                          <a:latin typeface="+mn-lt"/>
                          <a:ea typeface="+mn-ea"/>
                          <a:cs typeface="+mn-cs"/>
                        </a:rPr>
                        <a:t>.</a:t>
                      </a:r>
                      <a:r>
                        <a:rPr lang="vi-VN" sz="1800" kern="1200" dirty="0" smtClean="0">
                          <a:solidFill>
                            <a:schemeClr val="dk1"/>
                          </a:solidFill>
                          <a:latin typeface="+mn-lt"/>
                          <a:ea typeface="+mn-ea"/>
                          <a:cs typeface="+mn-cs"/>
                        </a:rPr>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Loại độc tính cấp 2 (da)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H311</a:t>
                      </a:r>
                      <a:endParaRPr lang="en-US" dirty="0"/>
                    </a:p>
                  </a:txBody>
                  <a:tcPr/>
                </a:tc>
                <a:tc>
                  <a:txBody>
                    <a:bodyPr/>
                    <a:lstStyle/>
                    <a:p>
                      <a:r>
                        <a:rPr lang="vi-VN" sz="1800" kern="1200" dirty="0" smtClean="0">
                          <a:solidFill>
                            <a:schemeClr val="dk1"/>
                          </a:solidFill>
                          <a:latin typeface="+mn-lt"/>
                          <a:ea typeface="+mn-ea"/>
                          <a:cs typeface="+mn-cs"/>
                        </a:rPr>
                        <a:t>Độc khi tiếp xúc với da </a:t>
                      </a:r>
                      <a:endParaRPr lang="en-US" dirty="0"/>
                    </a:p>
                  </a:txBody>
                  <a:tcPr/>
                </a:tc>
                <a:tc>
                  <a:txBody>
                    <a:bodyPr/>
                    <a:lstStyle/>
                    <a:p>
                      <a:r>
                        <a:rPr lang="vi-VN" sz="1800" kern="1200" dirty="0" smtClean="0">
                          <a:solidFill>
                            <a:schemeClr val="dk1"/>
                          </a:solidFill>
                          <a:latin typeface="+mn-lt"/>
                          <a:ea typeface="+mn-ea"/>
                          <a:cs typeface="+mn-cs"/>
                        </a:rPr>
                        <a:t>Loại độc tính cấp 3 (da)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H312</a:t>
                      </a:r>
                      <a:endParaRPr lang="en-US" dirty="0"/>
                    </a:p>
                  </a:txBody>
                  <a:tcPr/>
                </a:tc>
                <a:tc>
                  <a:txBody>
                    <a:bodyPr/>
                    <a:lstStyle/>
                    <a:p>
                      <a:r>
                        <a:rPr lang="vi-VN" sz="1800" kern="1200" dirty="0" smtClean="0">
                          <a:solidFill>
                            <a:schemeClr val="dk1"/>
                          </a:solidFill>
                          <a:latin typeface="+mn-lt"/>
                          <a:ea typeface="+mn-ea"/>
                          <a:cs typeface="+mn-cs"/>
                        </a:rPr>
                        <a:t>Có hại tiếp xúc với da </a:t>
                      </a:r>
                      <a:endParaRPr lang="en-US" dirty="0"/>
                    </a:p>
                  </a:txBody>
                  <a:tcPr/>
                </a:tc>
                <a:tc>
                  <a:txBody>
                    <a:bodyPr/>
                    <a:lstStyle/>
                    <a:p>
                      <a:r>
                        <a:rPr lang="vi-VN" sz="1800" kern="1200" dirty="0" smtClean="0">
                          <a:solidFill>
                            <a:schemeClr val="dk1"/>
                          </a:solidFill>
                          <a:latin typeface="+mn-lt"/>
                          <a:ea typeface="+mn-ea"/>
                          <a:cs typeface="+mn-cs"/>
                        </a:rPr>
                        <a:t>Loại độc tính cấp 4 (da)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H313</a:t>
                      </a:r>
                      <a:endParaRPr lang="en-US" dirty="0"/>
                    </a:p>
                  </a:txBody>
                  <a:tcPr/>
                </a:tc>
                <a:tc>
                  <a:txBody>
                    <a:bodyPr/>
                    <a:lstStyle/>
                    <a:p>
                      <a:r>
                        <a:rPr lang="vi-VN" sz="1800" kern="1200" dirty="0" smtClean="0">
                          <a:solidFill>
                            <a:schemeClr val="dk1"/>
                          </a:solidFill>
                          <a:latin typeface="+mn-lt"/>
                          <a:ea typeface="+mn-ea"/>
                          <a:cs typeface="+mn-cs"/>
                        </a:rPr>
                        <a:t>Có thể có hại tiếp xúc với da </a:t>
                      </a:r>
                      <a:endParaRPr lang="en-US" dirty="0"/>
                    </a:p>
                  </a:txBody>
                  <a:tcPr/>
                </a:tc>
                <a:tc>
                  <a:txBody>
                    <a:bodyPr/>
                    <a:lstStyle/>
                    <a:p>
                      <a:r>
                        <a:rPr lang="vi-VN" sz="1800" kern="1200" dirty="0" smtClean="0">
                          <a:solidFill>
                            <a:schemeClr val="dk1"/>
                          </a:solidFill>
                          <a:latin typeface="+mn-lt"/>
                          <a:ea typeface="+mn-ea"/>
                          <a:cs typeface="+mn-cs"/>
                        </a:rPr>
                        <a:t>Thể loại ăn mòn da / kích thích 1 (1A/1B/1C) </a:t>
                      </a:r>
                      <a:endParaRPr lang="en-US" dirty="0" smtClean="0"/>
                    </a:p>
                  </a:txBody>
                  <a:tcPr/>
                </a:tc>
              </a:tr>
              <a:tr h="0">
                <a:tc>
                  <a:txBody>
                    <a:bodyPr/>
                    <a:lstStyle/>
                    <a:p>
                      <a:r>
                        <a:rPr lang="en-US" sz="1800" kern="1200" baseline="0" dirty="0" smtClean="0">
                          <a:solidFill>
                            <a:schemeClr val="dk1"/>
                          </a:solidFill>
                          <a:latin typeface="+mn-lt"/>
                          <a:ea typeface="+mn-ea"/>
                          <a:cs typeface="+mn-cs"/>
                        </a:rPr>
                        <a:t>H315</a:t>
                      </a:r>
                      <a:endParaRPr lang="en-US" dirty="0"/>
                    </a:p>
                  </a:txBody>
                  <a:tcPr/>
                </a:tc>
                <a:tc>
                  <a:txBody>
                    <a:bodyPr/>
                    <a:lstStyle/>
                    <a:p>
                      <a:r>
                        <a:rPr lang="vi-VN" sz="1800" kern="1200" dirty="0" smtClean="0">
                          <a:solidFill>
                            <a:schemeClr val="dk1"/>
                          </a:solidFill>
                          <a:latin typeface="+mn-lt"/>
                          <a:ea typeface="+mn-ea"/>
                          <a:cs typeface="+mn-cs"/>
                        </a:rPr>
                        <a:t>Gây kích ứng da </a:t>
                      </a:r>
                      <a:endParaRPr lang="en-US" dirty="0"/>
                    </a:p>
                  </a:txBody>
                  <a:tcPr/>
                </a:tc>
                <a:tc>
                  <a:txBody>
                    <a:bodyPr/>
                    <a:lstStyle/>
                    <a:p>
                      <a:r>
                        <a:rPr lang="vi-VN" sz="1800" kern="1200" dirty="0" smtClean="0">
                          <a:solidFill>
                            <a:schemeClr val="dk1"/>
                          </a:solidFill>
                          <a:latin typeface="+mn-lt"/>
                          <a:ea typeface="+mn-ea"/>
                          <a:cs typeface="+mn-cs"/>
                        </a:rPr>
                        <a:t>Thể loại ăn mòn da / kích thích 2</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H316</a:t>
                      </a:r>
                      <a:endParaRPr lang="en-US" dirty="0"/>
                    </a:p>
                  </a:txBody>
                  <a:tcPr/>
                </a:tc>
                <a:tc>
                  <a:txBody>
                    <a:bodyPr/>
                    <a:lstStyle/>
                    <a:p>
                      <a:r>
                        <a:rPr lang="vi-VN" sz="1800" kern="1200" dirty="0" smtClean="0">
                          <a:solidFill>
                            <a:schemeClr val="dk1"/>
                          </a:solidFill>
                          <a:latin typeface="+mn-lt"/>
                          <a:ea typeface="+mn-ea"/>
                          <a:cs typeface="+mn-cs"/>
                        </a:rPr>
                        <a:t>Gây kích ứng da nhẹ </a:t>
                      </a:r>
                      <a:endParaRPr lang="en-US" dirty="0"/>
                    </a:p>
                  </a:txBody>
                  <a:tcPr/>
                </a:tc>
                <a:tc>
                  <a:txBody>
                    <a:bodyPr/>
                    <a:lstStyle/>
                    <a:p>
                      <a:r>
                        <a:rPr lang="vi-VN" sz="1800" kern="1200" dirty="0" smtClean="0">
                          <a:solidFill>
                            <a:schemeClr val="dk1"/>
                          </a:solidFill>
                          <a:latin typeface="+mn-lt"/>
                          <a:ea typeface="+mn-ea"/>
                          <a:cs typeface="+mn-cs"/>
                        </a:rPr>
                        <a:t>Thể loại ăn mòn da / kích thích 3 </a:t>
                      </a:r>
                      <a:endParaRPr lang="en-US" dirty="0" smtClean="0"/>
                    </a:p>
                  </a:txBody>
                  <a:tcPr/>
                </a:tc>
              </a:tr>
              <a:tr h="0">
                <a:tc>
                  <a:txBody>
                    <a:bodyPr/>
                    <a:lstStyle/>
                    <a:p>
                      <a:r>
                        <a:rPr lang="en-US" sz="1800" kern="1200" baseline="0" dirty="0" smtClean="0">
                          <a:solidFill>
                            <a:schemeClr val="dk1"/>
                          </a:solidFill>
                          <a:latin typeface="+mn-lt"/>
                          <a:ea typeface="+mn-ea"/>
                          <a:cs typeface="+mn-cs"/>
                        </a:rPr>
                        <a:t>H317</a:t>
                      </a:r>
                      <a:endParaRPr lang="en-US" dirty="0"/>
                    </a:p>
                  </a:txBody>
                  <a:tcPr/>
                </a:tc>
                <a:tc>
                  <a:txBody>
                    <a:bodyPr/>
                    <a:lstStyle/>
                    <a:p>
                      <a:r>
                        <a:rPr lang="vi-VN" sz="1800" kern="1200" dirty="0" smtClean="0">
                          <a:solidFill>
                            <a:schemeClr val="dk1"/>
                          </a:solidFill>
                          <a:latin typeface="+mn-lt"/>
                          <a:ea typeface="+mn-ea"/>
                          <a:cs typeface="+mn-cs"/>
                        </a:rPr>
                        <a:t>Có thể gây ra một phản ứng dị ứng da</a:t>
                      </a:r>
                      <a:endParaRPr lang="en-US" dirty="0"/>
                    </a:p>
                  </a:txBody>
                  <a:tcPr/>
                </a:tc>
                <a:tc>
                  <a:txBody>
                    <a:bodyPr/>
                    <a:lstStyle/>
                    <a:p>
                      <a:r>
                        <a:rPr lang="vi-VN" sz="1800" kern="1200" dirty="0" smtClean="0">
                          <a:solidFill>
                            <a:schemeClr val="dk1"/>
                          </a:solidFill>
                          <a:latin typeface="+mn-lt"/>
                          <a:ea typeface="+mn-ea"/>
                          <a:cs typeface="+mn-cs"/>
                        </a:rPr>
                        <a:t>Loại mẫn cảm da 1 </a:t>
                      </a:r>
                      <a:endParaRPr lang="en-US" dirty="0" smtClean="0"/>
                    </a:p>
                  </a:txBody>
                  <a:tcPr/>
                </a:tc>
              </a:tr>
              <a:tr h="0">
                <a:tc>
                  <a:txBody>
                    <a:bodyPr/>
                    <a:lstStyle/>
                    <a:p>
                      <a:r>
                        <a:rPr lang="en-US" sz="1800" kern="1200" baseline="0" dirty="0" smtClean="0">
                          <a:solidFill>
                            <a:schemeClr val="dk1"/>
                          </a:solidFill>
                          <a:latin typeface="+mn-lt"/>
                          <a:ea typeface="+mn-ea"/>
                          <a:cs typeface="+mn-cs"/>
                        </a:rPr>
                        <a:t>H318</a:t>
                      </a:r>
                      <a:endParaRPr lang="en-US" dirty="0"/>
                    </a:p>
                  </a:txBody>
                  <a:tcPr/>
                </a:tc>
                <a:tc>
                  <a:txBody>
                    <a:bodyPr/>
                    <a:lstStyle/>
                    <a:p>
                      <a:r>
                        <a:rPr lang="vi-VN" sz="1800" kern="1200" dirty="0" smtClean="0">
                          <a:solidFill>
                            <a:schemeClr val="dk1"/>
                          </a:solidFill>
                          <a:latin typeface="+mn-lt"/>
                          <a:ea typeface="+mn-ea"/>
                          <a:cs typeface="+mn-cs"/>
                        </a:rPr>
                        <a:t>Gây thiệt hại mắt nghiêm trọng </a:t>
                      </a:r>
                      <a:endParaRPr lang="en-US" dirty="0"/>
                    </a:p>
                  </a:txBody>
                  <a:tcPr/>
                </a:tc>
                <a:tc>
                  <a:txBody>
                    <a:bodyPr/>
                    <a:lstStyle/>
                    <a:p>
                      <a:r>
                        <a:rPr lang="vi-VN" sz="1800" kern="1200" dirty="0" smtClean="0">
                          <a:solidFill>
                            <a:schemeClr val="dk1"/>
                          </a:solidFill>
                          <a:latin typeface="+mn-lt"/>
                          <a:ea typeface="+mn-ea"/>
                          <a:cs typeface="+mn-cs"/>
                        </a:rPr>
                        <a:t>Loại kích thích tổn thương mắt nghiêm trọng / 1 mắt </a:t>
                      </a:r>
                      <a:endParaRPr lang="en-US" dirty="0" smtClean="0"/>
                    </a:p>
                  </a:txBody>
                  <a:tcPr/>
                </a:tc>
              </a:tr>
              <a:tr h="0">
                <a:tc>
                  <a:txBody>
                    <a:bodyPr/>
                    <a:lstStyle/>
                    <a:p>
                      <a:r>
                        <a:rPr lang="en-US" sz="1800" kern="1200" baseline="0" dirty="0" smtClean="0">
                          <a:solidFill>
                            <a:schemeClr val="dk1"/>
                          </a:solidFill>
                          <a:latin typeface="+mn-lt"/>
                          <a:ea typeface="+mn-ea"/>
                          <a:cs typeface="+mn-cs"/>
                        </a:rPr>
                        <a:t>H319</a:t>
                      </a:r>
                      <a:endParaRPr lang="en-US" dirty="0"/>
                    </a:p>
                  </a:txBody>
                  <a:tcPr/>
                </a:tc>
                <a:tc>
                  <a:txBody>
                    <a:bodyPr/>
                    <a:lstStyle/>
                    <a:p>
                      <a:r>
                        <a:rPr lang="vi-VN" sz="1800" kern="1200" dirty="0" smtClean="0">
                          <a:solidFill>
                            <a:schemeClr val="dk1"/>
                          </a:solidFill>
                          <a:latin typeface="+mn-lt"/>
                          <a:ea typeface="+mn-ea"/>
                          <a:cs typeface="+mn-cs"/>
                        </a:rPr>
                        <a:t>Gây kích ứng mắt nghiêm trọng </a:t>
                      </a:r>
                      <a:endParaRPr lang="en-US" dirty="0"/>
                    </a:p>
                  </a:txBody>
                  <a:tcPr/>
                </a:tc>
                <a:tc>
                  <a:txBody>
                    <a:bodyPr/>
                    <a:lstStyle/>
                    <a:p>
                      <a:r>
                        <a:rPr lang="vi-VN" sz="1800" kern="1200" dirty="0" smtClean="0">
                          <a:solidFill>
                            <a:schemeClr val="dk1"/>
                          </a:solidFill>
                          <a:latin typeface="+mn-lt"/>
                          <a:ea typeface="+mn-ea"/>
                          <a:cs typeface="+mn-cs"/>
                        </a:rPr>
                        <a:t>Kích thích tổn thương mắt nghiêm trọng / mắt loại 2A </a:t>
                      </a:r>
                      <a:endParaRPr lang="en-US" dirty="0" smtClean="0"/>
                    </a:p>
                  </a:txBody>
                  <a:tcPr/>
                </a:tc>
              </a:tr>
              <a:tr h="0">
                <a:tc>
                  <a:txBody>
                    <a:bodyPr/>
                    <a:lstStyle/>
                    <a:p>
                      <a:r>
                        <a:rPr lang="en-US" sz="1800" kern="1200" baseline="0" dirty="0" smtClean="0">
                          <a:solidFill>
                            <a:schemeClr val="dk1"/>
                          </a:solidFill>
                          <a:latin typeface="+mn-lt"/>
                          <a:ea typeface="+mn-ea"/>
                          <a:cs typeface="+mn-cs"/>
                        </a:rPr>
                        <a:t>H320</a:t>
                      </a:r>
                      <a:endParaRPr lang="en-US" dirty="0"/>
                    </a:p>
                  </a:txBody>
                  <a:tcPr/>
                </a:tc>
                <a:tc>
                  <a:txBody>
                    <a:bodyPr/>
                    <a:lstStyle/>
                    <a:p>
                      <a:r>
                        <a:rPr lang="vi-VN" sz="1800" kern="1200" dirty="0" smtClean="0">
                          <a:solidFill>
                            <a:schemeClr val="dk1"/>
                          </a:solidFill>
                          <a:latin typeface="+mn-lt"/>
                          <a:ea typeface="+mn-ea"/>
                          <a:cs typeface="+mn-cs"/>
                        </a:rPr>
                        <a:t>Gây kích ứng mắt </a:t>
                      </a:r>
                      <a:endParaRPr lang="en-US" dirty="0"/>
                    </a:p>
                  </a:txBody>
                  <a:tcPr/>
                </a:tc>
                <a:tc>
                  <a:txBody>
                    <a:bodyPr/>
                    <a:lstStyle/>
                    <a:p>
                      <a:r>
                        <a:rPr lang="vi-VN" sz="1800" kern="1200" dirty="0" smtClean="0">
                          <a:solidFill>
                            <a:schemeClr val="dk1"/>
                          </a:solidFill>
                          <a:latin typeface="+mn-lt"/>
                          <a:ea typeface="+mn-ea"/>
                          <a:cs typeface="+mn-cs"/>
                        </a:rPr>
                        <a:t>Kích thích tổn thương mắt nghiêm trọng / mắt loại 2B </a:t>
                      </a:r>
                      <a:endParaRPr lang="en-US" dirty="0" smtClean="0"/>
                    </a:p>
                  </a:txBody>
                  <a:tcPr/>
                </a:tc>
              </a:tr>
              <a:tr h="0">
                <a:tc>
                  <a:txBody>
                    <a:bodyPr/>
                    <a:lstStyle/>
                    <a:p>
                      <a:r>
                        <a:rPr lang="en-US" sz="1800" kern="1200" baseline="0" dirty="0" smtClean="0">
                          <a:solidFill>
                            <a:schemeClr val="dk1"/>
                          </a:solidFill>
                          <a:latin typeface="+mn-lt"/>
                          <a:ea typeface="+mn-ea"/>
                          <a:cs typeface="+mn-cs"/>
                        </a:rPr>
                        <a:t>H330</a:t>
                      </a:r>
                      <a:endParaRPr lang="en-US" dirty="0"/>
                    </a:p>
                  </a:txBody>
                  <a:tcPr/>
                </a:tc>
                <a:tc>
                  <a:txBody>
                    <a:bodyPr/>
                    <a:lstStyle/>
                    <a:p>
                      <a:r>
                        <a:rPr lang="vi-VN" sz="1800" kern="1200" dirty="0" smtClean="0">
                          <a:solidFill>
                            <a:schemeClr val="dk1"/>
                          </a:solidFill>
                          <a:latin typeface="+mn-lt"/>
                          <a:ea typeface="+mn-ea"/>
                          <a:cs typeface="+mn-cs"/>
                        </a:rPr>
                        <a:t>Gây tử vong nếu hít </a:t>
                      </a:r>
                      <a:endParaRPr lang="en-US" dirty="0"/>
                    </a:p>
                  </a:txBody>
                  <a:tcPr/>
                </a:tc>
                <a:tc>
                  <a:txBody>
                    <a:bodyPr/>
                    <a:lstStyle/>
                    <a:p>
                      <a:r>
                        <a:rPr lang="vi-VN" sz="1800" kern="1200" dirty="0" smtClean="0">
                          <a:solidFill>
                            <a:schemeClr val="dk1"/>
                          </a:solidFill>
                          <a:latin typeface="+mn-lt"/>
                          <a:ea typeface="+mn-ea"/>
                          <a:cs typeface="+mn-cs"/>
                        </a:rPr>
                        <a:t>Loại độc tính cấp 1 (hít thở) </a:t>
                      </a:r>
                      <a:r>
                        <a:rPr lang="en-US" sz="1800" kern="1200" dirty="0" smtClean="0">
                          <a:solidFill>
                            <a:schemeClr val="dk1"/>
                          </a:solidFill>
                          <a:latin typeface="+mn-lt"/>
                          <a:ea typeface="+mn-ea"/>
                          <a:cs typeface="+mn-cs"/>
                        </a:rPr>
                        <a:t>.</a:t>
                      </a:r>
                      <a:r>
                        <a:rPr lang="vi-VN" sz="1800" kern="1200" dirty="0" smtClean="0">
                          <a:solidFill>
                            <a:schemeClr val="dk1"/>
                          </a:solidFill>
                          <a:latin typeface="+mn-lt"/>
                          <a:ea typeface="+mn-ea"/>
                          <a:cs typeface="+mn-cs"/>
                        </a:rPr>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Loại độc tính cấp 2 (hít thở) </a:t>
                      </a:r>
                      <a:r>
                        <a:rPr lang="en-US" sz="1800" kern="1200" dirty="0" smtClean="0">
                          <a:solidFill>
                            <a:schemeClr val="dk1"/>
                          </a:solidFill>
                          <a:latin typeface="+mn-lt"/>
                          <a:ea typeface="+mn-ea"/>
                          <a:cs typeface="+mn-cs"/>
                        </a:rPr>
                        <a:t>.</a:t>
                      </a:r>
                      <a:endParaRPr lang="en-US" dirty="0" smtClean="0"/>
                    </a:p>
                  </a:txBody>
                  <a:tcPr/>
                </a:tc>
              </a:tr>
              <a:tr h="0">
                <a:tc>
                  <a:txBody>
                    <a:bodyPr/>
                    <a:lstStyle/>
                    <a:p>
                      <a:r>
                        <a:rPr lang="en-US" sz="1800" kern="1200" baseline="0" dirty="0" smtClean="0">
                          <a:solidFill>
                            <a:schemeClr val="dk1"/>
                          </a:solidFill>
                          <a:latin typeface="+mn-lt"/>
                          <a:ea typeface="+mn-ea"/>
                          <a:cs typeface="+mn-cs"/>
                        </a:rPr>
                        <a:t>H331</a:t>
                      </a:r>
                      <a:endParaRPr lang="en-US" dirty="0"/>
                    </a:p>
                  </a:txBody>
                  <a:tcPr/>
                </a:tc>
                <a:tc>
                  <a:txBody>
                    <a:bodyPr/>
                    <a:lstStyle/>
                    <a:p>
                      <a:r>
                        <a:rPr lang="vi-VN" sz="1800" kern="1200" dirty="0" smtClean="0">
                          <a:solidFill>
                            <a:schemeClr val="dk1"/>
                          </a:solidFill>
                          <a:latin typeface="+mn-lt"/>
                          <a:ea typeface="+mn-ea"/>
                          <a:cs typeface="+mn-cs"/>
                        </a:rPr>
                        <a:t>Độc nếu hít </a:t>
                      </a:r>
                      <a:endParaRPr lang="en-US" dirty="0"/>
                    </a:p>
                  </a:txBody>
                  <a:tcPr/>
                </a:tc>
                <a:tc>
                  <a:txBody>
                    <a:bodyPr/>
                    <a:lstStyle/>
                    <a:p>
                      <a:r>
                        <a:rPr lang="vi-VN" sz="1800" kern="1200" dirty="0" smtClean="0">
                          <a:solidFill>
                            <a:schemeClr val="dk1"/>
                          </a:solidFill>
                          <a:latin typeface="+mn-lt"/>
                          <a:ea typeface="+mn-ea"/>
                          <a:cs typeface="+mn-cs"/>
                        </a:rPr>
                        <a:t>Loại độc tính cấp 3 (hít thở) </a:t>
                      </a:r>
                      <a:endParaRPr lang="en-US" dirty="0" smtClean="0"/>
                    </a:p>
                  </a:txBody>
                  <a:tcPr/>
                </a:tc>
              </a:tr>
              <a:tr h="0">
                <a:tc>
                  <a:txBody>
                    <a:bodyPr/>
                    <a:lstStyle/>
                    <a:p>
                      <a:r>
                        <a:rPr lang="en-US" sz="1800" kern="1200" baseline="0" dirty="0" smtClean="0">
                          <a:solidFill>
                            <a:schemeClr val="dk1"/>
                          </a:solidFill>
                          <a:latin typeface="+mn-lt"/>
                          <a:ea typeface="+mn-ea"/>
                          <a:cs typeface="+mn-cs"/>
                        </a:rPr>
                        <a:t>H332</a:t>
                      </a:r>
                      <a:endParaRPr lang="en-US" dirty="0"/>
                    </a:p>
                  </a:txBody>
                  <a:tcPr/>
                </a:tc>
                <a:tc>
                  <a:txBody>
                    <a:bodyPr/>
                    <a:lstStyle/>
                    <a:p>
                      <a:r>
                        <a:rPr lang="vi-VN" sz="1800" kern="1200" dirty="0" smtClean="0">
                          <a:solidFill>
                            <a:schemeClr val="dk1"/>
                          </a:solidFill>
                          <a:latin typeface="+mn-lt"/>
                          <a:ea typeface="+mn-ea"/>
                          <a:cs typeface="+mn-cs"/>
                        </a:rPr>
                        <a:t>Có hại nếu hít </a:t>
                      </a:r>
                      <a:endParaRPr lang="en-US" dirty="0"/>
                    </a:p>
                  </a:txBody>
                  <a:tcPr/>
                </a:tc>
                <a:tc>
                  <a:txBody>
                    <a:bodyPr/>
                    <a:lstStyle/>
                    <a:p>
                      <a:r>
                        <a:rPr lang="vi-VN" sz="1800" kern="1200" dirty="0" smtClean="0">
                          <a:solidFill>
                            <a:schemeClr val="dk1"/>
                          </a:solidFill>
                          <a:latin typeface="+mn-lt"/>
                          <a:ea typeface="+mn-ea"/>
                          <a:cs typeface="+mn-cs"/>
                        </a:rPr>
                        <a:t>Loại độc tính cấp 4 (hít thở) </a:t>
                      </a:r>
                      <a:endParaRPr lang="en-US" dirty="0" smtClean="0"/>
                    </a:p>
                  </a:txBody>
                  <a:tcPr/>
                </a:tc>
              </a:tr>
              <a:tr h="0">
                <a:tc>
                  <a:txBody>
                    <a:bodyPr/>
                    <a:lstStyle/>
                    <a:p>
                      <a:r>
                        <a:rPr lang="en-US" sz="1800" kern="1200" baseline="0" dirty="0" smtClean="0">
                          <a:solidFill>
                            <a:schemeClr val="dk1"/>
                          </a:solidFill>
                          <a:latin typeface="+mn-lt"/>
                          <a:ea typeface="+mn-ea"/>
                          <a:cs typeface="+mn-cs"/>
                        </a:rPr>
                        <a:t>H333</a:t>
                      </a:r>
                      <a:endParaRPr lang="en-US" dirty="0"/>
                    </a:p>
                  </a:txBody>
                  <a:tcPr/>
                </a:tc>
                <a:tc>
                  <a:txBody>
                    <a:bodyPr/>
                    <a:lstStyle/>
                    <a:p>
                      <a:r>
                        <a:rPr lang="vi-VN" sz="1800" kern="1200" dirty="0" smtClean="0">
                          <a:solidFill>
                            <a:schemeClr val="dk1"/>
                          </a:solidFill>
                          <a:latin typeface="+mn-lt"/>
                          <a:ea typeface="+mn-ea"/>
                          <a:cs typeface="+mn-cs"/>
                        </a:rPr>
                        <a:t>Có thể có hại nếu hít </a:t>
                      </a:r>
                      <a:endParaRPr lang="en-US" dirty="0"/>
                    </a:p>
                  </a:txBody>
                  <a:tcPr/>
                </a:tc>
                <a:tc>
                  <a:txBody>
                    <a:bodyPr/>
                    <a:lstStyle/>
                    <a:p>
                      <a:r>
                        <a:rPr lang="vi-VN" sz="1800" kern="1200" dirty="0" smtClean="0">
                          <a:solidFill>
                            <a:schemeClr val="dk1"/>
                          </a:solidFill>
                          <a:latin typeface="+mn-lt"/>
                          <a:ea typeface="+mn-ea"/>
                          <a:cs typeface="+mn-cs"/>
                        </a:rPr>
                        <a:t>Loại độc tính cấp 5 (hít thở) </a:t>
                      </a:r>
                      <a:endParaRPr lang="en-US" dirty="0" smtClean="0"/>
                    </a:p>
                  </a:txBody>
                  <a:tcPr/>
                </a:tc>
              </a:tr>
              <a:tr h="0">
                <a:tc>
                  <a:txBody>
                    <a:bodyPr/>
                    <a:lstStyle/>
                    <a:p>
                      <a:r>
                        <a:rPr lang="en-US" sz="1800" kern="1200" baseline="0" dirty="0" smtClean="0">
                          <a:solidFill>
                            <a:schemeClr val="dk1"/>
                          </a:solidFill>
                          <a:latin typeface="+mn-lt"/>
                          <a:ea typeface="+mn-ea"/>
                          <a:cs typeface="+mn-cs"/>
                        </a:rPr>
                        <a:t>H334</a:t>
                      </a:r>
                      <a:endParaRPr lang="en-US" dirty="0"/>
                    </a:p>
                  </a:txBody>
                  <a:tcPr/>
                </a:tc>
                <a:tc>
                  <a:txBody>
                    <a:bodyPr/>
                    <a:lstStyle/>
                    <a:p>
                      <a:r>
                        <a:rPr lang="vi-VN" sz="1800" kern="1200" dirty="0" smtClean="0">
                          <a:solidFill>
                            <a:schemeClr val="dk1"/>
                          </a:solidFill>
                          <a:latin typeface="+mn-lt"/>
                          <a:ea typeface="+mn-ea"/>
                          <a:cs typeface="+mn-cs"/>
                        </a:rPr>
                        <a:t>Có thể gây ra dị ứng hoặc hen suyễn hoặc các triệu chứng khó thở nếu hít </a:t>
                      </a:r>
                      <a:endParaRPr lang="en-US" dirty="0"/>
                    </a:p>
                  </a:txBody>
                  <a:tcPr/>
                </a:tc>
                <a:tc>
                  <a:txBody>
                    <a:bodyPr/>
                    <a:lstStyle/>
                    <a:p>
                      <a:r>
                        <a:rPr lang="vi-VN" sz="1800" kern="1200" dirty="0" smtClean="0">
                          <a:solidFill>
                            <a:schemeClr val="dk1"/>
                          </a:solidFill>
                          <a:latin typeface="+mn-lt"/>
                          <a:ea typeface="+mn-ea"/>
                          <a:cs typeface="+mn-cs"/>
                        </a:rPr>
                        <a:t>Thể loại nhạy cảm hô hấp 1 </a:t>
                      </a:r>
                      <a:endParaRPr lang="en-US" dirty="0" smtClean="0"/>
                    </a:p>
                  </a:txBody>
                  <a:tcPr/>
                </a:tc>
              </a:tr>
              <a:tr h="0">
                <a:tc>
                  <a:txBody>
                    <a:bodyPr/>
                    <a:lstStyle/>
                    <a:p>
                      <a:r>
                        <a:rPr lang="en-US" sz="1800" kern="1200" baseline="0" dirty="0" smtClean="0">
                          <a:solidFill>
                            <a:schemeClr val="dk1"/>
                          </a:solidFill>
                          <a:latin typeface="+mn-lt"/>
                          <a:ea typeface="+mn-ea"/>
                          <a:cs typeface="+mn-cs"/>
                        </a:rPr>
                        <a:t>H335</a:t>
                      </a:r>
                      <a:endParaRPr lang="en-US" dirty="0"/>
                    </a:p>
                  </a:txBody>
                  <a:tcPr/>
                </a:tc>
                <a:tc>
                  <a:txBody>
                    <a:bodyPr/>
                    <a:lstStyle/>
                    <a:p>
                      <a:r>
                        <a:rPr lang="vi-VN" sz="1800" kern="1200" dirty="0" smtClean="0">
                          <a:solidFill>
                            <a:schemeClr val="dk1"/>
                          </a:solidFill>
                          <a:latin typeface="+mn-lt"/>
                          <a:ea typeface="+mn-ea"/>
                          <a:cs typeface="+mn-cs"/>
                        </a:rPr>
                        <a:t>Có thể gây kích ứng đường hô hấp </a:t>
                      </a:r>
                      <a:endParaRPr lang="en-US" dirty="0"/>
                    </a:p>
                  </a:txBody>
                  <a:tcPr/>
                </a:tc>
                <a:tc>
                  <a:txBody>
                    <a:bodyPr/>
                    <a:lstStyle/>
                    <a:p>
                      <a:r>
                        <a:rPr lang="vi-VN" sz="1800" kern="1200" dirty="0" smtClean="0">
                          <a:solidFill>
                            <a:schemeClr val="dk1"/>
                          </a:solidFill>
                          <a:latin typeface="+mn-lt"/>
                          <a:ea typeface="+mn-ea"/>
                          <a:cs typeface="+mn-cs"/>
                        </a:rPr>
                        <a:t>Cơ quan mục tiêu cụ thể có tính độc duy nhất lây nhiễm 3 </a:t>
                      </a:r>
                      <a:endParaRPr lang="en-US" dirty="0" smtClean="0"/>
                    </a:p>
                  </a:txBody>
                  <a:tcPr/>
                </a:tc>
              </a:tr>
              <a:tr h="0">
                <a:tc>
                  <a:txBody>
                    <a:bodyPr/>
                    <a:lstStyle/>
                    <a:p>
                      <a:r>
                        <a:rPr lang="en-US" sz="1800" kern="1200" baseline="0" dirty="0" smtClean="0">
                          <a:solidFill>
                            <a:schemeClr val="dk1"/>
                          </a:solidFill>
                          <a:latin typeface="+mn-lt"/>
                          <a:ea typeface="+mn-ea"/>
                          <a:cs typeface="+mn-cs"/>
                        </a:rPr>
                        <a:t>H336</a:t>
                      </a:r>
                      <a:endParaRPr lang="en-US" dirty="0"/>
                    </a:p>
                  </a:txBody>
                  <a:tcPr/>
                </a:tc>
                <a:tc>
                  <a:txBody>
                    <a:bodyPr/>
                    <a:lstStyle/>
                    <a:p>
                      <a:r>
                        <a:rPr lang="vi-VN" sz="1800" kern="1200" dirty="0" smtClean="0">
                          <a:solidFill>
                            <a:schemeClr val="dk1"/>
                          </a:solidFill>
                          <a:latin typeface="+mn-lt"/>
                          <a:ea typeface="+mn-ea"/>
                          <a:cs typeface="+mn-cs"/>
                        </a:rPr>
                        <a:t>Có thể gây buồn ngủ hoặc chóng mặt</a:t>
                      </a:r>
                      <a:endParaRPr lang="en-US" dirty="0"/>
                    </a:p>
                  </a:txBody>
                  <a:tcPr/>
                </a:tc>
                <a:tc>
                  <a:txBody>
                    <a:bodyPr/>
                    <a:lstStyle/>
                    <a:p>
                      <a:r>
                        <a:rPr lang="vi-VN" sz="1800" kern="1200" dirty="0" smtClean="0">
                          <a:solidFill>
                            <a:schemeClr val="dk1"/>
                          </a:solidFill>
                          <a:latin typeface="+mn-lt"/>
                          <a:ea typeface="+mn-ea"/>
                          <a:cs typeface="+mn-cs"/>
                        </a:rPr>
                        <a:t>Cơ quan mục tiêu cụ thể có tính độc duy nhất lây nhiễm 3</a:t>
                      </a:r>
                      <a:endParaRPr lang="en-US" dirty="0" smtClean="0"/>
                    </a:p>
                  </a:txBody>
                  <a:tcPr/>
                </a:tc>
              </a:tr>
              <a:tr h="0">
                <a:tc>
                  <a:txBody>
                    <a:bodyPr/>
                    <a:lstStyle/>
                    <a:p>
                      <a:r>
                        <a:rPr lang="en-US" sz="1800" kern="1200" baseline="0" dirty="0" smtClean="0">
                          <a:solidFill>
                            <a:schemeClr val="dk1"/>
                          </a:solidFill>
                          <a:latin typeface="+mn-lt"/>
                          <a:ea typeface="+mn-ea"/>
                          <a:cs typeface="+mn-cs"/>
                        </a:rPr>
                        <a:t>H340</a:t>
                      </a:r>
                      <a:endParaRPr lang="en-US" dirty="0"/>
                    </a:p>
                  </a:txBody>
                  <a:tcPr/>
                </a:tc>
                <a:tc>
                  <a:txBody>
                    <a:bodyPr/>
                    <a:lstStyle/>
                    <a:p>
                      <a:r>
                        <a:rPr lang="vi-VN" sz="1800" kern="1200" dirty="0" smtClean="0">
                          <a:solidFill>
                            <a:schemeClr val="dk1"/>
                          </a:solidFill>
                          <a:latin typeface="+mn-lt"/>
                          <a:ea typeface="+mn-ea"/>
                          <a:cs typeface="+mn-cs"/>
                        </a:rPr>
                        <a:t>Có thể gây ra khuyết tật di truyền (đường nhà nước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Loại tế bào mầm đột biến 1 (1A/1B) </a:t>
                      </a:r>
                      <a:endParaRPr lang="en-US" dirty="0" smtClean="0"/>
                    </a:p>
                  </a:txBody>
                  <a:tcPr/>
                </a:tc>
              </a:tr>
              <a:tr h="0">
                <a:tc>
                  <a:txBody>
                    <a:bodyPr/>
                    <a:lstStyle/>
                    <a:p>
                      <a:r>
                        <a:rPr lang="en-US" sz="1800" kern="1200" baseline="0" dirty="0" smtClean="0">
                          <a:solidFill>
                            <a:schemeClr val="dk1"/>
                          </a:solidFill>
                          <a:latin typeface="+mn-lt"/>
                          <a:ea typeface="+mn-ea"/>
                          <a:cs typeface="+mn-cs"/>
                        </a:rPr>
                        <a:t>H341</a:t>
                      </a:r>
                      <a:endParaRPr lang="en-US" dirty="0"/>
                    </a:p>
                  </a:txBody>
                  <a:tcPr/>
                </a:tc>
                <a:tc>
                  <a:txBody>
                    <a:bodyPr/>
                    <a:lstStyle/>
                    <a:p>
                      <a:r>
                        <a:rPr lang="vi-VN" sz="1800" kern="1200" dirty="0" smtClean="0">
                          <a:solidFill>
                            <a:schemeClr val="dk1"/>
                          </a:solidFill>
                          <a:latin typeface="+mn-lt"/>
                          <a:ea typeface="+mn-ea"/>
                          <a:cs typeface="+mn-cs"/>
                        </a:rPr>
                        <a:t>Bị nghi ngờ gây khuyết tật di truyền (đường nhà nước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Loại tế bào mầm đột biến 2 </a:t>
                      </a:r>
                      <a:endParaRPr lang="en-US" dirty="0" smtClean="0"/>
                    </a:p>
                  </a:txBody>
                  <a:tcPr/>
                </a:tc>
              </a:tr>
              <a:tr h="0">
                <a:tc>
                  <a:txBody>
                    <a:bodyPr/>
                    <a:lstStyle/>
                    <a:p>
                      <a:r>
                        <a:rPr lang="en-US" sz="1800" kern="1200" baseline="0" dirty="0" smtClean="0">
                          <a:solidFill>
                            <a:schemeClr val="dk1"/>
                          </a:solidFill>
                          <a:latin typeface="+mn-lt"/>
                          <a:ea typeface="+mn-ea"/>
                          <a:cs typeface="+mn-cs"/>
                        </a:rPr>
                        <a:t>H350</a:t>
                      </a:r>
                      <a:endParaRPr lang="en-US" dirty="0"/>
                    </a:p>
                  </a:txBody>
                  <a:tcPr/>
                </a:tc>
                <a:tc>
                  <a:txBody>
                    <a:bodyPr/>
                    <a:lstStyle/>
                    <a:p>
                      <a:r>
                        <a:rPr lang="vi-VN" sz="1800" kern="1200" dirty="0" smtClean="0">
                          <a:solidFill>
                            <a:schemeClr val="dk1"/>
                          </a:solidFill>
                          <a:latin typeface="+mn-lt"/>
                          <a:ea typeface="+mn-ea"/>
                          <a:cs typeface="+mn-cs"/>
                        </a:rPr>
                        <a:t>Có thể gây ra ung thư (tuyến đường tình trạng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Loại gây ung thư 1 (1A/1B) </a:t>
                      </a:r>
                      <a:endParaRPr lang="en-US" dirty="0" smtClean="0"/>
                    </a:p>
                  </a:txBody>
                  <a:tcPr/>
                </a:tc>
              </a:tr>
              <a:tr h="0">
                <a:tc>
                  <a:txBody>
                    <a:bodyPr/>
                    <a:lstStyle/>
                    <a:p>
                      <a:r>
                        <a:rPr lang="en-US" sz="1800" kern="1200" baseline="0" dirty="0" smtClean="0">
                          <a:solidFill>
                            <a:schemeClr val="dk1"/>
                          </a:solidFill>
                          <a:latin typeface="+mn-lt"/>
                          <a:ea typeface="+mn-ea"/>
                          <a:cs typeface="+mn-cs"/>
                        </a:rPr>
                        <a:t>H351</a:t>
                      </a:r>
                      <a:endParaRPr lang="en-US" dirty="0"/>
                    </a:p>
                  </a:txBody>
                  <a:tcPr/>
                </a:tc>
                <a:tc>
                  <a:txBody>
                    <a:bodyPr/>
                    <a:lstStyle/>
                    <a:p>
                      <a:r>
                        <a:rPr lang="vi-VN" sz="1800" kern="1200" dirty="0" smtClean="0">
                          <a:solidFill>
                            <a:schemeClr val="dk1"/>
                          </a:solidFill>
                          <a:latin typeface="+mn-lt"/>
                          <a:ea typeface="+mn-ea"/>
                          <a:cs typeface="+mn-cs"/>
                        </a:rPr>
                        <a:t>Bị nghi ngờ gây ung thư (tuyến đường tình trạng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Loại gây ung thư 2 </a:t>
                      </a:r>
                      <a:endParaRPr lang="en-US" dirty="0" smtClean="0"/>
                    </a:p>
                  </a:txBody>
                  <a:tcPr/>
                </a:tc>
              </a:tr>
              <a:tr h="0">
                <a:tc>
                  <a:txBody>
                    <a:bodyPr/>
                    <a:lstStyle/>
                    <a:p>
                      <a:r>
                        <a:rPr lang="en-US" sz="1800" kern="1200" baseline="0" dirty="0" smtClean="0">
                          <a:solidFill>
                            <a:schemeClr val="dk1"/>
                          </a:solidFill>
                          <a:latin typeface="+mn-lt"/>
                          <a:ea typeface="+mn-ea"/>
                          <a:cs typeface="+mn-cs"/>
                        </a:rPr>
                        <a:t>H360</a:t>
                      </a:r>
                      <a:endParaRPr lang="en-US" dirty="0"/>
                    </a:p>
                  </a:txBody>
                  <a:tcPr/>
                </a:tc>
                <a:tc>
                  <a:txBody>
                    <a:bodyPr/>
                    <a:lstStyle/>
                    <a:p>
                      <a:r>
                        <a:rPr lang="vi-VN" sz="1800" kern="1200" smtClean="0">
                          <a:solidFill>
                            <a:schemeClr val="dk1"/>
                          </a:solidFill>
                          <a:latin typeface="+mn-lt"/>
                          <a:ea typeface="+mn-ea"/>
                          <a:cs typeface="+mn-cs"/>
                        </a:rPr>
                        <a:t>Có thể gây tổn hại khả năng sinh sản hoặc thai nhi (tác dụng cụ thể nhà nước nếu biết) (tuyến đường tình trạng tiếp xúc nếu nó kết luận được chứng minh rằng không có con đường khác tiếp xúc gây ra nguy hiểm)</a:t>
                      </a:r>
                      <a:endParaRPr lang="en-US" dirty="0"/>
                    </a:p>
                  </a:txBody>
                  <a:tcPr/>
                </a:tc>
                <a:tc>
                  <a:txBody>
                    <a:bodyPr/>
                    <a:lstStyle/>
                    <a:p>
                      <a:r>
                        <a:rPr lang="vi-VN" sz="1800" kern="1200" dirty="0" smtClean="0">
                          <a:solidFill>
                            <a:schemeClr val="dk1"/>
                          </a:solidFill>
                          <a:latin typeface="+mn-lt"/>
                          <a:ea typeface="+mn-ea"/>
                          <a:cs typeface="+mn-cs"/>
                        </a:rPr>
                        <a:t>Độc tính sinh sản loại 1 (1A/1B) </a:t>
                      </a:r>
                      <a:endParaRPr lang="en-US" dirty="0" smtClean="0"/>
                    </a:p>
                  </a:txBody>
                  <a:tcPr/>
                </a:tc>
              </a:tr>
              <a:tr h="0">
                <a:tc>
                  <a:txBody>
                    <a:bodyPr/>
                    <a:lstStyle/>
                    <a:p>
                      <a:r>
                        <a:rPr lang="en-US" sz="1800" kern="1200" baseline="0" smtClean="0">
                          <a:solidFill>
                            <a:schemeClr val="dk1"/>
                          </a:solidFill>
                          <a:latin typeface="+mn-lt"/>
                          <a:ea typeface="+mn-ea"/>
                          <a:cs typeface="+mn-cs"/>
                        </a:rPr>
                        <a:t>H361</a:t>
                      </a:r>
                      <a:endParaRPr lang="en-US" dirty="0"/>
                    </a:p>
                  </a:txBody>
                  <a:tcPr/>
                </a:tc>
                <a:tc>
                  <a:txBody>
                    <a:bodyPr/>
                    <a:lstStyle/>
                    <a:p>
                      <a:r>
                        <a:rPr lang="vi-VN" sz="1800" kern="1200" dirty="0" smtClean="0">
                          <a:solidFill>
                            <a:schemeClr val="dk1"/>
                          </a:solidFill>
                          <a:latin typeface="+mn-lt"/>
                          <a:ea typeface="+mn-ea"/>
                          <a:cs typeface="+mn-cs"/>
                        </a:rPr>
                        <a:t>Bị nghi ngờ khả năng sinh sản hoặc gây tổn hại cho thai nhi (tác dụng cụ thể nhà nước nếu biết) (tuyến đường tình trạng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Loại độc tính sinh sản 2 </a:t>
                      </a:r>
                      <a:endParaRPr lang="en-US" dirty="0" smtClean="0"/>
                    </a:p>
                  </a:txBody>
                  <a:tcPr/>
                </a:tc>
              </a:tr>
              <a:tr h="0">
                <a:tc>
                  <a:txBody>
                    <a:bodyPr/>
                    <a:lstStyle/>
                    <a:p>
                      <a:r>
                        <a:rPr lang="en-US" sz="1800" kern="1200" baseline="0" dirty="0" smtClean="0">
                          <a:solidFill>
                            <a:schemeClr val="dk1"/>
                          </a:solidFill>
                          <a:latin typeface="+mn-lt"/>
                          <a:ea typeface="+mn-ea"/>
                          <a:cs typeface="+mn-cs"/>
                        </a:rPr>
                        <a:t>H362</a:t>
                      </a:r>
                      <a:endParaRPr lang="en-US" dirty="0"/>
                    </a:p>
                  </a:txBody>
                  <a:tcPr/>
                </a:tc>
                <a:tc>
                  <a:txBody>
                    <a:bodyPr/>
                    <a:lstStyle/>
                    <a:p>
                      <a:r>
                        <a:rPr lang="vi-VN" sz="1800" kern="1200" dirty="0" smtClean="0">
                          <a:solidFill>
                            <a:schemeClr val="dk1"/>
                          </a:solidFill>
                          <a:latin typeface="+mn-lt"/>
                          <a:ea typeface="+mn-ea"/>
                          <a:cs typeface="+mn-cs"/>
                        </a:rPr>
                        <a:t>Có thể gây hại cho trẻ em bú sữa mẹ </a:t>
                      </a:r>
                      <a:endParaRPr lang="en-US" dirty="0"/>
                    </a:p>
                  </a:txBody>
                  <a:tcPr/>
                </a:tc>
                <a:tc>
                  <a:txBody>
                    <a:bodyPr/>
                    <a:lstStyle/>
                    <a:p>
                      <a:r>
                        <a:rPr lang="vi-VN" sz="1800" kern="1200" dirty="0" smtClean="0">
                          <a:solidFill>
                            <a:schemeClr val="dk1"/>
                          </a:solidFill>
                          <a:latin typeface="+mn-lt"/>
                          <a:ea typeface="+mn-ea"/>
                          <a:cs typeface="+mn-cs"/>
                        </a:rPr>
                        <a:t>Hiệu lực trên hoặc thông qua cho con bú </a:t>
                      </a:r>
                      <a:endParaRPr lang="en-US" dirty="0" smtClean="0"/>
                    </a:p>
                  </a:txBody>
                  <a:tcPr/>
                </a:tc>
              </a:tr>
              <a:tr h="0">
                <a:tc>
                  <a:txBody>
                    <a:bodyPr/>
                    <a:lstStyle/>
                    <a:p>
                      <a:r>
                        <a:rPr lang="en-US" sz="1800" kern="1200" baseline="0" dirty="0" smtClean="0">
                          <a:solidFill>
                            <a:schemeClr val="dk1"/>
                          </a:solidFill>
                          <a:latin typeface="+mn-lt"/>
                          <a:ea typeface="+mn-ea"/>
                          <a:cs typeface="+mn-cs"/>
                        </a:rPr>
                        <a:t>H370</a:t>
                      </a:r>
                      <a:endParaRPr lang="en-US" dirty="0"/>
                    </a:p>
                  </a:txBody>
                  <a:tcPr/>
                </a:tc>
                <a:tc>
                  <a:txBody>
                    <a:bodyPr/>
                    <a:lstStyle/>
                    <a:p>
                      <a:r>
                        <a:rPr lang="vi-VN" sz="1800" kern="1200" dirty="0" smtClean="0">
                          <a:solidFill>
                            <a:schemeClr val="dk1"/>
                          </a:solidFill>
                          <a:latin typeface="+mn-lt"/>
                          <a:ea typeface="+mn-ea"/>
                          <a:cs typeface="+mn-cs"/>
                        </a:rPr>
                        <a:t>Gây thiệt hại đến các cơ quan (hoặc nhà nước tất cả các cơ quan thực hiện nếu biết) (tuyến đường tình trạng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Cơ quan mục tiêu cụ thể có tính độc duy nhất lây nhiễm 1 </a:t>
                      </a:r>
                      <a:endParaRPr lang="en-US" dirty="0" smtClean="0"/>
                    </a:p>
                  </a:txBody>
                  <a:tcPr/>
                </a:tc>
              </a:tr>
              <a:tr h="0">
                <a:tc>
                  <a:txBody>
                    <a:bodyPr/>
                    <a:lstStyle/>
                    <a:p>
                      <a:r>
                        <a:rPr lang="en-US" sz="1800" kern="1200" baseline="0" dirty="0" smtClean="0">
                          <a:solidFill>
                            <a:schemeClr val="dk1"/>
                          </a:solidFill>
                          <a:latin typeface="+mn-lt"/>
                          <a:ea typeface="+mn-ea"/>
                          <a:cs typeface="+mn-cs"/>
                        </a:rPr>
                        <a:t>H371</a:t>
                      </a:r>
                      <a:endParaRPr lang="en-US" dirty="0"/>
                    </a:p>
                  </a:txBody>
                  <a:tcPr/>
                </a:tc>
                <a:tc>
                  <a:txBody>
                    <a:bodyPr/>
                    <a:lstStyle/>
                    <a:p>
                      <a:r>
                        <a:rPr lang="vi-VN" sz="1800" kern="1200" dirty="0" smtClean="0">
                          <a:solidFill>
                            <a:schemeClr val="dk1"/>
                          </a:solidFill>
                          <a:latin typeface="+mn-lt"/>
                          <a:ea typeface="+mn-ea"/>
                          <a:cs typeface="+mn-cs"/>
                        </a:rPr>
                        <a:t>Có thể gây thiệt hại cho cơ quan (hoặc nhà nước tất cả các cơ quan thực hiện nếu biết) (tuyến đường tình trạng tiếp xúc nếu nó kết luận được chứng minh rằng không có con đường khác tiếp xúc gây ra nguy hiểm) </a:t>
                      </a:r>
                      <a:endParaRPr lang="en-US" dirty="0"/>
                    </a:p>
                  </a:txBody>
                  <a:tcPr/>
                </a:tc>
                <a:tc>
                  <a:txBody>
                    <a:bodyPr/>
                    <a:lstStyle/>
                    <a:p>
                      <a:r>
                        <a:rPr lang="vi-VN" sz="1800" kern="1200" dirty="0" smtClean="0">
                          <a:solidFill>
                            <a:schemeClr val="dk1"/>
                          </a:solidFill>
                          <a:latin typeface="+mn-lt"/>
                          <a:ea typeface="+mn-ea"/>
                          <a:cs typeface="+mn-cs"/>
                        </a:rPr>
                        <a:t>Cơ quan mục tiêu cụ thể có tính độc duy nhất lây nhiễm 2 </a:t>
                      </a:r>
                      <a:endParaRPr lang="en-US" dirty="0" smtClean="0"/>
                    </a:p>
                  </a:txBody>
                  <a:tcPr/>
                </a:tc>
              </a:tr>
              <a:tr h="0">
                <a:tc>
                  <a:txBody>
                    <a:bodyPr/>
                    <a:lstStyle/>
                    <a:p>
                      <a:r>
                        <a:rPr lang="en-US" sz="1800" kern="1200" baseline="0" dirty="0" smtClean="0">
                          <a:solidFill>
                            <a:schemeClr val="dk1"/>
                          </a:solidFill>
                          <a:latin typeface="+mn-lt"/>
                          <a:ea typeface="+mn-ea"/>
                          <a:cs typeface="+mn-cs"/>
                        </a:rPr>
                        <a:t>H372</a:t>
                      </a:r>
                      <a:endParaRPr lang="en-US" dirty="0"/>
                    </a:p>
                  </a:txBody>
                  <a:tcPr/>
                </a:tc>
                <a:tc>
                  <a:txBody>
                    <a:bodyPr/>
                    <a:lstStyle/>
                    <a:p>
                      <a:r>
                        <a:rPr lang="vi-VN" sz="1800" kern="1200" dirty="0" smtClean="0">
                          <a:solidFill>
                            <a:schemeClr val="dk1"/>
                          </a:solidFill>
                          <a:latin typeface="+mn-lt"/>
                          <a:ea typeface="+mn-ea"/>
                          <a:cs typeface="+mn-cs"/>
                        </a:rPr>
                        <a:t>Gây thiệt hại đến các cơ quan thông qua tiếp xúc kéo dài hoặc lặp đi lặp lại </a:t>
                      </a:r>
                      <a:endParaRPr lang="en-US" dirty="0"/>
                    </a:p>
                  </a:txBody>
                  <a:tcPr/>
                </a:tc>
                <a:tc>
                  <a:txBody>
                    <a:bodyPr/>
                    <a:lstStyle/>
                    <a:p>
                      <a:r>
                        <a:rPr lang="vi-VN" sz="1800" kern="1200" dirty="0" smtClean="0">
                          <a:solidFill>
                            <a:schemeClr val="dk1"/>
                          </a:solidFill>
                          <a:latin typeface="+mn-lt"/>
                          <a:ea typeface="+mn-ea"/>
                          <a:cs typeface="+mn-cs"/>
                        </a:rPr>
                        <a:t>Cơ quan mục tiêu cụ thể loại tiếp xúc lặp đi lặp lại có tính độc 1 </a:t>
                      </a:r>
                      <a:endParaRPr lang="en-US" dirty="0" smtClean="0"/>
                    </a:p>
                  </a:txBody>
                  <a:tcPr/>
                </a:tc>
              </a:tr>
              <a:tr h="0">
                <a:tc>
                  <a:txBody>
                    <a:bodyPr/>
                    <a:lstStyle/>
                    <a:p>
                      <a:r>
                        <a:rPr lang="en-US" sz="1800" kern="1200" baseline="0" dirty="0" smtClean="0">
                          <a:solidFill>
                            <a:schemeClr val="dk1"/>
                          </a:solidFill>
                          <a:latin typeface="+mn-lt"/>
                          <a:ea typeface="+mn-ea"/>
                          <a:cs typeface="+mn-cs"/>
                        </a:rPr>
                        <a:t>H373</a:t>
                      </a:r>
                      <a:endParaRPr lang="en-US" dirty="0"/>
                    </a:p>
                  </a:txBody>
                  <a:tcPr/>
                </a:tc>
                <a:tc>
                  <a:txBody>
                    <a:bodyPr/>
                    <a:lstStyle/>
                    <a:p>
                      <a:r>
                        <a:rPr lang="vi-VN" sz="1800" kern="1200" dirty="0" smtClean="0">
                          <a:solidFill>
                            <a:schemeClr val="dk1"/>
                          </a:solidFill>
                          <a:latin typeface="+mn-lt"/>
                          <a:ea typeface="+mn-ea"/>
                          <a:cs typeface="+mn-cs"/>
                        </a:rPr>
                        <a:t>Có thể gây thiệt hại cho cơ quan kéo dài hoặc tiếp xúc lặp đi lặp lại</a:t>
                      </a:r>
                      <a:endParaRPr lang="en-US" dirty="0"/>
                    </a:p>
                  </a:txBody>
                  <a:tcPr/>
                </a:tc>
                <a:tc>
                  <a:txBody>
                    <a:bodyPr/>
                    <a:lstStyle/>
                    <a:p>
                      <a:r>
                        <a:rPr lang="vi-VN" sz="1800" kern="1200" dirty="0" smtClean="0">
                          <a:solidFill>
                            <a:schemeClr val="dk1"/>
                          </a:solidFill>
                          <a:latin typeface="+mn-lt"/>
                          <a:ea typeface="+mn-ea"/>
                          <a:cs typeface="+mn-cs"/>
                        </a:rPr>
                        <a:t>Cơ quan mục tiêu cụ thể loại tiếp xúc lặp đi lặp lại có tính độc 2</a:t>
                      </a:r>
                      <a:endParaRPr lang="en-US" dirty="0" smtClean="0"/>
                    </a:p>
                  </a:txBody>
                  <a:tcPr/>
                </a:tc>
              </a:tr>
              <a:tr h="0">
                <a:tc>
                  <a:txBody>
                    <a:bodyPr/>
                    <a:lstStyle/>
                    <a:p>
                      <a:r>
                        <a:rPr lang="en-US" sz="1800" kern="1200" baseline="0" dirty="0" smtClean="0">
                          <a:solidFill>
                            <a:schemeClr val="dk1"/>
                          </a:solidFill>
                          <a:latin typeface="+mn-lt"/>
                          <a:ea typeface="+mn-ea"/>
                          <a:cs typeface="+mn-cs"/>
                        </a:rPr>
                        <a:t>H400</a:t>
                      </a:r>
                      <a:endParaRPr lang="en-US" dirty="0"/>
                    </a:p>
                  </a:txBody>
                  <a:tcPr/>
                </a:tc>
                <a:tc>
                  <a:txBody>
                    <a:bodyPr/>
                    <a:lstStyle/>
                    <a:p>
                      <a:r>
                        <a:rPr lang="vi-VN" sz="1800" kern="1200" dirty="0" smtClean="0">
                          <a:solidFill>
                            <a:schemeClr val="dk1"/>
                          </a:solidFill>
                          <a:latin typeface="+mn-lt"/>
                          <a:ea typeface="+mn-ea"/>
                          <a:cs typeface="+mn-cs"/>
                        </a:rPr>
                        <a:t>Rất độc hại đối với đời sống thủy sinh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tính cấp </a:t>
                      </a:r>
                      <a:r>
                        <a:rPr lang="en-US" sz="1800" kern="1200" baseline="0" dirty="0" smtClean="0">
                          <a:solidFill>
                            <a:schemeClr val="dk1"/>
                          </a:solidFill>
                          <a:latin typeface="+mn-lt"/>
                          <a:ea typeface="+mn-ea"/>
                          <a:cs typeface="+mn-cs"/>
                        </a:rPr>
                        <a:t>1</a:t>
                      </a:r>
                      <a:endParaRPr lang="en-US" dirty="0" smtClean="0"/>
                    </a:p>
                  </a:txBody>
                  <a:tcPr/>
                </a:tc>
              </a:tr>
              <a:tr h="0">
                <a:tc>
                  <a:txBody>
                    <a:bodyPr/>
                    <a:lstStyle/>
                    <a:p>
                      <a:r>
                        <a:rPr lang="en-US" sz="1800" kern="1200" baseline="0" dirty="0" smtClean="0">
                          <a:solidFill>
                            <a:schemeClr val="dk1"/>
                          </a:solidFill>
                          <a:latin typeface="+mn-lt"/>
                          <a:ea typeface="+mn-ea"/>
                          <a:cs typeface="+mn-cs"/>
                        </a:rPr>
                        <a:t>H401</a:t>
                      </a:r>
                      <a:endParaRPr lang="en-US" dirty="0"/>
                    </a:p>
                  </a:txBody>
                  <a:tcPr/>
                </a:tc>
                <a:tc>
                  <a:txBody>
                    <a:bodyPr/>
                    <a:lstStyle/>
                    <a:p>
                      <a:r>
                        <a:rPr lang="vi-VN" sz="1800" kern="1200" dirty="0" smtClean="0">
                          <a:solidFill>
                            <a:schemeClr val="dk1"/>
                          </a:solidFill>
                          <a:latin typeface="+mn-lt"/>
                          <a:ea typeface="+mn-ea"/>
                          <a:cs typeface="+mn-cs"/>
                        </a:rPr>
                        <a:t>Độc hại đối với đời sống thủy sinh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tính cấp </a:t>
                      </a:r>
                      <a:r>
                        <a:rPr lang="en-US" sz="1800" kern="1200" baseline="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H402</a:t>
                      </a:r>
                      <a:endParaRPr lang="en-US" dirty="0"/>
                    </a:p>
                  </a:txBody>
                  <a:tcPr/>
                </a:tc>
                <a:tc>
                  <a:txBody>
                    <a:bodyPr/>
                    <a:lstStyle/>
                    <a:p>
                      <a:r>
                        <a:rPr lang="vi-VN" sz="1800" kern="1200" dirty="0" smtClean="0">
                          <a:solidFill>
                            <a:schemeClr val="dk1"/>
                          </a:solidFill>
                          <a:latin typeface="+mn-lt"/>
                          <a:ea typeface="+mn-ea"/>
                          <a:cs typeface="+mn-cs"/>
                        </a:rPr>
                        <a:t>Có hại cho đời sống thủy sinh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tính cấp </a:t>
                      </a:r>
                      <a:r>
                        <a:rPr lang="en-US" sz="1800" kern="1200" baseline="0" dirty="0" smtClean="0">
                          <a:solidFill>
                            <a:schemeClr val="dk1"/>
                          </a:solidFill>
                          <a:latin typeface="+mn-lt"/>
                          <a:ea typeface="+mn-ea"/>
                          <a:cs typeface="+mn-cs"/>
                        </a:rPr>
                        <a:t>3</a:t>
                      </a:r>
                      <a:endParaRPr lang="en-US" dirty="0" smtClean="0"/>
                    </a:p>
                  </a:txBody>
                  <a:tcPr/>
                </a:tc>
              </a:tr>
              <a:tr h="0">
                <a:tc>
                  <a:txBody>
                    <a:bodyPr/>
                    <a:lstStyle/>
                    <a:p>
                      <a:r>
                        <a:rPr lang="en-US" sz="1800" kern="1200" baseline="0" dirty="0" smtClean="0">
                          <a:solidFill>
                            <a:schemeClr val="dk1"/>
                          </a:solidFill>
                          <a:latin typeface="+mn-lt"/>
                          <a:ea typeface="+mn-ea"/>
                          <a:cs typeface="+mn-cs"/>
                        </a:rPr>
                        <a:t>H410</a:t>
                      </a:r>
                      <a:endParaRPr lang="en-US" dirty="0"/>
                    </a:p>
                  </a:txBody>
                  <a:tcPr/>
                </a:tc>
                <a:tc>
                  <a:txBody>
                    <a:bodyPr/>
                    <a:lstStyle/>
                    <a:p>
                      <a:r>
                        <a:rPr lang="vi-VN" sz="1800" kern="1200" dirty="0" smtClean="0">
                          <a:solidFill>
                            <a:schemeClr val="dk1"/>
                          </a:solidFill>
                          <a:latin typeface="+mn-lt"/>
                          <a:ea typeface="+mn-ea"/>
                          <a:cs typeface="+mn-cs"/>
                        </a:rPr>
                        <a:t>Rất độc cho sinh vật thủy sinh với hậu quả lâu dài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mãn tính </a:t>
                      </a:r>
                      <a:r>
                        <a:rPr lang="en-US" sz="1800" kern="1200" baseline="0" dirty="0" smtClean="0">
                          <a:solidFill>
                            <a:schemeClr val="dk1"/>
                          </a:solidFill>
                          <a:latin typeface="+mn-lt"/>
                          <a:ea typeface="+mn-ea"/>
                          <a:cs typeface="+mn-cs"/>
                        </a:rPr>
                        <a:t>1</a:t>
                      </a:r>
                      <a:endParaRPr lang="en-US" dirty="0" smtClean="0"/>
                    </a:p>
                  </a:txBody>
                  <a:tcPr/>
                </a:tc>
              </a:tr>
              <a:tr h="0">
                <a:tc>
                  <a:txBody>
                    <a:bodyPr/>
                    <a:lstStyle/>
                    <a:p>
                      <a:r>
                        <a:rPr lang="en-US" sz="1800" kern="1200" baseline="0" smtClean="0">
                          <a:solidFill>
                            <a:schemeClr val="dk1"/>
                          </a:solidFill>
                          <a:latin typeface="+mn-lt"/>
                          <a:ea typeface="+mn-ea"/>
                          <a:cs typeface="+mn-cs"/>
                        </a:rPr>
                        <a:t>H411</a:t>
                      </a:r>
                      <a:endParaRPr lang="en-US" dirty="0"/>
                    </a:p>
                  </a:txBody>
                  <a:tcPr/>
                </a:tc>
                <a:tc>
                  <a:txBody>
                    <a:bodyPr/>
                    <a:lstStyle/>
                    <a:p>
                      <a:r>
                        <a:rPr lang="vi-VN" sz="1800" kern="1200" dirty="0" smtClean="0">
                          <a:solidFill>
                            <a:schemeClr val="dk1"/>
                          </a:solidFill>
                          <a:latin typeface="+mn-lt"/>
                          <a:ea typeface="+mn-ea"/>
                          <a:cs typeface="+mn-cs"/>
                        </a:rPr>
                        <a:t>Độc hại đối với đời sống thủy sinh với hậu quả lâu dài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mãn tính </a:t>
                      </a:r>
                      <a:r>
                        <a:rPr lang="en-US" sz="1800" kern="120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2</a:t>
                      </a:r>
                      <a:endParaRPr lang="en-US" dirty="0" smtClean="0"/>
                    </a:p>
                  </a:txBody>
                  <a:tcPr/>
                </a:tc>
              </a:tr>
              <a:tr h="0">
                <a:tc>
                  <a:txBody>
                    <a:bodyPr/>
                    <a:lstStyle/>
                    <a:p>
                      <a:r>
                        <a:rPr lang="en-US" sz="1800" kern="1200" baseline="0" dirty="0" smtClean="0">
                          <a:solidFill>
                            <a:schemeClr val="dk1"/>
                          </a:solidFill>
                          <a:latin typeface="+mn-lt"/>
                          <a:ea typeface="+mn-ea"/>
                          <a:cs typeface="+mn-cs"/>
                        </a:rPr>
                        <a:t>H412</a:t>
                      </a:r>
                      <a:endParaRPr lang="en-US" dirty="0"/>
                    </a:p>
                  </a:txBody>
                  <a:tcPr/>
                </a:tc>
                <a:tc>
                  <a:txBody>
                    <a:bodyPr/>
                    <a:lstStyle/>
                    <a:p>
                      <a:r>
                        <a:rPr lang="vi-VN" sz="1800" kern="1200" dirty="0" smtClean="0">
                          <a:solidFill>
                            <a:schemeClr val="dk1"/>
                          </a:solidFill>
                          <a:latin typeface="+mn-lt"/>
                          <a:ea typeface="+mn-ea"/>
                          <a:cs typeface="+mn-cs"/>
                        </a:rPr>
                        <a:t>Có hại cho đời sống thủy sinh với hậu quả lâu dài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mãn tính </a:t>
                      </a:r>
                      <a:r>
                        <a:rPr lang="en-US" sz="1800" kern="1200" baseline="0" dirty="0" smtClean="0">
                          <a:solidFill>
                            <a:schemeClr val="dk1"/>
                          </a:solidFill>
                          <a:latin typeface="+mn-lt"/>
                          <a:ea typeface="+mn-ea"/>
                          <a:cs typeface="+mn-cs"/>
                        </a:rPr>
                        <a:t>3</a:t>
                      </a:r>
                      <a:endParaRPr lang="en-US" dirty="0" smtClean="0"/>
                    </a:p>
                  </a:txBody>
                  <a:tcPr/>
                </a:tc>
              </a:tr>
              <a:tr h="0">
                <a:tc>
                  <a:txBody>
                    <a:bodyPr/>
                    <a:lstStyle/>
                    <a:p>
                      <a:r>
                        <a:rPr lang="en-US" sz="1800" kern="1200" baseline="0" dirty="0" smtClean="0">
                          <a:solidFill>
                            <a:schemeClr val="dk1"/>
                          </a:solidFill>
                          <a:latin typeface="+mn-lt"/>
                          <a:ea typeface="+mn-ea"/>
                          <a:cs typeface="+mn-cs"/>
                        </a:rPr>
                        <a:t>H413</a:t>
                      </a:r>
                      <a:endParaRPr lang="en-US" dirty="0"/>
                    </a:p>
                  </a:txBody>
                  <a:tcPr/>
                </a:tc>
                <a:tc>
                  <a:txBody>
                    <a:bodyPr/>
                    <a:lstStyle/>
                    <a:p>
                      <a:r>
                        <a:rPr lang="vi-VN" sz="1800" kern="1200" dirty="0" smtClean="0">
                          <a:solidFill>
                            <a:schemeClr val="dk1"/>
                          </a:solidFill>
                          <a:latin typeface="+mn-lt"/>
                          <a:ea typeface="+mn-ea"/>
                          <a:cs typeface="+mn-cs"/>
                        </a:rPr>
                        <a:t>Có thể gây ra tác hại lâu dài đến đời sống thủy sinh</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loại độc mãn tính </a:t>
                      </a:r>
                      <a:r>
                        <a:rPr lang="en-US" sz="1800" kern="1200" baseline="0" dirty="0" smtClean="0">
                          <a:solidFill>
                            <a:schemeClr val="dk1"/>
                          </a:solidFill>
                          <a:latin typeface="+mn-lt"/>
                          <a:ea typeface="+mn-ea"/>
                          <a:cs typeface="+mn-cs"/>
                        </a:rPr>
                        <a:t>4</a:t>
                      </a:r>
                      <a:endParaRPr lang="en-US" dirty="0" smtClean="0"/>
                    </a:p>
                  </a:txBody>
                  <a:tcPr/>
                </a:tc>
              </a:tr>
            </a:tbl>
          </a:graphicData>
        </a:graphic>
      </p:graphicFrame>
      <p:graphicFrame>
        <p:nvGraphicFramePr>
          <p:cNvPr id="7" name="Table 6"/>
          <p:cNvGraphicFramePr>
            <a:graphicFrameLocks noGrp="1"/>
          </p:cNvGraphicFramePr>
          <p:nvPr/>
        </p:nvGraphicFramePr>
        <p:xfrm>
          <a:off x="0" y="-304800"/>
          <a:ext cx="9296400" cy="381000"/>
        </p:xfrm>
        <a:graphic>
          <a:graphicData uri="http://schemas.openxmlformats.org/drawingml/2006/table">
            <a:tbl>
              <a:tblPr firstRow="1" bandRow="1">
                <a:tableStyleId>{5C22544A-7EE6-4342-B048-85BDC9FD1C3A}</a:tableStyleId>
              </a:tblPr>
              <a:tblGrid>
                <a:gridCol w="9296400"/>
              </a:tblGrid>
              <a:tr h="381000">
                <a:tc>
                  <a:txBody>
                    <a:bodyPr/>
                    <a:lstStyle/>
                    <a:p>
                      <a:pPr algn="ctr"/>
                      <a:r>
                        <a:rPr lang="vi-VN" sz="1800" b="1" kern="1200" dirty="0" smtClean="0">
                          <a:solidFill>
                            <a:schemeClr val="lt1"/>
                          </a:solidFill>
                          <a:latin typeface="+mn-lt"/>
                          <a:ea typeface="+mn-ea"/>
                          <a:cs typeface="+mn-cs"/>
                        </a:rPr>
                        <a:t>GHS NGUY HIỂM THÔNG TIN BÁO CÁO</a:t>
                      </a:r>
                      <a:endParaRPr lang="en-US" i="1"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8991600" cy="609600"/>
        </p:xfrm>
        <a:graphic>
          <a:graphicData uri="http://schemas.openxmlformats.org/drawingml/2006/table">
            <a:tbl>
              <a:tblPr firstRow="1" bandRow="1">
                <a:tableStyleId>{5C22544A-7EE6-4342-B048-85BDC9FD1C3A}</a:tableStyleId>
              </a:tblPr>
              <a:tblGrid>
                <a:gridCol w="8991600"/>
              </a:tblGrid>
              <a:tr h="609600">
                <a:tc>
                  <a:txBody>
                    <a:bodyPr/>
                    <a:lstStyle/>
                    <a:p>
                      <a:pPr algn="ctr"/>
                      <a:r>
                        <a:rPr lang="vi-VN" sz="1800" b="1" kern="1200" dirty="0" smtClean="0">
                          <a:solidFill>
                            <a:schemeClr val="lt1"/>
                          </a:solidFill>
                          <a:latin typeface="+mn-lt"/>
                          <a:ea typeface="+mn-ea"/>
                          <a:cs typeface="+mn-cs"/>
                        </a:rPr>
                        <a:t>GHS THÔNG TIN BÁO CÁO phòng ngừa </a:t>
                      </a:r>
                      <a:endParaRPr lang="en-US" dirty="0"/>
                    </a:p>
                  </a:txBody>
                  <a:tcPr/>
                </a:tc>
              </a:tr>
            </a:tbl>
          </a:graphicData>
        </a:graphic>
      </p:graphicFrame>
      <p:graphicFrame>
        <p:nvGraphicFramePr>
          <p:cNvPr id="6" name="Table 5"/>
          <p:cNvGraphicFramePr>
            <a:graphicFrameLocks noGrp="1"/>
          </p:cNvGraphicFramePr>
          <p:nvPr/>
        </p:nvGraphicFramePr>
        <p:xfrm>
          <a:off x="-3352802" y="1752600"/>
          <a:ext cx="16230601" cy="72096086"/>
        </p:xfrm>
        <a:graphic>
          <a:graphicData uri="http://schemas.openxmlformats.org/drawingml/2006/table">
            <a:tbl>
              <a:tblPr firstRow="1" bandRow="1">
                <a:tableStyleId>{5C22544A-7EE6-4342-B048-85BDC9FD1C3A}</a:tableStyleId>
              </a:tblPr>
              <a:tblGrid>
                <a:gridCol w="1132369"/>
                <a:gridCol w="4246378"/>
                <a:gridCol w="3993855"/>
                <a:gridCol w="4343400"/>
                <a:gridCol w="2514599"/>
              </a:tblGrid>
              <a:tr h="370115">
                <a:tc>
                  <a:txBody>
                    <a:bodyPr/>
                    <a:lstStyle/>
                    <a:p>
                      <a:r>
                        <a:rPr lang="en-US" dirty="0" smtClean="0"/>
                        <a:t>P</a:t>
                      </a:r>
                      <a:r>
                        <a:rPr lang="en-US" baseline="0" dirty="0" smtClean="0"/>
                        <a:t> - </a:t>
                      </a:r>
                      <a:r>
                        <a:rPr lang="vi-VN" sz="1800" b="1" kern="1200" dirty="0" smtClean="0">
                          <a:solidFill>
                            <a:schemeClr val="lt1"/>
                          </a:solidFill>
                          <a:latin typeface="+mn-lt"/>
                          <a:ea typeface="+mn-ea"/>
                          <a:cs typeface="+mn-cs"/>
                        </a:rPr>
                        <a:t>Mã (1) </a:t>
                      </a:r>
                      <a:endParaRPr lang="en-US" dirty="0"/>
                    </a:p>
                  </a:txBody>
                  <a:tcPr/>
                </a:tc>
                <a:tc>
                  <a:txBody>
                    <a:bodyPr/>
                    <a:lstStyle/>
                    <a:p>
                      <a:r>
                        <a:rPr lang="vi-VN" sz="1800" b="1" kern="1200" dirty="0" smtClean="0">
                          <a:solidFill>
                            <a:schemeClr val="lt1"/>
                          </a:solidFill>
                          <a:latin typeface="+mn-lt"/>
                          <a:ea typeface="+mn-ea"/>
                          <a:cs typeface="+mn-cs"/>
                        </a:rPr>
                        <a:t>Phòng ngừa chung Báo cáo-Phòng chống (2) </a:t>
                      </a:r>
                      <a:endParaRPr lang="en-US" sz="1800" b="1" kern="1200" baseline="0" dirty="0" smtClean="0">
                        <a:solidFill>
                          <a:schemeClr val="lt1"/>
                        </a:solidFill>
                        <a:latin typeface="+mn-lt"/>
                        <a:ea typeface="+mn-ea"/>
                        <a:cs typeface="+mn-cs"/>
                      </a:endParaRPr>
                    </a:p>
                  </a:txBody>
                  <a:tcPr/>
                </a:tc>
                <a:tc>
                  <a:txBody>
                    <a:bodyPr/>
                    <a:lstStyle/>
                    <a:p>
                      <a:r>
                        <a:rPr lang="vi-VN" sz="1800" b="1" kern="1200" dirty="0" smtClean="0">
                          <a:solidFill>
                            <a:schemeClr val="lt1"/>
                          </a:solidFill>
                          <a:latin typeface="+mn-lt"/>
                          <a:ea typeface="+mn-ea"/>
                          <a:cs typeface="+mn-cs"/>
                        </a:rPr>
                        <a:t>Loại nguy hiểm (3) </a:t>
                      </a:r>
                      <a:endParaRPr lang="en-US" dirty="0"/>
                    </a:p>
                  </a:txBody>
                  <a:tcPr/>
                </a:tc>
                <a:tc>
                  <a:txBody>
                    <a:bodyPr/>
                    <a:lstStyle/>
                    <a:p>
                      <a:r>
                        <a:rPr lang="vi-VN" sz="1800" b="1" kern="1200" dirty="0" smtClean="0">
                          <a:solidFill>
                            <a:schemeClr val="lt1"/>
                          </a:solidFill>
                          <a:latin typeface="+mn-lt"/>
                          <a:ea typeface="+mn-ea"/>
                          <a:cs typeface="+mn-cs"/>
                        </a:rPr>
                        <a:t>Loại nguy hiểm (4) </a:t>
                      </a:r>
                      <a:endParaRPr lang="en-US" dirty="0"/>
                    </a:p>
                  </a:txBody>
                  <a:tcPr/>
                </a:tc>
                <a:tc>
                  <a:txBody>
                    <a:bodyPr/>
                    <a:lstStyle/>
                    <a:p>
                      <a:r>
                        <a:rPr lang="vi-VN" sz="1800" b="1" kern="1200" dirty="0" smtClean="0">
                          <a:solidFill>
                            <a:schemeClr val="lt1"/>
                          </a:solidFill>
                          <a:latin typeface="+mn-lt"/>
                          <a:ea typeface="+mn-ea"/>
                          <a:cs typeface="+mn-cs"/>
                        </a:rPr>
                        <a:t>Điều kiện sử dụng (5)</a:t>
                      </a:r>
                      <a:endParaRPr lang="en-US" dirty="0"/>
                    </a:p>
                  </a:txBody>
                  <a:tcPr/>
                </a:tc>
              </a:tr>
              <a:tr h="311331">
                <a:tc rowSpan="5">
                  <a:txBody>
                    <a:bodyPr/>
                    <a:lstStyle/>
                    <a:p>
                      <a:r>
                        <a:rPr lang="en-US" sz="1800" kern="1200" baseline="0" dirty="0" smtClean="0">
                          <a:solidFill>
                            <a:schemeClr val="dk1"/>
                          </a:solidFill>
                          <a:latin typeface="+mn-lt"/>
                          <a:ea typeface="+mn-ea"/>
                          <a:cs typeface="+mn-cs"/>
                        </a:rPr>
                        <a:t>P201</a:t>
                      </a:r>
                      <a:endParaRPr lang="en-US" dirty="0"/>
                    </a:p>
                  </a:txBody>
                  <a:tcPr/>
                </a:tc>
                <a:tc rowSpan="5">
                  <a:txBody>
                    <a:bodyPr/>
                    <a:lstStyle/>
                    <a:p>
                      <a:r>
                        <a:rPr lang="vi-VN" sz="1800" kern="1200" dirty="0" smtClean="0">
                          <a:solidFill>
                            <a:schemeClr val="dk1"/>
                          </a:solidFill>
                          <a:latin typeface="+mn-lt"/>
                          <a:ea typeface="+mn-ea"/>
                          <a:cs typeface="+mn-cs"/>
                        </a:rPr>
                        <a:t>Lấy hướng dẫn đặc biệt trước khi sử dụng.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342900" indent="-342900">
                        <a:buNone/>
                      </a:pPr>
                      <a:r>
                        <a:rPr lang="vi-VN" sz="1800" kern="1200" dirty="0" smtClean="0">
                          <a:solidFill>
                            <a:schemeClr val="dk1"/>
                          </a:solidFill>
                          <a:latin typeface="+mn-lt"/>
                          <a:ea typeface="+mn-ea"/>
                          <a:cs typeface="+mn-cs"/>
                        </a:rPr>
                        <a:t>chất nổ không ổn định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Đột biến tế bào mầm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39783">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gây ung thư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989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989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Hiệu ứng trên hoặc thông qua cho con bú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4">
                  <a:txBody>
                    <a:bodyPr/>
                    <a:lstStyle/>
                    <a:p>
                      <a:r>
                        <a:rPr lang="en-US" sz="1800" kern="1200" baseline="0" dirty="0" smtClean="0">
                          <a:solidFill>
                            <a:schemeClr val="dk1"/>
                          </a:solidFill>
                          <a:latin typeface="+mn-lt"/>
                          <a:ea typeface="+mn-ea"/>
                          <a:cs typeface="+mn-cs"/>
                        </a:rPr>
                        <a:t>P202</a:t>
                      </a:r>
                      <a:endParaRPr lang="en-US" dirty="0"/>
                    </a:p>
                  </a:txBody>
                  <a:tcPr/>
                </a:tc>
                <a:tc rowSpan="4">
                  <a:txBody>
                    <a:bodyPr/>
                    <a:lstStyle/>
                    <a:p>
                      <a:r>
                        <a:rPr lang="vi-VN" sz="1800" kern="1200" dirty="0" smtClean="0">
                          <a:solidFill>
                            <a:schemeClr val="dk1"/>
                          </a:solidFill>
                          <a:latin typeface="+mn-lt"/>
                          <a:ea typeface="+mn-ea"/>
                          <a:cs typeface="+mn-cs"/>
                        </a:rPr>
                        <a:t>Không xử lý cho đến khi tất cả các biện pháp phòng ngừa an toàn đã được đọc và hiểu. </a:t>
                      </a:r>
                      <a:endParaRPr lang="en-US" dirty="0"/>
                    </a:p>
                  </a:txBody>
                  <a:tcPr/>
                </a:tc>
                <a:tc>
                  <a:txBody>
                    <a:bodyPr/>
                    <a:lstStyle/>
                    <a:p>
                      <a:pPr marL="342900" indent="-342900">
                        <a:buNone/>
                      </a:pPr>
                      <a:r>
                        <a:rPr lang="vi-VN" sz="1800" kern="1200" dirty="0" smtClean="0">
                          <a:solidFill>
                            <a:schemeClr val="dk1"/>
                          </a:solidFill>
                          <a:latin typeface="+mn-lt"/>
                          <a:ea typeface="+mn-ea"/>
                          <a:cs typeface="+mn-cs"/>
                        </a:rPr>
                        <a:t>vật liệu nổ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342900" indent="-342900">
                        <a:buNone/>
                      </a:pPr>
                      <a:r>
                        <a:rPr lang="vi-VN" sz="1800" kern="1200" dirty="0" smtClean="0">
                          <a:solidFill>
                            <a:schemeClr val="dk1"/>
                          </a:solidFill>
                          <a:latin typeface="+mn-lt"/>
                          <a:ea typeface="+mn-ea"/>
                          <a:cs typeface="+mn-cs"/>
                        </a:rPr>
                        <a:t>chất nổ không ổn định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Đột biến tế bào mầm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gây ung thư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độc tính sinh sản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342900" indent="-342900">
                        <a:buNone/>
                      </a:pPr>
                      <a:r>
                        <a:rPr lang="en-US" sz="1800" kern="1200" baseline="0" dirty="0" smtClean="0">
                          <a:solidFill>
                            <a:schemeClr val="dk1"/>
                          </a:solidFill>
                          <a:latin typeface="+mn-lt"/>
                          <a:ea typeface="+mn-ea"/>
                          <a:cs typeface="+mn-cs"/>
                        </a:rPr>
                        <a:t>1A, 1B, 2</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r>
              <a:tr h="446314">
                <a:tc rowSpan="11">
                  <a:txBody>
                    <a:bodyPr/>
                    <a:lstStyle/>
                    <a:p>
                      <a:r>
                        <a:rPr lang="en-US" sz="1800" kern="1200" baseline="0" dirty="0" smtClean="0">
                          <a:solidFill>
                            <a:schemeClr val="dk1"/>
                          </a:solidFill>
                          <a:latin typeface="+mn-lt"/>
                          <a:ea typeface="+mn-ea"/>
                          <a:cs typeface="+mn-cs"/>
                        </a:rPr>
                        <a:t>P210</a:t>
                      </a:r>
                      <a:endParaRPr lang="en-US" dirty="0"/>
                    </a:p>
                  </a:txBody>
                  <a:tcPr/>
                </a:tc>
                <a:tc rowSpan="11">
                  <a:txBody>
                    <a:bodyPr/>
                    <a:lstStyle/>
                    <a:p>
                      <a:r>
                        <a:rPr lang="vi-VN" sz="1800" kern="1200" dirty="0" smtClean="0">
                          <a:solidFill>
                            <a:schemeClr val="dk1"/>
                          </a:solidFill>
                          <a:latin typeface="+mn-lt"/>
                          <a:ea typeface="+mn-ea"/>
                          <a:cs typeface="+mn-cs"/>
                        </a:rPr>
                        <a:t>Tránh xa sức nóng / tia lửa / lửa / bề mặt nóng. - Không hút thuốc. </a:t>
                      </a:r>
                      <a:endParaRPr lang="en-US" dirty="0"/>
                    </a:p>
                  </a:txBody>
                  <a:tcPr/>
                </a:tc>
                <a:tc>
                  <a:txBody>
                    <a:bodyPr/>
                    <a:lstStyle/>
                    <a:p>
                      <a:pPr marL="342900" indent="-342900">
                        <a:buNone/>
                      </a:pPr>
                      <a:r>
                        <a:rPr lang="vi-VN" sz="1800" kern="1200" dirty="0" smtClean="0">
                          <a:solidFill>
                            <a:schemeClr val="dk1"/>
                          </a:solidFill>
                          <a:latin typeface="+mn-lt"/>
                          <a:ea typeface="+mn-ea"/>
                          <a:cs typeface="+mn-cs"/>
                        </a:rPr>
                        <a:t>vật liệu nổ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342900" indent="-342900">
                        <a:buNone/>
                      </a:pPr>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1.1, 1.2, 1.3,1.4, 1.5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r>
                        <a:rPr lang="vi-VN" sz="1800" kern="1200" dirty="0" smtClean="0">
                          <a:solidFill>
                            <a:schemeClr val="dk1"/>
                          </a:solidFill>
                          <a:latin typeface="+mn-lt"/>
                          <a:ea typeface="+mn-ea"/>
                          <a:cs typeface="+mn-cs"/>
                        </a:rPr>
                        <a:t>Nhà sản xuất / nhà cung cấp để xác định nguồn đánh lửa áp dụng (s). </a:t>
                      </a:r>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i="1" kern="1200" baseline="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44137">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khí ga dễ cháy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91886">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sol khí dễ cháy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44137">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chất lỏng dễ cháy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70263">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chất rắn dễ cháy</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09451">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Hóa chất tự phản ứng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38546">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chất lỏng tự cháy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92826">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chất rắn tự cháy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en-US" sz="1800" kern="1200" baseline="0" dirty="0" smtClean="0">
                          <a:solidFill>
                            <a:schemeClr val="dk1"/>
                          </a:solidFill>
                          <a:latin typeface="+mn-lt"/>
                          <a:ea typeface="+mn-ea"/>
                          <a:cs typeface="+mn-cs"/>
                        </a:rPr>
                        <a:t>Organic peroxides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peroxit hữu cơ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Chỉ định để giữ cho khỏi nóng. </a:t>
                      </a:r>
                      <a:endParaRPr lang="en-US" sz="1800" i="1" kern="1200" baseline="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chất rắn oxy hóa </a:t>
                      </a:r>
                      <a:endParaRPr lang="en-US" sz="1800" kern="1200" baseline="0" dirty="0" smtClean="0">
                        <a:solidFill>
                          <a:schemeClr val="dk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342900" indent="-342900">
                        <a:buNone/>
                      </a:pPr>
                      <a:r>
                        <a:rPr lang="en-US" sz="1800" kern="1200" baseline="0" dirty="0" smtClean="0">
                          <a:solidFill>
                            <a:schemeClr val="dk1"/>
                          </a:solidFill>
                          <a:latin typeface="+mn-lt"/>
                          <a:ea typeface="+mn-ea"/>
                          <a:cs typeface="+mn-cs"/>
                        </a:rPr>
                        <a:t>1, 2, 3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P211</a:t>
                      </a:r>
                      <a:endParaRPr lang="en-US" dirty="0"/>
                    </a:p>
                  </a:txBody>
                  <a:tcPr/>
                </a:tc>
                <a:tc>
                  <a:txBody>
                    <a:bodyPr/>
                    <a:lstStyle/>
                    <a:p>
                      <a:r>
                        <a:rPr lang="vi-VN" sz="1800" kern="1200" dirty="0" smtClean="0">
                          <a:solidFill>
                            <a:schemeClr val="dk1"/>
                          </a:solidFill>
                          <a:latin typeface="+mn-lt"/>
                          <a:ea typeface="+mn-ea"/>
                          <a:cs typeface="+mn-cs"/>
                        </a:rPr>
                        <a:t>Không phun vào ngọn lửa hay nguồn bắt lửa khác. </a:t>
                      </a:r>
                      <a:endParaRPr lang="en-US" dirty="0"/>
                    </a:p>
                  </a:txBody>
                  <a:tcPr/>
                </a:tc>
                <a:tc>
                  <a:txBody>
                    <a:bodyPr/>
                    <a:lstStyle/>
                    <a:p>
                      <a:r>
                        <a:rPr lang="vi-VN" sz="1800" kern="1200" dirty="0" smtClean="0">
                          <a:solidFill>
                            <a:schemeClr val="dk1"/>
                          </a:solidFill>
                          <a:latin typeface="+mn-lt"/>
                          <a:ea typeface="+mn-ea"/>
                          <a:cs typeface="+mn-cs"/>
                        </a:rPr>
                        <a:t>sol khí dễ cháy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noFill/>
                      <a:prstDash val="solid"/>
                      <a:round/>
                      <a:headEnd type="none" w="med" len="med"/>
                      <a:tailEnd type="none" w="med" len="med"/>
                    </a:lnT>
                  </a:tcPr>
                </a:tc>
                <a:tc>
                  <a:txBody>
                    <a:bodyPr/>
                    <a:lstStyle/>
                    <a:p>
                      <a:endParaRPr lang="en-US" dirty="0"/>
                    </a:p>
                  </a:txBody>
                  <a:tcPr/>
                </a:tc>
              </a:tr>
              <a:tr h="457200">
                <a:tc rowSpan="7">
                  <a:txBody>
                    <a:bodyPr/>
                    <a:lstStyle/>
                    <a:p>
                      <a:r>
                        <a:rPr lang="en-US" sz="1800" kern="1200" baseline="0" dirty="0" smtClean="0">
                          <a:solidFill>
                            <a:schemeClr val="dk1"/>
                          </a:solidFill>
                          <a:latin typeface="+mn-lt"/>
                          <a:ea typeface="+mn-ea"/>
                          <a:cs typeface="+mn-cs"/>
                        </a:rPr>
                        <a:t>P220</a:t>
                      </a:r>
                      <a:endParaRPr lang="en-US" dirty="0"/>
                    </a:p>
                  </a:txBody>
                  <a:tcPr/>
                </a:tc>
                <a:tc rowSpan="7">
                  <a:txBody>
                    <a:bodyPr/>
                    <a:lstStyle/>
                    <a:p>
                      <a:r>
                        <a:rPr lang="vi-VN" sz="1800" kern="1200" dirty="0" smtClean="0">
                          <a:solidFill>
                            <a:schemeClr val="dk1"/>
                          </a:solidFill>
                          <a:latin typeface="+mn-lt"/>
                          <a:ea typeface="+mn-ea"/>
                          <a:cs typeface="+mn-cs"/>
                        </a:rPr>
                        <a:t>Giữ / cửa hàng đi từ quần áo / ... / vật liệu dễ cháy. </a:t>
                      </a:r>
                      <a:endParaRPr lang="en-US" dirty="0"/>
                    </a:p>
                  </a:txBody>
                  <a:tcPr/>
                </a:tc>
                <a:tc>
                  <a:txBody>
                    <a:bodyPr/>
                    <a:lstStyle/>
                    <a:p>
                      <a:pPr marL="342900" indent="-342900">
                        <a:buNone/>
                      </a:pPr>
                      <a:r>
                        <a:rPr lang="vi-VN" sz="1800" kern="1200" dirty="0" smtClean="0">
                          <a:solidFill>
                            <a:schemeClr val="dk1"/>
                          </a:solidFill>
                          <a:latin typeface="+mn-lt"/>
                          <a:ea typeface="+mn-ea"/>
                          <a:cs typeface="+mn-cs"/>
                        </a:rPr>
                        <a:t>khí oxy hóa </a:t>
                      </a:r>
                      <a:endParaRPr lang="en-US" sz="1800"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1</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 Hãng sản xuất / nhà cung cấp để xác định vật liệu không tương thích. </a:t>
                      </a:r>
                      <a:endParaRPr lang="en-US" dirty="0"/>
                    </a:p>
                  </a:txBody>
                  <a:tcPr>
                    <a:lnB w="12700" cap="flat" cmpd="sng" algn="ctr">
                      <a:solidFill>
                        <a:schemeClr val="tx1"/>
                      </a:solidFill>
                      <a:prstDash val="solid"/>
                      <a:round/>
                      <a:headEnd type="none" w="med" len="med"/>
                      <a:tailEnd type="none" w="med" len="med"/>
                    </a:lnB>
                  </a:tcPr>
                </a:tc>
              </a:tr>
              <a:tr h="228600">
                <a:tc vMerge="1">
                  <a:txBody>
                    <a:bodyPr/>
                    <a:lstStyle/>
                    <a:p>
                      <a:endParaRPr lang="en-US"/>
                    </a:p>
                  </a:txBody>
                  <a:tcPr/>
                </a:tc>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Hóa chất tự phản ứng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 B, C,D, E, F</a:t>
                      </a:r>
                      <a:endParaRPr lang="en-US" dirty="0" smtClean="0"/>
                    </a:p>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rowSpan="2">
                  <a:txBody>
                    <a:bodyPr/>
                    <a:lstStyle/>
                    <a:p>
                      <a:pPr marL="342900" indent="-342900">
                        <a:buNone/>
                      </a:pPr>
                      <a:r>
                        <a:rPr lang="vi-VN" sz="1800" kern="1200" dirty="0" smtClean="0">
                          <a:solidFill>
                            <a:schemeClr val="dk1"/>
                          </a:solidFill>
                          <a:latin typeface="+mn-lt"/>
                          <a:ea typeface="+mn-ea"/>
                          <a:cs typeface="+mn-cs"/>
                        </a:rPr>
                        <a:t>chất lỏng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Hãng sản xuất / nhà cung cấp để xác định vật liệu không tương thích.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để giữ cho khỏi quần áo cũng như vật liệu không tương thích khác.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2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Hãng sản xuất / nhà cung cấp để xác định vật liệu không tương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vMerge="1">
                  <a:txBody>
                    <a:bodyPr/>
                    <a:lstStyle/>
                    <a:p>
                      <a:endParaRPr lang="en-US"/>
                    </a:p>
                  </a:txBody>
                  <a:tcPr/>
                </a:tc>
                <a:tc vMerge="1">
                  <a:txBody>
                    <a:bodyPr/>
                    <a:lstStyle/>
                    <a:p>
                      <a:endParaRPr lang="en-US"/>
                    </a:p>
                  </a:txBody>
                  <a:tcPr/>
                </a:tc>
                <a:tc rowSpan="2">
                  <a:txBody>
                    <a:bodyPr/>
                    <a:lstStyle/>
                    <a:p>
                      <a:pPr marL="342900" indent="-342900">
                        <a:buNone/>
                      </a:pPr>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Hãng sản xuất / nhà cung cấp để xác định vật liệu không tương thích.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để giữ cho khỏi quần áo cũng như vật liệu không tương thích khác.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2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kern="1200" baseline="0" dirty="0" smtClean="0">
                          <a:solidFill>
                            <a:schemeClr val="dk1"/>
                          </a:solidFill>
                          <a:latin typeface="+mn-lt"/>
                          <a:ea typeface="+mn-ea"/>
                          <a:cs typeface="+mn-cs"/>
                        </a:rPr>
                        <a:t>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 Hãng sản xuất / nhà cung cấp để xác định vật liệu không tương thích.</a:t>
                      </a:r>
                      <a:endParaRPr lang="en-US" dirty="0"/>
                    </a:p>
                  </a:txBody>
                  <a:tcPr>
                    <a:lnT w="12700" cap="flat" cmpd="sng" algn="ctr">
                      <a:solidFill>
                        <a:schemeClr val="tx1"/>
                      </a:solidFill>
                      <a:prstDash val="solid"/>
                      <a:round/>
                      <a:headEnd type="none" w="med" len="med"/>
                      <a:tailEnd type="none" w="med" len="med"/>
                    </a:lnT>
                  </a:tcPr>
                </a:tc>
              </a:tr>
              <a:tr h="0">
                <a:tc vMerge="1">
                  <a:txBody>
                    <a:bodyPr/>
                    <a:lstStyle/>
                    <a:p>
                      <a:endParaRPr lang="en-US"/>
                    </a:p>
                  </a:txBody>
                  <a:tcPr/>
                </a:tc>
                <a:tc vMerge="1">
                  <a:txBody>
                    <a:bodyPr/>
                    <a:lstStyle/>
                    <a:p>
                      <a:endParaRPr lang="en-US"/>
                    </a:p>
                  </a:txBody>
                  <a:tcPr/>
                </a:tc>
                <a:tc>
                  <a:txBody>
                    <a:bodyPr/>
                    <a:lstStyle/>
                    <a:p>
                      <a:pPr marL="342900" indent="-342900">
                        <a:buNone/>
                      </a:pPr>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P221</a:t>
                      </a:r>
                      <a:endParaRPr lang="en-US" dirty="0"/>
                    </a:p>
                  </a:txBody>
                  <a:tcPr/>
                </a:tc>
                <a:tc rowSpan="2">
                  <a:txBody>
                    <a:bodyPr/>
                    <a:lstStyle/>
                    <a:p>
                      <a:r>
                        <a:rPr lang="vi-VN" sz="1800" kern="1200" dirty="0" smtClean="0">
                          <a:solidFill>
                            <a:schemeClr val="dk1"/>
                          </a:solidFill>
                          <a:latin typeface="+mn-lt"/>
                          <a:ea typeface="+mn-ea"/>
                          <a:cs typeface="+mn-cs"/>
                        </a:rPr>
                        <a:t>Thực hiện bất kỳ biện pháp phòng ngừa để tránh pha trộn với các chất dễ cháy / ... </a:t>
                      </a:r>
                      <a:endParaRPr lang="en-US"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 Hãng sản xuất / nhà cung cấp để xác định vật liệu không tương thích.</a:t>
                      </a:r>
                      <a:endParaRPr lang="en-US" dirty="0"/>
                    </a:p>
                  </a:txBody>
                  <a:tcPr/>
                </a:tc>
              </a:tr>
              <a:tr h="32004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2">
                  <a:txBody>
                    <a:bodyPr/>
                    <a:lstStyle/>
                    <a:p>
                      <a:r>
                        <a:rPr lang="en-US" sz="1800" kern="1200" baseline="0" dirty="0" smtClean="0">
                          <a:solidFill>
                            <a:schemeClr val="dk1"/>
                          </a:solidFill>
                          <a:latin typeface="+mn-lt"/>
                          <a:ea typeface="+mn-ea"/>
                          <a:cs typeface="+mn-cs"/>
                        </a:rPr>
                        <a:t>P222</a:t>
                      </a:r>
                      <a:endParaRPr lang="en-US" dirty="0"/>
                    </a:p>
                  </a:txBody>
                  <a:tcPr/>
                </a:tc>
                <a:tc rowSpan="2">
                  <a:txBody>
                    <a:bodyPr/>
                    <a:lstStyle/>
                    <a:p>
                      <a:r>
                        <a:rPr lang="vi-VN" sz="1800" kern="1200" dirty="0" smtClean="0">
                          <a:solidFill>
                            <a:schemeClr val="dk1"/>
                          </a:solidFill>
                          <a:latin typeface="+mn-lt"/>
                          <a:ea typeface="+mn-ea"/>
                          <a:cs typeface="+mn-cs"/>
                        </a:rPr>
                        <a:t>Không cho phép tiếp xúc với không khí. </a:t>
                      </a:r>
                      <a:endParaRPr lang="en-US" dirty="0"/>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85058">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P223</a:t>
                      </a:r>
                      <a:endParaRPr lang="en-US" dirty="0"/>
                    </a:p>
                  </a:txBody>
                  <a:tcPr/>
                </a:tc>
                <a:tc>
                  <a:txBody>
                    <a:bodyPr/>
                    <a:lstStyle/>
                    <a:p>
                      <a:r>
                        <a:rPr lang="vi-VN" sz="1800" kern="1200" dirty="0" smtClean="0">
                          <a:solidFill>
                            <a:schemeClr val="dk1"/>
                          </a:solidFill>
                          <a:latin typeface="+mn-lt"/>
                          <a:ea typeface="+mn-ea"/>
                          <a:cs typeface="+mn-cs"/>
                        </a:rPr>
                        <a:t>Tránh xa bất kỳ liên hệ có thể với nước, vì phản ứng bạo lực và lửa cháy có thể.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P230</a:t>
                      </a:r>
                      <a:endParaRPr lang="en-US" dirty="0"/>
                    </a:p>
                  </a:txBody>
                  <a:tcPr/>
                </a:tc>
                <a:tc>
                  <a:txBody>
                    <a:bodyPr/>
                    <a:lstStyle/>
                    <a:p>
                      <a:r>
                        <a:rPr lang="vi-VN" sz="1800" kern="1200" dirty="0" smtClean="0">
                          <a:solidFill>
                            <a:schemeClr val="dk1"/>
                          </a:solidFill>
                          <a:latin typeface="+mn-lt"/>
                          <a:ea typeface="+mn-ea"/>
                          <a:cs typeface="+mn-cs"/>
                        </a:rPr>
                        <a:t>Giữ ướt với ...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1.1, 1.2, 1.3, 1.5</a:t>
                      </a:r>
                      <a:endParaRPr lang="en-US" dirty="0"/>
                    </a:p>
                  </a:txBody>
                  <a:tcPr/>
                </a:tc>
                <a:tc>
                  <a:txBody>
                    <a:bodyPr/>
                    <a:lstStyle/>
                    <a:p>
                      <a:r>
                        <a:rPr lang="vi-VN" sz="1800" kern="1200" dirty="0" smtClean="0">
                          <a:solidFill>
                            <a:schemeClr val="dk1"/>
                          </a:solidFill>
                          <a:latin typeface="+mn-lt"/>
                          <a:ea typeface="+mn-ea"/>
                          <a:cs typeface="+mn-cs"/>
                        </a:rPr>
                        <a:t>... Hãng sản xuất / nhà cung cấp để xác định các tài liệu thích hợp.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khô làm tăng nguy cơ nổ, trừ khi cần thiết cho sản xuất hoặc điều hành các quy trình (ví dụ như nitrocellulose). </a:t>
                      </a:r>
                      <a:endParaRPr lang="en-US" dirty="0"/>
                    </a:p>
                  </a:txBody>
                  <a:tcPr/>
                </a:tc>
              </a:tr>
              <a:tr h="370115">
                <a:tc>
                  <a:txBody>
                    <a:bodyPr/>
                    <a:lstStyle/>
                    <a:p>
                      <a:r>
                        <a:rPr lang="en-US" sz="1800" kern="1200" baseline="0" dirty="0" smtClean="0">
                          <a:solidFill>
                            <a:schemeClr val="dk1"/>
                          </a:solidFill>
                          <a:latin typeface="+mn-lt"/>
                          <a:ea typeface="+mn-ea"/>
                          <a:cs typeface="+mn-cs"/>
                        </a:rPr>
                        <a:t>P231</a:t>
                      </a:r>
                      <a:endParaRPr lang="en-US" dirty="0"/>
                    </a:p>
                  </a:txBody>
                  <a:tcPr/>
                </a:tc>
                <a:tc>
                  <a:txBody>
                    <a:bodyPr/>
                    <a:lstStyle/>
                    <a:p>
                      <a:r>
                        <a:rPr lang="vi-VN" sz="1800" kern="1200" dirty="0" smtClean="0">
                          <a:solidFill>
                            <a:schemeClr val="dk1"/>
                          </a:solidFill>
                          <a:latin typeface="+mn-lt"/>
                          <a:ea typeface="+mn-ea"/>
                          <a:cs typeface="+mn-cs"/>
                        </a:rPr>
                        <a:t>Xử lý theo khí trơ.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P232</a:t>
                      </a:r>
                      <a:endParaRPr lang="en-US" dirty="0"/>
                    </a:p>
                  </a:txBody>
                  <a:tcPr/>
                </a:tc>
                <a:tc>
                  <a:txBody>
                    <a:bodyPr/>
                    <a:lstStyle/>
                    <a:p>
                      <a:r>
                        <a:rPr lang="vi-VN" sz="1800" kern="1200" dirty="0" smtClean="0">
                          <a:solidFill>
                            <a:schemeClr val="dk1"/>
                          </a:solidFill>
                          <a:latin typeface="+mn-lt"/>
                          <a:ea typeface="+mn-ea"/>
                          <a:cs typeface="+mn-cs"/>
                        </a:rPr>
                        <a:t>Tránh ẩm.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185058">
                <a:tc rowSpan="4">
                  <a:txBody>
                    <a:bodyPr/>
                    <a:lstStyle/>
                    <a:p>
                      <a:r>
                        <a:rPr lang="en-US" sz="1800" kern="1200" baseline="0" dirty="0" smtClean="0">
                          <a:solidFill>
                            <a:schemeClr val="dk1"/>
                          </a:solidFill>
                          <a:latin typeface="+mn-lt"/>
                          <a:ea typeface="+mn-ea"/>
                          <a:cs typeface="+mn-cs"/>
                        </a:rPr>
                        <a:t>P233</a:t>
                      </a:r>
                      <a:endParaRPr lang="en-US" dirty="0"/>
                    </a:p>
                  </a:txBody>
                  <a:tcPr/>
                </a:tc>
                <a:tc rowSpan="4">
                  <a:txBody>
                    <a:bodyPr/>
                    <a:lstStyle/>
                    <a:p>
                      <a:r>
                        <a:rPr lang="vi-VN" sz="1800" kern="1200" dirty="0" smtClean="0">
                          <a:solidFill>
                            <a:schemeClr val="dk1"/>
                          </a:solidFill>
                          <a:latin typeface="+mn-lt"/>
                          <a:ea typeface="+mn-ea"/>
                          <a:cs typeface="+mn-cs"/>
                        </a:rPr>
                        <a:t>Giữ bao bì kín.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vi-VN" sz="1800" kern="1200" dirty="0" smtClean="0">
                          <a:solidFill>
                            <a:schemeClr val="dk1"/>
                          </a:solidFill>
                          <a:latin typeface="+mn-lt"/>
                          <a:ea typeface="+mn-ea"/>
                          <a:cs typeface="+mn-cs"/>
                        </a:rPr>
                        <a:t>- Nếu sản phẩm là dễ bay hơi để tạo ra bầu không khí độc hại.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3">
                  <a:txBody>
                    <a:bodyPr/>
                    <a:lstStyle/>
                    <a:p>
                      <a:r>
                        <a:rPr lang="en-US" sz="1800" kern="1200" baseline="0" dirty="0" smtClean="0">
                          <a:solidFill>
                            <a:schemeClr val="dk1"/>
                          </a:solidFill>
                          <a:latin typeface="+mn-lt"/>
                          <a:ea typeface="+mn-ea"/>
                          <a:cs typeface="+mn-cs"/>
                        </a:rPr>
                        <a:t>P234</a:t>
                      </a:r>
                      <a:endParaRPr lang="en-US" dirty="0"/>
                    </a:p>
                  </a:txBody>
                  <a:tcPr/>
                </a:tc>
                <a:tc rowSpan="3">
                  <a:txBody>
                    <a:bodyPr/>
                    <a:lstStyle/>
                    <a:p>
                      <a:r>
                        <a:rPr lang="vi-VN" sz="1800" kern="1200" dirty="0" smtClean="0">
                          <a:solidFill>
                            <a:schemeClr val="dk1"/>
                          </a:solidFill>
                          <a:latin typeface="+mn-lt"/>
                          <a:ea typeface="+mn-ea"/>
                          <a:cs typeface="+mn-cs"/>
                        </a:rPr>
                        <a:t>Chỉ giữ lại trong thùng chứa ban đầu. </a:t>
                      </a:r>
                      <a:endParaRPr lang="en-US" dirty="0"/>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261258">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kim loại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85058">
                <a:tc rowSpan="4">
                  <a:txBody>
                    <a:bodyPr/>
                    <a:lstStyle/>
                    <a:p>
                      <a:r>
                        <a:rPr lang="en-US" sz="1800" kern="1200" baseline="0" dirty="0" smtClean="0">
                          <a:solidFill>
                            <a:schemeClr val="dk1"/>
                          </a:solidFill>
                          <a:latin typeface="+mn-lt"/>
                          <a:ea typeface="+mn-ea"/>
                          <a:cs typeface="+mn-cs"/>
                        </a:rPr>
                        <a:t>P235</a:t>
                      </a:r>
                      <a:endParaRPr lang="en-US" dirty="0"/>
                    </a:p>
                  </a:txBody>
                  <a:tcPr/>
                </a:tc>
                <a:tc rowSpan="4">
                  <a:txBody>
                    <a:bodyPr/>
                    <a:lstStyle/>
                    <a:p>
                      <a:r>
                        <a:rPr lang="vi-VN" sz="1800" kern="1200" dirty="0" smtClean="0">
                          <a:solidFill>
                            <a:schemeClr val="dk1"/>
                          </a:solidFill>
                          <a:latin typeface="+mn-lt"/>
                          <a:ea typeface="+mn-ea"/>
                          <a:cs typeface="+mn-cs"/>
                        </a:rPr>
                        <a:t>Giữ mát</a:t>
                      </a:r>
                      <a:r>
                        <a:rPr lang="en-US" sz="1800" kern="1200" dirty="0" smtClean="0">
                          <a:solidFill>
                            <a:schemeClr val="dk1"/>
                          </a:solidFill>
                          <a:latin typeface="+mn-lt"/>
                          <a:ea typeface="+mn-ea"/>
                          <a:cs typeface="+mn-cs"/>
                        </a:rPr>
                        <a:t>.</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261258">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sưởi ấm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P240</a:t>
                      </a:r>
                      <a:endParaRPr lang="en-US" dirty="0"/>
                    </a:p>
                  </a:txBody>
                  <a:tcPr/>
                </a:tc>
                <a:tc rowSpan="3">
                  <a:txBody>
                    <a:bodyPr/>
                    <a:lstStyle/>
                    <a:p>
                      <a:r>
                        <a:rPr lang="vi-VN" sz="1800" kern="1200" dirty="0" smtClean="0">
                          <a:solidFill>
                            <a:schemeClr val="dk1"/>
                          </a:solidFill>
                          <a:latin typeface="+mn-lt"/>
                          <a:ea typeface="+mn-ea"/>
                          <a:cs typeface="+mn-cs"/>
                        </a:rPr>
                        <a:t>Thùng chứa đất / trái phiếu và thiết bị thu.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1.1, 1.2, 1.3, 1.4, 1.5</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Nếu nổ là tĩnh điện nhạy cảm.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Nếu các tài liệu nhạy cảm tĩnh điện là để nạp lại.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sản phẩm là dễ bay hơi để tạo ra bầu không khí độc hại.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dễ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 Nếu các tài liệu nhạy cảm tĩnh điện là để nạp lại. </a:t>
                      </a:r>
                      <a:endParaRPr lang="en-US" dirty="0"/>
                    </a:p>
                  </a:txBody>
                  <a:tcPr>
                    <a:lnT w="12700" cap="flat" cmpd="sng" algn="ctr">
                      <a:solidFill>
                        <a:schemeClr val="tx1"/>
                      </a:solidFill>
                      <a:prstDash val="solid"/>
                      <a:round/>
                      <a:headEnd type="none" w="med" len="med"/>
                      <a:tailEnd type="none" w="med" len="med"/>
                    </a:lnT>
                  </a:tcPr>
                </a:tc>
              </a:tr>
              <a:tr h="457200">
                <a:tc rowSpan="2">
                  <a:txBody>
                    <a:bodyPr/>
                    <a:lstStyle/>
                    <a:p>
                      <a:r>
                        <a:rPr lang="en-US" sz="1800" kern="1200" baseline="0" dirty="0" smtClean="0">
                          <a:solidFill>
                            <a:schemeClr val="dk1"/>
                          </a:solidFill>
                          <a:latin typeface="+mn-lt"/>
                          <a:ea typeface="+mn-ea"/>
                          <a:cs typeface="+mn-cs"/>
                        </a:rPr>
                        <a:t>P241</a:t>
                      </a:r>
                      <a:endParaRPr lang="en-US" dirty="0"/>
                    </a:p>
                  </a:txBody>
                  <a:tcPr/>
                </a:tc>
                <a:tc rowSpan="2">
                  <a:txBody>
                    <a:bodyPr/>
                    <a:lstStyle/>
                    <a:p>
                      <a:r>
                        <a:rPr lang="vi-VN" sz="1800" kern="1200" dirty="0" smtClean="0">
                          <a:solidFill>
                            <a:schemeClr val="dk1"/>
                          </a:solidFill>
                          <a:latin typeface="+mn-lt"/>
                          <a:ea typeface="+mn-ea"/>
                          <a:cs typeface="+mn-cs"/>
                        </a:rPr>
                        <a:t>Sử dụng chống cháy nổ điện / thông gió / ánh sáng / ... / thiết bị.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Hãng sản xuất / nhà cung cấp để xác định các thiết bị khác. </a:t>
                      </a:r>
                      <a:endParaRPr lang="en-US" dirty="0"/>
                    </a:p>
                  </a:txBody>
                  <a:tcPr>
                    <a:lnB w="12700" cap="flat" cmpd="sng" algn="ctr">
                      <a:solidFill>
                        <a:schemeClr val="tx1"/>
                      </a:solidFill>
                      <a:prstDash val="solid"/>
                      <a:round/>
                      <a:headEnd type="none" w="med" len="med"/>
                      <a:tailEnd type="none" w="med" len="med"/>
                    </a:lnB>
                  </a:tcPr>
                </a:tc>
              </a:tr>
              <a:tr h="45720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dễ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 Hãng sản xuất / nhà cung cấp để xác định các thiết bị khác.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đám mây bụi có thể xảy ra.</a:t>
                      </a:r>
                      <a:endParaRPr lang="en-US" dirty="0"/>
                    </a:p>
                  </a:txBody>
                  <a:tcPr>
                    <a:lnT w="12700" cap="flat" cmpd="sng" algn="ctr">
                      <a:solidFill>
                        <a:schemeClr val="tx1"/>
                      </a:solidFill>
                      <a:prstDash val="solid"/>
                      <a:round/>
                      <a:headEnd type="none" w="med" len="med"/>
                      <a:tailEnd type="none" w="med" len="med"/>
                    </a:lnT>
                  </a:tcPr>
                </a:tc>
              </a:tr>
              <a:tr h="370115">
                <a:tc>
                  <a:txBody>
                    <a:bodyPr/>
                    <a:lstStyle/>
                    <a:p>
                      <a:r>
                        <a:rPr lang="en-US" sz="1800" kern="1200" baseline="0" dirty="0" smtClean="0">
                          <a:solidFill>
                            <a:schemeClr val="dk1"/>
                          </a:solidFill>
                          <a:latin typeface="+mn-lt"/>
                          <a:ea typeface="+mn-ea"/>
                          <a:cs typeface="+mn-cs"/>
                        </a:rPr>
                        <a:t>P242</a:t>
                      </a:r>
                      <a:endParaRPr lang="en-US" dirty="0"/>
                    </a:p>
                  </a:txBody>
                  <a:tcPr/>
                </a:tc>
                <a:tc>
                  <a:txBody>
                    <a:bodyPr/>
                    <a:lstStyle/>
                    <a:p>
                      <a:r>
                        <a:rPr lang="vi-VN" sz="1800" kern="1200" dirty="0" smtClean="0">
                          <a:solidFill>
                            <a:schemeClr val="dk1"/>
                          </a:solidFill>
                          <a:latin typeface="+mn-lt"/>
                          <a:ea typeface="+mn-ea"/>
                          <a:cs typeface="+mn-cs"/>
                        </a:rPr>
                        <a:t>Chỉ sử dụng các công cụ không phát tia lửa.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P243</a:t>
                      </a:r>
                      <a:endParaRPr lang="en-US" dirty="0"/>
                    </a:p>
                  </a:txBody>
                  <a:tcPr/>
                </a:tc>
                <a:tc>
                  <a:txBody>
                    <a:bodyPr/>
                    <a:lstStyle/>
                    <a:p>
                      <a:r>
                        <a:rPr lang="vi-VN" sz="1800" kern="1200" dirty="0" smtClean="0">
                          <a:solidFill>
                            <a:schemeClr val="dk1"/>
                          </a:solidFill>
                          <a:latin typeface="+mn-lt"/>
                          <a:ea typeface="+mn-ea"/>
                          <a:cs typeface="+mn-cs"/>
                        </a:rPr>
                        <a:t>Có biện pháp khuyến cáo chống lại sự tích điện tĩnh.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P244</a:t>
                      </a:r>
                      <a:endParaRPr lang="en-US" dirty="0"/>
                    </a:p>
                  </a:txBody>
                  <a:tcPr/>
                </a:tc>
                <a:tc>
                  <a:txBody>
                    <a:bodyPr/>
                    <a:lstStyle/>
                    <a:p>
                      <a:r>
                        <a:rPr lang="vi-VN" sz="1800" kern="1200" dirty="0" smtClean="0">
                          <a:solidFill>
                            <a:schemeClr val="dk1"/>
                          </a:solidFill>
                          <a:latin typeface="+mn-lt"/>
                          <a:ea typeface="+mn-ea"/>
                          <a:cs typeface="+mn-cs"/>
                        </a:rPr>
                        <a:t>Giữ van giảm miễn phí từ mỡ và dầu. </a:t>
                      </a:r>
                      <a:endParaRPr lang="en-US" dirty="0"/>
                    </a:p>
                  </a:txBody>
                  <a:tcPr/>
                </a:tc>
                <a:tc>
                  <a:txBody>
                    <a:bodyPr/>
                    <a:lstStyle/>
                    <a:p>
                      <a:r>
                        <a:rPr lang="vi-VN" sz="1800" kern="1200" dirty="0" smtClean="0">
                          <a:solidFill>
                            <a:schemeClr val="dk1"/>
                          </a:solidFill>
                          <a:latin typeface="+mn-lt"/>
                          <a:ea typeface="+mn-ea"/>
                          <a:cs typeface="+mn-cs"/>
                        </a:rPr>
                        <a:t>khí oxy hóa </a:t>
                      </a:r>
                      <a:endParaRPr lang="en-US" dirty="0"/>
                    </a:p>
                  </a:txBody>
                  <a:tcPr/>
                </a:tc>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P250</a:t>
                      </a:r>
                      <a:endParaRPr lang="en-US" dirty="0"/>
                    </a:p>
                  </a:txBody>
                  <a:tcPr/>
                </a:tc>
                <a:tc>
                  <a:txBody>
                    <a:bodyPr/>
                    <a:lstStyle/>
                    <a:p>
                      <a:r>
                        <a:rPr lang="vi-VN" sz="1800" kern="1200" dirty="0" smtClean="0">
                          <a:solidFill>
                            <a:schemeClr val="dk1"/>
                          </a:solidFill>
                          <a:latin typeface="+mn-lt"/>
                          <a:ea typeface="+mn-ea"/>
                          <a:cs typeface="+mn-cs"/>
                        </a:rPr>
                        <a:t>Không chịu mài / sốc / ... / ma sát. </a:t>
                      </a:r>
                      <a:endParaRPr lang="en-US" dirty="0"/>
                    </a:p>
                  </a:txBody>
                  <a:tcPr/>
                </a:tc>
                <a:tc>
                  <a:txBody>
                    <a:bodyPr/>
                    <a:lstStyle/>
                    <a:p>
                      <a:r>
                        <a:rPr lang="vi-VN" sz="1800" kern="1200" dirty="0" smtClean="0">
                          <a:solidFill>
                            <a:schemeClr val="dk1"/>
                          </a:solidFill>
                          <a:latin typeface="+mn-lt"/>
                          <a:ea typeface="+mn-ea"/>
                          <a:cs typeface="+mn-cs"/>
                        </a:rPr>
                        <a:t>vật liệu nổ</a:t>
                      </a:r>
                      <a:endParaRPr lang="en-US" dirty="0"/>
                    </a:p>
                  </a:txBody>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1.1, 1.2, 1.3, 1.4, 1.5</a:t>
                      </a:r>
                      <a:endParaRPr lang="en-US" dirty="0"/>
                    </a:p>
                  </a:txBody>
                  <a:tcPr/>
                </a:tc>
                <a:tc>
                  <a:txBody>
                    <a:bodyPr/>
                    <a:lstStyle/>
                    <a:p>
                      <a:r>
                        <a:rPr lang="vi-VN" sz="1800" kern="1200" dirty="0" smtClean="0">
                          <a:solidFill>
                            <a:schemeClr val="dk1"/>
                          </a:solidFill>
                          <a:latin typeface="+mn-lt"/>
                          <a:ea typeface="+mn-ea"/>
                          <a:cs typeface="+mn-cs"/>
                        </a:rPr>
                        <a:t>... Hãng sản xuất / nhà cung cấp để xác định xử lý thô áp dụng. </a:t>
                      </a:r>
                      <a:endParaRPr lang="en-US" dirty="0"/>
                    </a:p>
                  </a:txBody>
                  <a:tcPr/>
                </a:tc>
              </a:tr>
              <a:tr h="370115">
                <a:tc>
                  <a:txBody>
                    <a:bodyPr/>
                    <a:lstStyle/>
                    <a:p>
                      <a:r>
                        <a:rPr lang="en-US" sz="1800" kern="1200" baseline="0" dirty="0" smtClean="0">
                          <a:solidFill>
                            <a:schemeClr val="dk1"/>
                          </a:solidFill>
                          <a:latin typeface="+mn-lt"/>
                          <a:ea typeface="+mn-ea"/>
                          <a:cs typeface="+mn-cs"/>
                        </a:rPr>
                        <a:t>P251</a:t>
                      </a:r>
                      <a:endParaRPr lang="en-US" dirty="0"/>
                    </a:p>
                  </a:txBody>
                  <a:tcPr/>
                </a:tc>
                <a:tc>
                  <a:txBody>
                    <a:bodyPr/>
                    <a:lstStyle/>
                    <a:p>
                      <a:r>
                        <a:rPr lang="vi-VN" sz="1800" kern="1200" dirty="0" smtClean="0">
                          <a:solidFill>
                            <a:schemeClr val="dk1"/>
                          </a:solidFill>
                          <a:latin typeface="+mn-lt"/>
                          <a:ea typeface="+mn-ea"/>
                          <a:cs typeface="+mn-cs"/>
                        </a:rPr>
                        <a:t>Bình nén: Không đâm hoặc đốt cháy, ngay cả sau khi sử dụng. </a:t>
                      </a:r>
                      <a:endParaRPr lang="en-US" dirty="0"/>
                    </a:p>
                  </a:txBody>
                  <a:tcPr/>
                </a:tc>
                <a:tc>
                  <a:txBody>
                    <a:bodyPr/>
                    <a:lstStyle/>
                    <a:p>
                      <a:r>
                        <a:rPr lang="vi-VN" sz="1800" kern="1200" dirty="0" smtClean="0">
                          <a:solidFill>
                            <a:schemeClr val="dk1"/>
                          </a:solidFill>
                          <a:latin typeface="+mn-lt"/>
                          <a:ea typeface="+mn-ea"/>
                          <a:cs typeface="+mn-cs"/>
                        </a:rPr>
                        <a:t>sol khí dễ cháy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P260</a:t>
                      </a:r>
                      <a:endParaRPr lang="en-US" dirty="0"/>
                    </a:p>
                  </a:txBody>
                  <a:tcPr/>
                </a:tc>
                <a:tc rowSpan="5">
                  <a:txBody>
                    <a:bodyPr/>
                    <a:lstStyle/>
                    <a:p>
                      <a:r>
                        <a:rPr lang="vi-VN" sz="1800" kern="1200" dirty="0" smtClean="0">
                          <a:solidFill>
                            <a:schemeClr val="dk1"/>
                          </a:solidFill>
                          <a:latin typeface="+mn-lt"/>
                          <a:ea typeface="+mn-ea"/>
                          <a:cs typeface="+mn-cs"/>
                        </a:rPr>
                        <a:t>Không được hít bụi / khói / khí / sương mù / hơi / phun. </a:t>
                      </a:r>
                      <a:br>
                        <a:rPr lang="vi-VN" sz="1800" kern="1200" dirty="0" smtClean="0">
                          <a:solidFill>
                            <a:schemeClr val="dk1"/>
                          </a:solidFill>
                          <a:latin typeface="+mn-lt"/>
                          <a:ea typeface="+mn-ea"/>
                          <a:cs typeface="+mn-cs"/>
                        </a:rPr>
                      </a:b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3">
                  <a:txBody>
                    <a:bodyPr/>
                    <a:lstStyle/>
                    <a:p>
                      <a:r>
                        <a:rPr lang="vi-VN" sz="1800" kern="1200" dirty="0" smtClean="0">
                          <a:solidFill>
                            <a:schemeClr val="dk1"/>
                          </a:solidFill>
                          <a:latin typeface="+mn-lt"/>
                          <a:ea typeface="+mn-ea"/>
                          <a:cs typeface="+mn-cs"/>
                        </a:rPr>
                        <a:t>Nhà sản xuất / nhà cung cấp để xác định điều kiện áp dụng.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mục tiêu cụ thể - tiếp xúc lặp đi lặp lại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 Xác định không thở bụi hay sương.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hít phải các hạt bụi hay sương có thể xảy ra trong quá trình sử dụng.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P261</a:t>
                      </a:r>
                      <a:endParaRPr lang="en-US" dirty="0"/>
                    </a:p>
                  </a:txBody>
                  <a:tcPr/>
                </a:tc>
                <a:tc rowSpan="5">
                  <a:txBody>
                    <a:bodyPr/>
                    <a:lstStyle/>
                    <a:p>
                      <a:r>
                        <a:rPr lang="vi-VN" sz="1800" kern="1200" dirty="0" smtClean="0">
                          <a:solidFill>
                            <a:schemeClr val="dk1"/>
                          </a:solidFill>
                          <a:latin typeface="+mn-lt"/>
                          <a:ea typeface="+mn-ea"/>
                          <a:cs typeface="+mn-cs"/>
                        </a:rPr>
                        <a:t>Tránh hít bụi / khói / khí / sương mù / hơi / phun. </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5">
                  <a:txBody>
                    <a:bodyPr/>
                    <a:lstStyle/>
                    <a:p>
                      <a:r>
                        <a:rPr lang="vi-VN" sz="1800" kern="1200" dirty="0" smtClean="0">
                          <a:solidFill>
                            <a:schemeClr val="dk1"/>
                          </a:solidFill>
                          <a:latin typeface="+mn-lt"/>
                          <a:ea typeface="+mn-ea"/>
                          <a:cs typeface="+mn-cs"/>
                        </a:rPr>
                        <a:t>- Xác định không thở bụi hay sương.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hít phải các hạt bụi hay sương có thể xảy ra trong quá trình sử dụng. </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3916">
                <a:tc>
                  <a:txBody>
                    <a:bodyPr/>
                    <a:lstStyle/>
                    <a:p>
                      <a:r>
                        <a:rPr lang="en-US" sz="1800" kern="1200" baseline="0" dirty="0" smtClean="0">
                          <a:solidFill>
                            <a:schemeClr val="dk1"/>
                          </a:solidFill>
                          <a:latin typeface="+mn-lt"/>
                          <a:ea typeface="+mn-ea"/>
                          <a:cs typeface="+mn-cs"/>
                        </a:rPr>
                        <a:t>P262</a:t>
                      </a:r>
                      <a:endParaRPr lang="en-US" dirty="0"/>
                    </a:p>
                  </a:txBody>
                  <a:tcPr/>
                </a:tc>
                <a:tc>
                  <a:txBody>
                    <a:bodyPr/>
                    <a:lstStyle/>
                    <a:p>
                      <a:r>
                        <a:rPr lang="vi-VN" sz="1800" kern="1200" dirty="0" smtClean="0">
                          <a:solidFill>
                            <a:schemeClr val="dk1"/>
                          </a:solidFill>
                          <a:latin typeface="+mn-lt"/>
                          <a:ea typeface="+mn-ea"/>
                          <a:cs typeface="+mn-cs"/>
                        </a:rPr>
                        <a:t>Không nhận được vào mắt, da, hoặc trên quần áo</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P263</a:t>
                      </a:r>
                      <a:endParaRPr lang="en-US" dirty="0"/>
                    </a:p>
                  </a:txBody>
                  <a:tcPr/>
                </a:tc>
                <a:tc>
                  <a:txBody>
                    <a:bodyPr/>
                    <a:lstStyle/>
                    <a:p>
                      <a:r>
                        <a:rPr lang="vi-VN" sz="1800" kern="1200" dirty="0" smtClean="0">
                          <a:solidFill>
                            <a:schemeClr val="dk1"/>
                          </a:solidFill>
                          <a:latin typeface="+mn-lt"/>
                          <a:ea typeface="+mn-ea"/>
                          <a:cs typeface="+mn-cs"/>
                        </a:rPr>
                        <a:t>Tránh tiếp xúc trong quá trình mang thai / trong khi cho con bú. </a:t>
                      </a:r>
                      <a:endParaRPr lang="en-US" dirty="0"/>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tc>
                <a:tc>
                  <a:txBody>
                    <a:bodyPr/>
                    <a:lstStyle/>
                    <a:p>
                      <a:endParaRPr lang="en-US"/>
                    </a:p>
                  </a:txBody>
                  <a:tcPr/>
                </a:tc>
              </a:tr>
              <a:tr h="185058">
                <a:tc rowSpan="8">
                  <a:txBody>
                    <a:bodyPr/>
                    <a:lstStyle/>
                    <a:p>
                      <a:r>
                        <a:rPr lang="en-US" sz="1800" kern="1200" baseline="0" dirty="0" smtClean="0">
                          <a:solidFill>
                            <a:schemeClr val="dk1"/>
                          </a:solidFill>
                          <a:latin typeface="+mn-lt"/>
                          <a:ea typeface="+mn-ea"/>
                          <a:cs typeface="+mn-cs"/>
                        </a:rPr>
                        <a:t>P264</a:t>
                      </a:r>
                      <a:endParaRPr lang="en-US" dirty="0"/>
                    </a:p>
                  </a:txBody>
                  <a:tcPr/>
                </a:tc>
                <a:tc rowSpan="8">
                  <a:txBody>
                    <a:bodyPr/>
                    <a:lstStyle/>
                    <a:p>
                      <a:r>
                        <a:rPr lang="vi-VN" sz="1800" kern="1200" dirty="0" smtClean="0">
                          <a:solidFill>
                            <a:schemeClr val="dk1"/>
                          </a:solidFill>
                          <a:latin typeface="+mn-lt"/>
                          <a:ea typeface="+mn-ea"/>
                          <a:cs typeface="+mn-cs"/>
                        </a:rPr>
                        <a:t>Rửa thật kỹ sau khi xử lý ....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8">
                  <a:txBody>
                    <a:bodyPr/>
                    <a:lstStyle/>
                    <a:p>
                      <a:r>
                        <a:rPr lang="vi-VN" sz="1800" kern="1200" dirty="0" smtClean="0">
                          <a:solidFill>
                            <a:schemeClr val="dk1"/>
                          </a:solidFill>
                          <a:latin typeface="+mn-lt"/>
                          <a:ea typeface="+mn-ea"/>
                          <a:cs typeface="+mn-cs"/>
                        </a:rPr>
                        <a:t>Nhà sản xuất / nhà cung cấp để xác định các bộ phận của cơ thể phải được rửa sạch sau khi xử lý </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kích ứng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kích ứng mắt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05097">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34983">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mục tiêu cụ thể - tiếp xúc lặp đi lặp lại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P270</a:t>
                      </a:r>
                      <a:endParaRPr lang="en-US" dirty="0"/>
                    </a:p>
                  </a:txBody>
                  <a:tcPr/>
                </a:tc>
                <a:tc rowSpan="5">
                  <a:txBody>
                    <a:bodyPr/>
                    <a:lstStyle/>
                    <a:p>
                      <a:r>
                        <a:rPr lang="vi-VN" sz="1800" kern="1200" dirty="0" smtClean="0">
                          <a:solidFill>
                            <a:schemeClr val="dk1"/>
                          </a:solidFill>
                          <a:latin typeface="+mn-lt"/>
                          <a:ea typeface="+mn-ea"/>
                          <a:cs typeface="+mn-cs"/>
                        </a:rPr>
                        <a:t>Không ăn, uống hoặc hút thuốc khi sử dụng sản phẩm này.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mục tiêu cụ thể - tiếp xúc lặp đi lặp lại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P271</a:t>
                      </a:r>
                      <a:endParaRPr lang="en-US" dirty="0"/>
                    </a:p>
                  </a:txBody>
                  <a:tcPr/>
                </a:tc>
                <a:tc rowSpan="3">
                  <a:txBody>
                    <a:bodyPr/>
                    <a:lstStyle/>
                    <a:p>
                      <a:r>
                        <a:rPr lang="vi-VN" sz="1800" kern="1200" dirty="0" smtClean="0">
                          <a:solidFill>
                            <a:schemeClr val="dk1"/>
                          </a:solidFill>
                          <a:latin typeface="+mn-lt"/>
                          <a:ea typeface="+mn-ea"/>
                          <a:cs typeface="+mn-cs"/>
                        </a:rPr>
                        <a:t>Chỉ ngoài trời hoặc trong một khu vực thông thoáng sử dụng. </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6996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P272</a:t>
                      </a:r>
                      <a:endParaRPr lang="en-US" dirty="0"/>
                    </a:p>
                  </a:txBody>
                  <a:tcPr/>
                </a:tc>
                <a:tc>
                  <a:txBody>
                    <a:bodyPr/>
                    <a:lstStyle/>
                    <a:p>
                      <a:r>
                        <a:rPr lang="vi-VN" sz="1800" kern="1200" dirty="0" smtClean="0">
                          <a:solidFill>
                            <a:schemeClr val="dk1"/>
                          </a:solidFill>
                          <a:latin typeface="+mn-lt"/>
                          <a:ea typeface="+mn-ea"/>
                          <a:cs typeface="+mn-cs"/>
                        </a:rPr>
                        <a:t>Quần áo làm việc bị ô nhiễm không được phép ra khỏi nơi làm việc </a:t>
                      </a:r>
                      <a:endParaRPr lang="en-US" dirty="0"/>
                    </a:p>
                  </a:txBody>
                  <a:tcPr/>
                </a:tc>
                <a:tc>
                  <a:txBody>
                    <a:bodyPr/>
                    <a:lstStyle/>
                    <a:p>
                      <a:r>
                        <a:rPr lang="vi-VN" sz="1800" kern="1200" dirty="0" smtClean="0">
                          <a:solidFill>
                            <a:schemeClr val="dk1"/>
                          </a:solidFill>
                          <a:latin typeface="+mn-lt"/>
                          <a:ea typeface="+mn-ea"/>
                          <a:cs typeface="+mn-cs"/>
                        </a:rPr>
                        <a:t>mẫn cảm da </a:t>
                      </a:r>
                      <a:endParaRPr lang="en-US" dirty="0"/>
                    </a:p>
                  </a:txBody>
                  <a:tcPr/>
                </a:tc>
                <a:tc>
                  <a:txBody>
                    <a:bodyPr/>
                    <a:lstStyle/>
                    <a:p>
                      <a:r>
                        <a:rPr lang="en-US" dirty="0" smtClean="0"/>
                        <a:t>1</a:t>
                      </a:r>
                      <a:endParaRPr lang="en-US" dirty="0"/>
                    </a:p>
                  </a:txBody>
                  <a:tcPr/>
                </a:tc>
                <a:tc>
                  <a:txBody>
                    <a:bodyPr/>
                    <a:lstStyle/>
                    <a:p>
                      <a:endParaRPr lang="en-US"/>
                    </a:p>
                  </a:txBody>
                  <a:tcPr/>
                </a:tc>
              </a:tr>
              <a:tr h="518160">
                <a:tc rowSpan="3">
                  <a:txBody>
                    <a:bodyPr/>
                    <a:lstStyle/>
                    <a:p>
                      <a:r>
                        <a:rPr lang="en-US" sz="1800" kern="1200" baseline="0" dirty="0" smtClean="0">
                          <a:solidFill>
                            <a:schemeClr val="dk1"/>
                          </a:solidFill>
                          <a:latin typeface="+mn-lt"/>
                          <a:ea typeface="+mn-ea"/>
                          <a:cs typeface="+mn-cs"/>
                        </a:rPr>
                        <a:t>P273</a:t>
                      </a:r>
                      <a:endParaRPr lang="en-US" dirty="0"/>
                    </a:p>
                  </a:txBody>
                  <a:tcPr/>
                </a:tc>
                <a:tc rowSpan="3">
                  <a:txBody>
                    <a:bodyPr/>
                    <a:lstStyle/>
                    <a:p>
                      <a:r>
                        <a:rPr lang="vi-VN" sz="1800" kern="1200" dirty="0" smtClean="0">
                          <a:solidFill>
                            <a:schemeClr val="dk1"/>
                          </a:solidFill>
                          <a:latin typeface="+mn-lt"/>
                          <a:ea typeface="+mn-ea"/>
                          <a:cs typeface="+mn-cs"/>
                        </a:rPr>
                        <a:t>Tránh thải ra môi trường. </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nguy hiểm thủy sản cấp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Nếu điều này không phải là mục đích sử dụng. </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pPr rtl="0"/>
                      <a:r>
                        <a:rPr lang="vi-VN" sz="1800" kern="1200" dirty="0" smtClean="0">
                          <a:solidFill>
                            <a:schemeClr val="dk1"/>
                          </a:solidFill>
                          <a:latin typeface="+mn-lt"/>
                          <a:ea typeface="+mn-ea"/>
                          <a:cs typeface="+mn-cs"/>
                        </a:rPr>
                        <a:t>Nguy hại đến môi trường nước - nguy hiểm dưới nước mãn tính</a:t>
                      </a:r>
                      <a:endParaRPr lang="vi-V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39634">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Nguy hại đến tầng ozone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15">
                  <a:txBody>
                    <a:bodyPr/>
                    <a:lstStyle/>
                    <a:p>
                      <a:r>
                        <a:rPr lang="en-US" sz="1800" kern="1200" baseline="0" dirty="0" smtClean="0">
                          <a:solidFill>
                            <a:schemeClr val="dk1"/>
                          </a:solidFill>
                          <a:latin typeface="+mn-lt"/>
                          <a:ea typeface="+mn-ea"/>
                          <a:cs typeface="+mn-cs"/>
                        </a:rPr>
                        <a:t>P280</a:t>
                      </a:r>
                      <a:endParaRPr lang="en-US" dirty="0"/>
                    </a:p>
                  </a:txBody>
                  <a:tcPr/>
                </a:tc>
                <a:tc rowSpan="15">
                  <a:txBody>
                    <a:bodyPr/>
                    <a:lstStyle/>
                    <a:p>
                      <a:r>
                        <a:rPr lang="vi-VN" sz="1800" kern="1200" dirty="0" smtClean="0">
                          <a:solidFill>
                            <a:schemeClr val="dk1"/>
                          </a:solidFill>
                          <a:latin typeface="+mn-lt"/>
                          <a:ea typeface="+mn-ea"/>
                          <a:cs typeface="+mn-cs"/>
                        </a:rPr>
                        <a:t>Đeo găng tay bảo vệ / bảo vệ bảo vệ bảo vệ quần áo / mắt / mặt.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1.1, 1.2, 1.3, 1.4, 1.5</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Nhà sản xuất / nhà cung cấp để xác định loại thiết bị.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bảo vệ mặt. </a:t>
                      </a:r>
                      <a:endParaRPr lang="en-US" dirty="0"/>
                    </a:p>
                  </a:txBody>
                  <a:tcPr>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r>
                        <a:rPr lang="vi-VN" sz="1800" kern="1200" dirty="0" smtClean="0">
                          <a:solidFill>
                            <a:schemeClr val="dk1"/>
                          </a:solidFill>
                          <a:latin typeface="+mn-lt"/>
                          <a:ea typeface="+mn-ea"/>
                          <a:cs typeface="+mn-cs"/>
                        </a:rPr>
                        <a:t>Nhà sản xuất / nhà cung cấp để xác định loại thiết bị.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găng tay bảo vệ và bảo vệ mắt / mặt.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6996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Nhà sản xuất / nhà cung cấp để xác định loại thiết bị.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găng tay bảo vệ / quần áo và bảo vệ mắt / mặt.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kích ứng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Nhà sản xuất / nhà cung cấp để xác định loại thiết bị.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găng tay bảo vệ.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Nhà sản xuất / nhà cung cấp để xác định loại thiết bị.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Xác định bảo vệ mắt / mặt.</a:t>
                      </a:r>
                      <a:endParaRPr lang="en-US" dirty="0"/>
                    </a:p>
                  </a:txBody>
                  <a:tcPr>
                    <a:lnT w="12700" cap="flat" cmpd="sng" algn="ctr">
                      <a:solidFill>
                        <a:schemeClr val="tx1"/>
                      </a:solidFill>
                      <a:prstDash val="solid"/>
                      <a:round/>
                      <a:headEnd type="none" w="med" len="med"/>
                      <a:tailEnd type="none" w="med" len="med"/>
                    </a:lnT>
                  </a:tcPr>
                </a:tc>
              </a:tr>
              <a:tr h="320040">
                <a:tc rowSpan="4">
                  <a:txBody>
                    <a:bodyPr/>
                    <a:lstStyle/>
                    <a:p>
                      <a:r>
                        <a:rPr lang="en-US" sz="1800" kern="1200" baseline="0" dirty="0" smtClean="0">
                          <a:solidFill>
                            <a:schemeClr val="dk1"/>
                          </a:solidFill>
                          <a:latin typeface="+mn-lt"/>
                          <a:ea typeface="+mn-ea"/>
                          <a:cs typeface="+mn-cs"/>
                        </a:rPr>
                        <a:t>P281</a:t>
                      </a:r>
                      <a:endParaRPr lang="en-US" dirty="0"/>
                    </a:p>
                  </a:txBody>
                  <a:tcPr/>
                </a:tc>
                <a:tc rowSpan="4">
                  <a:txBody>
                    <a:bodyPr/>
                    <a:lstStyle/>
                    <a:p>
                      <a:r>
                        <a:rPr lang="vi-VN" sz="1800" kern="1200" dirty="0" smtClean="0">
                          <a:solidFill>
                            <a:schemeClr val="dk1"/>
                          </a:solidFill>
                          <a:latin typeface="+mn-lt"/>
                          <a:ea typeface="+mn-ea"/>
                          <a:cs typeface="+mn-cs"/>
                        </a:rPr>
                        <a:t>Sử dụng thiết bị bảo vệ cá nhân theo yêu cầu.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chất nổ không ổn định </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Đột biến tế bào mầm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gây ung thư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P282</a:t>
                      </a:r>
                      <a:endParaRPr lang="en-US" dirty="0"/>
                    </a:p>
                  </a:txBody>
                  <a:tcPr/>
                </a:tc>
                <a:tc>
                  <a:txBody>
                    <a:bodyPr/>
                    <a:lstStyle/>
                    <a:p>
                      <a:r>
                        <a:rPr lang="vi-VN" sz="1800" kern="1200" dirty="0" smtClean="0">
                          <a:solidFill>
                            <a:schemeClr val="dk1"/>
                          </a:solidFill>
                          <a:latin typeface="+mn-lt"/>
                          <a:ea typeface="+mn-ea"/>
                          <a:cs typeface="+mn-cs"/>
                        </a:rPr>
                        <a:t>Sử dụng thiết bị bảo vệ cá nhân theo yêu cầu. </a:t>
                      </a:r>
                      <a:endParaRPr lang="en-US" dirty="0"/>
                    </a:p>
                  </a:txBody>
                  <a:tcPr/>
                </a:tc>
                <a:tc>
                  <a:txBody>
                    <a:bodyPr/>
                    <a:lstStyle/>
                    <a:p>
                      <a:r>
                        <a:rPr lang="vi-VN" sz="1800" kern="1200" dirty="0" smtClean="0">
                          <a:solidFill>
                            <a:schemeClr val="dk1"/>
                          </a:solidFill>
                          <a:latin typeface="+mn-lt"/>
                          <a:ea typeface="+mn-ea"/>
                          <a:cs typeface="+mn-cs"/>
                        </a:rPr>
                        <a:t>Khí dưới áp lực </a:t>
                      </a:r>
                      <a:endParaRPr lang="en-US" dirty="0"/>
                    </a:p>
                  </a:txBody>
                  <a:tcPr/>
                </a:tc>
                <a:tc>
                  <a:txBody>
                    <a:bodyPr/>
                    <a:lstStyle/>
                    <a:p>
                      <a:r>
                        <a:rPr lang="vi-VN" sz="1800" kern="1200" dirty="0" smtClean="0">
                          <a:solidFill>
                            <a:schemeClr val="dk1"/>
                          </a:solidFill>
                          <a:latin typeface="+mn-lt"/>
                          <a:ea typeface="+mn-ea"/>
                          <a:cs typeface="+mn-cs"/>
                        </a:rPr>
                        <a:t>Lạnh khí hóa lỏng </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P283</a:t>
                      </a:r>
                      <a:endParaRPr lang="en-US" dirty="0"/>
                    </a:p>
                  </a:txBody>
                  <a:tcPr/>
                </a:tc>
                <a:tc rowSpan="2">
                  <a:txBody>
                    <a:bodyPr/>
                    <a:lstStyle/>
                    <a:p>
                      <a:r>
                        <a:rPr lang="vi-VN" sz="1800" kern="1200" dirty="0" smtClean="0">
                          <a:solidFill>
                            <a:schemeClr val="dk1"/>
                          </a:solidFill>
                          <a:latin typeface="+mn-lt"/>
                          <a:ea typeface="+mn-ea"/>
                          <a:cs typeface="+mn-cs"/>
                        </a:rPr>
                        <a:t>Mặc lửa / lửa quần áo chống / khả năng kháng cháy. </a:t>
                      </a:r>
                      <a:endParaRPr lang="en-US"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P284</a:t>
                      </a:r>
                      <a:endParaRPr lang="en-US" dirty="0"/>
                    </a:p>
                  </a:txBody>
                  <a:tcPr/>
                </a:tc>
                <a:tc>
                  <a:txBody>
                    <a:bodyPr/>
                    <a:lstStyle/>
                    <a:p>
                      <a:pPr rtl="0"/>
                      <a:r>
                        <a:rPr lang="vi-VN" sz="1800" kern="1200" dirty="0" smtClean="0">
                          <a:solidFill>
                            <a:schemeClr val="dk1"/>
                          </a:solidFill>
                          <a:latin typeface="+mn-lt"/>
                          <a:ea typeface="+mn-ea"/>
                          <a:cs typeface="+mn-cs"/>
                        </a:rPr>
                        <a:t>Mặc bảo vệ hô hấp.</a:t>
                      </a:r>
                      <a:endParaRPr lang="vi-VN" dirty="0"/>
                    </a:p>
                  </a:txBody>
                  <a:tcPr/>
                </a:tc>
                <a:tc>
                  <a:txBody>
                    <a:bodyPr/>
                    <a:lstStyle/>
                    <a:p>
                      <a:r>
                        <a:rPr lang="vi-VN" sz="1800" kern="1200" smtClean="0">
                          <a:solidFill>
                            <a:schemeClr val="dk1"/>
                          </a:solidFill>
                          <a:latin typeface="+mn-lt"/>
                          <a:ea typeface="+mn-ea"/>
                          <a:cs typeface="+mn-cs"/>
                        </a:rPr>
                        <a:t>Độc tính cấp tính (hít thở)</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r>
                        <a:rPr lang="vi-VN" sz="1800" kern="1200" dirty="0" smtClean="0">
                          <a:solidFill>
                            <a:schemeClr val="dk1"/>
                          </a:solidFill>
                          <a:latin typeface="+mn-lt"/>
                          <a:ea typeface="+mn-ea"/>
                          <a:cs typeface="+mn-cs"/>
                        </a:rPr>
                        <a:t>Nhà sản xuất / nhà cung cấp để xác định thiết bị. </a:t>
                      </a:r>
                      <a:endParaRPr lang="en-US" dirty="0"/>
                    </a:p>
                  </a:txBody>
                  <a:tcPr/>
                </a:tc>
              </a:tr>
              <a:tr h="370115">
                <a:tc>
                  <a:txBody>
                    <a:bodyPr/>
                    <a:lstStyle/>
                    <a:p>
                      <a:r>
                        <a:rPr lang="en-US" sz="1800" kern="1200" baseline="0" dirty="0" smtClean="0">
                          <a:solidFill>
                            <a:schemeClr val="dk1"/>
                          </a:solidFill>
                          <a:latin typeface="+mn-lt"/>
                          <a:ea typeface="+mn-ea"/>
                          <a:cs typeface="+mn-cs"/>
                        </a:rPr>
                        <a:t>P285</a:t>
                      </a:r>
                      <a:endParaRPr lang="en-US" dirty="0"/>
                    </a:p>
                  </a:txBody>
                  <a:tcPr/>
                </a:tc>
                <a:tc>
                  <a:txBody>
                    <a:bodyPr/>
                    <a:lstStyle/>
                    <a:p>
                      <a:r>
                        <a:rPr lang="vi-VN" sz="1800" kern="1200" dirty="0" smtClean="0">
                          <a:solidFill>
                            <a:schemeClr val="dk1"/>
                          </a:solidFill>
                          <a:latin typeface="+mn-lt"/>
                          <a:ea typeface="+mn-ea"/>
                          <a:cs typeface="+mn-cs"/>
                        </a:rPr>
                        <a:t>Trong trường hợp hệ thống thông gió không đủ mặc bảo vệ hô hấp. </a:t>
                      </a:r>
                      <a:endParaRPr lang="en-US" dirty="0"/>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tc>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r>
                        <a:rPr lang="vi-VN" sz="1800" kern="1200" dirty="0" smtClean="0">
                          <a:solidFill>
                            <a:schemeClr val="dk1"/>
                          </a:solidFill>
                          <a:latin typeface="+mn-lt"/>
                          <a:ea typeface="+mn-ea"/>
                          <a:cs typeface="+mn-cs"/>
                        </a:rPr>
                        <a:t>Nhà sản xuất / nhà cung cấp để xác định thiết bị. </a:t>
                      </a:r>
                      <a:endParaRPr lang="en-US" dirty="0"/>
                    </a:p>
                  </a:txBody>
                  <a:tcPr/>
                </a:tc>
              </a:tr>
              <a:tr h="370115">
                <a:tc>
                  <a:txBody>
                    <a:bodyPr/>
                    <a:lstStyle/>
                    <a:p>
                      <a:r>
                        <a:rPr lang="en-US" sz="1800" kern="1200" baseline="0" dirty="0" smtClean="0">
                          <a:solidFill>
                            <a:schemeClr val="dk1"/>
                          </a:solidFill>
                          <a:latin typeface="+mn-lt"/>
                          <a:ea typeface="+mn-ea"/>
                          <a:cs typeface="+mn-cs"/>
                        </a:rPr>
                        <a:t>P231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P232</a:t>
                      </a:r>
                      <a:endParaRPr lang="en-US" dirty="0"/>
                    </a:p>
                  </a:txBody>
                  <a:tcPr/>
                </a:tc>
                <a:tc>
                  <a:txBody>
                    <a:bodyPr/>
                    <a:lstStyle/>
                    <a:p>
                      <a:r>
                        <a:rPr lang="vi-VN" sz="1800" kern="1200" dirty="0" smtClean="0">
                          <a:solidFill>
                            <a:schemeClr val="dk1"/>
                          </a:solidFill>
                          <a:latin typeface="+mn-lt"/>
                          <a:ea typeface="+mn-ea"/>
                          <a:cs typeface="+mn-cs"/>
                        </a:rPr>
                        <a:t>Xử lý theo khí trơ. Tránh ẩm.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370115">
                <a:tc>
                  <a:txBody>
                    <a:bodyPr/>
                    <a:lstStyle/>
                    <a:p>
                      <a:r>
                        <a:rPr lang="en-US" sz="1800" kern="1200" baseline="0" dirty="0" smtClean="0">
                          <a:solidFill>
                            <a:schemeClr val="dk1"/>
                          </a:solidFill>
                          <a:latin typeface="+mn-lt"/>
                          <a:ea typeface="+mn-ea"/>
                          <a:cs typeface="+mn-cs"/>
                        </a:rPr>
                        <a:t>P235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P410</a:t>
                      </a:r>
                      <a:endParaRPr lang="en-US" dirty="0"/>
                    </a:p>
                  </a:txBody>
                  <a:tcPr/>
                </a:tc>
                <a:tc>
                  <a:txBody>
                    <a:bodyPr/>
                    <a:lstStyle/>
                    <a:p>
                      <a:r>
                        <a:rPr lang="vi-VN" sz="1800" kern="1200" dirty="0" smtClean="0">
                          <a:solidFill>
                            <a:schemeClr val="dk1"/>
                          </a:solidFill>
                          <a:latin typeface="+mn-lt"/>
                          <a:ea typeface="+mn-ea"/>
                          <a:cs typeface="+mn-cs"/>
                        </a:rPr>
                        <a:t>Giữ mát. Bảo vệ từ ánh sáng mặt trời. </a:t>
                      </a:r>
                      <a:endParaRPr lang="en-US" dirty="0"/>
                    </a:p>
                  </a:txBody>
                  <a:tcPr/>
                </a:tc>
                <a:tc>
                  <a:txBody>
                    <a:bodyPr/>
                    <a:lstStyle/>
                    <a:p>
                      <a:r>
                        <a:rPr lang="vi-VN" sz="1800" kern="1200" dirty="0" smtClean="0">
                          <a:solidFill>
                            <a:schemeClr val="dk1"/>
                          </a:solidFill>
                          <a:latin typeface="+mn-lt"/>
                          <a:ea typeface="+mn-ea"/>
                          <a:cs typeface="+mn-cs"/>
                        </a:rPr>
                        <a:t>Hóa chất tự sưởi ấm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971800" y="228600"/>
          <a:ext cx="14630403" cy="68673980"/>
        </p:xfrm>
        <a:graphic>
          <a:graphicData uri="http://schemas.openxmlformats.org/drawingml/2006/table">
            <a:tbl>
              <a:tblPr firstRow="1" bandRow="1">
                <a:tableStyleId>{5C22544A-7EE6-4342-B048-85BDC9FD1C3A}</a:tableStyleId>
              </a:tblPr>
              <a:tblGrid>
                <a:gridCol w="914400"/>
                <a:gridCol w="3733800"/>
                <a:gridCol w="3810000"/>
                <a:gridCol w="3505201"/>
                <a:gridCol w="2667002"/>
              </a:tblGrid>
              <a:tr h="516890">
                <a:tc>
                  <a:txBody>
                    <a:bodyPr/>
                    <a:lstStyle/>
                    <a:p>
                      <a:r>
                        <a:rPr lang="vi-VN" sz="1800" b="1" kern="1200" dirty="0" smtClean="0">
                          <a:solidFill>
                            <a:schemeClr val="lt1"/>
                          </a:solidFill>
                          <a:latin typeface="+mn-lt"/>
                          <a:ea typeface="+mn-ea"/>
                          <a:cs typeface="+mn-cs"/>
                        </a:rPr>
                        <a:t>P-Mã </a:t>
                      </a:r>
                      <a:endParaRPr lang="en-US" dirty="0"/>
                    </a:p>
                  </a:txBody>
                  <a:tcPr/>
                </a:tc>
                <a:tc>
                  <a:txBody>
                    <a:bodyPr/>
                    <a:lstStyle/>
                    <a:p>
                      <a:r>
                        <a:rPr lang="vi-VN" sz="1800" b="1" kern="1200" dirty="0" smtClean="0">
                          <a:solidFill>
                            <a:schemeClr val="lt1"/>
                          </a:solidFill>
                          <a:latin typeface="+mn-lt"/>
                          <a:ea typeface="+mn-ea"/>
                          <a:cs typeface="+mn-cs"/>
                        </a:rPr>
                        <a:t>Chung phòng ngừa báo cáo-Phòng chống </a:t>
                      </a:r>
                      <a:endParaRPr lang="en-US" dirty="0"/>
                    </a:p>
                  </a:txBody>
                  <a:tcPr/>
                </a:tc>
                <a:tc>
                  <a:txBody>
                    <a:bodyPr/>
                    <a:lstStyle/>
                    <a:p>
                      <a:r>
                        <a:rPr lang="vi-VN" sz="1800" b="1" kern="1200" dirty="0" smtClean="0">
                          <a:solidFill>
                            <a:schemeClr val="lt1"/>
                          </a:solidFill>
                          <a:latin typeface="+mn-lt"/>
                          <a:ea typeface="+mn-ea"/>
                          <a:cs typeface="+mn-cs"/>
                        </a:rPr>
                        <a:t>loại nguy hiểm </a:t>
                      </a:r>
                      <a:br>
                        <a:rPr lang="vi-VN" sz="1800" b="1" kern="1200" dirty="0" smtClean="0">
                          <a:solidFill>
                            <a:schemeClr val="lt1"/>
                          </a:solidFill>
                          <a:latin typeface="+mn-lt"/>
                          <a:ea typeface="+mn-ea"/>
                          <a:cs typeface="+mn-cs"/>
                        </a:rPr>
                      </a:b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Điều kiện sử dụng</a:t>
                      </a:r>
                      <a:endParaRPr lang="en-US" dirty="0"/>
                    </a:p>
                  </a:txBody>
                  <a:tcPr/>
                </a:tc>
              </a:tr>
              <a:tr h="258445">
                <a:tc rowSpan="3">
                  <a:txBody>
                    <a:bodyPr/>
                    <a:lstStyle/>
                    <a:p>
                      <a:r>
                        <a:rPr lang="en-US" sz="1800" kern="1200" baseline="0" dirty="0" smtClean="0">
                          <a:solidFill>
                            <a:schemeClr val="dk1"/>
                          </a:solidFill>
                          <a:latin typeface="+mn-lt"/>
                          <a:ea typeface="+mn-ea"/>
                          <a:cs typeface="+mn-cs"/>
                        </a:rPr>
                        <a:t>P301</a:t>
                      </a:r>
                      <a:endParaRPr lang="en-US" dirty="0"/>
                    </a:p>
                  </a:txBody>
                  <a:tcPr/>
                </a:tc>
                <a:tc rowSpan="3">
                  <a:txBody>
                    <a:bodyPr/>
                    <a:lstStyle/>
                    <a:p>
                      <a:r>
                        <a:rPr lang="vi-VN" sz="1800" kern="1200" dirty="0" smtClean="0">
                          <a:solidFill>
                            <a:schemeClr val="dk1"/>
                          </a:solidFill>
                          <a:latin typeface="+mn-lt"/>
                          <a:ea typeface="+mn-ea"/>
                          <a:cs typeface="+mn-cs"/>
                        </a:rPr>
                        <a:t>Nếu NUỐT:</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Nguy hại khi hít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4">
                  <a:txBody>
                    <a:bodyPr/>
                    <a:lstStyle/>
                    <a:p>
                      <a:r>
                        <a:rPr lang="en-US" sz="1800" kern="1200" baseline="0" dirty="0" smtClean="0">
                          <a:solidFill>
                            <a:schemeClr val="dk1"/>
                          </a:solidFill>
                          <a:latin typeface="+mn-lt"/>
                          <a:ea typeface="+mn-ea"/>
                          <a:cs typeface="+mn-cs"/>
                        </a:rPr>
                        <a:t>P302</a:t>
                      </a:r>
                      <a:endParaRPr lang="en-US" dirty="0"/>
                    </a:p>
                  </a:txBody>
                  <a:tcPr/>
                </a:tc>
                <a:tc rowSpan="4">
                  <a:txBody>
                    <a:bodyPr/>
                    <a:lstStyle/>
                    <a:p>
                      <a:r>
                        <a:rPr lang="vi-VN" sz="1800" kern="1200" dirty="0" smtClean="0">
                          <a:solidFill>
                            <a:schemeClr val="dk1"/>
                          </a:solidFill>
                          <a:latin typeface="+mn-lt"/>
                          <a:ea typeface="+mn-ea"/>
                          <a:cs typeface="+mn-cs"/>
                        </a:rPr>
                        <a:t>Nếu ON DA: </a:t>
                      </a:r>
                      <a:endParaRPr lang="en-US" dirty="0"/>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P303</a:t>
                      </a:r>
                      <a:endParaRPr lang="en-US" dirty="0"/>
                    </a:p>
                  </a:txBody>
                  <a:tcPr/>
                </a:tc>
                <a:tc rowSpan="2">
                  <a:txBody>
                    <a:bodyPr/>
                    <a:lstStyle/>
                    <a:p>
                      <a:r>
                        <a:rPr lang="vi-VN" sz="1800" kern="1200" dirty="0" smtClean="0">
                          <a:solidFill>
                            <a:schemeClr val="dk1"/>
                          </a:solidFill>
                          <a:latin typeface="+mn-lt"/>
                          <a:ea typeface="+mn-ea"/>
                          <a:cs typeface="+mn-cs"/>
                        </a:rPr>
                        <a:t>Nếu ON DA (hoặc tóc):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5">
                  <a:txBody>
                    <a:bodyPr/>
                    <a:lstStyle/>
                    <a:p>
                      <a:r>
                        <a:rPr lang="en-US" sz="1800" kern="1200" baseline="0" dirty="0" smtClean="0">
                          <a:solidFill>
                            <a:schemeClr val="dk1"/>
                          </a:solidFill>
                          <a:latin typeface="+mn-lt"/>
                          <a:ea typeface="+mn-ea"/>
                          <a:cs typeface="+mn-cs"/>
                        </a:rPr>
                        <a:t>P304</a:t>
                      </a:r>
                      <a:endParaRPr lang="en-US" dirty="0"/>
                    </a:p>
                  </a:txBody>
                  <a:tcPr/>
                </a:tc>
                <a:tc rowSpan="5">
                  <a:txBody>
                    <a:bodyPr/>
                    <a:lstStyle/>
                    <a:p>
                      <a:r>
                        <a:rPr lang="vi-VN" sz="1800" kern="1200" dirty="0" smtClean="0">
                          <a:solidFill>
                            <a:schemeClr val="dk1"/>
                          </a:solidFill>
                          <a:latin typeface="+mn-lt"/>
                          <a:ea typeface="+mn-ea"/>
                          <a:cs typeface="+mn-cs"/>
                        </a:rPr>
                        <a:t>Nếu HÍT PHẢI: </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P305</a:t>
                      </a:r>
                      <a:endParaRPr lang="en-US" dirty="0"/>
                    </a:p>
                  </a:txBody>
                  <a:tcPr/>
                </a:tc>
                <a:tc rowSpan="2">
                  <a:txBody>
                    <a:bodyPr/>
                    <a:lstStyle/>
                    <a:p>
                      <a:r>
                        <a:rPr lang="vi-VN" sz="1800" kern="1200" dirty="0" smtClean="0">
                          <a:solidFill>
                            <a:schemeClr val="dk1"/>
                          </a:solidFill>
                          <a:latin typeface="+mn-lt"/>
                          <a:ea typeface="+mn-ea"/>
                          <a:cs typeface="+mn-cs"/>
                        </a:rPr>
                        <a:t>Nếu VÀO MẮT: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P306</a:t>
                      </a:r>
                      <a:endParaRPr lang="en-US" dirty="0"/>
                    </a:p>
                  </a:txBody>
                  <a:tcPr/>
                </a:tc>
                <a:tc rowSpan="2">
                  <a:txBody>
                    <a:bodyPr/>
                    <a:lstStyle/>
                    <a:p>
                      <a:r>
                        <a:rPr lang="vi-VN" sz="1800" kern="1200" dirty="0" smtClean="0">
                          <a:solidFill>
                            <a:schemeClr val="dk1"/>
                          </a:solidFill>
                          <a:latin typeface="+mn-lt"/>
                          <a:ea typeface="+mn-ea"/>
                          <a:cs typeface="+mn-cs"/>
                        </a:rPr>
                        <a:t>Nếu ON QUẦN ÁO: </a:t>
                      </a:r>
                      <a:endParaRPr lang="en-US"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P307</a:t>
                      </a:r>
                      <a:endParaRPr lang="en-US" dirty="0"/>
                    </a:p>
                  </a:txBody>
                  <a:tcPr/>
                </a:tc>
                <a:tc>
                  <a:txBody>
                    <a:bodyPr/>
                    <a:lstStyle/>
                    <a:p>
                      <a:r>
                        <a:rPr lang="vi-VN" sz="1800" kern="1200" dirty="0" smtClean="0">
                          <a:solidFill>
                            <a:schemeClr val="dk1"/>
                          </a:solidFill>
                          <a:latin typeface="+mn-lt"/>
                          <a:ea typeface="+mn-ea"/>
                          <a:cs typeface="+mn-cs"/>
                        </a:rPr>
                        <a:t>Nếu tiếp xúc</a:t>
                      </a:r>
                      <a:r>
                        <a:rPr lang="en-US" sz="1800" kern="1200" dirty="0" smtClean="0">
                          <a:solidFill>
                            <a:schemeClr val="dk1"/>
                          </a:solidFill>
                          <a:latin typeface="+mn-lt"/>
                          <a:ea typeface="+mn-ea"/>
                          <a:cs typeface="+mn-cs"/>
                        </a:rPr>
                        <a:t>:</a:t>
                      </a:r>
                      <a:endParaRPr lang="en-US" dirty="0"/>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tc>
                <a:tc>
                  <a:txBody>
                    <a:bodyPr/>
                    <a:lstStyle/>
                    <a:p>
                      <a:r>
                        <a:rPr lang="en-US" dirty="0" smtClean="0"/>
                        <a:t>1</a:t>
                      </a:r>
                      <a:endParaRPr lang="en-US" dirty="0"/>
                    </a:p>
                  </a:txBody>
                  <a:tcPr/>
                </a:tc>
                <a:tc>
                  <a:txBody>
                    <a:bodyPr/>
                    <a:lstStyle/>
                    <a:p>
                      <a:endParaRPr lang="en-US"/>
                    </a:p>
                  </a:txBody>
                  <a:tcPr/>
                </a:tc>
              </a:tr>
              <a:tr h="258445">
                <a:tc rowSpan="4">
                  <a:txBody>
                    <a:bodyPr/>
                    <a:lstStyle/>
                    <a:p>
                      <a:r>
                        <a:rPr lang="en-US" sz="1800" kern="1200" baseline="0" dirty="0" smtClean="0">
                          <a:solidFill>
                            <a:schemeClr val="dk1"/>
                          </a:solidFill>
                          <a:latin typeface="+mn-lt"/>
                          <a:ea typeface="+mn-ea"/>
                          <a:cs typeface="+mn-cs"/>
                        </a:rPr>
                        <a:t>P308</a:t>
                      </a:r>
                      <a:endParaRPr lang="en-US" dirty="0"/>
                    </a:p>
                  </a:txBody>
                  <a:tcPr/>
                </a:tc>
                <a:tc rowSpan="4">
                  <a:txBody>
                    <a:bodyPr/>
                    <a:lstStyle/>
                    <a:p>
                      <a:r>
                        <a:rPr lang="vi-VN" sz="1800" kern="1200" dirty="0" smtClean="0">
                          <a:solidFill>
                            <a:schemeClr val="dk1"/>
                          </a:solidFill>
                          <a:latin typeface="+mn-lt"/>
                          <a:ea typeface="+mn-ea"/>
                          <a:cs typeface="+mn-cs"/>
                        </a:rPr>
                        <a:t>Nếu tiếp xúc hoặc liên quan: </a:t>
                      </a:r>
                      <a:endParaRPr lang="en-US" dirty="0"/>
                    </a:p>
                  </a:txBody>
                  <a:tcPr/>
                </a:tc>
                <a:tc>
                  <a:txBody>
                    <a:bodyPr/>
                    <a:lstStyle/>
                    <a:p>
                      <a:r>
                        <a:rPr lang="vi-VN" sz="1800" kern="1200" dirty="0" smtClean="0">
                          <a:solidFill>
                            <a:schemeClr val="dk1"/>
                          </a:solidFill>
                          <a:latin typeface="+mn-lt"/>
                          <a:ea typeface="+mn-ea"/>
                          <a:cs typeface="+mn-cs"/>
                        </a:rPr>
                        <a:t>Đột biến tế bào mầm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gây ung thư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P309</a:t>
                      </a:r>
                      <a:endParaRPr lang="en-US" dirty="0"/>
                    </a:p>
                  </a:txBody>
                  <a:tcPr/>
                </a:tc>
                <a:tc>
                  <a:txBody>
                    <a:bodyPr/>
                    <a:lstStyle/>
                    <a:p>
                      <a:r>
                        <a:rPr lang="vi-VN" sz="1800" kern="1200" dirty="0" smtClean="0">
                          <a:solidFill>
                            <a:schemeClr val="dk1"/>
                          </a:solidFill>
                          <a:latin typeface="+mn-lt"/>
                          <a:ea typeface="+mn-ea"/>
                          <a:cs typeface="+mn-cs"/>
                        </a:rPr>
                        <a:t>Nếu tiếp xúc hoặc nếu bạn cảm thấy không khỏe: </a:t>
                      </a:r>
                      <a:endParaRPr lang="en-US" dirty="0"/>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6">
                  <a:txBody>
                    <a:bodyPr/>
                    <a:lstStyle/>
                    <a:p>
                      <a:r>
                        <a:rPr lang="en-US" sz="1800" kern="1200" baseline="0" dirty="0" smtClean="0">
                          <a:solidFill>
                            <a:schemeClr val="dk1"/>
                          </a:solidFill>
                          <a:latin typeface="+mn-lt"/>
                          <a:ea typeface="+mn-ea"/>
                          <a:cs typeface="+mn-cs"/>
                        </a:rPr>
                        <a:t>P310</a:t>
                      </a:r>
                      <a:endParaRPr lang="en-US" dirty="0"/>
                    </a:p>
                  </a:txBody>
                  <a:tcPr/>
                </a:tc>
                <a:tc rowSpan="6">
                  <a:txBody>
                    <a:bodyPr/>
                    <a:lstStyle/>
                    <a:p>
                      <a:r>
                        <a:rPr lang="vi-VN" sz="1800" kern="1200" dirty="0" smtClean="0">
                          <a:solidFill>
                            <a:schemeClr val="dk1"/>
                          </a:solidFill>
                          <a:latin typeface="+mn-lt"/>
                          <a:ea typeface="+mn-ea"/>
                          <a:cs typeface="+mn-cs"/>
                        </a:rPr>
                        <a:t>Ngay lập tức gọi trung tâm giải độc hoặc bác sĩ / bác sĩ.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6">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smtClean="0">
                          <a:solidFill>
                            <a:schemeClr val="dk1"/>
                          </a:solidFill>
                          <a:latin typeface="+mn-lt"/>
                          <a:ea typeface="+mn-ea"/>
                          <a:cs typeface="+mn-cs"/>
                        </a:rPr>
                        <a:t>Ăn mòn da / kích thích</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khát vọng nguy hiểm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P311</a:t>
                      </a:r>
                      <a:endParaRPr lang="en-US" dirty="0"/>
                    </a:p>
                  </a:txBody>
                  <a:tcPr/>
                </a:tc>
                <a:tc rowSpan="3">
                  <a:txBody>
                    <a:bodyPr/>
                    <a:lstStyle/>
                    <a:p>
                      <a:r>
                        <a:rPr lang="vi-VN" sz="1800" kern="1200" dirty="0" smtClean="0">
                          <a:solidFill>
                            <a:schemeClr val="dk1"/>
                          </a:solidFill>
                          <a:latin typeface="+mn-lt"/>
                          <a:ea typeface="+mn-ea"/>
                          <a:cs typeface="+mn-cs"/>
                        </a:rPr>
                        <a:t>Gọi một trung tâm giải độc hoặc bác sĩ / bác sĩ.</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5">
                  <a:txBody>
                    <a:bodyPr/>
                    <a:lstStyle/>
                    <a:p>
                      <a:r>
                        <a:rPr lang="en-US" sz="1800" kern="1200" baseline="0" dirty="0" smtClean="0">
                          <a:solidFill>
                            <a:schemeClr val="dk1"/>
                          </a:solidFill>
                          <a:latin typeface="+mn-lt"/>
                          <a:ea typeface="+mn-ea"/>
                          <a:cs typeface="+mn-cs"/>
                        </a:rPr>
                        <a:t>P312</a:t>
                      </a:r>
                      <a:endParaRPr lang="en-US" dirty="0"/>
                    </a:p>
                  </a:txBody>
                  <a:tcPr/>
                </a:tc>
                <a:tc rowSpan="5">
                  <a:txBody>
                    <a:bodyPr/>
                    <a:lstStyle/>
                    <a:p>
                      <a:r>
                        <a:rPr lang="vi-VN" sz="1800" kern="1200" dirty="0" smtClean="0">
                          <a:solidFill>
                            <a:schemeClr val="dk1"/>
                          </a:solidFill>
                          <a:latin typeface="+mn-lt"/>
                          <a:ea typeface="+mn-ea"/>
                          <a:cs typeface="+mn-cs"/>
                        </a:rPr>
                        <a:t>Gọi một trung tâm giải độc hoặc bác sĩ / bác sĩ nếu bạn cảm thấy không khỏe.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4</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sz="1800" kern="1200" baseline="0" dirty="0" smtClean="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28588">
                <a:tc rowSpan="7">
                  <a:txBody>
                    <a:bodyPr/>
                    <a:lstStyle/>
                    <a:p>
                      <a:r>
                        <a:rPr lang="en-US" sz="1800" kern="1200" baseline="0" dirty="0" smtClean="0">
                          <a:solidFill>
                            <a:schemeClr val="dk1"/>
                          </a:solidFill>
                          <a:latin typeface="+mn-lt"/>
                          <a:ea typeface="+mn-ea"/>
                          <a:cs typeface="+mn-cs"/>
                        </a:rPr>
                        <a:t>P313</a:t>
                      </a:r>
                      <a:endParaRPr lang="en-US" dirty="0"/>
                    </a:p>
                  </a:txBody>
                  <a:tcPr/>
                </a:tc>
                <a:tc rowSpan="7">
                  <a:txBody>
                    <a:bodyPr/>
                    <a:lstStyle/>
                    <a:p>
                      <a:r>
                        <a:rPr lang="vi-VN" sz="1800" kern="1200" dirty="0" smtClean="0">
                          <a:solidFill>
                            <a:schemeClr val="dk1"/>
                          </a:solidFill>
                          <a:latin typeface="+mn-lt"/>
                          <a:ea typeface="+mn-ea"/>
                          <a:cs typeface="+mn-cs"/>
                        </a:rPr>
                        <a:t>Được tư vấn y tế / sự chú ý.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2, 3</a:t>
                      </a:r>
                      <a:endParaRPr lang="en-US" dirty="0"/>
                    </a:p>
                  </a:txBody>
                  <a:tcPr>
                    <a:lnB w="12700" cap="flat" cmpd="sng" algn="ctr">
                      <a:solidFill>
                        <a:schemeClr val="tx1"/>
                      </a:solidFill>
                      <a:prstDash val="solid"/>
                      <a:round/>
                      <a:headEnd type="none" w="med" len="med"/>
                      <a:tailEnd type="none" w="med" len="med"/>
                    </a:lnB>
                  </a:tcPr>
                </a:tc>
                <a:tc rowSpan="7">
                  <a:txBody>
                    <a:bodyPr/>
                    <a:lstStyle/>
                    <a:p>
                      <a:endParaRPr lang="en-US"/>
                    </a:p>
                  </a:txBody>
                  <a:tcPr/>
                </a:tc>
              </a:tr>
              <a:tr h="19415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Đột biến tế bào mầm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gây ung thư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P314</a:t>
                      </a:r>
                      <a:endParaRPr lang="en-US" dirty="0"/>
                    </a:p>
                  </a:txBody>
                  <a:tcPr/>
                </a:tc>
                <a:tc>
                  <a:txBody>
                    <a:bodyPr/>
                    <a:lstStyle/>
                    <a:p>
                      <a:r>
                        <a:rPr lang="vi-VN" sz="1800" kern="1200" dirty="0" smtClean="0">
                          <a:solidFill>
                            <a:schemeClr val="dk1"/>
                          </a:solidFill>
                          <a:latin typeface="+mn-lt"/>
                          <a:ea typeface="+mn-ea"/>
                          <a:cs typeface="+mn-cs"/>
                        </a:rPr>
                        <a:t>Được tư vấn y tế / chú ý nếu bạn cảm thấy không khỏe. </a:t>
                      </a:r>
                      <a:endParaRPr lang="en-US" dirty="0"/>
                    </a:p>
                  </a:txBody>
                  <a:tcPr/>
                </a:tc>
                <a:tc>
                  <a:txBody>
                    <a:bodyPr/>
                    <a:lstStyle/>
                    <a:p>
                      <a:r>
                        <a:rPr lang="vi-VN" sz="1800" kern="1200" dirty="0" smtClean="0">
                          <a:solidFill>
                            <a:schemeClr val="dk1"/>
                          </a:solidFill>
                          <a:latin typeface="+mn-lt"/>
                          <a:ea typeface="+mn-ea"/>
                          <a:cs typeface="+mn-cs"/>
                        </a:rPr>
                        <a:t>Độc tính cơ quan mục tiêu cụ thể - tiếp xúc lặp đi lặp lại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P315</a:t>
                      </a:r>
                      <a:endParaRPr lang="en-US" dirty="0"/>
                    </a:p>
                  </a:txBody>
                  <a:tcPr/>
                </a:tc>
                <a:tc>
                  <a:txBody>
                    <a:bodyPr/>
                    <a:lstStyle/>
                    <a:p>
                      <a:r>
                        <a:rPr lang="vi-VN" sz="1800" kern="1200" dirty="0" smtClean="0">
                          <a:solidFill>
                            <a:schemeClr val="dk1"/>
                          </a:solidFill>
                          <a:latin typeface="+mn-lt"/>
                          <a:ea typeface="+mn-ea"/>
                          <a:cs typeface="+mn-cs"/>
                        </a:rPr>
                        <a:t>Được tư vấn y tế ngay lập tức / sự chú ý. </a:t>
                      </a:r>
                      <a:endParaRPr lang="en-US" dirty="0"/>
                    </a:p>
                  </a:txBody>
                  <a:tcPr/>
                </a:tc>
                <a:tc>
                  <a:txBody>
                    <a:bodyPr/>
                    <a:lstStyle/>
                    <a:p>
                      <a:r>
                        <a:rPr lang="vi-VN" sz="1800" kern="1200" dirty="0" smtClean="0">
                          <a:solidFill>
                            <a:schemeClr val="dk1"/>
                          </a:solidFill>
                          <a:latin typeface="+mn-lt"/>
                          <a:ea typeface="+mn-ea"/>
                          <a:cs typeface="+mn-cs"/>
                        </a:rPr>
                        <a:t>Khí dưới áp lực </a:t>
                      </a:r>
                      <a:endParaRPr lang="en-US" dirty="0"/>
                    </a:p>
                  </a:txBody>
                  <a:tcPr/>
                </a:tc>
                <a:tc>
                  <a:txBody>
                    <a:bodyPr/>
                    <a:lstStyle/>
                    <a:p>
                      <a:r>
                        <a:rPr lang="vi-VN" sz="1800" kern="1200" dirty="0" smtClean="0">
                          <a:solidFill>
                            <a:schemeClr val="dk1"/>
                          </a:solidFill>
                          <a:latin typeface="+mn-lt"/>
                          <a:ea typeface="+mn-ea"/>
                          <a:cs typeface="+mn-cs"/>
                        </a:rPr>
                        <a:t>Lạnh khí hóa lỏng </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P320</a:t>
                      </a:r>
                      <a:endParaRPr lang="en-US" dirty="0"/>
                    </a:p>
                  </a:txBody>
                  <a:tcPr/>
                </a:tc>
                <a:tc>
                  <a:txBody>
                    <a:bodyPr/>
                    <a:lstStyle/>
                    <a:p>
                      <a:r>
                        <a:rPr lang="vi-VN" sz="1800" kern="1200" dirty="0" smtClean="0">
                          <a:solidFill>
                            <a:schemeClr val="dk1"/>
                          </a:solidFill>
                          <a:latin typeface="+mn-lt"/>
                          <a:ea typeface="+mn-ea"/>
                          <a:cs typeface="+mn-cs"/>
                        </a:rPr>
                        <a:t>Điều trị cụ thể là khẩn cấp (xem ... trên nhãn này). </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r>
                        <a:rPr lang="vi-VN" sz="1800" kern="1200" dirty="0" smtClean="0">
                          <a:solidFill>
                            <a:schemeClr val="dk1"/>
                          </a:solidFill>
                          <a:latin typeface="+mn-lt"/>
                          <a:ea typeface="+mn-ea"/>
                          <a:cs typeface="+mn-cs"/>
                        </a:rPr>
                        <a:t>.... Tham khảo hướng dẫn sơ cứu bổ sung.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quản lý trực tiếp của thuốc giải độc là cần thiết </a:t>
                      </a:r>
                      <a:endParaRPr lang="en-US" dirty="0"/>
                    </a:p>
                  </a:txBody>
                  <a:tcPr/>
                </a:tc>
              </a:tr>
              <a:tr h="320040">
                <a:tc rowSpan="5">
                  <a:txBody>
                    <a:bodyPr/>
                    <a:lstStyle/>
                    <a:p>
                      <a:r>
                        <a:rPr lang="en-US" sz="1800" kern="1200" baseline="0" dirty="0" smtClean="0">
                          <a:solidFill>
                            <a:schemeClr val="dk1"/>
                          </a:solidFill>
                          <a:latin typeface="+mn-lt"/>
                          <a:ea typeface="+mn-ea"/>
                          <a:cs typeface="+mn-cs"/>
                        </a:rPr>
                        <a:t>P321</a:t>
                      </a:r>
                      <a:endParaRPr lang="en-US" dirty="0"/>
                    </a:p>
                  </a:txBody>
                  <a:tcPr/>
                </a:tc>
                <a:tc rowSpan="5">
                  <a:txBody>
                    <a:bodyPr/>
                    <a:lstStyle/>
                    <a:p>
                      <a:r>
                        <a:rPr lang="vi-VN" sz="1800" kern="1200" dirty="0" smtClean="0">
                          <a:solidFill>
                            <a:schemeClr val="dk1"/>
                          </a:solidFill>
                          <a:latin typeface="+mn-lt"/>
                          <a:ea typeface="+mn-ea"/>
                          <a:cs typeface="+mn-cs"/>
                        </a:rPr>
                        <a:t>Điều trị cụ thể (xem ... trên nhãn này).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 Tham khảo hướng dẫn sơ cứu bổ sung.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quản lý trực tiếp của thuốc giải độc là cần thiết </a:t>
                      </a:r>
                      <a:endParaRPr lang="en-US" dirty="0"/>
                    </a:p>
                  </a:txBody>
                  <a:tcPr>
                    <a:lnB w="12700" cap="flat" cmpd="sng" algn="ctr">
                      <a:solidFill>
                        <a:schemeClr val="tx1"/>
                      </a:solidFill>
                      <a:prstDash val="solid"/>
                      <a:round/>
                      <a:headEnd type="none" w="med" len="med"/>
                      <a:tailEnd type="none" w="med" len="med"/>
                    </a:lnB>
                  </a:tcPr>
                </a:tc>
              </a:tr>
              <a:tr h="271463">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Tài liệu tham khảo ... để hướng dẫn sơ cứu bổ sung.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các biện pháp cụ thể ngay lập tức được yêu cầu.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Tài liệu tham khảo ... để hướng dẫn sơ cứu bổ sung.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các biện pháp ngay lập tức được yêu cầu.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Tài liệu tham khảo ... để hướng dẫn sơ cứu bổ sung.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Nhà sản xuất / nhà cung cấp có thể chỉ định một đại lý làm sạch nếu thích hợp. </a:t>
                      </a:r>
                      <a:endParaRPr lang="en-US" dirty="0"/>
                    </a:p>
                  </a:txBody>
                  <a:tcPr>
                    <a:lnT w="12700" cap="flat" cmpd="sng" algn="ctr">
                      <a:solidFill>
                        <a:schemeClr val="tx1"/>
                      </a:solidFill>
                      <a:prstDash val="solid"/>
                      <a:round/>
                      <a:headEnd type="none" w="med" len="med"/>
                      <a:tailEnd type="none" w="med" len="med"/>
                    </a:lnT>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P322</a:t>
                      </a:r>
                      <a:endParaRPr lang="en-US" dirty="0"/>
                    </a:p>
                  </a:txBody>
                  <a:tcPr/>
                </a:tc>
                <a:tc>
                  <a:txBody>
                    <a:bodyPr/>
                    <a:lstStyle/>
                    <a:p>
                      <a:r>
                        <a:rPr lang="vi-VN" sz="1800" kern="1200" dirty="0" smtClean="0">
                          <a:solidFill>
                            <a:schemeClr val="dk1"/>
                          </a:solidFill>
                          <a:latin typeface="+mn-lt"/>
                          <a:ea typeface="+mn-ea"/>
                          <a:cs typeface="+mn-cs"/>
                        </a:rPr>
                        <a:t>Biện pháp cụ thể (xem ... trên nhãn này). </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tc>
                <a:tc>
                  <a:txBody>
                    <a:bodyPr/>
                    <a:lstStyle/>
                    <a:p>
                      <a:r>
                        <a:rPr lang="en-US" sz="1800" kern="1200" baseline="0" dirty="0" smtClean="0">
                          <a:solidFill>
                            <a:schemeClr val="dk1"/>
                          </a:solidFill>
                          <a:latin typeface="+mn-lt"/>
                          <a:ea typeface="+mn-ea"/>
                          <a:cs typeface="+mn-cs"/>
                        </a:rPr>
                        <a:t>1, 2, 3, 4</a:t>
                      </a:r>
                      <a:endParaRPr lang="en-US" dirty="0"/>
                    </a:p>
                  </a:txBody>
                  <a:tcPr/>
                </a:tc>
                <a:tc>
                  <a:txBody>
                    <a:bodyPr/>
                    <a:lstStyle/>
                    <a:p>
                      <a:r>
                        <a:rPr lang="vi-VN" sz="1800" kern="1200" dirty="0" smtClean="0">
                          <a:solidFill>
                            <a:schemeClr val="dk1"/>
                          </a:solidFill>
                          <a:latin typeface="+mn-lt"/>
                          <a:ea typeface="+mn-ea"/>
                          <a:cs typeface="+mn-cs"/>
                        </a:rPr>
                        <a:t>Tài liệu tham khảo ... để hướng dẫn sơ cứu bổ sung.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 Nếu các biện pháp trước mắt như chất tẩy rửa đặc biệt là tham mưu. </a:t>
                      </a:r>
                      <a:endParaRPr lang="en-US" dirty="0"/>
                    </a:p>
                  </a:txBody>
                  <a:tcPr/>
                </a:tc>
              </a:tr>
              <a:tr h="258445">
                <a:tc rowSpan="2">
                  <a:txBody>
                    <a:bodyPr/>
                    <a:lstStyle/>
                    <a:p>
                      <a:r>
                        <a:rPr lang="en-US" sz="1800" kern="1200" baseline="0" dirty="0" smtClean="0">
                          <a:solidFill>
                            <a:schemeClr val="dk1"/>
                          </a:solidFill>
                          <a:latin typeface="+mn-lt"/>
                          <a:ea typeface="+mn-ea"/>
                          <a:cs typeface="+mn-cs"/>
                        </a:rPr>
                        <a:t>P330</a:t>
                      </a:r>
                      <a:endParaRPr lang="en-US" dirty="0"/>
                    </a:p>
                  </a:txBody>
                  <a:tcPr/>
                </a:tc>
                <a:tc rowSpan="2">
                  <a:txBody>
                    <a:bodyPr/>
                    <a:lstStyle/>
                    <a:p>
                      <a:r>
                        <a:rPr lang="vi-VN" sz="1800" kern="1200" dirty="0" smtClean="0">
                          <a:solidFill>
                            <a:schemeClr val="dk1"/>
                          </a:solidFill>
                          <a:latin typeface="+mn-lt"/>
                          <a:ea typeface="+mn-ea"/>
                          <a:cs typeface="+mn-cs"/>
                        </a:rPr>
                        <a:t>Súc miệng.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pPr rtl="0"/>
                      <a:r>
                        <a:rPr lang="vi-VN" sz="1800" kern="1200" dirty="0" smtClean="0">
                          <a:solidFill>
                            <a:schemeClr val="dk1"/>
                          </a:solidFill>
                          <a:latin typeface="+mn-lt"/>
                          <a:ea typeface="+mn-ea"/>
                          <a:cs typeface="+mn-cs"/>
                        </a:rPr>
                        <a:t>Ăn mòn da / kích thích</a:t>
                      </a:r>
                      <a:endParaRPr lang="vi-VN"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2">
                  <a:txBody>
                    <a:bodyPr/>
                    <a:lstStyle/>
                    <a:p>
                      <a:r>
                        <a:rPr lang="en-US" sz="1800" kern="1200" baseline="0" dirty="0" smtClean="0">
                          <a:solidFill>
                            <a:schemeClr val="dk1"/>
                          </a:solidFill>
                          <a:latin typeface="+mn-lt"/>
                          <a:ea typeface="+mn-ea"/>
                          <a:cs typeface="+mn-cs"/>
                        </a:rPr>
                        <a:t>P331</a:t>
                      </a:r>
                      <a:endParaRPr lang="en-US" dirty="0"/>
                    </a:p>
                  </a:txBody>
                  <a:tcPr/>
                </a:tc>
                <a:tc rowSpan="2">
                  <a:txBody>
                    <a:bodyPr/>
                    <a:lstStyle/>
                    <a:p>
                      <a:r>
                        <a:rPr lang="vi-VN" sz="1800" kern="1200" dirty="0" smtClean="0">
                          <a:solidFill>
                            <a:schemeClr val="dk1"/>
                          </a:solidFill>
                          <a:latin typeface="+mn-lt"/>
                          <a:ea typeface="+mn-ea"/>
                          <a:cs typeface="+mn-cs"/>
                        </a:rPr>
                        <a:t>Không được nôn mửa.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Ăn mòn da / kích thích</a:t>
                      </a:r>
                      <a:endParaRPr lang="vi-VN" dirty="0" smtClean="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25844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khát vọng nguy hiểm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P332</a:t>
                      </a:r>
                      <a:endParaRPr lang="en-US" dirty="0"/>
                    </a:p>
                  </a:txBody>
                  <a:tcPr/>
                </a:tc>
                <a:tc>
                  <a:txBody>
                    <a:bodyPr/>
                    <a:lstStyle/>
                    <a:p>
                      <a:r>
                        <a:rPr lang="vi-VN" sz="1800" kern="1200" dirty="0" smtClean="0">
                          <a:solidFill>
                            <a:schemeClr val="dk1"/>
                          </a:solidFill>
                          <a:latin typeface="+mn-lt"/>
                          <a:ea typeface="+mn-ea"/>
                          <a:cs typeface="+mn-cs"/>
                        </a:rPr>
                        <a:t>Nếu bị kích ứng da xảy ra: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tc>
                <a:tc>
                  <a:txBody>
                    <a:bodyPr/>
                    <a:lstStyle/>
                    <a:p>
                      <a:r>
                        <a:rPr lang="en-US" dirty="0" smtClean="0"/>
                        <a:t>2</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P333</a:t>
                      </a:r>
                      <a:endParaRPr lang="en-US" dirty="0"/>
                    </a:p>
                  </a:txBody>
                  <a:tcPr/>
                </a:tc>
                <a:tc>
                  <a:txBody>
                    <a:bodyPr/>
                    <a:lstStyle/>
                    <a:p>
                      <a:r>
                        <a:rPr lang="vi-VN" sz="1800" kern="1200" dirty="0" smtClean="0">
                          <a:solidFill>
                            <a:schemeClr val="dk1"/>
                          </a:solidFill>
                          <a:latin typeface="+mn-lt"/>
                          <a:ea typeface="+mn-ea"/>
                          <a:cs typeface="+mn-cs"/>
                        </a:rPr>
                        <a:t>Nếu bị kích ứng da hoặc phát ban xảy ra: </a:t>
                      </a:r>
                      <a:endParaRPr lang="en-US" dirty="0"/>
                    </a:p>
                  </a:txBody>
                  <a:tcPr/>
                </a:tc>
                <a:tc>
                  <a:txBody>
                    <a:bodyPr/>
                    <a:lstStyle/>
                    <a:p>
                      <a:r>
                        <a:rPr lang="vi-VN" sz="1800" kern="1200" dirty="0" smtClean="0">
                          <a:solidFill>
                            <a:schemeClr val="dk1"/>
                          </a:solidFill>
                          <a:latin typeface="+mn-lt"/>
                          <a:ea typeface="+mn-ea"/>
                          <a:cs typeface="+mn-cs"/>
                        </a:rPr>
                        <a:t>mẫn cảm da </a:t>
                      </a:r>
                      <a:endParaRPr lang="en-US" dirty="0"/>
                    </a:p>
                  </a:txBody>
                  <a:tcPr/>
                </a:tc>
                <a:tc>
                  <a:txBody>
                    <a:bodyPr/>
                    <a:lstStyle/>
                    <a:p>
                      <a:r>
                        <a:rPr lang="en-US" dirty="0" smtClean="0"/>
                        <a:t>1</a:t>
                      </a:r>
                      <a:endParaRPr lang="en-US" dirty="0"/>
                    </a:p>
                  </a:txBody>
                  <a:tcPr/>
                </a:tc>
                <a:tc>
                  <a:txBody>
                    <a:bodyPr/>
                    <a:lstStyle/>
                    <a:p>
                      <a:endParaRPr lang="en-US"/>
                    </a:p>
                  </a:txBody>
                  <a:tcPr/>
                </a:tc>
              </a:tr>
              <a:tr h="174943">
                <a:tc rowSpan="3">
                  <a:txBody>
                    <a:bodyPr/>
                    <a:lstStyle/>
                    <a:p>
                      <a:r>
                        <a:rPr lang="en-US" sz="1800" kern="1200" baseline="0" dirty="0" smtClean="0">
                          <a:solidFill>
                            <a:schemeClr val="dk1"/>
                          </a:solidFill>
                          <a:latin typeface="+mn-lt"/>
                          <a:ea typeface="+mn-ea"/>
                          <a:cs typeface="+mn-cs"/>
                        </a:rPr>
                        <a:t>P334</a:t>
                      </a:r>
                      <a:endParaRPr lang="en-US" dirty="0"/>
                    </a:p>
                  </a:txBody>
                  <a:tcPr/>
                </a:tc>
                <a:tc rowSpan="3">
                  <a:txBody>
                    <a:bodyPr/>
                    <a:lstStyle/>
                    <a:p>
                      <a:r>
                        <a:rPr lang="vi-VN" sz="1800" kern="1200" dirty="0" smtClean="0">
                          <a:solidFill>
                            <a:schemeClr val="dk1"/>
                          </a:solidFill>
                          <a:latin typeface="+mn-lt"/>
                          <a:ea typeface="+mn-ea"/>
                          <a:cs typeface="+mn-cs"/>
                        </a:rPr>
                        <a:t>Đắm chìm trong nước lạnh / bọc trong băng ướt. </a:t>
                      </a:r>
                      <a:endParaRPr lang="en-US" dirty="0"/>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32569">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32569">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60680">
                <a:tc rowSpan="2">
                  <a:txBody>
                    <a:bodyPr/>
                    <a:lstStyle/>
                    <a:p>
                      <a:r>
                        <a:rPr lang="en-US" sz="1800" kern="1200" baseline="0" dirty="0" smtClean="0">
                          <a:solidFill>
                            <a:schemeClr val="dk1"/>
                          </a:solidFill>
                          <a:latin typeface="+mn-lt"/>
                          <a:ea typeface="+mn-ea"/>
                          <a:cs typeface="+mn-cs"/>
                        </a:rPr>
                        <a:t>P335</a:t>
                      </a:r>
                      <a:endParaRPr lang="en-US" dirty="0"/>
                    </a:p>
                  </a:txBody>
                  <a:tcPr/>
                </a:tc>
                <a:tc rowSpan="2">
                  <a:txBody>
                    <a:bodyPr/>
                    <a:lstStyle/>
                    <a:p>
                      <a:r>
                        <a:rPr lang="vi-VN" sz="1800" kern="1200" dirty="0" smtClean="0">
                          <a:solidFill>
                            <a:schemeClr val="dk1"/>
                          </a:solidFill>
                          <a:latin typeface="+mn-lt"/>
                          <a:ea typeface="+mn-ea"/>
                          <a:cs typeface="+mn-cs"/>
                        </a:rPr>
                        <a:t>Chải sạch các hạt lỏng từ da.</a:t>
                      </a:r>
                      <a:endParaRPr lang="en-US" dirty="0"/>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5621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P336</a:t>
                      </a:r>
                      <a:endParaRPr lang="en-US" dirty="0"/>
                    </a:p>
                  </a:txBody>
                  <a:tcPr/>
                </a:tc>
                <a:tc>
                  <a:txBody>
                    <a:bodyPr/>
                    <a:lstStyle/>
                    <a:p>
                      <a:r>
                        <a:rPr lang="vi-VN" sz="1800" kern="1200" dirty="0" smtClean="0">
                          <a:solidFill>
                            <a:schemeClr val="dk1"/>
                          </a:solidFill>
                          <a:latin typeface="+mn-lt"/>
                          <a:ea typeface="+mn-ea"/>
                          <a:cs typeface="+mn-cs"/>
                        </a:rPr>
                        <a:t>Phần mờ tan với nước ấm. Không chà xát khu vực bị ảnh hưởng. </a:t>
                      </a:r>
                      <a:endParaRPr lang="en-US" dirty="0"/>
                    </a:p>
                  </a:txBody>
                  <a:tcPr/>
                </a:tc>
                <a:tc>
                  <a:txBody>
                    <a:bodyPr/>
                    <a:lstStyle/>
                    <a:p>
                      <a:r>
                        <a:rPr lang="vi-VN" sz="1800" kern="1200" dirty="0" smtClean="0">
                          <a:solidFill>
                            <a:schemeClr val="dk1"/>
                          </a:solidFill>
                          <a:latin typeface="+mn-lt"/>
                          <a:ea typeface="+mn-ea"/>
                          <a:cs typeface="+mn-cs"/>
                        </a:rPr>
                        <a:t>Khí dưới áp lực </a:t>
                      </a:r>
                      <a:endParaRPr lang="en-US" dirty="0"/>
                    </a:p>
                  </a:txBody>
                  <a:tcPr/>
                </a:tc>
                <a:tc>
                  <a:txBody>
                    <a:bodyPr/>
                    <a:lstStyle/>
                    <a:p>
                      <a:r>
                        <a:rPr lang="vi-VN" sz="1800" kern="1200" dirty="0" smtClean="0">
                          <a:solidFill>
                            <a:schemeClr val="dk1"/>
                          </a:solidFill>
                          <a:latin typeface="+mn-lt"/>
                          <a:ea typeface="+mn-ea"/>
                          <a:cs typeface="+mn-cs"/>
                        </a:rPr>
                        <a:t>Lạnh khí hóa lỏng </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P337</a:t>
                      </a:r>
                      <a:endParaRPr lang="en-US" dirty="0"/>
                    </a:p>
                  </a:txBody>
                  <a:tcPr/>
                </a:tc>
                <a:tc>
                  <a:txBody>
                    <a:bodyPr/>
                    <a:lstStyle/>
                    <a:p>
                      <a:r>
                        <a:rPr lang="vi-VN" sz="1800" kern="1200" dirty="0" smtClean="0">
                          <a:solidFill>
                            <a:schemeClr val="dk1"/>
                          </a:solidFill>
                          <a:latin typeface="+mn-lt"/>
                          <a:ea typeface="+mn-ea"/>
                          <a:cs typeface="+mn-cs"/>
                        </a:rPr>
                        <a:t>Nếu bị kích ứng mắt vẫn còn: </a:t>
                      </a:r>
                      <a:endParaRPr lang="en-US" dirty="0"/>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P338</a:t>
                      </a:r>
                      <a:endParaRPr lang="en-US" dirty="0"/>
                    </a:p>
                  </a:txBody>
                  <a:tcPr/>
                </a:tc>
                <a:tc rowSpan="2">
                  <a:txBody>
                    <a:bodyPr/>
                    <a:lstStyle/>
                    <a:p>
                      <a:r>
                        <a:rPr lang="vi-VN" sz="1800" kern="1200" dirty="0" smtClean="0">
                          <a:solidFill>
                            <a:schemeClr val="dk1"/>
                          </a:solidFill>
                          <a:latin typeface="+mn-lt"/>
                          <a:ea typeface="+mn-ea"/>
                          <a:cs typeface="+mn-cs"/>
                        </a:rPr>
                        <a:t>Loại bỏ kính áp tròng, nếu có và dễ dàng để làm. Tiếp tục rửa.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5275">
                <a:tc rowSpan="4">
                  <a:txBody>
                    <a:bodyPr/>
                    <a:lstStyle/>
                    <a:p>
                      <a:r>
                        <a:rPr lang="en-US" sz="1800" kern="1200" baseline="0" dirty="0" smtClean="0">
                          <a:solidFill>
                            <a:schemeClr val="dk1"/>
                          </a:solidFill>
                          <a:latin typeface="+mn-lt"/>
                          <a:ea typeface="+mn-ea"/>
                          <a:cs typeface="+mn-cs"/>
                        </a:rPr>
                        <a:t>P340</a:t>
                      </a:r>
                      <a:endParaRPr lang="en-US" dirty="0"/>
                    </a:p>
                  </a:txBody>
                  <a:tcPr/>
                </a:tc>
                <a:tc rowSpan="4">
                  <a:txBody>
                    <a:bodyPr/>
                    <a:lstStyle/>
                    <a:p>
                      <a:r>
                        <a:rPr lang="vi-VN" sz="1800" kern="1200" dirty="0" smtClean="0">
                          <a:solidFill>
                            <a:schemeClr val="dk1"/>
                          </a:solidFill>
                          <a:latin typeface="+mn-lt"/>
                          <a:ea typeface="+mn-ea"/>
                          <a:cs typeface="+mn-cs"/>
                        </a:rPr>
                        <a:t>Loại bỏ nạn nhân để không khí trong lành và giữ nạn nhân ở tư thế thuận lợi cho hô hấp. </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dirty="0"/>
                    </a:p>
                  </a:txBody>
                  <a:tcPr/>
                </a:tc>
              </a:tr>
              <a:tr h="21526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193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193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P341</a:t>
                      </a:r>
                      <a:endParaRPr lang="en-US" dirty="0"/>
                    </a:p>
                  </a:txBody>
                  <a:tcPr/>
                </a:tc>
                <a:tc>
                  <a:txBody>
                    <a:bodyPr/>
                    <a:lstStyle/>
                    <a:p>
                      <a:r>
                        <a:rPr lang="vi-VN" sz="1800" kern="1200" dirty="0" smtClean="0">
                          <a:solidFill>
                            <a:schemeClr val="dk1"/>
                          </a:solidFill>
                          <a:latin typeface="+mn-lt"/>
                          <a:ea typeface="+mn-ea"/>
                          <a:cs typeface="+mn-cs"/>
                        </a:rPr>
                        <a:t>Nếu thở khó khăn, loại bỏ nạn nhân để không khí trong lành và giữ nạn nhân ở tư thế thuận lợi cho hô hấp. </a:t>
                      </a:r>
                      <a:endParaRPr lang="en-US" dirty="0"/>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tc>
                <a:tc>
                  <a:txBody>
                    <a:bodyPr/>
                    <a:lstStyle/>
                    <a:p>
                      <a:r>
                        <a:rPr lang="en-US" dirty="0" smtClean="0"/>
                        <a:t>1</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P342</a:t>
                      </a:r>
                      <a:endParaRPr lang="en-US" dirty="0"/>
                    </a:p>
                  </a:txBody>
                  <a:tcPr/>
                </a:tc>
                <a:tc>
                  <a:txBody>
                    <a:bodyPr/>
                    <a:lstStyle/>
                    <a:p>
                      <a:r>
                        <a:rPr lang="vi-VN" sz="1800" kern="1200" dirty="0" smtClean="0">
                          <a:solidFill>
                            <a:schemeClr val="dk1"/>
                          </a:solidFill>
                          <a:latin typeface="+mn-lt"/>
                          <a:ea typeface="+mn-ea"/>
                          <a:cs typeface="+mn-cs"/>
                        </a:rPr>
                        <a:t>Nếu có các triệu chứng hô hấp: </a:t>
                      </a:r>
                      <a:endParaRPr lang="en-US" dirty="0"/>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tc>
                <a:tc>
                  <a:txBody>
                    <a:bodyPr/>
                    <a:lstStyle/>
                    <a:p>
                      <a:r>
                        <a:rPr lang="en-US" dirty="0" smtClean="0"/>
                        <a:t>1</a:t>
                      </a:r>
                      <a:endParaRPr lang="en-US" dirty="0"/>
                    </a:p>
                  </a:txBody>
                  <a:tcPr/>
                </a:tc>
                <a:tc>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P350</a:t>
                      </a:r>
                      <a:endParaRPr lang="en-US" dirty="0"/>
                    </a:p>
                  </a:txBody>
                  <a:tcPr/>
                </a:tc>
                <a:tc>
                  <a:txBody>
                    <a:bodyPr/>
                    <a:lstStyle/>
                    <a:p>
                      <a:r>
                        <a:rPr lang="vi-VN" sz="1800" kern="1200" dirty="0" smtClean="0">
                          <a:solidFill>
                            <a:schemeClr val="dk1"/>
                          </a:solidFill>
                          <a:latin typeface="+mn-lt"/>
                          <a:ea typeface="+mn-ea"/>
                          <a:cs typeface="+mn-cs"/>
                        </a:rPr>
                        <a:t>Rửa nhẹ nhàng với nhiều nước và xà phòng. </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P351</a:t>
                      </a:r>
                      <a:endParaRPr lang="en-US" dirty="0"/>
                    </a:p>
                  </a:txBody>
                  <a:tcPr/>
                </a:tc>
                <a:tc rowSpan="2">
                  <a:txBody>
                    <a:bodyPr/>
                    <a:lstStyle/>
                    <a:p>
                      <a:r>
                        <a:rPr lang="vi-VN" sz="1800" kern="1200" dirty="0" smtClean="0">
                          <a:solidFill>
                            <a:schemeClr val="dk1"/>
                          </a:solidFill>
                          <a:latin typeface="+mn-lt"/>
                          <a:ea typeface="+mn-ea"/>
                          <a:cs typeface="+mn-cs"/>
                        </a:rPr>
                        <a:t>Rửa cẩn thận bằng nước trong vài phút.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32004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3">
                  <a:txBody>
                    <a:bodyPr/>
                    <a:lstStyle/>
                    <a:p>
                      <a:r>
                        <a:rPr lang="en-US" sz="1800" kern="1200" baseline="0" dirty="0" smtClean="0">
                          <a:solidFill>
                            <a:schemeClr val="dk1"/>
                          </a:solidFill>
                          <a:latin typeface="+mn-lt"/>
                          <a:ea typeface="+mn-ea"/>
                          <a:cs typeface="+mn-cs"/>
                        </a:rPr>
                        <a:t>P352</a:t>
                      </a:r>
                      <a:endParaRPr lang="en-US" dirty="0"/>
                    </a:p>
                  </a:txBody>
                  <a:tcPr/>
                </a:tc>
                <a:tc rowSpan="3">
                  <a:txBody>
                    <a:bodyPr/>
                    <a:lstStyle/>
                    <a:p>
                      <a:r>
                        <a:rPr lang="vi-VN" sz="1800" kern="1200" dirty="0" smtClean="0">
                          <a:solidFill>
                            <a:schemeClr val="dk1"/>
                          </a:solidFill>
                          <a:latin typeface="+mn-lt"/>
                          <a:ea typeface="+mn-ea"/>
                          <a:cs typeface="+mn-cs"/>
                        </a:rPr>
                        <a:t>Rửa bằng nhiều nước và xà phòng. </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5285">
                <a:tc rowSpan="2">
                  <a:txBody>
                    <a:bodyPr/>
                    <a:lstStyle/>
                    <a:p>
                      <a:r>
                        <a:rPr lang="en-US" sz="1800" kern="1200" baseline="0" dirty="0" smtClean="0">
                          <a:solidFill>
                            <a:schemeClr val="dk1"/>
                          </a:solidFill>
                          <a:latin typeface="+mn-lt"/>
                          <a:ea typeface="+mn-ea"/>
                          <a:cs typeface="+mn-cs"/>
                        </a:rPr>
                        <a:t>P353</a:t>
                      </a:r>
                      <a:endParaRPr lang="en-US" dirty="0"/>
                    </a:p>
                  </a:txBody>
                  <a:tcPr/>
                </a:tc>
                <a:tc rowSpan="2">
                  <a:txBody>
                    <a:bodyPr/>
                    <a:lstStyle/>
                    <a:p>
                      <a:r>
                        <a:rPr lang="vi-VN" sz="1800" kern="1200" dirty="0" smtClean="0">
                          <a:solidFill>
                            <a:schemeClr val="dk1"/>
                          </a:solidFill>
                          <a:latin typeface="+mn-lt"/>
                          <a:ea typeface="+mn-ea"/>
                          <a:cs typeface="+mn-cs"/>
                        </a:rPr>
                        <a:t>Rửa sạch da bằng nước / vòi sen.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6672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P360</a:t>
                      </a:r>
                      <a:endParaRPr lang="en-US" dirty="0"/>
                    </a:p>
                  </a:txBody>
                  <a:tcPr/>
                </a:tc>
                <a:tc rowSpan="2">
                  <a:txBody>
                    <a:bodyPr/>
                    <a:lstStyle/>
                    <a:p>
                      <a:r>
                        <a:rPr lang="vi-VN" sz="1800" kern="1200" dirty="0" smtClean="0">
                          <a:solidFill>
                            <a:schemeClr val="dk1"/>
                          </a:solidFill>
                          <a:latin typeface="+mn-lt"/>
                          <a:ea typeface="+mn-ea"/>
                          <a:cs typeface="+mn-cs"/>
                        </a:rPr>
                        <a:t>Rửa sạch quần áo và da với nhiều nước ngay lập tức bị ô nhiễm trước khi tháo quần áo. </a:t>
                      </a:r>
                      <a:endParaRPr lang="en-US"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45720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P361</a:t>
                      </a:r>
                      <a:endParaRPr lang="en-US" dirty="0"/>
                    </a:p>
                  </a:txBody>
                  <a:tcPr/>
                </a:tc>
                <a:tc rowSpan="3">
                  <a:txBody>
                    <a:bodyPr/>
                    <a:lstStyle/>
                    <a:p>
                      <a:r>
                        <a:rPr lang="vi-VN" sz="1800" kern="1200" dirty="0" smtClean="0">
                          <a:solidFill>
                            <a:schemeClr val="dk1"/>
                          </a:solidFill>
                          <a:latin typeface="+mn-lt"/>
                          <a:ea typeface="+mn-ea"/>
                          <a:cs typeface="+mn-cs"/>
                        </a:rPr>
                        <a:t>Xóa / Cởi ngay lập tức tất cả quần áo bị ô nhiễm. </a:t>
                      </a:r>
                      <a:endParaRPr lang="en-US" dirty="0"/>
                    </a:p>
                  </a:txBody>
                  <a:tcPr/>
                </a:tc>
                <a:tc>
                  <a:txBody>
                    <a:bodyPr/>
                    <a:lstStyle/>
                    <a:p>
                      <a:r>
                        <a:rPr lang="vi-VN" sz="1800" kern="1200" dirty="0" smtClean="0">
                          <a:solidFill>
                            <a:schemeClr val="dk1"/>
                          </a:solidFill>
                          <a:latin typeface="+mn-lt"/>
                          <a:ea typeface="+mn-ea"/>
                          <a:cs typeface="+mn-cs"/>
                        </a:rPr>
                        <a:t>chất lỏng dễ cháy</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P362</a:t>
                      </a:r>
                      <a:endParaRPr lang="en-US" dirty="0"/>
                    </a:p>
                  </a:txBody>
                  <a:tcPr/>
                </a:tc>
                <a:tc>
                  <a:txBody>
                    <a:bodyPr/>
                    <a:lstStyle/>
                    <a:p>
                      <a:r>
                        <a:rPr lang="vi-VN" sz="1800" kern="1200" dirty="0" smtClean="0">
                          <a:solidFill>
                            <a:schemeClr val="dk1"/>
                          </a:solidFill>
                          <a:latin typeface="+mn-lt"/>
                          <a:ea typeface="+mn-ea"/>
                          <a:cs typeface="+mn-cs"/>
                        </a:rPr>
                        <a:t>Cởi bỏ quần áo bị ô nhiễm và rửa sạch trước khi tái sử dụng.</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tc>
                <a:tc>
                  <a:txBody>
                    <a:bodyPr/>
                    <a:lstStyle/>
                    <a:p>
                      <a:r>
                        <a:rPr lang="en-US" dirty="0" smtClean="0"/>
                        <a:t>2</a:t>
                      </a:r>
                      <a:endParaRPr lang="en-US" dirty="0"/>
                    </a:p>
                  </a:txBody>
                  <a:tcPr/>
                </a:tc>
                <a:tc>
                  <a:txBody>
                    <a:bodyPr/>
                    <a:lstStyle/>
                    <a:p>
                      <a:endParaRPr lang="en-US"/>
                    </a:p>
                  </a:txBody>
                  <a:tcPr/>
                </a:tc>
              </a:tr>
              <a:tr h="320040">
                <a:tc rowSpan="3">
                  <a:txBody>
                    <a:bodyPr/>
                    <a:lstStyle/>
                    <a:p>
                      <a:r>
                        <a:rPr lang="en-US" sz="1800" kern="1200" baseline="0" dirty="0" smtClean="0">
                          <a:solidFill>
                            <a:schemeClr val="dk1"/>
                          </a:solidFill>
                          <a:latin typeface="+mn-lt"/>
                          <a:ea typeface="+mn-ea"/>
                          <a:cs typeface="+mn-cs"/>
                        </a:rPr>
                        <a:t>P363</a:t>
                      </a:r>
                      <a:endParaRPr lang="en-US" dirty="0"/>
                    </a:p>
                  </a:txBody>
                  <a:tcPr/>
                </a:tc>
                <a:tc rowSpan="3">
                  <a:txBody>
                    <a:bodyPr/>
                    <a:lstStyle/>
                    <a:p>
                      <a:r>
                        <a:rPr lang="vi-VN" sz="1800" kern="1200" dirty="0" smtClean="0">
                          <a:solidFill>
                            <a:schemeClr val="dk1"/>
                          </a:solidFill>
                          <a:latin typeface="+mn-lt"/>
                          <a:ea typeface="+mn-ea"/>
                          <a:cs typeface="+mn-cs"/>
                        </a:rPr>
                        <a:t>Giặt quần áo nhiễm bẩn trước khi tái sử dụng. </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sz="1800" b="1" kern="1200" baseline="0" dirty="0" smtClean="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10">
                  <a:txBody>
                    <a:bodyPr/>
                    <a:lstStyle/>
                    <a:p>
                      <a:r>
                        <a:rPr lang="en-US" sz="1800" kern="1200" baseline="0" dirty="0" smtClean="0">
                          <a:solidFill>
                            <a:schemeClr val="dk1"/>
                          </a:solidFill>
                          <a:latin typeface="+mn-lt"/>
                          <a:ea typeface="+mn-ea"/>
                          <a:cs typeface="+mn-cs"/>
                        </a:rPr>
                        <a:t>P370</a:t>
                      </a:r>
                      <a:endParaRPr lang="en-US" dirty="0"/>
                    </a:p>
                  </a:txBody>
                  <a:tcPr/>
                </a:tc>
                <a:tc rowSpan="10">
                  <a:txBody>
                    <a:bodyPr/>
                    <a:lstStyle/>
                    <a:p>
                      <a:r>
                        <a:rPr lang="vi-VN" sz="1800" kern="1200" dirty="0" smtClean="0">
                          <a:solidFill>
                            <a:schemeClr val="dk1"/>
                          </a:solidFill>
                          <a:latin typeface="+mn-lt"/>
                          <a:ea typeface="+mn-ea"/>
                          <a:cs typeface="+mn-cs"/>
                        </a:rPr>
                        <a:t>Trong trường hợp cháy: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1.1, 1.2, 1.3, 1.4,1.5</a:t>
                      </a:r>
                      <a:endParaRPr lang="en-US" dirty="0"/>
                    </a:p>
                  </a:txBody>
                  <a:tcPr>
                    <a:lnB w="12700" cap="flat" cmpd="sng" algn="ctr">
                      <a:solidFill>
                        <a:schemeClr val="tx1"/>
                      </a:solidFill>
                      <a:prstDash val="solid"/>
                      <a:round/>
                      <a:headEnd type="none" w="med" len="med"/>
                      <a:tailEnd type="none" w="med" len="med"/>
                    </a:lnB>
                  </a:tcPr>
                </a:tc>
                <a:tc rowSpan="10">
                  <a:txBody>
                    <a:bodyPr/>
                    <a:lstStyle/>
                    <a:p>
                      <a:endParaRPr lang="en-US" dirty="0"/>
                    </a:p>
                  </a:txBody>
                  <a:tcPr/>
                </a:tc>
              </a:tr>
              <a:tr h="27622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khí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oxy hóa</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20040">
                <a:tc rowSpan="2">
                  <a:txBody>
                    <a:bodyPr/>
                    <a:lstStyle/>
                    <a:p>
                      <a:r>
                        <a:rPr lang="en-US" sz="1800" kern="1200" baseline="0" dirty="0" smtClean="0">
                          <a:solidFill>
                            <a:schemeClr val="dk1"/>
                          </a:solidFill>
                          <a:latin typeface="+mn-lt"/>
                          <a:ea typeface="+mn-ea"/>
                          <a:cs typeface="+mn-cs"/>
                        </a:rPr>
                        <a:t>P371</a:t>
                      </a:r>
                      <a:endParaRPr lang="en-US" dirty="0"/>
                    </a:p>
                  </a:txBody>
                  <a:tcPr/>
                </a:tc>
                <a:tc rowSpan="2">
                  <a:txBody>
                    <a:bodyPr/>
                    <a:lstStyle/>
                    <a:p>
                      <a:r>
                        <a:rPr lang="vi-VN" sz="1800" kern="1200" dirty="0" smtClean="0">
                          <a:solidFill>
                            <a:schemeClr val="dk1"/>
                          </a:solidFill>
                          <a:latin typeface="+mn-lt"/>
                          <a:ea typeface="+mn-ea"/>
                          <a:cs typeface="+mn-cs"/>
                        </a:rPr>
                        <a:t>Trong trường hợp cháy lớn và với số lượng lớn: </a:t>
                      </a:r>
                      <a:endParaRPr lang="en-US"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32004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P372</a:t>
                      </a:r>
                      <a:endParaRPr lang="en-US" dirty="0"/>
                    </a:p>
                  </a:txBody>
                  <a:tcPr/>
                </a:tc>
                <a:tc>
                  <a:txBody>
                    <a:bodyPr/>
                    <a:lstStyle/>
                    <a:p>
                      <a:r>
                        <a:rPr lang="vi-VN" sz="1800" kern="1200" dirty="0" smtClean="0">
                          <a:solidFill>
                            <a:schemeClr val="dk1"/>
                          </a:solidFill>
                          <a:latin typeface="+mn-lt"/>
                          <a:ea typeface="+mn-ea"/>
                          <a:cs typeface="+mn-cs"/>
                        </a:rPr>
                        <a:t>Nguy cơ nổ trong trường hợp hỏa hoạn.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tc>
                <a:tc>
                  <a:txBody>
                    <a:bodyPr/>
                    <a:lstStyle/>
                    <a:p>
                      <a:r>
                        <a:rPr lang="vi-VN" sz="1800" kern="1200" dirty="0" smtClean="0">
                          <a:solidFill>
                            <a:schemeClr val="dk1"/>
                          </a:solidFill>
                          <a:latin typeface="+mn-lt"/>
                          <a:ea typeface="+mn-ea"/>
                          <a:cs typeface="+mn-cs"/>
                        </a:rPr>
                        <a:t>Chất nổ không ổn định và Phòng</a:t>
                      </a:r>
                      <a:r>
                        <a:rPr lang="en-US" sz="1800" kern="120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1.1, 1.2, 1.3, 1.4, 1.5</a:t>
                      </a:r>
                      <a:endParaRPr lang="en-US" dirty="0"/>
                    </a:p>
                  </a:txBody>
                  <a:tcPr/>
                </a:tc>
                <a:tc>
                  <a:txBody>
                    <a:bodyPr/>
                    <a:lstStyle/>
                    <a:p>
                      <a:r>
                        <a:rPr lang="vi-VN" sz="1800" kern="1200" dirty="0" smtClean="0">
                          <a:solidFill>
                            <a:schemeClr val="dk1"/>
                          </a:solidFill>
                          <a:latin typeface="+mn-lt"/>
                          <a:ea typeface="+mn-ea"/>
                          <a:cs typeface="+mn-cs"/>
                        </a:rPr>
                        <a:t>- Trừ khi chất nổ là 1.4S ĐẠN, LINH KIỆN SẢN PHẨM CỦA CHÚNG </a:t>
                      </a:r>
                      <a:endParaRPr lang="en-US" dirty="0"/>
                    </a:p>
                  </a:txBody>
                  <a:tcPr/>
                </a:tc>
              </a:tr>
              <a:tr h="516890">
                <a:tc>
                  <a:txBody>
                    <a:bodyPr/>
                    <a:lstStyle/>
                    <a:p>
                      <a:r>
                        <a:rPr lang="en-US" sz="1800" kern="1200" baseline="0" dirty="0" smtClean="0">
                          <a:solidFill>
                            <a:schemeClr val="dk1"/>
                          </a:solidFill>
                          <a:latin typeface="+mn-lt"/>
                          <a:ea typeface="+mn-ea"/>
                          <a:cs typeface="+mn-cs"/>
                        </a:rPr>
                        <a:t>P373</a:t>
                      </a:r>
                      <a:endParaRPr lang="en-US" dirty="0"/>
                    </a:p>
                  </a:txBody>
                  <a:tcPr/>
                </a:tc>
                <a:tc>
                  <a:txBody>
                    <a:bodyPr/>
                    <a:lstStyle/>
                    <a:p>
                      <a:r>
                        <a:rPr lang="vi-VN" sz="1800" kern="1200" dirty="0" smtClean="0">
                          <a:solidFill>
                            <a:schemeClr val="dk1"/>
                          </a:solidFill>
                          <a:latin typeface="+mn-lt"/>
                          <a:ea typeface="+mn-ea"/>
                          <a:cs typeface="+mn-cs"/>
                        </a:rPr>
                        <a:t>KHÔNG chữa cháy khi lửa đạt đến chất nổ.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tc>
                <a:tc>
                  <a:txBody>
                    <a:bodyPr/>
                    <a:lstStyle/>
                    <a:p>
                      <a:r>
                        <a:rPr lang="vi-VN" sz="1800" kern="1200" dirty="0" smtClean="0">
                          <a:solidFill>
                            <a:schemeClr val="dk1"/>
                          </a:solidFill>
                          <a:latin typeface="+mn-lt"/>
                          <a:ea typeface="+mn-ea"/>
                          <a:cs typeface="+mn-cs"/>
                        </a:rPr>
                        <a:t>Chất nổ không ổn định và Phòng</a:t>
                      </a:r>
                      <a:r>
                        <a:rPr lang="en-US" sz="1800" kern="120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1.1, 1.2, 1.3, 1.4, 1.5</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P374</a:t>
                      </a:r>
                      <a:endParaRPr lang="en-US" dirty="0"/>
                    </a:p>
                  </a:txBody>
                  <a:tcPr/>
                </a:tc>
                <a:tc>
                  <a:txBody>
                    <a:bodyPr/>
                    <a:lstStyle/>
                    <a:p>
                      <a:r>
                        <a:rPr lang="vi-VN" sz="1800" kern="1200" dirty="0" smtClean="0">
                          <a:solidFill>
                            <a:schemeClr val="dk1"/>
                          </a:solidFill>
                          <a:latin typeface="+mn-lt"/>
                          <a:ea typeface="+mn-ea"/>
                          <a:cs typeface="+mn-cs"/>
                        </a:rPr>
                        <a:t>Lấy lửa biện pháp phòng ngừa thông thường từ một khoảng cách hợp lý.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1.4</a:t>
                      </a:r>
                      <a:endParaRPr lang="en-US" dirty="0"/>
                    </a:p>
                  </a:txBody>
                  <a:tcPr/>
                </a:tc>
                <a:tc>
                  <a:txBody>
                    <a:bodyPr/>
                    <a:lstStyle/>
                    <a:p>
                      <a:r>
                        <a:rPr lang="vi-VN" sz="1800" kern="1200" dirty="0" smtClean="0">
                          <a:solidFill>
                            <a:schemeClr val="dk1"/>
                          </a:solidFill>
                          <a:latin typeface="+mn-lt"/>
                          <a:ea typeface="+mn-ea"/>
                          <a:cs typeface="+mn-cs"/>
                        </a:rPr>
                        <a:t>- Nếu chất nổ là 1.4S ĐẠN, LINH KIỆN SẢN PHẨM CỦA CHÚNG </a:t>
                      </a:r>
                      <a:endParaRPr lang="en-US" dirty="0"/>
                    </a:p>
                  </a:txBody>
                  <a:tcPr/>
                </a:tc>
              </a:tr>
              <a:tr h="206258">
                <a:tc rowSpan="3">
                  <a:txBody>
                    <a:bodyPr/>
                    <a:lstStyle/>
                    <a:p>
                      <a:r>
                        <a:rPr lang="en-US" sz="1800" kern="1200" baseline="0" dirty="0" smtClean="0">
                          <a:solidFill>
                            <a:schemeClr val="dk1"/>
                          </a:solidFill>
                          <a:latin typeface="+mn-lt"/>
                          <a:ea typeface="+mn-ea"/>
                          <a:cs typeface="+mn-cs"/>
                        </a:rPr>
                        <a:t>P375</a:t>
                      </a:r>
                      <a:endParaRPr lang="en-US" dirty="0"/>
                    </a:p>
                  </a:txBody>
                  <a:tcPr/>
                </a:tc>
                <a:tc rowSpan="3">
                  <a:txBody>
                    <a:bodyPr/>
                    <a:lstStyle/>
                    <a:p>
                      <a:r>
                        <a:rPr lang="vi-VN" sz="1800" kern="1200" dirty="0" smtClean="0">
                          <a:solidFill>
                            <a:schemeClr val="dk1"/>
                          </a:solidFill>
                          <a:latin typeface="+mn-lt"/>
                          <a:ea typeface="+mn-ea"/>
                          <a:cs typeface="+mn-cs"/>
                        </a:rPr>
                        <a:t>Chữa cháy từ xa do nguy cơ cháy nổ. </a:t>
                      </a:r>
                      <a:endParaRPr lang="en-US" dirty="0"/>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 B</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dirty="0"/>
                    </a:p>
                  </a:txBody>
                  <a:tcPr/>
                </a:tc>
              </a:tr>
              <a:tr h="216911">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16911">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16890">
                <a:tc>
                  <a:txBody>
                    <a:bodyPr/>
                    <a:lstStyle/>
                    <a:p>
                      <a:r>
                        <a:rPr lang="en-US" sz="1800" kern="1200" baseline="0" dirty="0" smtClean="0">
                          <a:solidFill>
                            <a:schemeClr val="dk1"/>
                          </a:solidFill>
                          <a:latin typeface="+mn-lt"/>
                          <a:ea typeface="+mn-ea"/>
                          <a:cs typeface="+mn-cs"/>
                        </a:rPr>
                        <a:t>P376</a:t>
                      </a:r>
                      <a:endParaRPr lang="en-US" dirty="0"/>
                    </a:p>
                  </a:txBody>
                  <a:tcPr/>
                </a:tc>
                <a:tc>
                  <a:txBody>
                    <a:bodyPr/>
                    <a:lstStyle/>
                    <a:p>
                      <a:r>
                        <a:rPr lang="vi-VN" sz="1800" kern="1200" dirty="0" smtClean="0">
                          <a:solidFill>
                            <a:schemeClr val="dk1"/>
                          </a:solidFill>
                          <a:latin typeface="+mn-lt"/>
                          <a:ea typeface="+mn-ea"/>
                          <a:cs typeface="+mn-cs"/>
                        </a:rPr>
                        <a:t>Bịt chỗ rò rỉ nếu an toàn để làm như vậy. </a:t>
                      </a:r>
                      <a:endParaRPr lang="en-US" dirty="0"/>
                    </a:p>
                  </a:txBody>
                  <a:tcPr/>
                </a:tc>
                <a:tc>
                  <a:txBody>
                    <a:bodyPr/>
                    <a:lstStyle/>
                    <a:p>
                      <a:r>
                        <a:rPr lang="vi-VN" sz="1800" kern="1200" dirty="0" smtClean="0">
                          <a:solidFill>
                            <a:schemeClr val="dk1"/>
                          </a:solidFill>
                          <a:latin typeface="+mn-lt"/>
                          <a:ea typeface="+mn-ea"/>
                          <a:cs typeface="+mn-cs"/>
                        </a:rPr>
                        <a:t>khí oxy hóa </a:t>
                      </a:r>
                      <a:endParaRPr lang="en-US" dirty="0"/>
                    </a:p>
                  </a:txBody>
                  <a:tcPr/>
                </a:tc>
                <a:tc>
                  <a:txBody>
                    <a:bodyPr/>
                    <a:lstStyle/>
                    <a:p>
                      <a:r>
                        <a:rPr lang="en-US" dirty="0" smtClean="0"/>
                        <a:t>1</a:t>
                      </a:r>
                      <a:endParaRPr lang="en-US" dirty="0"/>
                    </a:p>
                  </a:txBody>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P377</a:t>
                      </a:r>
                      <a:endParaRPr lang="en-US" dirty="0"/>
                    </a:p>
                  </a:txBody>
                  <a:tcPr/>
                </a:tc>
                <a:tc>
                  <a:txBody>
                    <a:bodyPr/>
                    <a:lstStyle/>
                    <a:p>
                      <a:r>
                        <a:rPr lang="vi-VN" sz="1800" kern="1200" dirty="0" smtClean="0">
                          <a:solidFill>
                            <a:schemeClr val="dk1"/>
                          </a:solidFill>
                          <a:latin typeface="+mn-lt"/>
                          <a:ea typeface="+mn-ea"/>
                          <a:cs typeface="+mn-cs"/>
                        </a:rPr>
                        <a:t>Rò rỉ khí cháy: Không dập tắt, trừ khi bị rò rỉ có thể dừng lại một cách an toàn. </a:t>
                      </a:r>
                      <a:endParaRPr lang="en-US" dirty="0"/>
                    </a:p>
                  </a:txBody>
                  <a:tcPr/>
                </a:tc>
                <a:tc>
                  <a:txBody>
                    <a:bodyPr/>
                    <a:lstStyle/>
                    <a:p>
                      <a:r>
                        <a:rPr lang="vi-VN" sz="1800" kern="1200" dirty="0" smtClean="0">
                          <a:solidFill>
                            <a:schemeClr val="dk1"/>
                          </a:solidFill>
                          <a:latin typeface="+mn-lt"/>
                          <a:ea typeface="+mn-ea"/>
                          <a:cs typeface="+mn-cs"/>
                        </a:rPr>
                        <a:t>khí ga dễ cháy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r h="118159">
                <a:tc rowSpan="8">
                  <a:txBody>
                    <a:bodyPr/>
                    <a:lstStyle/>
                    <a:p>
                      <a:r>
                        <a:rPr lang="en-US" sz="1800" kern="1200" baseline="0" dirty="0" smtClean="0">
                          <a:solidFill>
                            <a:schemeClr val="dk1"/>
                          </a:solidFill>
                          <a:latin typeface="+mn-lt"/>
                          <a:ea typeface="+mn-ea"/>
                          <a:cs typeface="+mn-cs"/>
                        </a:rPr>
                        <a:t>P378</a:t>
                      </a:r>
                      <a:endParaRPr lang="en-US" dirty="0"/>
                    </a:p>
                  </a:txBody>
                  <a:tcPr/>
                </a:tc>
                <a:tc rowSpan="8">
                  <a:txBody>
                    <a:bodyPr/>
                    <a:lstStyle/>
                    <a:p>
                      <a:r>
                        <a:rPr lang="vi-VN" sz="1800" kern="1200" dirty="0" smtClean="0">
                          <a:solidFill>
                            <a:schemeClr val="dk1"/>
                          </a:solidFill>
                          <a:latin typeface="+mn-lt"/>
                          <a:ea typeface="+mn-ea"/>
                          <a:cs typeface="+mn-cs"/>
                        </a:rPr>
                        <a:t>Sử dụng ... tuyệt chủng.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8">
                  <a:txBody>
                    <a:bodyPr/>
                    <a:lstStyle/>
                    <a:p>
                      <a:r>
                        <a:rPr lang="vi-VN" sz="1800" kern="1200" dirty="0" smtClean="0">
                          <a:solidFill>
                            <a:schemeClr val="dk1"/>
                          </a:solidFill>
                          <a:latin typeface="+mn-lt"/>
                          <a:ea typeface="+mn-ea"/>
                          <a:cs typeface="+mn-cs"/>
                        </a:rPr>
                        <a:t>... </a:t>
                      </a:r>
                      <a:r>
                        <a:rPr lang="vi-VN" sz="1800" kern="1200" smtClean="0">
                          <a:solidFill>
                            <a:schemeClr val="dk1"/>
                          </a:solidFill>
                          <a:latin typeface="+mn-lt"/>
                          <a:ea typeface="+mn-ea"/>
                          <a:cs typeface="+mn-cs"/>
                        </a:rPr>
                        <a:t>Hãng sản xuất / nhà cung cấp để xác định phương tiện truyền thông thích hợp </a:t>
                      </a:r>
                      <a:br>
                        <a:rPr lang="vi-VN" sz="1800" kern="1200" smtClean="0">
                          <a:solidFill>
                            <a:schemeClr val="dk1"/>
                          </a:solidFill>
                          <a:latin typeface="+mn-lt"/>
                          <a:ea typeface="+mn-ea"/>
                          <a:cs typeface="+mn-cs"/>
                        </a:rPr>
                      </a:br>
                      <a:r>
                        <a:rPr lang="vi-VN" sz="1800" kern="1200" smtClean="0">
                          <a:solidFill>
                            <a:schemeClr val="dk1"/>
                          </a:solidFill>
                          <a:latin typeface="+mn-lt"/>
                          <a:ea typeface="+mn-ea"/>
                          <a:cs typeface="+mn-cs"/>
                        </a:rPr>
                        <a:t>- Nếu nước tăng nguy cơ.</a:t>
                      </a:r>
                      <a:endParaRPr lang="en-US" dirty="0"/>
                    </a:p>
                  </a:txBody>
                  <a:tcPr/>
                </a:tc>
              </a:tr>
              <a:tr h="199366">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6713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58445">
                <a:tc rowSpan="5">
                  <a:txBody>
                    <a:bodyPr/>
                    <a:lstStyle/>
                    <a:p>
                      <a:r>
                        <a:rPr lang="en-US" sz="1800" kern="1200" baseline="0" dirty="0" smtClean="0">
                          <a:solidFill>
                            <a:schemeClr val="dk1"/>
                          </a:solidFill>
                          <a:latin typeface="+mn-lt"/>
                          <a:ea typeface="+mn-ea"/>
                          <a:cs typeface="+mn-cs"/>
                        </a:rPr>
                        <a:t>P380</a:t>
                      </a:r>
                      <a:endParaRPr lang="en-US" dirty="0"/>
                    </a:p>
                  </a:txBody>
                  <a:tcPr/>
                </a:tc>
                <a:tc rowSpan="5">
                  <a:txBody>
                    <a:bodyPr/>
                    <a:lstStyle/>
                    <a:p>
                      <a:r>
                        <a:rPr lang="vi-VN" sz="1800" kern="1200" dirty="0" smtClean="0">
                          <a:solidFill>
                            <a:schemeClr val="dk1"/>
                          </a:solidFill>
                          <a:latin typeface="+mn-lt"/>
                          <a:ea typeface="+mn-ea"/>
                          <a:cs typeface="+mn-cs"/>
                        </a:rPr>
                        <a:t>Sơ tán khu vực.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chất nổ không ổn định </a:t>
                      </a:r>
                      <a:endParaRPr lang="en-US" dirty="0"/>
                    </a:p>
                  </a:txBody>
                  <a:tcPr>
                    <a:lnB w="12700" cap="flat" cmpd="sng" algn="ctr">
                      <a:solidFill>
                        <a:schemeClr val="tx1"/>
                      </a:solidFill>
                      <a:prstDash val="solid"/>
                      <a:round/>
                      <a:headEnd type="none" w="med" len="med"/>
                      <a:tailEnd type="none" w="med" len="med"/>
                    </a:lnB>
                  </a:tcPr>
                </a:tc>
                <a:tc rowSpan="5">
                  <a:txBody>
                    <a:bodyPr/>
                    <a:lstStyle/>
                    <a:p>
                      <a:endParaRPr lang="en-US" dirty="0"/>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vật liệu nổ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1.1, 1.2, 1.3, 1.4, 1.5</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 B</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chất lỏng oxy hóa </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87070">
                <a:tc>
                  <a:txBody>
                    <a:bodyPr/>
                    <a:lstStyle/>
                    <a:p>
                      <a:r>
                        <a:rPr lang="en-US" sz="1800" kern="1200" baseline="0" dirty="0" smtClean="0">
                          <a:solidFill>
                            <a:schemeClr val="dk1"/>
                          </a:solidFill>
                          <a:latin typeface="+mn-lt"/>
                          <a:ea typeface="+mn-ea"/>
                          <a:cs typeface="+mn-cs"/>
                        </a:rPr>
                        <a:t>P381</a:t>
                      </a:r>
                      <a:endParaRPr lang="en-US" dirty="0"/>
                    </a:p>
                  </a:txBody>
                  <a:tcPr/>
                </a:tc>
                <a:tc>
                  <a:txBody>
                    <a:bodyPr/>
                    <a:lstStyle/>
                    <a:p>
                      <a:r>
                        <a:rPr lang="vi-VN" sz="1800" kern="1200" dirty="0" smtClean="0">
                          <a:solidFill>
                            <a:schemeClr val="dk1"/>
                          </a:solidFill>
                          <a:latin typeface="+mn-lt"/>
                          <a:ea typeface="+mn-ea"/>
                          <a:cs typeface="+mn-cs"/>
                        </a:rPr>
                        <a:t>Loại bỏ tất cả các nguồn gây cháy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nếu an toàn để làm như vậy. </a:t>
                      </a:r>
                      <a:endParaRPr lang="en-US" dirty="0"/>
                    </a:p>
                  </a:txBody>
                  <a:tcPr/>
                </a:tc>
                <a:tc>
                  <a:txBody>
                    <a:bodyPr/>
                    <a:lstStyle/>
                    <a:p>
                      <a:r>
                        <a:rPr lang="vi-VN" sz="1800" kern="1200" dirty="0" smtClean="0">
                          <a:solidFill>
                            <a:schemeClr val="dk1"/>
                          </a:solidFill>
                          <a:latin typeface="+mn-lt"/>
                          <a:ea typeface="+mn-ea"/>
                          <a:cs typeface="+mn-cs"/>
                        </a:rPr>
                        <a:t>khí ga dễ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tc>
              </a:tr>
              <a:tr h="516890">
                <a:tc>
                  <a:txBody>
                    <a:bodyPr/>
                    <a:lstStyle/>
                    <a:p>
                      <a:r>
                        <a:rPr lang="en-US" sz="1800" kern="1200" baseline="0" dirty="0" smtClean="0">
                          <a:solidFill>
                            <a:schemeClr val="dk1"/>
                          </a:solidFill>
                          <a:latin typeface="+mn-lt"/>
                          <a:ea typeface="+mn-ea"/>
                          <a:cs typeface="+mn-cs"/>
                        </a:rPr>
                        <a:t>P390</a:t>
                      </a:r>
                      <a:endParaRPr lang="en-US" dirty="0"/>
                    </a:p>
                  </a:txBody>
                  <a:tcPr/>
                </a:tc>
                <a:tc>
                  <a:txBody>
                    <a:bodyPr/>
                    <a:lstStyle/>
                    <a:p>
                      <a:r>
                        <a:rPr lang="vi-VN" sz="1800" kern="1200" dirty="0" smtClean="0">
                          <a:solidFill>
                            <a:schemeClr val="dk1"/>
                          </a:solidFill>
                          <a:latin typeface="+mn-lt"/>
                          <a:ea typeface="+mn-ea"/>
                          <a:cs typeface="+mn-cs"/>
                        </a:rPr>
                        <a:t>Hấp thụ bị đổ để ngăn chặn thiệt hại vật chất. </a:t>
                      </a:r>
                      <a:endParaRPr lang="en-US" dirty="0"/>
                    </a:p>
                  </a:txBody>
                  <a:tcPr/>
                </a:tc>
                <a:tc>
                  <a:txBody>
                    <a:bodyPr/>
                    <a:lstStyle/>
                    <a:p>
                      <a:r>
                        <a:rPr lang="vi-VN" sz="1800" kern="1200" dirty="0" smtClean="0">
                          <a:solidFill>
                            <a:schemeClr val="dk1"/>
                          </a:solidFill>
                          <a:latin typeface="+mn-lt"/>
                          <a:ea typeface="+mn-ea"/>
                          <a:cs typeface="+mn-cs"/>
                        </a:rPr>
                        <a:t>Ăn mòn kim loại </a:t>
                      </a:r>
                      <a:endParaRPr lang="en-US" dirty="0"/>
                    </a:p>
                  </a:txBody>
                  <a:tcPr/>
                </a:tc>
                <a:tc>
                  <a:txBody>
                    <a:bodyPr/>
                    <a:lstStyle/>
                    <a:p>
                      <a:r>
                        <a:rPr lang="en-US" dirty="0" smtClean="0"/>
                        <a:t>1</a:t>
                      </a:r>
                      <a:endParaRPr lang="en-US" dirty="0"/>
                    </a:p>
                  </a:txBody>
                  <a:tcPr/>
                </a:tc>
                <a:tc>
                  <a:txBody>
                    <a:bodyPr/>
                    <a:lstStyle/>
                    <a:p>
                      <a:endParaRPr lang="en-US" dirty="0"/>
                    </a:p>
                  </a:txBody>
                  <a:tcPr/>
                </a:tc>
              </a:tr>
              <a:tr h="258445">
                <a:tc rowSpan="2">
                  <a:txBody>
                    <a:bodyPr/>
                    <a:lstStyle/>
                    <a:p>
                      <a:r>
                        <a:rPr lang="en-US" sz="1800" kern="1200" baseline="0" dirty="0" smtClean="0">
                          <a:solidFill>
                            <a:schemeClr val="dk1"/>
                          </a:solidFill>
                          <a:latin typeface="+mn-lt"/>
                          <a:ea typeface="+mn-ea"/>
                          <a:cs typeface="+mn-cs"/>
                        </a:rPr>
                        <a:t>P391</a:t>
                      </a:r>
                      <a:endParaRPr lang="en-US" dirty="0"/>
                    </a:p>
                  </a:txBody>
                  <a:tcPr/>
                </a:tc>
                <a:tc rowSpan="2">
                  <a:txBody>
                    <a:bodyPr/>
                    <a:lstStyle/>
                    <a:p>
                      <a:r>
                        <a:rPr lang="vi-VN" sz="1800" kern="1200" dirty="0" smtClean="0">
                          <a:solidFill>
                            <a:schemeClr val="dk1"/>
                          </a:solidFill>
                          <a:latin typeface="+mn-lt"/>
                          <a:ea typeface="+mn-ea"/>
                          <a:cs typeface="+mn-cs"/>
                        </a:rPr>
                        <a:t>Dọn chỗ đổ.</a:t>
                      </a:r>
                      <a:endParaRPr lang="en-US" dirty="0"/>
                    </a:p>
                  </a:txBody>
                  <a:tcPr/>
                </a:tc>
                <a:tc>
                  <a:txBody>
                    <a:bodyPr/>
                    <a:lstStyle/>
                    <a:p>
                      <a:r>
                        <a:rPr lang="vi-VN" sz="1800" kern="1200" dirty="0" smtClean="0">
                          <a:solidFill>
                            <a:schemeClr val="dk1"/>
                          </a:solidFill>
                          <a:latin typeface="+mn-lt"/>
                          <a:ea typeface="+mn-ea"/>
                          <a:cs typeface="+mn-cs"/>
                        </a:rPr>
                        <a:t>Nguy hại đến môi trường nước - nguy hiểm cấp tính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25844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Nguy hại đến môi trường nước - nguy hiểm mãn tính</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8800" y="533400"/>
          <a:ext cx="12420600" cy="32054321"/>
        </p:xfrm>
        <a:graphic>
          <a:graphicData uri="http://schemas.openxmlformats.org/drawingml/2006/table">
            <a:tbl>
              <a:tblPr firstRow="1" bandRow="1">
                <a:tableStyleId>{5C22544A-7EE6-4342-B048-85BDC9FD1C3A}</a:tableStyleId>
              </a:tblPr>
              <a:tblGrid>
                <a:gridCol w="1066800"/>
                <a:gridCol w="3901440"/>
                <a:gridCol w="2880360"/>
                <a:gridCol w="2209800"/>
                <a:gridCol w="2362200"/>
              </a:tblGrid>
              <a:tr h="275013">
                <a:tc>
                  <a:txBody>
                    <a:bodyPr/>
                    <a:lstStyle/>
                    <a:p>
                      <a:r>
                        <a:rPr lang="vi-VN" sz="1800" b="1" kern="1200" dirty="0" smtClean="0">
                          <a:solidFill>
                            <a:schemeClr val="lt1"/>
                          </a:solidFill>
                          <a:latin typeface="+mn-lt"/>
                          <a:ea typeface="+mn-ea"/>
                          <a:cs typeface="+mn-cs"/>
                        </a:rPr>
                        <a:t>P - Mã </a:t>
                      </a:r>
                      <a:endParaRPr lang="en-US" dirty="0"/>
                    </a:p>
                  </a:txBody>
                  <a:tcPr/>
                </a:tc>
                <a:tc>
                  <a:txBody>
                    <a:bodyPr/>
                    <a:lstStyle/>
                    <a:p>
                      <a:r>
                        <a:rPr lang="vi-VN" sz="1800" b="1" kern="1200" dirty="0" smtClean="0">
                          <a:solidFill>
                            <a:schemeClr val="lt1"/>
                          </a:solidFill>
                          <a:latin typeface="+mn-lt"/>
                          <a:ea typeface="+mn-ea"/>
                          <a:cs typeface="+mn-cs"/>
                        </a:rPr>
                        <a:t>Báo cáo phòng ngừa chung - đáp ứng </a:t>
                      </a: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Điều kiện sử dụng</a:t>
                      </a:r>
                      <a:endParaRPr lang="en-US" dirty="0"/>
                    </a:p>
                  </a:txBody>
                  <a:tcPr/>
                </a:tc>
              </a:tr>
              <a:tr h="457200">
                <a:tc rowSpan="2">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P310</a:t>
                      </a:r>
                      <a:endParaRPr lang="en-US" dirty="0"/>
                    </a:p>
                  </a:txBody>
                  <a:tcPr/>
                </a:tc>
                <a:tc rowSpan="2">
                  <a:txBody>
                    <a:bodyPr/>
                    <a:lstStyle/>
                    <a:p>
                      <a:r>
                        <a:rPr lang="vi-VN" sz="1800" kern="1200" dirty="0" smtClean="0">
                          <a:solidFill>
                            <a:schemeClr val="dk1"/>
                          </a:solidFill>
                          <a:latin typeface="+mn-lt"/>
                          <a:ea typeface="+mn-ea"/>
                          <a:cs typeface="+mn-cs"/>
                        </a:rPr>
                        <a:t>Nếu NUỐT PHẢI: Ngay lập tức gọi trung tâm giải độc hoặc bác sĩ / bác sĩ.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khát vọng nguy hiểm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P312</a:t>
                      </a:r>
                      <a:endParaRPr lang="en-US" dirty="0"/>
                    </a:p>
                  </a:txBody>
                  <a:tcPr/>
                </a:tc>
                <a:tc>
                  <a:txBody>
                    <a:bodyPr/>
                    <a:lstStyle/>
                    <a:p>
                      <a:r>
                        <a:rPr lang="vi-VN" sz="1800" kern="1200" dirty="0" smtClean="0">
                          <a:solidFill>
                            <a:schemeClr val="dk1"/>
                          </a:solidFill>
                          <a:latin typeface="+mn-lt"/>
                          <a:ea typeface="+mn-ea"/>
                          <a:cs typeface="+mn-cs"/>
                        </a:rPr>
                        <a:t>Nếu NUỐT: Gọi một trung tâm giải độc hoặc bác sĩ / bác sĩ nếu bạn cảm thấy không khỏe.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tc>
                <a:tc>
                  <a:txBody>
                    <a:bodyPr/>
                    <a:lstStyle/>
                    <a:p>
                      <a:r>
                        <a:rPr lang="en-US" sz="1800" kern="1200" baseline="0" dirty="0" smtClean="0">
                          <a:solidFill>
                            <a:schemeClr val="dk1"/>
                          </a:solidFill>
                          <a:latin typeface="+mn-lt"/>
                          <a:ea typeface="+mn-ea"/>
                          <a:cs typeface="+mn-cs"/>
                        </a:rPr>
                        <a:t>4</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P331</a:t>
                      </a:r>
                      <a:endParaRPr lang="en-US" dirty="0"/>
                    </a:p>
                  </a:txBody>
                  <a:tcPr/>
                </a:tc>
                <a:tc>
                  <a:txBody>
                    <a:bodyPr/>
                    <a:lstStyle/>
                    <a:p>
                      <a:r>
                        <a:rPr lang="vi-VN" sz="1800" kern="1200" dirty="0" smtClean="0">
                          <a:solidFill>
                            <a:schemeClr val="dk1"/>
                          </a:solidFill>
                          <a:latin typeface="+mn-lt"/>
                          <a:ea typeface="+mn-ea"/>
                          <a:cs typeface="+mn-cs"/>
                        </a:rPr>
                        <a:t>Nếu NUỐT: Súc miệng. Không được nôn mửa.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tc>
                <a:tc>
                  <a:txBody>
                    <a:bodyPr/>
                    <a:lstStyle/>
                    <a:p>
                      <a:r>
                        <a:rPr lang="en-US" sz="1800" kern="1200" baseline="0" dirty="0" smtClean="0">
                          <a:solidFill>
                            <a:schemeClr val="dk1"/>
                          </a:solidFill>
                          <a:latin typeface="+mn-lt"/>
                          <a:ea typeface="+mn-ea"/>
                          <a:cs typeface="+mn-cs"/>
                        </a:rPr>
                        <a:t>1A, 1B, 1C</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P334</a:t>
                      </a:r>
                      <a:endParaRPr lang="en-US" dirty="0"/>
                    </a:p>
                  </a:txBody>
                  <a:tcPr/>
                </a:tc>
                <a:tc>
                  <a:txBody>
                    <a:bodyPr/>
                    <a:lstStyle/>
                    <a:p>
                      <a:r>
                        <a:rPr lang="vi-VN" sz="1800" kern="1200" dirty="0" smtClean="0">
                          <a:solidFill>
                            <a:schemeClr val="dk1"/>
                          </a:solidFill>
                          <a:latin typeface="+mn-lt"/>
                          <a:ea typeface="+mn-ea"/>
                          <a:cs typeface="+mn-cs"/>
                        </a:rPr>
                        <a:t>Nếu ON DA: Đắm chìm trong nước lạnh / bọc trong băng ướt. </a:t>
                      </a:r>
                      <a:endParaRPr lang="en-US" dirty="0"/>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tc>
                <a:tc>
                  <a:txBody>
                    <a:bodyPr/>
                    <a:lstStyle/>
                    <a:p>
                      <a:r>
                        <a:rPr lang="en-US" dirty="0" smtClean="0"/>
                        <a:t>1</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P350</a:t>
                      </a:r>
                      <a:endParaRPr lang="en-US" dirty="0"/>
                    </a:p>
                  </a:txBody>
                  <a:tcPr/>
                </a:tc>
                <a:tc>
                  <a:txBody>
                    <a:bodyPr/>
                    <a:lstStyle/>
                    <a:p>
                      <a:r>
                        <a:rPr lang="vi-VN" sz="1800" kern="1200" dirty="0" smtClean="0">
                          <a:solidFill>
                            <a:schemeClr val="dk1"/>
                          </a:solidFill>
                          <a:latin typeface="+mn-lt"/>
                          <a:ea typeface="+mn-ea"/>
                          <a:cs typeface="+mn-cs"/>
                        </a:rPr>
                        <a:t>Nếu ON DA: Rửa nhẹ nhàng với nhiều nước và xà phòng. </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296461">
                <a:tc rowSpan="3">
                  <a:txBody>
                    <a:bodyPr/>
                    <a:lstStyle/>
                    <a:p>
                      <a:r>
                        <a:rPr lang="en-US" sz="1800" kern="1200" baseline="0" dirty="0" smtClean="0">
                          <a:solidFill>
                            <a:schemeClr val="dk1"/>
                          </a:solidFill>
                          <a:latin typeface="+mn-lt"/>
                          <a:ea typeface="+mn-ea"/>
                          <a:cs typeface="+mn-cs"/>
                        </a:rPr>
                        <a:t>P302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P352</a:t>
                      </a:r>
                      <a:endParaRPr lang="en-US" dirty="0"/>
                    </a:p>
                  </a:txBody>
                  <a:tcPr/>
                </a:tc>
                <a:tc rowSpan="3">
                  <a:txBody>
                    <a:bodyPr/>
                    <a:lstStyle/>
                    <a:p>
                      <a:r>
                        <a:rPr lang="vi-VN" sz="1800" kern="1200" dirty="0" smtClean="0">
                          <a:solidFill>
                            <a:schemeClr val="dk1"/>
                          </a:solidFill>
                          <a:latin typeface="+mn-lt"/>
                          <a:ea typeface="+mn-ea"/>
                          <a:cs typeface="+mn-cs"/>
                        </a:rPr>
                        <a:t>Nếu ON DA: Rửa bằng nhiều nước và xà phòng. </a:t>
                      </a:r>
                      <a:endParaRPr lang="en-US" dirty="0"/>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3, 4</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30897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0897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37868">
                <a:tc rowSpan="2">
                  <a:txBody>
                    <a:bodyPr/>
                    <a:lstStyle/>
                    <a:p>
                      <a:r>
                        <a:rPr lang="en-US" sz="1800" kern="1200" baseline="0" dirty="0" smtClean="0">
                          <a:solidFill>
                            <a:schemeClr val="dk1"/>
                          </a:solidFill>
                          <a:latin typeface="+mn-lt"/>
                          <a:ea typeface="+mn-ea"/>
                          <a:cs typeface="+mn-cs"/>
                        </a:rPr>
                        <a:t>P303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P361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P353</a:t>
                      </a:r>
                      <a:endParaRPr lang="en-US" dirty="0"/>
                    </a:p>
                  </a:txBody>
                  <a:tcPr/>
                </a:tc>
                <a:tc rowSpan="2">
                  <a:txBody>
                    <a:bodyPr/>
                    <a:lstStyle/>
                    <a:p>
                      <a:r>
                        <a:rPr lang="vi-VN" sz="1800" kern="1200" dirty="0" smtClean="0">
                          <a:solidFill>
                            <a:schemeClr val="dk1"/>
                          </a:solidFill>
                          <a:latin typeface="+mn-lt"/>
                          <a:ea typeface="+mn-ea"/>
                          <a:cs typeface="+mn-cs"/>
                        </a:rPr>
                        <a:t>Nếu ON DA (hoặc tóc): Hủy bỏ / Cởi ngay lập tức tất cả quần áo bị ô nhiễm. Rửa sạch da bằng nước / vòi sen.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112517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96174">
                <a:tc rowSpan="4">
                  <a:txBody>
                    <a:bodyPr/>
                    <a:lstStyle/>
                    <a:p>
                      <a:r>
                        <a:rPr lang="en-US" sz="1800" kern="1200" baseline="0" dirty="0" smtClean="0">
                          <a:solidFill>
                            <a:schemeClr val="dk1"/>
                          </a:solidFill>
                          <a:latin typeface="+mn-lt"/>
                          <a:ea typeface="+mn-ea"/>
                          <a:cs typeface="+mn-cs"/>
                        </a:rPr>
                        <a:t>P304</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P340</a:t>
                      </a:r>
                      <a:endParaRPr lang="en-US" dirty="0"/>
                    </a:p>
                  </a:txBody>
                  <a:tcPr/>
                </a:tc>
                <a:tc rowSpan="4">
                  <a:txBody>
                    <a:bodyPr/>
                    <a:lstStyle/>
                    <a:p>
                      <a:r>
                        <a:rPr lang="vi-VN" sz="1800" kern="1200" dirty="0" smtClean="0">
                          <a:solidFill>
                            <a:schemeClr val="dk1"/>
                          </a:solidFill>
                          <a:latin typeface="+mn-lt"/>
                          <a:ea typeface="+mn-ea"/>
                          <a:cs typeface="+mn-cs"/>
                        </a:rPr>
                        <a:t>NẾU HÍT PHẢI: Chuyển nạn nhân để không khí trong lành và giữ nạn nhân ở tư thế thuận lợi cho hô hấp. </a:t>
                      </a:r>
                      <a:endParaRPr lang="en-US" dirty="0"/>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309113">
                <a:tc vMerge="1">
                  <a:txBody>
                    <a:bodyPr/>
                    <a:lstStyle/>
                    <a:p>
                      <a:endParaRPr lang="en-US"/>
                    </a:p>
                  </a:txBody>
                  <a:tcPr/>
                </a:tc>
                <a:tc vMerge="1">
                  <a:txBody>
                    <a:bodyPr/>
                    <a:lstStyle/>
                    <a:p>
                      <a:endParaRPr lang="en-US"/>
                    </a:p>
                  </a:txBody>
                  <a:tcPr/>
                </a:tc>
                <a:tc>
                  <a:txBody>
                    <a:bodyPr/>
                    <a:lstStyle/>
                    <a:p>
                      <a:pPr rtl="0"/>
                      <a:r>
                        <a:rPr lang="vi-VN" sz="1800" kern="1200" dirty="0" smtClean="0">
                          <a:solidFill>
                            <a:schemeClr val="dk1"/>
                          </a:solidFill>
                          <a:latin typeface="+mn-lt"/>
                          <a:ea typeface="+mn-ea"/>
                          <a:cs typeface="+mn-cs"/>
                        </a:rPr>
                        <a:t>Ăn mòn da / kích thích</a:t>
                      </a:r>
                      <a:endParaRPr lang="vi-V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P304</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P341</a:t>
                      </a:r>
                      <a:endParaRPr lang="en-US" dirty="0"/>
                    </a:p>
                  </a:txBody>
                  <a:tcPr/>
                </a:tc>
                <a:tc>
                  <a:txBody>
                    <a:bodyPr/>
                    <a:lstStyle/>
                    <a:p>
                      <a:r>
                        <a:rPr lang="vi-VN" sz="1800" kern="1200" dirty="0" smtClean="0">
                          <a:solidFill>
                            <a:schemeClr val="dk1"/>
                          </a:solidFill>
                          <a:latin typeface="+mn-lt"/>
                          <a:ea typeface="+mn-ea"/>
                          <a:cs typeface="+mn-cs"/>
                        </a:rPr>
                        <a:t>Nếu HÍT PHẢI: Nếu thở khó khăn, loại bỏ nạn nhân để không khí trong lành và giữ nạn nhân ở tư thế thuận lợi cho hô hấp. </a:t>
                      </a:r>
                      <a:endParaRPr lang="en-US" dirty="0"/>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tc>
                <a:tc>
                  <a:txBody>
                    <a:bodyPr/>
                    <a:lstStyle/>
                    <a:p>
                      <a:r>
                        <a:rPr lang="en-US" dirty="0" smtClean="0"/>
                        <a:t>1</a:t>
                      </a:r>
                      <a:endParaRPr lang="en-US" dirty="0"/>
                    </a:p>
                  </a:txBody>
                  <a:tcPr/>
                </a:tc>
                <a:tc>
                  <a:txBody>
                    <a:bodyPr/>
                    <a:lstStyle/>
                    <a:p>
                      <a:endParaRPr lang="en-US"/>
                    </a:p>
                  </a:txBody>
                  <a:tcPr/>
                </a:tc>
              </a:tr>
              <a:tr h="360009">
                <a:tc rowSpan="2">
                  <a:txBody>
                    <a:bodyPr/>
                    <a:lstStyle/>
                    <a:p>
                      <a:r>
                        <a:rPr lang="en-US" sz="1800" kern="1200" baseline="0" dirty="0" smtClean="0">
                          <a:solidFill>
                            <a:schemeClr val="dk1"/>
                          </a:solidFill>
                          <a:latin typeface="+mn-lt"/>
                          <a:ea typeface="+mn-ea"/>
                          <a:cs typeface="+mn-cs"/>
                        </a:rPr>
                        <a:t>P305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P351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P338</a:t>
                      </a:r>
                      <a:endParaRPr lang="en-US" dirty="0"/>
                    </a:p>
                  </a:txBody>
                  <a:tcPr/>
                </a:tc>
                <a:tc rowSpan="2">
                  <a:txBody>
                    <a:bodyPr/>
                    <a:lstStyle/>
                    <a:p>
                      <a:r>
                        <a:rPr lang="vi-VN" sz="1800" kern="1200" dirty="0" smtClean="0">
                          <a:solidFill>
                            <a:schemeClr val="dk1"/>
                          </a:solidFill>
                          <a:latin typeface="+mn-lt"/>
                          <a:ea typeface="+mn-ea"/>
                          <a:cs typeface="+mn-cs"/>
                        </a:rPr>
                        <a:t>Nếu VÀO MẮT: Rửa sạch một cách thận trọng với ater trong vài phút. Loại bỏ kính áp tròng, nếu có và dễ dàng để làm. Tiếp tục rửa. </a:t>
                      </a:r>
                      <a:endParaRPr lang="en-US" dirty="0"/>
                    </a:p>
                  </a:txBody>
                  <a:tcPr/>
                </a:tc>
                <a:tc>
                  <a:txBody>
                    <a:bodyPr/>
                    <a:lstStyle/>
                    <a:p>
                      <a:r>
                        <a:rPr lang="vi-VN" sz="1800" kern="1200" dirty="0" smtClean="0">
                          <a:solidFill>
                            <a:schemeClr val="dk1"/>
                          </a:solidFill>
                          <a:latin typeface="+mn-lt"/>
                          <a:ea typeface="+mn-ea"/>
                          <a:cs typeface="+mn-cs"/>
                        </a:rPr>
                        <a:t>Ăn mòn da / kích thích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103031">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49082">
                <a:tc rowSpan="2">
                  <a:txBody>
                    <a:bodyPr/>
                    <a:lstStyle/>
                    <a:p>
                      <a:r>
                        <a:rPr lang="en-US" sz="1800" kern="1200" baseline="0" dirty="0" smtClean="0">
                          <a:solidFill>
                            <a:schemeClr val="dk1"/>
                          </a:solidFill>
                          <a:latin typeface="+mn-lt"/>
                          <a:ea typeface="+mn-ea"/>
                          <a:cs typeface="+mn-cs"/>
                        </a:rPr>
                        <a:t>P306</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P360</a:t>
                      </a:r>
                      <a:endParaRPr lang="en-US" dirty="0"/>
                    </a:p>
                  </a:txBody>
                  <a:tcPr/>
                </a:tc>
                <a:tc rowSpan="2">
                  <a:txBody>
                    <a:bodyPr/>
                    <a:lstStyle/>
                    <a:p>
                      <a:pPr rtl="0"/>
                      <a:r>
                        <a:rPr lang="vi-VN" sz="1800" kern="1200" dirty="0" smtClean="0">
                          <a:solidFill>
                            <a:schemeClr val="dk1"/>
                          </a:solidFill>
                          <a:latin typeface="+mn-lt"/>
                          <a:ea typeface="+mn-ea"/>
                          <a:cs typeface="+mn-cs"/>
                        </a:rPr>
                        <a:t>Nếu ON QUẦN ÁO: Rửa sạch quần áo và da với nhiều nước ngay lập tức bị ô nhiễm trước khi tháo quần áo.</a:t>
                      </a:r>
                      <a:endParaRPr lang="vi-VN"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839638">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P307</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vi-VN" sz="1800" kern="1200" dirty="0" smtClean="0">
                          <a:solidFill>
                            <a:schemeClr val="dk1"/>
                          </a:solidFill>
                          <a:latin typeface="+mn-lt"/>
                          <a:ea typeface="+mn-ea"/>
                          <a:cs typeface="+mn-cs"/>
                        </a:rPr>
                        <a:t>NẾU bị phơi nhiễm: Gọi một trung tâm giải độc hoặc bác sĩ / bác sĩ. </a:t>
                      </a:r>
                      <a:endParaRPr lang="en-US" dirty="0"/>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tc>
                <a:tc>
                  <a:txBody>
                    <a:bodyPr/>
                    <a:lstStyle/>
                    <a:p>
                      <a:r>
                        <a:rPr lang="en-US" dirty="0" smtClean="0"/>
                        <a:t>1</a:t>
                      </a:r>
                      <a:endParaRPr lang="en-US" dirty="0"/>
                    </a:p>
                  </a:txBody>
                  <a:tcPr/>
                </a:tc>
                <a:tc>
                  <a:txBody>
                    <a:bodyPr/>
                    <a:lstStyle/>
                    <a:p>
                      <a:endParaRPr lang="en-US"/>
                    </a:p>
                  </a:txBody>
                  <a:tcPr/>
                </a:tc>
              </a:tr>
              <a:tr h="290997">
                <a:tc rowSpan="4">
                  <a:txBody>
                    <a:bodyPr/>
                    <a:lstStyle/>
                    <a:p>
                      <a:r>
                        <a:rPr lang="en-US" sz="1800" kern="1200" baseline="0" dirty="0" smtClean="0">
                          <a:solidFill>
                            <a:schemeClr val="dk1"/>
                          </a:solidFill>
                          <a:latin typeface="+mn-lt"/>
                          <a:ea typeface="+mn-ea"/>
                          <a:cs typeface="+mn-cs"/>
                        </a:rPr>
                        <a:t>P308</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rowSpan="4">
                  <a:txBody>
                    <a:bodyPr/>
                    <a:lstStyle/>
                    <a:p>
                      <a:r>
                        <a:rPr lang="vi-VN" sz="1800" kern="1200" dirty="0" smtClean="0">
                          <a:solidFill>
                            <a:schemeClr val="dk1"/>
                          </a:solidFill>
                          <a:latin typeface="+mn-lt"/>
                          <a:ea typeface="+mn-ea"/>
                          <a:cs typeface="+mn-cs"/>
                        </a:rPr>
                        <a:t>NẾU tiếp xúc hoặc liên quan: Nhận tư vấn y tế / sự chú ý. </a:t>
                      </a:r>
                      <a:endParaRPr lang="en-US" dirty="0"/>
                    </a:p>
                  </a:txBody>
                  <a:tcPr/>
                </a:tc>
                <a:tc>
                  <a:txBody>
                    <a:bodyPr/>
                    <a:lstStyle/>
                    <a:p>
                      <a:r>
                        <a:rPr lang="vi-VN" sz="1800" kern="1200" dirty="0" smtClean="0">
                          <a:solidFill>
                            <a:schemeClr val="dk1"/>
                          </a:solidFill>
                          <a:latin typeface="+mn-lt"/>
                          <a:ea typeface="+mn-ea"/>
                          <a:cs typeface="+mn-cs"/>
                        </a:rPr>
                        <a:t>Đột biến tế bào mầm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31170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gây ung thư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Hiệu ứng trên hoặc thông qua cho con bú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P309</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vi-VN" sz="1800" kern="1200" dirty="0" smtClean="0">
                          <a:solidFill>
                            <a:schemeClr val="dk1"/>
                          </a:solidFill>
                          <a:latin typeface="+mn-lt"/>
                          <a:ea typeface="+mn-ea"/>
                          <a:cs typeface="+mn-cs"/>
                        </a:rPr>
                        <a:t>NẾU tiếp xúc hoặc nếu bạn cảm thấy không khỏe: Gọi một trung tâm giải độc hoặc bác sĩ / bác sĩ. </a:t>
                      </a:r>
                      <a:endParaRPr lang="en-US" dirty="0"/>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vi-VN" sz="1800" kern="1200" dirty="0" smtClean="0">
                          <a:solidFill>
                            <a:schemeClr val="dk1"/>
                          </a:solidFill>
                          <a:latin typeface="+mn-lt"/>
                          <a:ea typeface="+mn-ea"/>
                          <a:cs typeface="+mn-cs"/>
                        </a:rPr>
                        <a:t>Nếu bị kích ứng da xảy ra: Nhận tư vấn y tế / sự chú ý. </a:t>
                      </a:r>
                      <a:endParaRPr lang="en-US" dirty="0"/>
                    </a:p>
                  </a:txBody>
                  <a:tcPr/>
                </a:tc>
                <a:tc>
                  <a:txBody>
                    <a:bodyPr/>
                    <a:lstStyle/>
                    <a:p>
                      <a:r>
                        <a:rPr lang="vi-VN" sz="1800" kern="1200" dirty="0" smtClean="0">
                          <a:solidFill>
                            <a:schemeClr val="dk1"/>
                          </a:solidFill>
                          <a:latin typeface="+mn-lt"/>
                          <a:ea typeface="+mn-ea"/>
                          <a:cs typeface="+mn-cs"/>
                        </a:rPr>
                        <a:t>Ăn mòn da / kích thích</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vi-VN" sz="1800" kern="1200" dirty="0" smtClean="0">
                          <a:solidFill>
                            <a:schemeClr val="dk1"/>
                          </a:solidFill>
                          <a:latin typeface="+mn-lt"/>
                          <a:ea typeface="+mn-ea"/>
                          <a:cs typeface="+mn-cs"/>
                        </a:rPr>
                        <a:t>Nếu bị kích ứng da xảy ra: Nhận tư vấn y tế / sự chú ý. </a:t>
                      </a:r>
                      <a:endParaRPr lang="en-US" dirty="0"/>
                    </a:p>
                  </a:txBody>
                  <a:tcPr/>
                </a:tc>
                <a:tc>
                  <a:txBody>
                    <a:bodyPr/>
                    <a:lstStyle/>
                    <a:p>
                      <a:r>
                        <a:rPr lang="vi-VN" sz="1800" kern="1200" dirty="0" smtClean="0">
                          <a:solidFill>
                            <a:schemeClr val="dk1"/>
                          </a:solidFill>
                          <a:latin typeface="+mn-lt"/>
                          <a:ea typeface="+mn-ea"/>
                          <a:cs typeface="+mn-cs"/>
                        </a:rPr>
                        <a:t>mẫn cảm da </a:t>
                      </a:r>
                      <a:endParaRPr lang="en-US" dirty="0"/>
                    </a:p>
                  </a:txBody>
                  <a:tcPr/>
                </a:tc>
                <a:tc>
                  <a:txBody>
                    <a:bodyPr/>
                    <a:lstStyle/>
                    <a:p>
                      <a:r>
                        <a:rPr lang="en-US" dirty="0" smtClean="0"/>
                        <a:t>1</a:t>
                      </a:r>
                      <a:endParaRPr lang="en-US" dirty="0"/>
                    </a:p>
                  </a:txBody>
                  <a:tcPr/>
                </a:tc>
                <a:tc>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P335</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P334</a:t>
                      </a:r>
                      <a:endParaRPr lang="en-US" dirty="0"/>
                    </a:p>
                  </a:txBody>
                  <a:tcPr/>
                </a:tc>
                <a:tc rowSpan="2">
                  <a:txBody>
                    <a:bodyPr/>
                    <a:lstStyle/>
                    <a:p>
                      <a:r>
                        <a:rPr lang="vi-VN" sz="1800" kern="1200" dirty="0" smtClean="0">
                          <a:solidFill>
                            <a:schemeClr val="dk1"/>
                          </a:solidFill>
                          <a:latin typeface="+mn-lt"/>
                          <a:ea typeface="+mn-ea"/>
                          <a:cs typeface="+mn-cs"/>
                        </a:rPr>
                        <a:t>Chải sạch các hạt lỏng từ da. Đắm chìm trong nước lạnh / bọc trong băng ướt. </a:t>
                      </a:r>
                      <a:endParaRPr lang="en-US" dirty="0"/>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P337</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P313</a:t>
                      </a:r>
                      <a:endParaRPr lang="en-US" dirty="0"/>
                    </a:p>
                  </a:txBody>
                  <a:tcPr/>
                </a:tc>
                <a:tc>
                  <a:txBody>
                    <a:bodyPr/>
                    <a:lstStyle/>
                    <a:p>
                      <a:r>
                        <a:rPr lang="vi-VN" sz="1800" kern="1200" dirty="0" smtClean="0">
                          <a:solidFill>
                            <a:schemeClr val="dk1"/>
                          </a:solidFill>
                          <a:latin typeface="+mn-lt"/>
                          <a:ea typeface="+mn-ea"/>
                          <a:cs typeface="+mn-cs"/>
                        </a:rPr>
                        <a:t>Nếu bị kích ứng mắt vẫn còn: Nhận tư vấn y tế / sự chú ý. </a:t>
                      </a:r>
                      <a:endParaRPr lang="en-US" dirty="0"/>
                    </a:p>
                  </a:txBody>
                  <a:tcPr/>
                </a:tc>
                <a:tc>
                  <a:txBody>
                    <a:bodyPr/>
                    <a:lstStyle/>
                    <a:p>
                      <a:r>
                        <a:rPr lang="vi-VN" sz="1800" kern="1200" dirty="0" smtClean="0">
                          <a:solidFill>
                            <a:schemeClr val="dk1"/>
                          </a:solidFill>
                          <a:latin typeface="+mn-lt"/>
                          <a:ea typeface="+mn-ea"/>
                          <a:cs typeface="+mn-cs"/>
                        </a:rPr>
                        <a:t>Nghiêm trọng thiệt hại mắt / mắt kích thích </a:t>
                      </a:r>
                      <a:endParaRPr lang="en-US" dirty="0"/>
                    </a:p>
                  </a:txBody>
                  <a:tcPr/>
                </a:tc>
                <a:tc>
                  <a:txBody>
                    <a:bodyPr/>
                    <a:lstStyle/>
                    <a:p>
                      <a:r>
                        <a:rPr lang="en-US" dirty="0" smtClean="0"/>
                        <a:t>2</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P342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P311</a:t>
                      </a:r>
                      <a:endParaRPr lang="en-US" dirty="0"/>
                    </a:p>
                  </a:txBody>
                  <a:tcPr/>
                </a:tc>
                <a:tc>
                  <a:txBody>
                    <a:bodyPr/>
                    <a:lstStyle/>
                    <a:p>
                      <a:r>
                        <a:rPr lang="vi-VN" sz="1800" kern="1200" dirty="0" smtClean="0">
                          <a:solidFill>
                            <a:schemeClr val="dk1"/>
                          </a:solidFill>
                          <a:latin typeface="+mn-lt"/>
                          <a:ea typeface="+mn-ea"/>
                          <a:cs typeface="+mn-cs"/>
                        </a:rPr>
                        <a:t>Nếu có các triệu chứng hô hấp: Gọi một trung tâm giải độc hoặc bác sĩ / bác sĩ. </a:t>
                      </a:r>
                      <a:endParaRPr lang="en-US" dirty="0"/>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tc>
                <a:tc>
                  <a:txBody>
                    <a:bodyPr/>
                    <a:lstStyle/>
                    <a:p>
                      <a:r>
                        <a:rPr lang="en-US" dirty="0" smtClean="0"/>
                        <a:t>1</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P376</a:t>
                      </a:r>
                      <a:endParaRPr lang="en-US" dirty="0"/>
                    </a:p>
                  </a:txBody>
                  <a:tcPr/>
                </a:tc>
                <a:tc>
                  <a:txBody>
                    <a:bodyPr/>
                    <a:lstStyle/>
                    <a:p>
                      <a:r>
                        <a:rPr lang="vi-VN" sz="1800" kern="1200" dirty="0" smtClean="0">
                          <a:solidFill>
                            <a:schemeClr val="dk1"/>
                          </a:solidFill>
                          <a:latin typeface="+mn-lt"/>
                          <a:ea typeface="+mn-ea"/>
                          <a:cs typeface="+mn-cs"/>
                        </a:rPr>
                        <a:t>Trong trường hợp cháy: Bịt chỗ rò rỉ nếu an toàn để làm như vậy. </a:t>
                      </a:r>
                      <a:endParaRPr lang="en-US" dirty="0"/>
                    </a:p>
                  </a:txBody>
                  <a:tcPr/>
                </a:tc>
                <a:tc>
                  <a:txBody>
                    <a:bodyPr/>
                    <a:lstStyle/>
                    <a:p>
                      <a:r>
                        <a:rPr lang="vi-VN" sz="1800" kern="1200" dirty="0" smtClean="0">
                          <a:solidFill>
                            <a:schemeClr val="dk1"/>
                          </a:solidFill>
                          <a:latin typeface="+mn-lt"/>
                          <a:ea typeface="+mn-ea"/>
                          <a:cs typeface="+mn-cs"/>
                        </a:rPr>
                        <a:t>khí oxy hóa </a:t>
                      </a:r>
                      <a:endParaRPr lang="en-US" dirty="0"/>
                    </a:p>
                  </a:txBody>
                  <a:tcPr/>
                </a:tc>
                <a:tc>
                  <a:txBody>
                    <a:bodyPr/>
                    <a:lstStyle/>
                    <a:p>
                      <a:r>
                        <a:rPr lang="en-US" dirty="0" smtClean="0"/>
                        <a:t>1</a:t>
                      </a:r>
                      <a:endParaRPr lang="en-US" dirty="0"/>
                    </a:p>
                  </a:txBody>
                  <a:tcPr/>
                </a:tc>
                <a:tc>
                  <a:txBody>
                    <a:bodyPr/>
                    <a:lstStyle/>
                    <a:p>
                      <a:endParaRPr lang="en-US" dirty="0"/>
                    </a:p>
                  </a:txBody>
                  <a:tcPr/>
                </a:tc>
              </a:tr>
              <a:tr h="235788">
                <a:tc rowSpan="8">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P378</a:t>
                      </a:r>
                      <a:endParaRPr lang="en-US" dirty="0"/>
                    </a:p>
                  </a:txBody>
                  <a:tcPr/>
                </a:tc>
                <a:tc rowSpan="8">
                  <a:txBody>
                    <a:bodyPr/>
                    <a:lstStyle/>
                    <a:p>
                      <a:r>
                        <a:rPr lang="vi-VN" sz="1800" kern="1200" dirty="0" smtClean="0">
                          <a:solidFill>
                            <a:schemeClr val="dk1"/>
                          </a:solidFill>
                          <a:latin typeface="+mn-lt"/>
                          <a:ea typeface="+mn-ea"/>
                          <a:cs typeface="+mn-cs"/>
                        </a:rPr>
                        <a:t>Trong trường hợp cháy: sử dụng ... tuyệt chủng.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8">
                  <a:txBody>
                    <a:bodyPr/>
                    <a:lstStyle/>
                    <a:p>
                      <a:endParaRPr lang="en-US"/>
                    </a:p>
                  </a:txBody>
                  <a:tcPr/>
                </a:tc>
              </a:tr>
              <a:tr h="206459">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36077">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endParaRPr lang="en-US" dirty="0"/>
                    </a:p>
                  </a:txBody>
                  <a:tcPr/>
                </a:tc>
                <a:tc>
                  <a:txBody>
                    <a:bodyPr/>
                    <a:lstStyle/>
                    <a:p>
                      <a:r>
                        <a:rPr lang="vi-VN" sz="1800" kern="1200" dirty="0" smtClean="0">
                          <a:solidFill>
                            <a:schemeClr val="dk1"/>
                          </a:solidFill>
                          <a:latin typeface="+mn-lt"/>
                          <a:ea typeface="+mn-ea"/>
                          <a:cs typeface="+mn-cs"/>
                        </a:rPr>
                        <a:t>Trong trường hợp cháy: Sơ tán khu vực.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tc>
                <a:tc>
                  <a:txBody>
                    <a:bodyPr/>
                    <a:lstStyle/>
                    <a:p>
                      <a:r>
                        <a:rPr lang="vi-VN" sz="1800" kern="1200" dirty="0" smtClean="0">
                          <a:solidFill>
                            <a:schemeClr val="dk1"/>
                          </a:solidFill>
                          <a:latin typeface="+mn-lt"/>
                          <a:ea typeface="+mn-ea"/>
                          <a:cs typeface="+mn-cs"/>
                        </a:rPr>
                        <a:t>đơn vị </a:t>
                      </a:r>
                      <a:r>
                        <a:rPr lang="en-US" sz="1800" kern="1200" baseline="0" dirty="0" smtClean="0">
                          <a:solidFill>
                            <a:schemeClr val="dk1"/>
                          </a:solidFill>
                          <a:latin typeface="+mn-lt"/>
                          <a:ea typeface="+mn-ea"/>
                          <a:cs typeface="+mn-cs"/>
                        </a:rPr>
                        <a:t>  1.1, 1.2, 1.3, 1.4, 1.5</a:t>
                      </a:r>
                      <a:endParaRPr lang="en-US" dirty="0"/>
                    </a:p>
                  </a:txBody>
                  <a:tcPr/>
                </a:tc>
                <a:tc>
                  <a:txBody>
                    <a:bodyPr/>
                    <a:lstStyle/>
                    <a:p>
                      <a:endParaRPr lang="en-US"/>
                    </a:p>
                  </a:txBody>
                  <a:tcPr/>
                </a:tc>
              </a:tr>
              <a:tr h="275013">
                <a:tc>
                  <a:txBody>
                    <a:bodyPr/>
                    <a:lstStyle/>
                    <a:p>
                      <a:r>
                        <a:rPr lang="en-US" sz="1800" kern="1200" baseline="0" dirty="0" smtClean="0">
                          <a:solidFill>
                            <a:schemeClr val="dk1"/>
                          </a:solidFill>
                          <a:latin typeface="+mn-lt"/>
                          <a:ea typeface="+mn-ea"/>
                          <a:cs typeface="+mn-cs"/>
                        </a:rPr>
                        <a:t>P370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P375</a:t>
                      </a:r>
                      <a:endParaRPr lang="en-US" dirty="0"/>
                    </a:p>
                  </a:txBody>
                  <a:tcPr/>
                </a:tc>
                <a:tc>
                  <a:txBody>
                    <a:bodyPr/>
                    <a:lstStyle/>
                    <a:p>
                      <a:r>
                        <a:rPr lang="vi-VN" sz="1800" kern="1200" dirty="0" smtClean="0">
                          <a:solidFill>
                            <a:schemeClr val="dk1"/>
                          </a:solidFill>
                          <a:latin typeface="+mn-lt"/>
                          <a:ea typeface="+mn-ea"/>
                          <a:cs typeface="+mn-cs"/>
                        </a:rPr>
                        <a:t>Trong trường hợp cháy: Sơ tán khu vực. Chữa cháy từ xa do nguy cơ cháy nổ. </a:t>
                      </a:r>
                      <a:endParaRPr lang="en-US" dirty="0"/>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 B</a:t>
                      </a:r>
                      <a:endParaRPr lang="en-US" dirty="0"/>
                    </a:p>
                  </a:txBody>
                  <a:tcPr/>
                </a:tc>
                <a:tc>
                  <a:txBody>
                    <a:bodyPr/>
                    <a:lstStyle/>
                    <a:p>
                      <a:endParaRPr lang="en-US"/>
                    </a:p>
                  </a:txBody>
                  <a:tcPr/>
                </a:tc>
              </a:tr>
              <a:tr h="430745">
                <a:tc rowSpan="2">
                  <a:txBody>
                    <a:bodyPr/>
                    <a:lstStyle/>
                    <a:p>
                      <a:r>
                        <a:rPr lang="en-US" sz="1800" kern="1200" baseline="0" dirty="0" smtClean="0">
                          <a:solidFill>
                            <a:schemeClr val="dk1"/>
                          </a:solidFill>
                          <a:latin typeface="+mn-lt"/>
                          <a:ea typeface="+mn-ea"/>
                          <a:cs typeface="+mn-cs"/>
                        </a:rPr>
                        <a:t>P371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P380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P375</a:t>
                      </a:r>
                      <a:endParaRPr lang="en-US" dirty="0"/>
                    </a:p>
                  </a:txBody>
                  <a:tcPr/>
                </a:tc>
                <a:tc rowSpan="2">
                  <a:txBody>
                    <a:bodyPr/>
                    <a:lstStyle/>
                    <a:p>
                      <a:pPr rtl="0"/>
                      <a:r>
                        <a:rPr lang="vi-VN" sz="1800" kern="1200" dirty="0" smtClean="0">
                          <a:solidFill>
                            <a:schemeClr val="dk1"/>
                          </a:solidFill>
                          <a:latin typeface="+mn-lt"/>
                          <a:ea typeface="+mn-ea"/>
                          <a:cs typeface="+mn-cs"/>
                        </a:rPr>
                        <a:t>Trong trường hợp cháy lớn và với số lượng lớn: Di tản khu vực. Chữa cháy từ xa do nguy cơ cháy nổ.</a:t>
                      </a:r>
                      <a:endParaRPr lang="vi-VN" dirty="0"/>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103229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05000" y="152400"/>
          <a:ext cx="12649200" cy="35392360"/>
        </p:xfrm>
        <a:graphic>
          <a:graphicData uri="http://schemas.openxmlformats.org/drawingml/2006/table">
            <a:tbl>
              <a:tblPr firstRow="1" bandRow="1">
                <a:tableStyleId>{5C22544A-7EE6-4342-B048-85BDC9FD1C3A}</a:tableStyleId>
              </a:tblPr>
              <a:tblGrid>
                <a:gridCol w="1143000"/>
                <a:gridCol w="3200400"/>
                <a:gridCol w="2819400"/>
                <a:gridCol w="2956560"/>
                <a:gridCol w="2529840"/>
              </a:tblGrid>
              <a:tr h="526415">
                <a:tc>
                  <a:txBody>
                    <a:bodyPr/>
                    <a:lstStyle/>
                    <a:p>
                      <a:r>
                        <a:rPr lang="vi-VN" sz="1800" b="1" kern="1200" dirty="0" smtClean="0">
                          <a:solidFill>
                            <a:schemeClr val="lt1"/>
                          </a:solidFill>
                          <a:latin typeface="+mn-lt"/>
                          <a:ea typeface="+mn-ea"/>
                          <a:cs typeface="+mn-cs"/>
                        </a:rPr>
                        <a:t>P - Mã </a:t>
                      </a:r>
                      <a:endParaRPr lang="en-US" dirty="0"/>
                    </a:p>
                  </a:txBody>
                  <a:tcPr/>
                </a:tc>
                <a:tc>
                  <a:txBody>
                    <a:bodyPr/>
                    <a:lstStyle/>
                    <a:p>
                      <a:r>
                        <a:rPr lang="vi-VN" sz="1800" b="1" kern="1200" dirty="0" smtClean="0">
                          <a:solidFill>
                            <a:schemeClr val="lt1"/>
                          </a:solidFill>
                          <a:latin typeface="+mn-lt"/>
                          <a:ea typeface="+mn-ea"/>
                          <a:cs typeface="+mn-cs"/>
                        </a:rPr>
                        <a:t>Báo cáo phòng ngừa chung - lưu trữ </a:t>
                      </a: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Điều kiện sử dụng</a:t>
                      </a:r>
                      <a:endParaRPr lang="en-US" dirty="0"/>
                    </a:p>
                  </a:txBody>
                  <a:tcPr/>
                </a:tc>
              </a:tr>
              <a:tr h="526415">
                <a:tc>
                  <a:txBody>
                    <a:bodyPr/>
                    <a:lstStyle/>
                    <a:p>
                      <a:r>
                        <a:rPr lang="en-US" sz="1800" kern="1200" baseline="0" dirty="0" smtClean="0">
                          <a:solidFill>
                            <a:schemeClr val="dk1"/>
                          </a:solidFill>
                          <a:latin typeface="+mn-lt"/>
                          <a:ea typeface="+mn-ea"/>
                          <a:cs typeface="+mn-cs"/>
                        </a:rPr>
                        <a:t>P401</a:t>
                      </a:r>
                      <a:endParaRPr lang="en-US" dirty="0"/>
                    </a:p>
                  </a:txBody>
                  <a:tcPr/>
                </a:tc>
                <a:tc>
                  <a:txBody>
                    <a:bodyPr/>
                    <a:lstStyle/>
                    <a:p>
                      <a:r>
                        <a:rPr lang="vi-VN" sz="1800" kern="1200" dirty="0" smtClean="0">
                          <a:solidFill>
                            <a:schemeClr val="dk1"/>
                          </a:solidFill>
                          <a:latin typeface="+mn-lt"/>
                          <a:ea typeface="+mn-ea"/>
                          <a:cs typeface="+mn-cs"/>
                        </a:rPr>
                        <a:t>Lưu trữ ....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Chất nổ không ổn định và Phòng</a:t>
                      </a:r>
                      <a:r>
                        <a:rPr lang="en-US" sz="1800" kern="1200" baseline="0" dirty="0" smtClean="0">
                          <a:solidFill>
                            <a:schemeClr val="dk1"/>
                          </a:solidFill>
                          <a:latin typeface="+mn-lt"/>
                          <a:ea typeface="+mn-ea"/>
                          <a:cs typeface="+mn-cs"/>
                        </a:rPr>
                        <a:t> 1.1,1.2, 1.3, 1.4,1.5</a:t>
                      </a:r>
                      <a:endParaRPr lang="en-US" dirty="0"/>
                    </a:p>
                  </a:txBody>
                  <a:tcPr/>
                </a:tc>
                <a:tc>
                  <a:txBody>
                    <a:bodyPr/>
                    <a:lstStyle/>
                    <a:p>
                      <a:r>
                        <a:rPr lang="vi-VN" sz="1800" kern="1200" dirty="0" smtClean="0">
                          <a:solidFill>
                            <a:schemeClr val="dk1"/>
                          </a:solidFill>
                          <a:latin typeface="+mn-lt"/>
                          <a:ea typeface="+mn-ea"/>
                          <a:cs typeface="+mn-cs"/>
                        </a:rPr>
                        <a:t>... Phù hợp với / khu vực / quốc gia / quốc tế quy định địa phương (được xác định). </a:t>
                      </a:r>
                      <a:endParaRPr lang="en-US" dirty="0"/>
                    </a:p>
                  </a:txBody>
                  <a:tcPr/>
                </a:tc>
              </a:tr>
              <a:tr h="526415">
                <a:tc>
                  <a:txBody>
                    <a:bodyPr/>
                    <a:lstStyle/>
                    <a:p>
                      <a:r>
                        <a:rPr lang="en-US" sz="1800" kern="1200" baseline="0" dirty="0" smtClean="0">
                          <a:solidFill>
                            <a:schemeClr val="dk1"/>
                          </a:solidFill>
                          <a:latin typeface="+mn-lt"/>
                          <a:ea typeface="+mn-ea"/>
                          <a:cs typeface="+mn-cs"/>
                        </a:rPr>
                        <a:t>P402</a:t>
                      </a:r>
                      <a:endParaRPr lang="en-US" dirty="0"/>
                    </a:p>
                  </a:txBody>
                  <a:tcPr/>
                </a:tc>
                <a:tc>
                  <a:txBody>
                    <a:bodyPr/>
                    <a:lstStyle/>
                    <a:p>
                      <a:r>
                        <a:rPr lang="vi-VN" sz="1800" kern="1200" dirty="0" smtClean="0">
                          <a:solidFill>
                            <a:schemeClr val="dk1"/>
                          </a:solidFill>
                          <a:latin typeface="+mn-lt"/>
                          <a:ea typeface="+mn-ea"/>
                          <a:cs typeface="+mn-cs"/>
                        </a:rPr>
                        <a:t>Lưu trữ ở nơi khô ráo.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166777">
                <a:tc rowSpan="11">
                  <a:txBody>
                    <a:bodyPr/>
                    <a:lstStyle/>
                    <a:p>
                      <a:r>
                        <a:rPr lang="en-US" sz="1800" kern="1200" baseline="0" dirty="0" smtClean="0">
                          <a:solidFill>
                            <a:schemeClr val="dk1"/>
                          </a:solidFill>
                          <a:latin typeface="+mn-lt"/>
                          <a:ea typeface="+mn-ea"/>
                          <a:cs typeface="+mn-cs"/>
                        </a:rPr>
                        <a:t>P403</a:t>
                      </a:r>
                      <a:endParaRPr lang="en-US" dirty="0"/>
                    </a:p>
                  </a:txBody>
                  <a:tcPr/>
                </a:tc>
                <a:tc rowSpan="11">
                  <a:txBody>
                    <a:bodyPr/>
                    <a:lstStyle/>
                    <a:p>
                      <a:r>
                        <a:rPr lang="vi-VN" sz="1800" kern="1200" dirty="0" smtClean="0">
                          <a:solidFill>
                            <a:schemeClr val="dk1"/>
                          </a:solidFill>
                          <a:latin typeface="+mn-lt"/>
                          <a:ea typeface="+mn-ea"/>
                          <a:cs typeface="+mn-cs"/>
                        </a:rPr>
                        <a:t>Lưu trữ trong một môi trường thông thoáng. </a:t>
                      </a:r>
                      <a:endParaRPr lang="en-US" dirty="0"/>
                    </a:p>
                  </a:txBody>
                  <a:tcPr/>
                </a:tc>
                <a:tc>
                  <a:txBody>
                    <a:bodyPr/>
                    <a:lstStyle/>
                    <a:p>
                      <a:r>
                        <a:rPr lang="vi-VN" sz="1800" kern="1200" dirty="0" smtClean="0">
                          <a:solidFill>
                            <a:schemeClr val="dk1"/>
                          </a:solidFill>
                          <a:latin typeface="+mn-lt"/>
                          <a:ea typeface="+mn-ea"/>
                          <a:cs typeface="+mn-cs"/>
                        </a:rPr>
                        <a:t>khí ga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11">
                  <a:txBody>
                    <a:bodyPr/>
                    <a:lstStyle/>
                    <a:p>
                      <a:r>
                        <a:rPr lang="vi-VN" sz="1800" kern="1200" dirty="0" smtClean="0">
                          <a:solidFill>
                            <a:schemeClr val="dk1"/>
                          </a:solidFill>
                          <a:latin typeface="+mn-lt"/>
                          <a:ea typeface="+mn-ea"/>
                          <a:cs typeface="+mn-cs"/>
                        </a:rPr>
                        <a:t>- Nếu sản phẩm là dễ bay hơi để tạo ra bầu không khí độc hại. </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khí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rowSpan="4">
                  <a:txBody>
                    <a:bodyPr/>
                    <a:lstStyle/>
                    <a:p>
                      <a:r>
                        <a:rPr lang="vi-VN" sz="1800" kern="1200" dirty="0" smtClean="0">
                          <a:solidFill>
                            <a:schemeClr val="dk1"/>
                          </a:solidFill>
                          <a:latin typeface="+mn-lt"/>
                          <a:ea typeface="+mn-ea"/>
                          <a:cs typeface="+mn-cs"/>
                        </a:rPr>
                        <a:t>Khí dưới áp lực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khí nén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khí hóa lỏng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Lạnh khí đốt hoá lỏng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khí hòa tan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P404</a:t>
                      </a:r>
                      <a:endParaRPr lang="en-US" dirty="0"/>
                    </a:p>
                  </a:txBody>
                  <a:tcPr/>
                </a:tc>
                <a:tc>
                  <a:txBody>
                    <a:bodyPr/>
                    <a:lstStyle/>
                    <a:p>
                      <a:r>
                        <a:rPr lang="vi-VN" sz="1800" kern="1200" dirty="0" smtClean="0">
                          <a:solidFill>
                            <a:schemeClr val="dk1"/>
                          </a:solidFill>
                          <a:latin typeface="+mn-lt"/>
                          <a:ea typeface="+mn-ea"/>
                          <a:cs typeface="+mn-cs"/>
                        </a:rPr>
                        <a:t>Lưu trữ trong thùng kín.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263208">
                <a:tc rowSpan="11">
                  <a:txBody>
                    <a:bodyPr/>
                    <a:lstStyle/>
                    <a:p>
                      <a:r>
                        <a:rPr lang="en-US" sz="1800" kern="1200" baseline="0" dirty="0" smtClean="0">
                          <a:solidFill>
                            <a:schemeClr val="dk1"/>
                          </a:solidFill>
                          <a:latin typeface="+mn-lt"/>
                          <a:ea typeface="+mn-ea"/>
                          <a:cs typeface="+mn-cs"/>
                        </a:rPr>
                        <a:t>P405</a:t>
                      </a:r>
                      <a:endParaRPr lang="en-US" dirty="0"/>
                    </a:p>
                  </a:txBody>
                  <a:tcPr/>
                </a:tc>
                <a:tc rowSpan="11">
                  <a:txBody>
                    <a:bodyPr/>
                    <a:lstStyle/>
                    <a:p>
                      <a:r>
                        <a:rPr lang="vi-VN" sz="1800" kern="1200" dirty="0" smtClean="0">
                          <a:solidFill>
                            <a:schemeClr val="dk1"/>
                          </a:solidFill>
                          <a:latin typeface="+mn-lt"/>
                          <a:ea typeface="+mn-ea"/>
                          <a:cs typeface="+mn-cs"/>
                        </a:rPr>
                        <a:t>Cửa hàng bị nhốt. </a:t>
                      </a:r>
                      <a:endParaRPr lang="en-US" dirty="0"/>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1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Kích thích sự ăn mòn da /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Đột biến tế bào mầm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gây ung thư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(trạng thái mê man)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khát vọng nguy hiểm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P406</a:t>
                      </a:r>
                      <a:endParaRPr lang="en-US" dirty="0"/>
                    </a:p>
                  </a:txBody>
                  <a:tcPr/>
                </a:tc>
                <a:tc>
                  <a:txBody>
                    <a:bodyPr/>
                    <a:lstStyle/>
                    <a:p>
                      <a:r>
                        <a:rPr lang="vi-VN" sz="1800" kern="1200" dirty="0" smtClean="0">
                          <a:solidFill>
                            <a:schemeClr val="dk1"/>
                          </a:solidFill>
                          <a:latin typeface="+mn-lt"/>
                          <a:ea typeface="+mn-ea"/>
                          <a:cs typeface="+mn-cs"/>
                        </a:rPr>
                        <a:t>Lưu trữ trong ăn mòn kháng / ... container với một lớp lót bên trong kháng. </a:t>
                      </a:r>
                      <a:endParaRPr lang="en-US" dirty="0"/>
                    </a:p>
                  </a:txBody>
                  <a:tcPr/>
                </a:tc>
                <a:tc>
                  <a:txBody>
                    <a:bodyPr/>
                    <a:lstStyle/>
                    <a:p>
                      <a:r>
                        <a:rPr lang="vi-VN" sz="1800" kern="1200" dirty="0" smtClean="0">
                          <a:solidFill>
                            <a:schemeClr val="dk1"/>
                          </a:solidFill>
                          <a:latin typeface="+mn-lt"/>
                          <a:ea typeface="+mn-ea"/>
                          <a:cs typeface="+mn-cs"/>
                        </a:rPr>
                        <a:t>Ăn mòn kim loại </a:t>
                      </a:r>
                      <a:endParaRPr lang="en-US" dirty="0"/>
                    </a:p>
                  </a:txBody>
                  <a:tcPr/>
                </a:tc>
                <a:tc>
                  <a:txBody>
                    <a:bodyPr/>
                    <a:lstStyle/>
                    <a:p>
                      <a:r>
                        <a:rPr lang="en-US" dirty="0" smtClean="0"/>
                        <a:t>1</a:t>
                      </a:r>
                      <a:endParaRPr lang="en-US" dirty="0"/>
                    </a:p>
                  </a:txBody>
                  <a:tcPr/>
                </a:tc>
                <a:tc>
                  <a:txBody>
                    <a:bodyPr/>
                    <a:lstStyle/>
                    <a:p>
                      <a:r>
                        <a:rPr lang="vi-VN" sz="1800" kern="1200" dirty="0" smtClean="0">
                          <a:solidFill>
                            <a:schemeClr val="dk1"/>
                          </a:solidFill>
                          <a:latin typeface="+mn-lt"/>
                          <a:ea typeface="+mn-ea"/>
                          <a:cs typeface="+mn-cs"/>
                        </a:rPr>
                        <a:t>... Hãng sản xuất / nhà cung cấp để xác định vật liệu tương thích khác. </a:t>
                      </a:r>
                      <a:endParaRPr lang="en-US" dirty="0"/>
                    </a:p>
                  </a:txBody>
                  <a:tcPr/>
                </a:tc>
              </a:tr>
              <a:tr h="526415">
                <a:tc>
                  <a:txBody>
                    <a:bodyPr/>
                    <a:lstStyle/>
                    <a:p>
                      <a:r>
                        <a:rPr lang="en-US" sz="1800" kern="1200" baseline="0" dirty="0" smtClean="0">
                          <a:solidFill>
                            <a:schemeClr val="dk1"/>
                          </a:solidFill>
                          <a:latin typeface="+mn-lt"/>
                          <a:ea typeface="+mn-ea"/>
                          <a:cs typeface="+mn-cs"/>
                        </a:rPr>
                        <a:t>P407</a:t>
                      </a:r>
                      <a:endParaRPr lang="en-US" dirty="0"/>
                    </a:p>
                  </a:txBody>
                  <a:tcPr/>
                </a:tc>
                <a:tc>
                  <a:txBody>
                    <a:bodyPr/>
                    <a:lstStyle/>
                    <a:p>
                      <a:r>
                        <a:rPr lang="vi-VN" sz="1800" kern="1200" dirty="0" smtClean="0">
                          <a:solidFill>
                            <a:schemeClr val="dk1"/>
                          </a:solidFill>
                          <a:latin typeface="+mn-lt"/>
                          <a:ea typeface="+mn-ea"/>
                          <a:cs typeface="+mn-cs"/>
                        </a:rPr>
                        <a:t>Duy trì khoảng cách không khí giữa đống / pallet. </a:t>
                      </a:r>
                      <a:endParaRPr lang="en-US" dirty="0"/>
                    </a:p>
                  </a:txBody>
                  <a:tcPr/>
                </a:tc>
                <a:tc>
                  <a:txBody>
                    <a:bodyPr/>
                    <a:lstStyle/>
                    <a:p>
                      <a:r>
                        <a:rPr lang="vi-VN" sz="1800" kern="1200" dirty="0" smtClean="0">
                          <a:solidFill>
                            <a:schemeClr val="dk1"/>
                          </a:solidFill>
                          <a:latin typeface="+mn-lt"/>
                          <a:ea typeface="+mn-ea"/>
                          <a:cs typeface="+mn-cs"/>
                        </a:rPr>
                        <a:t>Hóa chất tự sưởi ấm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dirty="0"/>
                    </a:p>
                  </a:txBody>
                  <a:tcPr/>
                </a:tc>
              </a:tr>
              <a:tr h="263208">
                <a:tc rowSpan="4">
                  <a:txBody>
                    <a:bodyPr/>
                    <a:lstStyle/>
                    <a:p>
                      <a:r>
                        <a:rPr lang="en-US" sz="1800" kern="1200" baseline="0" dirty="0" smtClean="0">
                          <a:solidFill>
                            <a:schemeClr val="dk1"/>
                          </a:solidFill>
                          <a:latin typeface="+mn-lt"/>
                          <a:ea typeface="+mn-ea"/>
                          <a:cs typeface="+mn-cs"/>
                        </a:rPr>
                        <a:t>P410</a:t>
                      </a:r>
                      <a:endParaRPr lang="en-US" dirty="0"/>
                    </a:p>
                  </a:txBody>
                  <a:tcPr/>
                </a:tc>
                <a:tc rowSpan="4">
                  <a:txBody>
                    <a:bodyPr/>
                    <a:lstStyle/>
                    <a:p>
                      <a:r>
                        <a:rPr lang="vi-VN" sz="1800" kern="1200" dirty="0" smtClean="0">
                          <a:solidFill>
                            <a:schemeClr val="dk1"/>
                          </a:solidFill>
                          <a:latin typeface="+mn-lt"/>
                          <a:ea typeface="+mn-ea"/>
                          <a:cs typeface="+mn-cs"/>
                        </a:rPr>
                        <a:t>Bảo vệ từ ánh sáng mặt trời. </a:t>
                      </a:r>
                      <a:endParaRPr lang="en-US" dirty="0"/>
                    </a:p>
                  </a:txBody>
                  <a:tcPr/>
                </a:tc>
                <a:tc>
                  <a:txBody>
                    <a:bodyPr/>
                    <a:lstStyle/>
                    <a:p>
                      <a:r>
                        <a:rPr lang="vi-VN" sz="1800" kern="1200" dirty="0" smtClean="0">
                          <a:solidFill>
                            <a:schemeClr val="dk1"/>
                          </a:solidFill>
                          <a:latin typeface="+mn-lt"/>
                          <a:ea typeface="+mn-ea"/>
                          <a:cs typeface="+mn-cs"/>
                        </a:rPr>
                        <a:t>sol khí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B w="12700" cap="flat" cmpd="sng" algn="ctr">
                      <a:solidFill>
                        <a:schemeClr val="tx1"/>
                      </a:solidFill>
                      <a:prstDash val="solid"/>
                      <a:round/>
                      <a:headEnd type="none" w="med" len="med"/>
                      <a:tailEnd type="none" w="med" len="med"/>
                    </a:lnB>
                  </a:tcPr>
                </a:tc>
                <a:tc rowSpan="4">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Khí dưới áp lực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khí nén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khí hóa lỏng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khí hòa tan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sưởi ấm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39372">
                <a:tc rowSpan="2">
                  <a:txBody>
                    <a:bodyPr/>
                    <a:lstStyle/>
                    <a:p>
                      <a:r>
                        <a:rPr lang="en-US" sz="1800" kern="1200" baseline="0" dirty="0" smtClean="0">
                          <a:solidFill>
                            <a:schemeClr val="dk1"/>
                          </a:solidFill>
                          <a:latin typeface="+mn-lt"/>
                          <a:ea typeface="+mn-ea"/>
                          <a:cs typeface="+mn-cs"/>
                        </a:rPr>
                        <a:t>P411</a:t>
                      </a:r>
                      <a:endParaRPr lang="en-US" dirty="0"/>
                    </a:p>
                  </a:txBody>
                  <a:tcPr/>
                </a:tc>
                <a:tc rowSpan="2">
                  <a:txBody>
                    <a:bodyPr/>
                    <a:lstStyle/>
                    <a:p>
                      <a:r>
                        <a:rPr lang="vi-VN" sz="1800" kern="1200" dirty="0" smtClean="0">
                          <a:solidFill>
                            <a:schemeClr val="dk1"/>
                          </a:solidFill>
                          <a:latin typeface="+mn-lt"/>
                          <a:ea typeface="+mn-ea"/>
                          <a:cs typeface="+mn-cs"/>
                        </a:rPr>
                        <a:t>Bảo quản ở nhiệt độ không quá ... o C / ... o F. </a:t>
                      </a:r>
                      <a:endParaRPr lang="en-US" dirty="0"/>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 Hãng sản xuất / nhà cung cấp để xác định nhiệt độ </a:t>
                      </a:r>
                      <a:endParaRPr lang="en-US" dirty="0"/>
                    </a:p>
                  </a:txBody>
                  <a:tcPr/>
                </a:tc>
              </a:tr>
              <a:tr h="200708">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P412</a:t>
                      </a:r>
                      <a:endParaRPr lang="en-US" dirty="0"/>
                    </a:p>
                  </a:txBody>
                  <a:tcPr/>
                </a:tc>
                <a:tc>
                  <a:txBody>
                    <a:bodyPr/>
                    <a:lstStyle/>
                    <a:p>
                      <a:r>
                        <a:rPr lang="vi-VN" sz="1800" kern="1200" dirty="0" smtClean="0">
                          <a:solidFill>
                            <a:schemeClr val="dk1"/>
                          </a:solidFill>
                          <a:latin typeface="+mn-lt"/>
                          <a:ea typeface="+mn-ea"/>
                          <a:cs typeface="+mn-cs"/>
                        </a:rPr>
                        <a:t>Không tiếp xúc với nhiệt độ vượt quá 50 oC/122 oF. </a:t>
                      </a:r>
                      <a:endParaRPr lang="en-US" dirty="0"/>
                    </a:p>
                  </a:txBody>
                  <a:tcPr/>
                </a:tc>
                <a:tc>
                  <a:txBody>
                    <a:bodyPr/>
                    <a:lstStyle/>
                    <a:p>
                      <a:r>
                        <a:rPr lang="vi-VN" sz="1800" kern="1200" smtClean="0">
                          <a:solidFill>
                            <a:schemeClr val="dk1"/>
                          </a:solidFill>
                          <a:latin typeface="+mn-lt"/>
                          <a:ea typeface="+mn-ea"/>
                          <a:cs typeface="+mn-cs"/>
                        </a:rPr>
                        <a:t>sol khí dễ cháy</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P413</a:t>
                      </a:r>
                      <a:endParaRPr lang="en-US" dirty="0"/>
                    </a:p>
                  </a:txBody>
                  <a:tcPr/>
                </a:tc>
                <a:tc>
                  <a:txBody>
                    <a:bodyPr/>
                    <a:lstStyle/>
                    <a:p>
                      <a:r>
                        <a:rPr lang="vi-VN" sz="1800" kern="1200" dirty="0" smtClean="0">
                          <a:solidFill>
                            <a:schemeClr val="dk1"/>
                          </a:solidFill>
                          <a:latin typeface="+mn-lt"/>
                          <a:ea typeface="+mn-ea"/>
                          <a:cs typeface="+mn-cs"/>
                        </a:rPr>
                        <a:t>Khối lượng lớn lưu trữ lớn hơn ... kg / ... lbs ở nhiệt độ không quá ... oC / oF .... </a:t>
                      </a:r>
                      <a:endParaRPr lang="en-US" dirty="0"/>
                    </a:p>
                  </a:txBody>
                  <a:tcPr/>
                </a:tc>
                <a:tc>
                  <a:txBody>
                    <a:bodyPr/>
                    <a:lstStyle/>
                    <a:p>
                      <a:r>
                        <a:rPr lang="vi-VN" sz="1800" kern="1200" dirty="0" smtClean="0">
                          <a:solidFill>
                            <a:schemeClr val="dk1"/>
                          </a:solidFill>
                          <a:latin typeface="+mn-lt"/>
                          <a:ea typeface="+mn-ea"/>
                          <a:cs typeface="+mn-cs"/>
                        </a:rPr>
                        <a:t>Hóa chất tự sưởi ấm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n-lt"/>
                          <a:ea typeface="+mn-ea"/>
                          <a:cs typeface="+mn-cs"/>
                        </a:rPr>
                        <a:t>... Hãng sản xuất / nhà cung cấp để xác định khối lượng và nhiệt độ. </a:t>
                      </a:r>
                      <a:endParaRPr lang="en-US" dirty="0"/>
                    </a:p>
                  </a:txBody>
                  <a:tcPr/>
                </a:tc>
              </a:tr>
              <a:tr h="220836">
                <a:tc rowSpan="3">
                  <a:txBody>
                    <a:bodyPr/>
                    <a:lstStyle/>
                    <a:p>
                      <a:r>
                        <a:rPr lang="en-US" sz="1800" kern="1200" baseline="0" dirty="0" smtClean="0">
                          <a:solidFill>
                            <a:schemeClr val="dk1"/>
                          </a:solidFill>
                          <a:latin typeface="+mn-lt"/>
                          <a:ea typeface="+mn-ea"/>
                          <a:cs typeface="+mn-cs"/>
                        </a:rPr>
                        <a:t>P420</a:t>
                      </a:r>
                      <a:endParaRPr lang="en-US" dirty="0"/>
                    </a:p>
                  </a:txBody>
                  <a:tcPr/>
                </a:tc>
                <a:tc rowSpan="3">
                  <a:txBody>
                    <a:bodyPr/>
                    <a:lstStyle/>
                    <a:p>
                      <a:r>
                        <a:rPr lang="vi-VN" sz="1800" kern="1200" dirty="0" smtClean="0">
                          <a:solidFill>
                            <a:schemeClr val="dk1"/>
                          </a:solidFill>
                          <a:latin typeface="+mn-lt"/>
                          <a:ea typeface="+mn-ea"/>
                          <a:cs typeface="+mn-cs"/>
                        </a:rPr>
                        <a:t>Tránh xa các vật liệu khác. </a:t>
                      </a:r>
                      <a:endParaRPr lang="en-US" dirty="0"/>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 B, C, D, E, F</a:t>
                      </a:r>
                      <a:endParaRPr lang="en-US" dirty="0"/>
                    </a:p>
                  </a:txBody>
                  <a:tcPr>
                    <a:lnB w="12700" cap="flat" cmpd="sng" algn="ctr">
                      <a:solidFill>
                        <a:schemeClr val="tx1"/>
                      </a:solidFill>
                      <a:prstDash val="solid"/>
                      <a:round/>
                      <a:headEnd type="none" w="med" len="med"/>
                      <a:tailEnd type="none" w="med" len="med"/>
                    </a:lnB>
                  </a:tcPr>
                </a:tc>
                <a:tc rowSpan="3">
                  <a:txBody>
                    <a:bodyPr/>
                    <a:lstStyle/>
                    <a:p>
                      <a:endParaRPr lang="en-US"/>
                    </a:p>
                  </a:txBody>
                  <a:tcPr/>
                </a:tc>
              </a:tr>
              <a:tr h="20962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sưởi ấm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962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loại </a:t>
                      </a:r>
                      <a:r>
                        <a:rPr lang="en-US" sz="1800" kern="1200" baseline="0" dirty="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63208">
                <a:tc rowSpan="2">
                  <a:txBody>
                    <a:bodyPr/>
                    <a:lstStyle/>
                    <a:p>
                      <a:r>
                        <a:rPr lang="en-US" sz="1800" kern="1200" baseline="0" dirty="0" smtClean="0">
                          <a:solidFill>
                            <a:schemeClr val="dk1"/>
                          </a:solidFill>
                          <a:latin typeface="+mn-lt"/>
                          <a:ea typeface="+mn-ea"/>
                          <a:cs typeface="+mn-cs"/>
                        </a:rPr>
                        <a:t>P422</a:t>
                      </a:r>
                      <a:endParaRPr lang="en-US" dirty="0"/>
                    </a:p>
                  </a:txBody>
                  <a:tcPr/>
                </a:tc>
                <a:tc rowSpan="2">
                  <a:txBody>
                    <a:bodyPr/>
                    <a:lstStyle/>
                    <a:p>
                      <a:r>
                        <a:rPr lang="vi-VN" sz="1800" kern="1200" dirty="0" smtClean="0">
                          <a:solidFill>
                            <a:schemeClr val="dk1"/>
                          </a:solidFill>
                          <a:latin typeface="+mn-lt"/>
                          <a:ea typeface="+mn-ea"/>
                          <a:cs typeface="+mn-cs"/>
                        </a:rPr>
                        <a:t>Nội dung lưu trữ dưới ... </a:t>
                      </a:r>
                      <a:endParaRPr lang="en-US" dirty="0"/>
                    </a:p>
                  </a:txBody>
                  <a:tcPr/>
                </a:tc>
                <a:tc>
                  <a:txBody>
                    <a:bodyPr/>
                    <a:lstStyle/>
                    <a:p>
                      <a:r>
                        <a:rPr lang="vi-VN" sz="1800" kern="1200" dirty="0" smtClean="0">
                          <a:solidFill>
                            <a:schemeClr val="dk1"/>
                          </a:solidFill>
                          <a:latin typeface="+mn-lt"/>
                          <a:ea typeface="+mn-ea"/>
                          <a:cs typeface="+mn-cs"/>
                        </a:rPr>
                        <a:t>chất lỏng tự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B w="12700" cap="flat" cmpd="sng" algn="ctr">
                      <a:solidFill>
                        <a:schemeClr val="tx1"/>
                      </a:solidFill>
                      <a:prstDash val="solid"/>
                      <a:round/>
                      <a:headEnd type="none" w="med" len="med"/>
                      <a:tailEnd type="none" w="med" len="med"/>
                    </a:lnB>
                  </a:tcPr>
                </a:tc>
                <a:tc rowSpan="2">
                  <a:txBody>
                    <a:bodyPr/>
                    <a:lstStyle/>
                    <a:p>
                      <a:r>
                        <a:rPr lang="vi-VN" sz="1800" kern="1200" dirty="0" smtClean="0">
                          <a:solidFill>
                            <a:schemeClr val="dk1"/>
                          </a:solidFill>
                          <a:latin typeface="+mn-lt"/>
                          <a:ea typeface="+mn-ea"/>
                          <a:cs typeface="+mn-cs"/>
                        </a:rPr>
                        <a:t>... Hãng sản xuất / nhà cung cấp để xác định chất lỏng thích hợp hoặc khí trơ </a:t>
                      </a:r>
                      <a:endParaRPr lang="en-US" dirty="0"/>
                    </a:p>
                  </a:txBody>
                  <a:tcPr/>
                </a:tc>
              </a:tr>
              <a:tr h="263208">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tự cháy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P402</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P404</a:t>
                      </a:r>
                      <a:endParaRPr lang="en-US" dirty="0"/>
                    </a:p>
                  </a:txBody>
                  <a:tcPr/>
                </a:tc>
                <a:tc>
                  <a:txBody>
                    <a:bodyPr/>
                    <a:lstStyle/>
                    <a:p>
                      <a:r>
                        <a:rPr lang="vi-VN" sz="1800" kern="1200" dirty="0" smtClean="0">
                          <a:solidFill>
                            <a:schemeClr val="dk1"/>
                          </a:solidFill>
                          <a:latin typeface="+mn-lt"/>
                          <a:ea typeface="+mn-ea"/>
                          <a:cs typeface="+mn-cs"/>
                        </a:rPr>
                        <a:t>Lưu trữ ở nơi khô ráo. Lưu trữ trong thùng kín. </a:t>
                      </a:r>
                      <a:endParaRPr lang="en-US" dirty="0"/>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tc>
                <a:tc>
                  <a:txBody>
                    <a:bodyPr/>
                    <a:lstStyle/>
                    <a:p>
                      <a:r>
                        <a:rPr lang="en-US" sz="1800" kern="1200" baseline="0" dirty="0" smtClean="0">
                          <a:solidFill>
                            <a:schemeClr val="dk1"/>
                          </a:solidFill>
                          <a:latin typeface="+mn-lt"/>
                          <a:ea typeface="+mn-ea"/>
                          <a:cs typeface="+mn-cs"/>
                        </a:rPr>
                        <a:t>1, 2, 3</a:t>
                      </a:r>
                      <a:endParaRPr lang="en-US" dirty="0"/>
                    </a:p>
                  </a:txBody>
                  <a:tcPr/>
                </a:tc>
                <a:tc>
                  <a:txBody>
                    <a:bodyPr/>
                    <a:lstStyle/>
                    <a:p>
                      <a:endParaRPr lang="en-US"/>
                    </a:p>
                  </a:txBody>
                  <a:tcPr/>
                </a:tc>
              </a:tr>
              <a:tr h="296749">
                <a:tc rowSpan="3">
                  <a:txBody>
                    <a:bodyPr/>
                    <a:lstStyle/>
                    <a:p>
                      <a:r>
                        <a:rPr lang="en-US" sz="1800" kern="1200" baseline="0" dirty="0" smtClean="0">
                          <a:solidFill>
                            <a:schemeClr val="dk1"/>
                          </a:solidFill>
                          <a:latin typeface="+mn-lt"/>
                          <a:ea typeface="+mn-ea"/>
                          <a:cs typeface="+mn-cs"/>
                        </a:rPr>
                        <a:t>P403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P233</a:t>
                      </a:r>
                      <a:endParaRPr lang="en-US" dirty="0"/>
                    </a:p>
                  </a:txBody>
                  <a:tcPr/>
                </a:tc>
                <a:tc rowSpan="3">
                  <a:txBody>
                    <a:bodyPr/>
                    <a:lstStyle/>
                    <a:p>
                      <a:r>
                        <a:rPr lang="vi-VN" sz="1800" kern="1200" dirty="0" smtClean="0">
                          <a:solidFill>
                            <a:schemeClr val="dk1"/>
                          </a:solidFill>
                          <a:latin typeface="+mn-lt"/>
                          <a:ea typeface="+mn-ea"/>
                          <a:cs typeface="+mn-cs"/>
                        </a:rPr>
                        <a:t>Lưu trữ trong một môi trường thông thoáng. Giữ bao bì kín. </a:t>
                      </a:r>
                      <a:endParaRPr lang="en-US" dirty="0"/>
                    </a:p>
                  </a:txBody>
                  <a:tcPr/>
                </a:tc>
                <a:tc>
                  <a:txBody>
                    <a:bodyPr/>
                    <a:lstStyle/>
                    <a:p>
                      <a:r>
                        <a:rPr lang="vi-VN" sz="1800" kern="1200" dirty="0" smtClean="0">
                          <a:solidFill>
                            <a:schemeClr val="dk1"/>
                          </a:solidFill>
                          <a:latin typeface="+mn-lt"/>
                          <a:ea typeface="+mn-ea"/>
                          <a:cs typeface="+mn-cs"/>
                        </a:rPr>
                        <a:t>Độc tính cấp tính (hít thở)</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3">
                  <a:txBody>
                    <a:bodyPr/>
                    <a:lstStyle/>
                    <a:p>
                      <a:pPr rtl="0"/>
                      <a:r>
                        <a:rPr lang="vi-VN" sz="1800" kern="1200" dirty="0" smtClean="0">
                          <a:solidFill>
                            <a:schemeClr val="dk1"/>
                          </a:solidFill>
                          <a:latin typeface="+mn-lt"/>
                          <a:ea typeface="+mn-ea"/>
                          <a:cs typeface="+mn-cs"/>
                        </a:rPr>
                        <a:t>- Nếu sản phẩm là dễ bay hơi để tạo ra nguy hiểm</a:t>
                      </a:r>
                      <a:endParaRPr lang="vi-VN" dirty="0"/>
                    </a:p>
                  </a:txBody>
                  <a:tcPr/>
                </a:tc>
              </a:tr>
              <a:tr h="308826">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Cụ thể cơ quan đích độc hại không khí độc. - Tiếp xúc duy nhất;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308826">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đích cụ thể - tiếp xúc duy nhất; (trạng thái mê man)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457200">
                <a:tc rowSpan="2">
                  <a:txBody>
                    <a:bodyPr/>
                    <a:lstStyle/>
                    <a:p>
                      <a:r>
                        <a:rPr lang="en-US" sz="1800" kern="1200" baseline="0" dirty="0" smtClean="0">
                          <a:solidFill>
                            <a:schemeClr val="dk1"/>
                          </a:solidFill>
                          <a:latin typeface="+mn-lt"/>
                          <a:ea typeface="+mn-ea"/>
                          <a:cs typeface="+mn-cs"/>
                        </a:rPr>
                        <a:t>P403</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P235</a:t>
                      </a:r>
                      <a:endParaRPr lang="en-US" dirty="0"/>
                    </a:p>
                  </a:txBody>
                  <a:tcPr/>
                </a:tc>
                <a:tc rowSpan="2">
                  <a:txBody>
                    <a:bodyPr/>
                    <a:lstStyle/>
                    <a:p>
                      <a:r>
                        <a:rPr lang="vi-VN" sz="1800" kern="1200" dirty="0" smtClean="0">
                          <a:solidFill>
                            <a:schemeClr val="dk1"/>
                          </a:solidFill>
                          <a:latin typeface="+mn-lt"/>
                          <a:ea typeface="+mn-ea"/>
                          <a:cs typeface="+mn-cs"/>
                        </a:rPr>
                        <a:t>Lưu trữ trong một môi trường thông thoáng. Giữ mát. </a:t>
                      </a:r>
                      <a:endParaRPr lang="en-US" dirty="0"/>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5720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P403</a:t>
                      </a:r>
                      <a:endParaRPr lang="en-US" dirty="0"/>
                    </a:p>
                  </a:txBody>
                  <a:tcPr/>
                </a:tc>
                <a:tc>
                  <a:txBody>
                    <a:bodyPr/>
                    <a:lstStyle/>
                    <a:p>
                      <a:r>
                        <a:rPr lang="vi-VN" sz="1800" kern="1200" dirty="0" smtClean="0">
                          <a:solidFill>
                            <a:schemeClr val="dk1"/>
                          </a:solidFill>
                          <a:latin typeface="+mn-lt"/>
                          <a:ea typeface="+mn-ea"/>
                          <a:cs typeface="+mn-cs"/>
                        </a:rPr>
                        <a:t>Bảo vệ từ ánh sáng mặt trời. Lưu trữ trong một môi trường thông thoáng. </a:t>
                      </a:r>
                      <a:endParaRPr lang="en-US" dirty="0"/>
                    </a:p>
                  </a:txBody>
                  <a:tcPr/>
                </a:tc>
                <a:tc>
                  <a:txBody>
                    <a:bodyPr/>
                    <a:lstStyle/>
                    <a:p>
                      <a:r>
                        <a:rPr lang="vi-VN" sz="1800" kern="1200" dirty="0" smtClean="0">
                          <a:solidFill>
                            <a:schemeClr val="dk1"/>
                          </a:solidFill>
                          <a:latin typeface="+mn-lt"/>
                          <a:ea typeface="+mn-ea"/>
                          <a:cs typeface="+mn-cs"/>
                        </a:rPr>
                        <a:t>Khí dưới áp lực </a:t>
                      </a:r>
                      <a:endParaRPr lang="en-US" dirty="0"/>
                    </a:p>
                  </a:txBody>
                  <a:tcPr/>
                </a:tc>
                <a:tc>
                  <a:txBody>
                    <a:bodyPr/>
                    <a:lstStyle/>
                    <a:p>
                      <a:r>
                        <a:rPr lang="vi-VN" sz="1800" kern="1200" dirty="0" smtClean="0">
                          <a:solidFill>
                            <a:schemeClr val="dk1"/>
                          </a:solidFill>
                          <a:latin typeface="+mn-lt"/>
                          <a:ea typeface="+mn-ea"/>
                          <a:cs typeface="+mn-cs"/>
                        </a:rPr>
                        <a:t>Khí hóa lỏng khí ga nén hòa tan</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P410</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P412</a:t>
                      </a:r>
                      <a:endParaRPr lang="en-US" dirty="0"/>
                    </a:p>
                  </a:txBody>
                  <a:tcPr/>
                </a:tc>
                <a:tc>
                  <a:txBody>
                    <a:bodyPr/>
                    <a:lstStyle/>
                    <a:p>
                      <a:r>
                        <a:rPr lang="vi-VN" sz="1800" kern="1200" dirty="0" smtClean="0">
                          <a:solidFill>
                            <a:schemeClr val="dk1"/>
                          </a:solidFill>
                          <a:latin typeface="+mn-lt"/>
                          <a:ea typeface="+mn-ea"/>
                          <a:cs typeface="+mn-cs"/>
                        </a:rPr>
                        <a:t>Bảo vệ từ ánh sáng mặt trời. Không tiếp xúc với nhiệt độ vượt quá 50 oC/122oF. </a:t>
                      </a:r>
                      <a:endParaRPr lang="en-US" dirty="0"/>
                    </a:p>
                  </a:txBody>
                  <a:tcPr/>
                </a:tc>
                <a:tc>
                  <a:txBody>
                    <a:bodyPr/>
                    <a:lstStyle/>
                    <a:p>
                      <a:r>
                        <a:rPr lang="vi-VN" sz="1800" kern="1200" dirty="0" smtClean="0">
                          <a:solidFill>
                            <a:schemeClr val="dk1"/>
                          </a:solidFill>
                          <a:latin typeface="+mn-lt"/>
                          <a:ea typeface="+mn-ea"/>
                          <a:cs typeface="+mn-cs"/>
                        </a:rPr>
                        <a:t>sol khí dễ cháy </a:t>
                      </a:r>
                      <a:endParaRPr lang="en-US" dirty="0"/>
                    </a:p>
                  </a:txBody>
                  <a:tcPr/>
                </a:tc>
                <a:tc>
                  <a:txBody>
                    <a:bodyPr/>
                    <a:lstStyle/>
                    <a:p>
                      <a:r>
                        <a:rPr lang="en-US" sz="1800" kern="1200" baseline="0" dirty="0" smtClean="0">
                          <a:solidFill>
                            <a:schemeClr val="dk1"/>
                          </a:solidFill>
                          <a:latin typeface="+mn-lt"/>
                          <a:ea typeface="+mn-ea"/>
                          <a:cs typeface="+mn-cs"/>
                        </a:rPr>
                        <a:t>1, 2</a:t>
                      </a:r>
                      <a:endParaRPr lang="en-US" dirty="0"/>
                    </a:p>
                  </a:txBody>
                  <a:tcPr/>
                </a:tc>
                <a:tc>
                  <a:txBody>
                    <a:bodyPr/>
                    <a:lstStyle/>
                    <a:p>
                      <a:endParaRPr lang="en-US"/>
                    </a:p>
                  </a:txBody>
                  <a:tcPr/>
                </a:tc>
              </a:tr>
              <a:tr h="526415">
                <a:tc>
                  <a:txBody>
                    <a:bodyPr/>
                    <a:lstStyle/>
                    <a:p>
                      <a:r>
                        <a:rPr lang="en-US" sz="1800" kern="1200" baseline="0" dirty="0" smtClean="0">
                          <a:solidFill>
                            <a:schemeClr val="dk1"/>
                          </a:solidFill>
                          <a:latin typeface="+mn-lt"/>
                          <a:ea typeface="+mn-ea"/>
                          <a:cs typeface="+mn-cs"/>
                        </a:rPr>
                        <a:t>P411</a:t>
                      </a:r>
                    </a:p>
                    <a:p>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mn-lt"/>
                          <a:ea typeface="+mn-ea"/>
                          <a:cs typeface="+mn-cs"/>
                        </a:rPr>
                        <a:t>P235</a:t>
                      </a:r>
                      <a:endParaRPr lang="en-US" dirty="0"/>
                    </a:p>
                  </a:txBody>
                  <a:tcPr/>
                </a:tc>
                <a:tc>
                  <a:txBody>
                    <a:bodyPr/>
                    <a:lstStyle/>
                    <a:p>
                      <a:r>
                        <a:rPr lang="vi-VN" sz="1800" kern="1200" dirty="0" smtClean="0">
                          <a:solidFill>
                            <a:schemeClr val="dk1"/>
                          </a:solidFill>
                          <a:latin typeface="+mn-lt"/>
                          <a:ea typeface="+mn-ea"/>
                          <a:cs typeface="+mn-cs"/>
                        </a:rPr>
                        <a:t>Bảo quản ở nhiệt độ không quá ... oC / oF .... Giữ mát.</a:t>
                      </a:r>
                      <a:endParaRPr lang="en-US" dirty="0"/>
                    </a:p>
                  </a:txBody>
                  <a:tcPr/>
                </a:tc>
                <a:tc>
                  <a:txBody>
                    <a:bodyPr/>
                    <a:lstStyle/>
                    <a:p>
                      <a:r>
                        <a:rPr lang="vi-VN" sz="1800" kern="1200" dirty="0" smtClean="0">
                          <a:solidFill>
                            <a:schemeClr val="dk1"/>
                          </a:solidFill>
                          <a:latin typeface="+mn-lt"/>
                          <a:ea typeface="+mn-ea"/>
                          <a:cs typeface="+mn-cs"/>
                        </a:rPr>
                        <a:t>peroxit hữu cơ </a:t>
                      </a:r>
                      <a:endParaRPr lang="en-US" dirty="0"/>
                    </a:p>
                  </a:txBody>
                  <a:tcPr/>
                </a:tc>
                <a:tc>
                  <a:txBody>
                    <a:bodyPr/>
                    <a:lstStyle/>
                    <a:p>
                      <a:r>
                        <a:rPr lang="vi-VN" sz="1800" kern="1200" smtClean="0">
                          <a:solidFill>
                            <a:schemeClr val="dk1"/>
                          </a:solidFill>
                          <a:latin typeface="+mn-lt"/>
                          <a:ea typeface="+mn-ea"/>
                          <a:cs typeface="+mn-cs"/>
                        </a:rPr>
                        <a:t>loại </a:t>
                      </a:r>
                      <a:r>
                        <a:rPr lang="pt-BR" sz="1800" kern="1200" baseline="0" smtClean="0">
                          <a:solidFill>
                            <a:schemeClr val="dk1"/>
                          </a:solidFill>
                          <a:latin typeface="+mn-lt"/>
                          <a:ea typeface="+mn-ea"/>
                          <a:cs typeface="+mn-cs"/>
                        </a:rPr>
                        <a:t> </a:t>
                      </a:r>
                      <a:r>
                        <a:rPr lang="pt-BR" sz="1800" kern="1200" baseline="0" dirty="0" smtClean="0">
                          <a:solidFill>
                            <a:schemeClr val="dk1"/>
                          </a:solidFill>
                          <a:latin typeface="+mn-lt"/>
                          <a:ea typeface="+mn-ea"/>
                          <a:cs typeface="+mn-cs"/>
                        </a:rPr>
                        <a:t>A, B, C, D, E, </a:t>
                      </a:r>
                      <a:r>
                        <a:rPr lang="en-US" sz="1800" kern="1200" baseline="0" dirty="0" smtClean="0">
                          <a:solidFill>
                            <a:schemeClr val="dk1"/>
                          </a:solidFill>
                          <a:latin typeface="+mn-lt"/>
                          <a:ea typeface="+mn-ea"/>
                          <a:cs typeface="+mn-cs"/>
                        </a:rPr>
                        <a:t>F</a:t>
                      </a:r>
                      <a:endParaRPr lang="en-US" dirty="0"/>
                    </a:p>
                  </a:txBody>
                  <a:tcPr/>
                </a:tc>
                <a:tc>
                  <a:txBody>
                    <a:bodyPr/>
                    <a:lstStyle/>
                    <a:p>
                      <a:r>
                        <a:rPr lang="vi-VN" sz="1800" kern="1200" dirty="0" smtClean="0">
                          <a:solidFill>
                            <a:schemeClr val="dk1"/>
                          </a:solidFill>
                          <a:latin typeface="+mn-lt"/>
                          <a:ea typeface="+mn-ea"/>
                          <a:cs typeface="+mn-cs"/>
                        </a:rPr>
                        <a:t>... Hãng sản xuất / nhà cung cấp để xác định nhiệt độ.</a:t>
                      </a:r>
                      <a:endParaRPr lang="en-US" dirty="0"/>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64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2641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2641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5264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152400"/>
          <a:ext cx="12420600" cy="17952720"/>
        </p:xfrm>
        <a:graphic>
          <a:graphicData uri="http://schemas.openxmlformats.org/drawingml/2006/table">
            <a:tbl>
              <a:tblPr firstRow="1" bandRow="1">
                <a:tableStyleId>{5C22544A-7EE6-4342-B048-85BDC9FD1C3A}</a:tableStyleId>
              </a:tblPr>
              <a:tblGrid>
                <a:gridCol w="990600"/>
                <a:gridCol w="3200400"/>
                <a:gridCol w="2743200"/>
                <a:gridCol w="3002280"/>
                <a:gridCol w="2484120"/>
              </a:tblGrid>
              <a:tr h="1127760">
                <a:tc>
                  <a:txBody>
                    <a:bodyPr/>
                    <a:lstStyle/>
                    <a:p>
                      <a:r>
                        <a:rPr lang="vi-VN" sz="1800" b="1" kern="1200" dirty="0" smtClean="0">
                          <a:solidFill>
                            <a:schemeClr val="lt1"/>
                          </a:solidFill>
                          <a:latin typeface="+mn-lt"/>
                          <a:ea typeface="+mn-ea"/>
                          <a:cs typeface="+mn-cs"/>
                        </a:rPr>
                        <a:t>P - Mã </a:t>
                      </a:r>
                      <a:endParaRPr lang="en-US" dirty="0"/>
                    </a:p>
                  </a:txBody>
                  <a:tcPr/>
                </a:tc>
                <a:tc>
                  <a:txBody>
                    <a:bodyPr/>
                    <a:lstStyle/>
                    <a:p>
                      <a:r>
                        <a:rPr lang="vi-VN" sz="1800" b="1" kern="1200" dirty="0" smtClean="0">
                          <a:solidFill>
                            <a:schemeClr val="lt1"/>
                          </a:solidFill>
                          <a:latin typeface="+mn-lt"/>
                          <a:ea typeface="+mn-ea"/>
                          <a:cs typeface="+mn-cs"/>
                        </a:rPr>
                        <a:t>Báo cáo phòng ngừa chung - sử dụng </a:t>
                      </a: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loại nguy hiểm </a:t>
                      </a:r>
                      <a:endParaRPr lang="en-US" dirty="0"/>
                    </a:p>
                  </a:txBody>
                  <a:tcPr/>
                </a:tc>
                <a:tc>
                  <a:txBody>
                    <a:bodyPr/>
                    <a:lstStyle/>
                    <a:p>
                      <a:r>
                        <a:rPr lang="vi-VN" sz="1800" b="1" kern="1200" dirty="0" smtClean="0">
                          <a:solidFill>
                            <a:schemeClr val="lt1"/>
                          </a:solidFill>
                          <a:latin typeface="+mn-lt"/>
                          <a:ea typeface="+mn-ea"/>
                          <a:cs typeface="+mn-cs"/>
                        </a:rPr>
                        <a:t>Điều kiện sử dụng</a:t>
                      </a:r>
                      <a:endParaRPr lang="en-US" dirty="0"/>
                    </a:p>
                  </a:txBody>
                  <a:tcPr/>
                </a:tc>
              </a:tr>
              <a:tr h="307100">
                <a:tc rowSpan="24">
                  <a:txBody>
                    <a:bodyPr/>
                    <a:lstStyle/>
                    <a:p>
                      <a:r>
                        <a:rPr lang="en-US" sz="1800" kern="1200" baseline="0" dirty="0" smtClean="0">
                          <a:solidFill>
                            <a:schemeClr val="dk1"/>
                          </a:solidFill>
                          <a:latin typeface="+mn-lt"/>
                          <a:ea typeface="+mn-ea"/>
                          <a:cs typeface="+mn-cs"/>
                        </a:rPr>
                        <a:t>P501</a:t>
                      </a:r>
                      <a:endParaRPr lang="en-US" dirty="0"/>
                    </a:p>
                  </a:txBody>
                  <a:tcPr/>
                </a:tc>
                <a:tc rowSpan="24">
                  <a:txBody>
                    <a:bodyPr/>
                    <a:lstStyle/>
                    <a:p>
                      <a:r>
                        <a:rPr lang="vi-VN" sz="1800" kern="1200" dirty="0" smtClean="0">
                          <a:solidFill>
                            <a:schemeClr val="dk1"/>
                          </a:solidFill>
                          <a:latin typeface="+mn-lt"/>
                          <a:ea typeface="+mn-ea"/>
                          <a:cs typeface="+mn-cs"/>
                        </a:rPr>
                        <a:t>Xử lý các nội dung / container ... </a:t>
                      </a:r>
                      <a:endParaRPr lang="en-US" dirty="0"/>
                    </a:p>
                  </a:txBody>
                  <a:tcPr/>
                </a:tc>
                <a:tc>
                  <a:txBody>
                    <a:bodyPr/>
                    <a:lstStyle/>
                    <a:p>
                      <a:r>
                        <a:rPr lang="vi-VN" sz="1800" kern="1200" dirty="0" smtClean="0">
                          <a:solidFill>
                            <a:schemeClr val="dk1"/>
                          </a:solidFill>
                          <a:latin typeface="+mn-lt"/>
                          <a:ea typeface="+mn-ea"/>
                          <a:cs typeface="+mn-cs"/>
                        </a:rPr>
                        <a:t>vật liệu nổ </a:t>
                      </a:r>
                      <a:endParaRPr lang="en-US" dirty="0"/>
                    </a:p>
                  </a:txBody>
                  <a:tcPr>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Chất nổ không ổn định và Phòng </a:t>
                      </a:r>
                      <a:r>
                        <a:rPr lang="en-US" sz="1800" kern="1200" baseline="0" dirty="0" smtClean="0">
                          <a:solidFill>
                            <a:schemeClr val="dk1"/>
                          </a:solidFill>
                          <a:latin typeface="+mn-lt"/>
                          <a:ea typeface="+mn-ea"/>
                          <a:cs typeface="+mn-cs"/>
                        </a:rPr>
                        <a:t>1.1, 1.2, 1.3, 1.4,1.5</a:t>
                      </a:r>
                      <a:endParaRPr lang="en-US" dirty="0"/>
                    </a:p>
                  </a:txBody>
                  <a:tcPr>
                    <a:lnB w="12700" cap="flat" cmpd="sng" algn="ctr">
                      <a:solidFill>
                        <a:schemeClr val="tx1"/>
                      </a:solidFill>
                      <a:prstDash val="solid"/>
                      <a:round/>
                      <a:headEnd type="none" w="med" len="med"/>
                      <a:tailEnd type="none" w="med" len="med"/>
                    </a:lnB>
                  </a:tcPr>
                </a:tc>
                <a:tc rowSpan="24">
                  <a:txBody>
                    <a:bodyPr/>
                    <a:lstStyle/>
                    <a:p>
                      <a:r>
                        <a:rPr lang="vi-VN" sz="1800" kern="1200" dirty="0" smtClean="0">
                          <a:solidFill>
                            <a:schemeClr val="dk1"/>
                          </a:solidFill>
                          <a:latin typeface="+mn-lt"/>
                          <a:ea typeface="+mn-ea"/>
                          <a:cs typeface="+mn-cs"/>
                        </a:rPr>
                        <a:t>... Phù hợp với / khu vực / quốc gia / quốc tế quy định địa phương (được xác định). </a:t>
                      </a:r>
                      <a:endParaRPr lang="en-US" dirty="0"/>
                    </a:p>
                  </a:txBody>
                  <a:tcPr/>
                </a:tc>
              </a:tr>
              <a:tr h="286397">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19045">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tự phản ứng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07609">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Hóa chất, tiếp xúc với nước, phát ra khí ga dễ cháy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lỏng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chất rắn oxy hóa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peroxit hữu cơ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1800" kern="1200" dirty="0" smtClean="0">
                          <a:solidFill>
                            <a:schemeClr val="dk1"/>
                          </a:solidFill>
                          <a:latin typeface="+mn-lt"/>
                          <a:ea typeface="+mn-ea"/>
                          <a:cs typeface="+mn-cs"/>
                        </a:rPr>
                        <a:t>loại </a:t>
                      </a:r>
                      <a:r>
                        <a:rPr lang="pt-BR" sz="1800" kern="1200" baseline="0" dirty="0" smtClean="0">
                          <a:solidFill>
                            <a:schemeClr val="dk1"/>
                          </a:solidFill>
                          <a:latin typeface="+mn-lt"/>
                          <a:ea typeface="+mn-ea"/>
                          <a:cs typeface="+mn-cs"/>
                        </a:rPr>
                        <a:t> A, B, C, D, E, </a:t>
                      </a:r>
                      <a:r>
                        <a:rPr lang="en-US" sz="1800" kern="1200" baseline="0" dirty="0" smtClean="0">
                          <a:solidFill>
                            <a:schemeClr val="dk1"/>
                          </a:solidFill>
                          <a:latin typeface="+mn-lt"/>
                          <a:ea typeface="+mn-ea"/>
                          <a:cs typeface="+mn-cs"/>
                        </a:rPr>
                        <a:t>F</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57067">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(bằng miệng)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258792">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cấp tính (hít thở)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Ăn mòn da / kích thích</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1C</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nhạy cảm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mẫn cảm da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Đột biến tế bào mầm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gây ung thư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sinh sản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1A, 1B,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(kích ứng đường hô hấp)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Cơ quan mục tiêu cụ thể có tính độc duy nhất tiếp xúc; (trạng thái mê man)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Độc tính cơ quan mục tiêu cụ thể - tiếp xúc lặp đi lặp lại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khát vọng nguy hiểm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Nguy hại đến môi trường nước - nguy hiểm cấp tính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thủy sản môi trường - nguy hiểm cấp tính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dk1"/>
                          </a:solidFill>
                          <a:latin typeface="+mn-lt"/>
                          <a:ea typeface="+mn-ea"/>
                          <a:cs typeface="+mn-cs"/>
                        </a:rPr>
                        <a:t>1, 2, 3, 4</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vi-VN" sz="1800" kern="1200" dirty="0" smtClean="0">
                          <a:solidFill>
                            <a:schemeClr val="dk1"/>
                          </a:solidFill>
                          <a:latin typeface="+mn-lt"/>
                          <a:ea typeface="+mn-ea"/>
                          <a:cs typeface="+mn-cs"/>
                        </a:rPr>
                        <a:t>Nguy hại đến tầng ozone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1127760">
                <a:tc>
                  <a:txBody>
                    <a:bodyPr/>
                    <a:lstStyle/>
                    <a:p>
                      <a:r>
                        <a:rPr lang="en-US" dirty="0" smtClean="0"/>
                        <a:t>P502</a:t>
                      </a:r>
                      <a:endParaRPr lang="en-US" dirty="0"/>
                    </a:p>
                  </a:txBody>
                  <a:tcPr/>
                </a:tc>
                <a:tc>
                  <a:txBody>
                    <a:bodyPr/>
                    <a:lstStyle/>
                    <a:p>
                      <a:r>
                        <a:rPr lang="vi-VN" sz="1800" kern="1200" dirty="0" smtClean="0">
                          <a:solidFill>
                            <a:schemeClr val="dk1"/>
                          </a:solidFill>
                          <a:latin typeface="+mn-lt"/>
                          <a:ea typeface="+mn-ea"/>
                          <a:cs typeface="+mn-cs"/>
                        </a:rPr>
                        <a:t>Tham khảo nhà sản xuất / Nhà cung cấp thông tin về phục hồi / tái chế</a:t>
                      </a:r>
                      <a:endParaRPr lang="en-US" dirty="0"/>
                    </a:p>
                  </a:txBody>
                  <a:tcPr/>
                </a:tc>
                <a:tc>
                  <a:txBody>
                    <a:bodyPr/>
                    <a:lstStyle/>
                    <a:p>
                      <a:r>
                        <a:rPr lang="vi-VN" sz="1800" kern="1200" dirty="0" smtClean="0">
                          <a:solidFill>
                            <a:schemeClr val="dk1"/>
                          </a:solidFill>
                          <a:latin typeface="+mn-lt"/>
                          <a:ea typeface="+mn-ea"/>
                          <a:cs typeface="+mn-cs"/>
                        </a:rPr>
                        <a:t>Nguy hại đến tầng ozone</a:t>
                      </a:r>
                      <a:endParaRPr lang="en-US" dirty="0"/>
                    </a:p>
                  </a:txBody>
                  <a:tcPr/>
                </a:tc>
                <a:tc>
                  <a:txBody>
                    <a:bodyPr/>
                    <a:lstStyle/>
                    <a:p>
                      <a:r>
                        <a:rPr lang="en-US" dirty="0" smtClean="0"/>
                        <a:t>1</a:t>
                      </a:r>
                      <a:endParaRPr lang="en-US" dirty="0"/>
                    </a:p>
                  </a:txBody>
                  <a:tcPr/>
                </a:tc>
                <a:tc>
                  <a:txBody>
                    <a:bodyPr/>
                    <a:lstStyle/>
                    <a:p>
                      <a:endParaRPr lang="en-US"/>
                    </a:p>
                  </a:txBody>
                  <a:tcPr/>
                </a:tc>
              </a:tr>
              <a:tr h="11277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277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00200" y="-228600"/>
          <a:ext cx="11887200" cy="40045976"/>
        </p:xfrm>
        <a:graphic>
          <a:graphicData uri="http://schemas.openxmlformats.org/drawingml/2006/table">
            <a:tbl>
              <a:tblPr firstRow="1" bandRow="1">
                <a:tableStyleId>{5C22544A-7EE6-4342-B048-85BDC9FD1C3A}</a:tableStyleId>
              </a:tblPr>
              <a:tblGrid>
                <a:gridCol w="2057400"/>
                <a:gridCol w="5410200"/>
                <a:gridCol w="4419600"/>
              </a:tblGrid>
              <a:tr h="742950">
                <a:tc>
                  <a:txBody>
                    <a:bodyPr/>
                    <a:lstStyle/>
                    <a:p>
                      <a:r>
                        <a:rPr lang="vi-VN" sz="1800" b="1" kern="1200" dirty="0" smtClean="0">
                          <a:solidFill>
                            <a:schemeClr val="lt1"/>
                          </a:solidFill>
                          <a:latin typeface="+mn-lt"/>
                          <a:ea typeface="+mn-ea"/>
                          <a:cs typeface="+mn-cs"/>
                        </a:rPr>
                        <a:t>Mã </a:t>
                      </a:r>
                      <a:endParaRPr lang="en-US" dirty="0" smtClean="0"/>
                    </a:p>
                    <a:p>
                      <a:endParaRPr lang="en-US" dirty="0"/>
                    </a:p>
                  </a:txBody>
                  <a:tcPr/>
                </a:tc>
                <a:tc>
                  <a:txBody>
                    <a:bodyPr/>
                    <a:lstStyle/>
                    <a:p>
                      <a:r>
                        <a:rPr lang="vi-VN" sz="1800" b="1" kern="1200" dirty="0" smtClean="0">
                          <a:solidFill>
                            <a:schemeClr val="lt1"/>
                          </a:solidFill>
                          <a:latin typeface="+mn-lt"/>
                          <a:ea typeface="+mn-ea"/>
                          <a:cs typeface="+mn-cs"/>
                        </a:rPr>
                        <a:t>Báo cáo phòng ngừa chung - Loại khác </a:t>
                      </a:r>
                      <a:endParaRPr lang="en-US" dirty="0"/>
                    </a:p>
                  </a:txBody>
                  <a:tcPr/>
                </a:tc>
                <a:tc>
                  <a:txBody>
                    <a:bodyPr/>
                    <a:lstStyle/>
                    <a:p>
                      <a:endParaRPr lang="en-US" dirty="0"/>
                    </a:p>
                  </a:txBody>
                  <a:tcPr/>
                </a:tc>
              </a:tr>
              <a:tr h="742950">
                <a:tc>
                  <a:txBody>
                    <a:bodyPr/>
                    <a:lstStyle/>
                    <a:p>
                      <a:r>
                        <a:rPr lang="en-US" dirty="0" smtClean="0"/>
                        <a:t>R20/21</a:t>
                      </a:r>
                      <a:endParaRPr lang="en-US" dirty="0"/>
                    </a:p>
                  </a:txBody>
                  <a:tcPr/>
                </a:tc>
                <a:tc>
                  <a:txBody>
                    <a:bodyPr/>
                    <a:lstStyle/>
                    <a:p>
                      <a:r>
                        <a:rPr lang="vi-VN" sz="1800" kern="1200" dirty="0" smtClean="0">
                          <a:solidFill>
                            <a:schemeClr val="dk1"/>
                          </a:solidFill>
                          <a:latin typeface="+mn-lt"/>
                          <a:ea typeface="+mn-ea"/>
                          <a:cs typeface="+mn-cs"/>
                        </a:rPr>
                        <a:t>Có hại khi hít phải và tiếp xúc với da. </a:t>
                      </a:r>
                      <a:endParaRPr lang="en-US" dirty="0"/>
                    </a:p>
                  </a:txBody>
                  <a:tcPr/>
                </a:tc>
                <a:tc>
                  <a:txBody>
                    <a:bodyPr/>
                    <a:lstStyle/>
                    <a:p>
                      <a:endParaRPr lang="en-US"/>
                    </a:p>
                  </a:txBody>
                  <a:tcPr/>
                </a:tc>
              </a:tr>
              <a:tr h="742950">
                <a:tc>
                  <a:txBody>
                    <a:bodyPr/>
                    <a:lstStyle/>
                    <a:p>
                      <a:r>
                        <a:rPr lang="en-US" dirty="0" smtClean="0"/>
                        <a:t>R38</a:t>
                      </a:r>
                      <a:endParaRPr lang="en-US" dirty="0"/>
                    </a:p>
                  </a:txBody>
                  <a:tcPr/>
                </a:tc>
                <a:tc>
                  <a:txBody>
                    <a:bodyPr/>
                    <a:lstStyle/>
                    <a:p>
                      <a:r>
                        <a:rPr lang="vi-VN" sz="1800" kern="1200" dirty="0" smtClean="0">
                          <a:solidFill>
                            <a:schemeClr val="dk1"/>
                          </a:solidFill>
                          <a:latin typeface="+mn-lt"/>
                          <a:ea typeface="+mn-ea"/>
                          <a:cs typeface="+mn-cs"/>
                        </a:rPr>
                        <a:t>Dị ứng cho da. </a:t>
                      </a:r>
                      <a:endParaRPr lang="en-US" dirty="0"/>
                    </a:p>
                  </a:txBody>
                  <a:tcPr/>
                </a:tc>
                <a:tc>
                  <a:txBody>
                    <a:bodyPr/>
                    <a:lstStyle/>
                    <a:p>
                      <a:endParaRPr lang="en-US"/>
                    </a:p>
                  </a:txBody>
                  <a:tcPr/>
                </a:tc>
              </a:tr>
              <a:tr h="742950">
                <a:tc>
                  <a:txBody>
                    <a:bodyPr/>
                    <a:lstStyle/>
                    <a:p>
                      <a:r>
                        <a:rPr lang="en-US" dirty="0" smtClean="0"/>
                        <a:t>S9 </a:t>
                      </a:r>
                      <a:endParaRPr lang="en-US" dirty="0"/>
                    </a:p>
                  </a:txBody>
                  <a:tcPr/>
                </a:tc>
                <a:tc>
                  <a:txBody>
                    <a:bodyPr/>
                    <a:lstStyle/>
                    <a:p>
                      <a:r>
                        <a:rPr lang="vi-VN" sz="1800" kern="1200" dirty="0" smtClean="0">
                          <a:solidFill>
                            <a:schemeClr val="dk1"/>
                          </a:solidFill>
                          <a:latin typeface="+mn-lt"/>
                          <a:ea typeface="+mn-ea"/>
                          <a:cs typeface="+mn-cs"/>
                        </a:rPr>
                        <a:t>Giữ bình chứa ở nơi thông thoáng. </a:t>
                      </a:r>
                      <a:endParaRPr lang="en-US" dirty="0"/>
                    </a:p>
                  </a:txBody>
                  <a:tcPr/>
                </a:tc>
                <a:tc>
                  <a:txBody>
                    <a:bodyPr/>
                    <a:lstStyle/>
                    <a:p>
                      <a:endParaRPr lang="en-US"/>
                    </a:p>
                  </a:txBody>
                  <a:tcPr/>
                </a:tc>
              </a:tr>
              <a:tr h="293298">
                <a:tc rowSpan="2">
                  <a:txBody>
                    <a:bodyPr/>
                    <a:lstStyle/>
                    <a:p>
                      <a:r>
                        <a:rPr lang="en-US" dirty="0" smtClean="0"/>
                        <a:t>S16 </a:t>
                      </a:r>
                      <a:endParaRPr lang="en-US" dirty="0"/>
                    </a:p>
                  </a:txBody>
                  <a:tcPr/>
                </a:tc>
                <a:tc>
                  <a:txBody>
                    <a:bodyPr/>
                    <a:lstStyle/>
                    <a:p>
                      <a:r>
                        <a:rPr lang="vi-VN" sz="1800" kern="1200" dirty="0" smtClean="0">
                          <a:solidFill>
                            <a:schemeClr val="dk1"/>
                          </a:solidFill>
                          <a:latin typeface="+mn-lt"/>
                          <a:ea typeface="+mn-ea"/>
                          <a:cs typeface="+mn-cs"/>
                        </a:rPr>
                        <a:t>Tránh xa các nguồn phát lửa </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49652">
                <a:tc vMerge="1">
                  <a:txBody>
                    <a:bodyPr/>
                    <a:lstStyle/>
                    <a:p>
                      <a:endParaRPr lang="en-US"/>
                    </a:p>
                  </a:txBody>
                  <a:tcPr/>
                </a:tc>
                <a:tc>
                  <a:txBody>
                    <a:bodyPr/>
                    <a:lstStyle/>
                    <a:p>
                      <a:r>
                        <a:rPr lang="vi-VN" sz="1800" kern="1200" dirty="0" smtClean="0">
                          <a:solidFill>
                            <a:schemeClr val="dk1"/>
                          </a:solidFill>
                          <a:latin typeface="+mn-lt"/>
                          <a:ea typeface="+mn-ea"/>
                          <a:cs typeface="+mn-cs"/>
                        </a:rPr>
                        <a:t>hút thuốc.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271516">
                <a:tc rowSpan="2">
                  <a:txBody>
                    <a:bodyPr/>
                    <a:lstStyle/>
                    <a:p>
                      <a:r>
                        <a:rPr lang="en-US" dirty="0" smtClean="0"/>
                        <a:t>S33</a:t>
                      </a:r>
                      <a:endParaRPr lang="en-US" dirty="0"/>
                    </a:p>
                  </a:txBody>
                  <a:tcPr/>
                </a:tc>
                <a:tc>
                  <a:txBody>
                    <a:bodyPr/>
                    <a:lstStyle/>
                    <a:p>
                      <a:r>
                        <a:rPr lang="vi-VN" sz="1800" kern="1200" dirty="0" smtClean="0">
                          <a:solidFill>
                            <a:schemeClr val="dk1"/>
                          </a:solidFill>
                          <a:latin typeface="+mn-lt"/>
                          <a:ea typeface="+mn-ea"/>
                          <a:cs typeface="+mn-cs"/>
                        </a:rPr>
                        <a:t>Các biện pháp phòng ngừa chống lại tĩnh </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a:p>
                  </a:txBody>
                  <a:tcPr/>
                </a:tc>
              </a:tr>
              <a:tr h="471434">
                <a:tc vMerge="1">
                  <a:txBody>
                    <a:bodyPr/>
                    <a:lstStyle/>
                    <a:p>
                      <a:endParaRPr lang="en-US"/>
                    </a:p>
                  </a:txBody>
                  <a:tcPr/>
                </a:tc>
                <a:tc>
                  <a:txBody>
                    <a:bodyPr/>
                    <a:lstStyle/>
                    <a:p>
                      <a:r>
                        <a:rPr lang="vi-VN" sz="1800" kern="1200" dirty="0" smtClean="0">
                          <a:solidFill>
                            <a:schemeClr val="dk1"/>
                          </a:solidFill>
                          <a:latin typeface="+mn-lt"/>
                          <a:ea typeface="+mn-ea"/>
                          <a:cs typeface="+mn-cs"/>
                        </a:rPr>
                        <a:t>thải </a:t>
                      </a:r>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742950">
                <a:tc>
                  <a:txBody>
                    <a:bodyPr/>
                    <a:lstStyle/>
                    <a:p>
                      <a:r>
                        <a:rPr lang="en-US" dirty="0" smtClean="0"/>
                        <a:t>S36/37 </a:t>
                      </a:r>
                      <a:endParaRPr lang="en-US" dirty="0"/>
                    </a:p>
                  </a:txBody>
                  <a:tcPr/>
                </a:tc>
                <a:tc>
                  <a:txBody>
                    <a:bodyPr/>
                    <a:lstStyle/>
                    <a:p>
                      <a:r>
                        <a:rPr lang="vi-VN" sz="1800" kern="1200" dirty="0" smtClean="0">
                          <a:solidFill>
                            <a:schemeClr val="dk1"/>
                          </a:solidFill>
                          <a:latin typeface="+mn-lt"/>
                          <a:ea typeface="+mn-ea"/>
                          <a:cs typeface="+mn-cs"/>
                        </a:rPr>
                        <a:t>Mặc quần áo bảo hộ và găng tay. </a:t>
                      </a:r>
                      <a:endParaRPr lang="en-US" dirty="0"/>
                    </a:p>
                  </a:txBody>
                  <a:tcPr/>
                </a:tc>
                <a:tc>
                  <a:txBody>
                    <a:bodyPr/>
                    <a:lstStyle/>
                    <a:p>
                      <a:endParaRPr lang="en-US"/>
                    </a:p>
                  </a:txBody>
                  <a:tcPr/>
                </a:tc>
              </a:tr>
              <a:tr h="742950">
                <a:tc>
                  <a:txBody>
                    <a:bodyPr/>
                    <a:lstStyle/>
                    <a:p>
                      <a:r>
                        <a:rPr lang="en-US" dirty="0" smtClean="0"/>
                        <a:t>S60 </a:t>
                      </a:r>
                      <a:endParaRPr lang="en-US" dirty="0"/>
                    </a:p>
                  </a:txBody>
                  <a:tcPr/>
                </a:tc>
                <a:tc>
                  <a:txBody>
                    <a:bodyPr/>
                    <a:lstStyle/>
                    <a:p>
                      <a:r>
                        <a:rPr lang="vi-VN" sz="1800" kern="1200" dirty="0" smtClean="0">
                          <a:solidFill>
                            <a:schemeClr val="dk1"/>
                          </a:solidFill>
                          <a:latin typeface="+mn-lt"/>
                          <a:ea typeface="+mn-ea"/>
                          <a:cs typeface="+mn-cs"/>
                        </a:rPr>
                        <a:t>Tài liệu này và bình chứa phải xử lý như chất thải nguy hại. </a:t>
                      </a:r>
                      <a:endParaRPr lang="en-US" dirty="0"/>
                    </a:p>
                  </a:txBody>
                  <a:tcPr/>
                </a:tc>
                <a:tc>
                  <a:txBody>
                    <a:bodyPr/>
                    <a:lstStyle/>
                    <a:p>
                      <a:endParaRPr lang="en-US" dirty="0"/>
                    </a:p>
                  </a:txBody>
                  <a:tcPr/>
                </a:tc>
              </a:tr>
              <a:tr h="742950">
                <a:tc>
                  <a:txBody>
                    <a:bodyPr/>
                    <a:lstStyle/>
                    <a:p>
                      <a:r>
                        <a:rPr lang="en-US" dirty="0" smtClean="0"/>
                        <a:t>F </a:t>
                      </a:r>
                      <a:endParaRPr lang="en-US" dirty="0"/>
                    </a:p>
                  </a:txBody>
                  <a:tcPr/>
                </a:tc>
                <a:tc>
                  <a:txBody>
                    <a:bodyPr/>
                    <a:lstStyle/>
                    <a:p>
                      <a:r>
                        <a:rPr lang="vi-VN" sz="1800" kern="1200" dirty="0" smtClean="0">
                          <a:solidFill>
                            <a:schemeClr val="dk1"/>
                          </a:solidFill>
                          <a:latin typeface="+mn-lt"/>
                          <a:ea typeface="+mn-ea"/>
                          <a:cs typeface="+mn-cs"/>
                        </a:rPr>
                        <a:t>rất dễ cháy</a:t>
                      </a:r>
                      <a:endParaRPr lang="en-US" dirty="0"/>
                    </a:p>
                  </a:txBody>
                  <a:tcPr/>
                </a:tc>
                <a:tc>
                  <a:txBody>
                    <a:bodyPr/>
                    <a:lstStyle/>
                    <a:p>
                      <a:endParaRPr lang="en-US" dirty="0"/>
                    </a:p>
                  </a:txBody>
                  <a:tcPr/>
                </a:tc>
              </a:tr>
              <a:tr h="742950">
                <a:tc>
                  <a:txBody>
                    <a:bodyPr/>
                    <a:lstStyle/>
                    <a:p>
                      <a:r>
                        <a:rPr lang="en-US" dirty="0" err="1" smtClean="0"/>
                        <a:t>Xn</a:t>
                      </a:r>
                      <a:endParaRPr lang="en-US" dirty="0"/>
                    </a:p>
                  </a:txBody>
                  <a:tcPr/>
                </a:tc>
                <a:tc>
                  <a:txBody>
                    <a:bodyPr/>
                    <a:lstStyle/>
                    <a:p>
                      <a:r>
                        <a:rPr lang="vi-VN" sz="1800" kern="1200" dirty="0" smtClean="0">
                          <a:solidFill>
                            <a:schemeClr val="dk1"/>
                          </a:solidFill>
                          <a:latin typeface="+mn-lt"/>
                          <a:ea typeface="+mn-ea"/>
                          <a:cs typeface="+mn-cs"/>
                        </a:rPr>
                        <a:t>có hại </a:t>
                      </a:r>
                      <a:endParaRPr lang="en-US" dirty="0"/>
                    </a:p>
                  </a:txBody>
                  <a:tcPr/>
                </a:tc>
                <a:tc>
                  <a:txBody>
                    <a:bodyPr/>
                    <a:lstStyle/>
                    <a:p>
                      <a:endParaRPr lang="en-US" dirty="0"/>
                    </a:p>
                  </a:txBody>
                  <a:tcPr/>
                </a:tc>
              </a:tr>
              <a:tr h="742950">
                <a:tc>
                  <a:txBody>
                    <a:bodyPr/>
                    <a:lstStyle/>
                    <a:p>
                      <a:r>
                        <a:rPr lang="en-US" dirty="0" smtClean="0"/>
                        <a:t>R11 </a:t>
                      </a:r>
                      <a:endParaRPr lang="en-US" dirty="0"/>
                    </a:p>
                  </a:txBody>
                  <a:tcPr/>
                </a:tc>
                <a:tc>
                  <a:txBody>
                    <a:bodyPr/>
                    <a:lstStyle/>
                    <a:p>
                      <a:r>
                        <a:rPr lang="vi-VN" sz="1800" kern="1200" dirty="0" smtClean="0">
                          <a:solidFill>
                            <a:schemeClr val="dk1"/>
                          </a:solidFill>
                          <a:latin typeface="+mn-lt"/>
                          <a:ea typeface="+mn-ea"/>
                          <a:cs typeface="+mn-cs"/>
                        </a:rPr>
                        <a:t>rất dễ cháy </a:t>
                      </a:r>
                      <a:endParaRPr lang="en-US" dirty="0"/>
                    </a:p>
                  </a:txBody>
                  <a:tcPr/>
                </a:tc>
                <a:tc>
                  <a:txBody>
                    <a:bodyPr/>
                    <a:lstStyle/>
                    <a:p>
                      <a:endParaRPr lang="en-US" dirty="0"/>
                    </a:p>
                  </a:txBody>
                  <a:tcPr/>
                </a:tc>
              </a:tr>
              <a:tr h="742950">
                <a:tc>
                  <a:txBody>
                    <a:bodyPr/>
                    <a:lstStyle/>
                    <a:p>
                      <a:r>
                        <a:rPr lang="en-US" dirty="0" smtClean="0"/>
                        <a:t>R41</a:t>
                      </a:r>
                      <a:endParaRPr lang="en-US" dirty="0"/>
                    </a:p>
                  </a:txBody>
                  <a:tcPr/>
                </a:tc>
                <a:tc>
                  <a:txBody>
                    <a:bodyPr/>
                    <a:lstStyle/>
                    <a:p>
                      <a:r>
                        <a:rPr lang="vi-VN" sz="1800" kern="1200" dirty="0" smtClean="0">
                          <a:solidFill>
                            <a:schemeClr val="dk1"/>
                          </a:solidFill>
                          <a:latin typeface="+mn-lt"/>
                          <a:ea typeface="+mn-ea"/>
                          <a:cs typeface="+mn-cs"/>
                        </a:rPr>
                        <a:t>Nguy cơ thiệt hại nghiêm trọng cho mắt </a:t>
                      </a:r>
                      <a:endParaRPr lang="en-US" dirty="0"/>
                    </a:p>
                  </a:txBody>
                  <a:tcPr/>
                </a:tc>
                <a:tc>
                  <a:txBody>
                    <a:bodyPr/>
                    <a:lstStyle/>
                    <a:p>
                      <a:endParaRPr lang="en-US" dirty="0"/>
                    </a:p>
                  </a:txBody>
                  <a:tcPr/>
                </a:tc>
              </a:tr>
              <a:tr h="742950">
                <a:tc>
                  <a:txBody>
                    <a:bodyPr/>
                    <a:lstStyle/>
                    <a:p>
                      <a:r>
                        <a:rPr lang="en-US" dirty="0" smtClean="0"/>
                        <a:t>R48/20</a:t>
                      </a:r>
                      <a:endParaRPr lang="en-US" dirty="0"/>
                    </a:p>
                  </a:txBody>
                  <a:tcPr/>
                </a:tc>
                <a:tc>
                  <a:txBody>
                    <a:bodyPr/>
                    <a:lstStyle/>
                    <a:p>
                      <a:r>
                        <a:rPr lang="vi-VN" sz="1800" kern="1200" dirty="0" smtClean="0">
                          <a:solidFill>
                            <a:schemeClr val="dk1"/>
                          </a:solidFill>
                          <a:latin typeface="+mn-lt"/>
                          <a:ea typeface="+mn-ea"/>
                          <a:cs typeface="+mn-cs"/>
                        </a:rPr>
                        <a:t>Có hại: nguy hiểm gây tổn hại đến sức khỏe do tiếp xúc kéo dài do hít phải. </a:t>
                      </a:r>
                      <a:endParaRPr lang="en-US" dirty="0"/>
                    </a:p>
                  </a:txBody>
                  <a:tcPr/>
                </a:tc>
                <a:tc>
                  <a:txBody>
                    <a:bodyPr/>
                    <a:lstStyle/>
                    <a:p>
                      <a:endParaRPr lang="en-US" dirty="0"/>
                    </a:p>
                  </a:txBody>
                  <a:tcPr/>
                </a:tc>
              </a:tr>
              <a:tr h="742950">
                <a:tc>
                  <a:txBody>
                    <a:bodyPr/>
                    <a:lstStyle/>
                    <a:p>
                      <a:r>
                        <a:rPr lang="en-US" dirty="0" smtClean="0"/>
                        <a:t>R63</a:t>
                      </a:r>
                      <a:endParaRPr lang="en-US" dirty="0"/>
                    </a:p>
                  </a:txBody>
                  <a:tcPr/>
                </a:tc>
                <a:tc>
                  <a:txBody>
                    <a:bodyPr/>
                    <a:lstStyle/>
                    <a:p>
                      <a:r>
                        <a:rPr lang="vi-VN" sz="1800" kern="1200" dirty="0" smtClean="0">
                          <a:solidFill>
                            <a:schemeClr val="dk1"/>
                          </a:solidFill>
                          <a:latin typeface="+mn-lt"/>
                          <a:ea typeface="+mn-ea"/>
                          <a:cs typeface="+mn-cs"/>
                        </a:rPr>
                        <a:t>Nguy cơ có thể gây hại cho thai nhi. </a:t>
                      </a:r>
                      <a:endParaRPr lang="en-US" dirty="0"/>
                    </a:p>
                  </a:txBody>
                  <a:tcPr/>
                </a:tc>
                <a:tc>
                  <a:txBody>
                    <a:bodyPr/>
                    <a:lstStyle/>
                    <a:p>
                      <a:endParaRPr lang="en-US" dirty="0"/>
                    </a:p>
                  </a:txBody>
                  <a:tcPr/>
                </a:tc>
              </a:tr>
              <a:tr h="742950">
                <a:tc>
                  <a:txBody>
                    <a:bodyPr/>
                    <a:lstStyle/>
                    <a:p>
                      <a:r>
                        <a:rPr lang="en-US" dirty="0" smtClean="0"/>
                        <a:t>R65 </a:t>
                      </a:r>
                      <a:endParaRPr lang="en-US" dirty="0"/>
                    </a:p>
                  </a:txBody>
                  <a:tcPr/>
                </a:tc>
                <a:tc>
                  <a:txBody>
                    <a:bodyPr/>
                    <a:lstStyle/>
                    <a:p>
                      <a:r>
                        <a:rPr lang="vi-VN" sz="1800" kern="1200" dirty="0" smtClean="0">
                          <a:solidFill>
                            <a:schemeClr val="dk1"/>
                          </a:solidFill>
                          <a:latin typeface="+mn-lt"/>
                          <a:ea typeface="+mn-ea"/>
                          <a:cs typeface="+mn-cs"/>
                        </a:rPr>
                        <a:t>Hại: có thể gây tổn hại phổi nếu nuốt phải. </a:t>
                      </a:r>
                      <a:endParaRPr lang="en-US" dirty="0"/>
                    </a:p>
                  </a:txBody>
                  <a:tcPr/>
                </a:tc>
                <a:tc>
                  <a:txBody>
                    <a:bodyPr/>
                    <a:lstStyle/>
                    <a:p>
                      <a:endParaRPr lang="en-US" dirty="0"/>
                    </a:p>
                  </a:txBody>
                  <a:tcPr/>
                </a:tc>
              </a:tr>
              <a:tr h="742950">
                <a:tc>
                  <a:txBody>
                    <a:bodyPr/>
                    <a:lstStyle/>
                    <a:p>
                      <a:r>
                        <a:rPr lang="en-US" dirty="0" smtClean="0"/>
                        <a:t>R67</a:t>
                      </a:r>
                      <a:endParaRPr lang="en-US" dirty="0"/>
                    </a:p>
                  </a:txBody>
                  <a:tcPr/>
                </a:tc>
                <a:tc>
                  <a:txBody>
                    <a:bodyPr/>
                    <a:lstStyle/>
                    <a:p>
                      <a:r>
                        <a:rPr lang="vi-VN" sz="1800" kern="1200" dirty="0" smtClean="0">
                          <a:solidFill>
                            <a:schemeClr val="dk1"/>
                          </a:solidFill>
                          <a:latin typeface="+mn-lt"/>
                          <a:ea typeface="+mn-ea"/>
                          <a:cs typeface="+mn-cs"/>
                        </a:rPr>
                        <a:t>Hơi có thể gây ra buồn ngủ và chóng mặt </a:t>
                      </a:r>
                      <a:endParaRPr lang="en-US" dirty="0"/>
                    </a:p>
                  </a:txBody>
                  <a:tcPr/>
                </a:tc>
                <a:tc>
                  <a:txBody>
                    <a:bodyPr/>
                    <a:lstStyle/>
                    <a:p>
                      <a:endParaRPr lang="en-US" dirty="0"/>
                    </a:p>
                  </a:txBody>
                  <a:tcPr/>
                </a:tc>
              </a:tr>
              <a:tr h="742950">
                <a:tc>
                  <a:txBody>
                    <a:bodyPr/>
                    <a:lstStyle/>
                    <a:p>
                      <a:r>
                        <a:rPr lang="en-US" dirty="0" smtClean="0"/>
                        <a:t>S26</a:t>
                      </a:r>
                      <a:endParaRPr lang="en-US" dirty="0"/>
                    </a:p>
                  </a:txBody>
                  <a:tcPr/>
                </a:tc>
                <a:tc>
                  <a:txBody>
                    <a:bodyPr/>
                    <a:lstStyle/>
                    <a:p>
                      <a:r>
                        <a:rPr lang="vi-VN" sz="1800" kern="1200" dirty="0" smtClean="0">
                          <a:solidFill>
                            <a:schemeClr val="dk1"/>
                          </a:solidFill>
                          <a:latin typeface="+mn-lt"/>
                          <a:ea typeface="+mn-ea"/>
                          <a:cs typeface="+mn-cs"/>
                        </a:rPr>
                        <a:t>Trong trường hợp tiếp xúc với mắt, rửa sạch ngay với thật nhiều nước và tìm tư vấn y tế. </a:t>
                      </a:r>
                      <a:endParaRPr lang="en-US" dirty="0"/>
                    </a:p>
                  </a:txBody>
                  <a:tcPr/>
                </a:tc>
                <a:tc>
                  <a:txBody>
                    <a:bodyPr/>
                    <a:lstStyle/>
                    <a:p>
                      <a:endParaRPr lang="en-US" dirty="0"/>
                    </a:p>
                  </a:txBody>
                  <a:tcPr/>
                </a:tc>
              </a:tr>
              <a:tr h="742950">
                <a:tc>
                  <a:txBody>
                    <a:bodyPr/>
                    <a:lstStyle/>
                    <a:p>
                      <a:r>
                        <a:rPr lang="en-US" dirty="0" smtClean="0"/>
                        <a:t>S36/37/39</a:t>
                      </a:r>
                      <a:endParaRPr lang="en-US" dirty="0"/>
                    </a:p>
                  </a:txBody>
                  <a:tcPr/>
                </a:tc>
                <a:tc>
                  <a:txBody>
                    <a:bodyPr/>
                    <a:lstStyle/>
                    <a:p>
                      <a:r>
                        <a:rPr lang="vi-VN" sz="1800" kern="1200" dirty="0" smtClean="0">
                          <a:solidFill>
                            <a:schemeClr val="dk1"/>
                          </a:solidFill>
                          <a:latin typeface="+mn-lt"/>
                          <a:ea typeface="+mn-ea"/>
                          <a:cs typeface="+mn-cs"/>
                        </a:rPr>
                        <a:t>Mặc quần áo bảo hộ, găng tay và kính bảo vệ mắt / mặt. </a:t>
                      </a:r>
                      <a:endParaRPr lang="en-US" dirty="0"/>
                    </a:p>
                  </a:txBody>
                  <a:tcPr/>
                </a:tc>
                <a:tc>
                  <a:txBody>
                    <a:bodyPr/>
                    <a:lstStyle/>
                    <a:p>
                      <a:endParaRPr lang="en-US" dirty="0"/>
                    </a:p>
                  </a:txBody>
                  <a:tcPr/>
                </a:tc>
              </a:tr>
              <a:tr h="742950">
                <a:tc>
                  <a:txBody>
                    <a:bodyPr/>
                    <a:lstStyle/>
                    <a:p>
                      <a:r>
                        <a:rPr lang="en-US" dirty="0" smtClean="0"/>
                        <a:t>S62</a:t>
                      </a:r>
                      <a:endParaRPr lang="en-US" dirty="0"/>
                    </a:p>
                  </a:txBody>
                  <a:tcPr/>
                </a:tc>
                <a:tc>
                  <a:txBody>
                    <a:bodyPr/>
                    <a:lstStyle/>
                    <a:p>
                      <a:r>
                        <a:rPr lang="vi-VN" sz="1800" kern="1200" dirty="0" smtClean="0">
                          <a:solidFill>
                            <a:schemeClr val="dk1"/>
                          </a:solidFill>
                          <a:latin typeface="+mn-lt"/>
                          <a:ea typeface="+mn-ea"/>
                          <a:cs typeface="+mn-cs"/>
                        </a:rPr>
                        <a:t>Nếu nuốt phải, đừng cố ói ra: tìm tư vấn y tế ngay và cho thấy bình chứa hay nhãn hiệu. </a:t>
                      </a:r>
                      <a:endParaRPr lang="en-US" dirty="0"/>
                    </a:p>
                  </a:txBody>
                  <a:tcPr/>
                </a:tc>
                <a:tc>
                  <a:txBody>
                    <a:bodyPr/>
                    <a:lstStyle/>
                    <a:p>
                      <a:endParaRPr lang="en-US" dirty="0"/>
                    </a:p>
                  </a:txBody>
                  <a:tcPr/>
                </a:tc>
              </a:tr>
              <a:tr h="742950">
                <a:tc>
                  <a:txBody>
                    <a:bodyPr/>
                    <a:lstStyle/>
                    <a:p>
                      <a:r>
                        <a:rPr lang="en-US" dirty="0" smtClean="0"/>
                        <a:t>R34 </a:t>
                      </a:r>
                      <a:endParaRPr lang="en-US" dirty="0"/>
                    </a:p>
                  </a:txBody>
                  <a:tcPr/>
                </a:tc>
                <a:tc>
                  <a:txBody>
                    <a:bodyPr/>
                    <a:lstStyle/>
                    <a:p>
                      <a:r>
                        <a:rPr lang="vi-VN" sz="1800" kern="1200" dirty="0" smtClean="0">
                          <a:solidFill>
                            <a:schemeClr val="dk1"/>
                          </a:solidFill>
                          <a:latin typeface="+mn-lt"/>
                          <a:ea typeface="+mn-ea"/>
                          <a:cs typeface="+mn-cs"/>
                        </a:rPr>
                        <a:t>Gây bỏng. </a:t>
                      </a:r>
                      <a:endParaRPr lang="en-US" dirty="0"/>
                    </a:p>
                  </a:txBody>
                  <a:tcPr/>
                </a:tc>
                <a:tc>
                  <a:txBody>
                    <a:bodyPr/>
                    <a:lstStyle/>
                    <a:p>
                      <a:endParaRPr lang="en-US" dirty="0"/>
                    </a:p>
                  </a:txBody>
                  <a:tcPr/>
                </a:tc>
              </a:tr>
              <a:tr h="742950">
                <a:tc>
                  <a:txBody>
                    <a:bodyPr/>
                    <a:lstStyle/>
                    <a:p>
                      <a:r>
                        <a:rPr lang="vi-VN" sz="1800" kern="1200" dirty="0" smtClean="0">
                          <a:solidFill>
                            <a:schemeClr val="dk1"/>
                          </a:solidFill>
                          <a:latin typeface="+mn-lt"/>
                          <a:ea typeface="+mn-ea"/>
                          <a:cs typeface="+mn-cs"/>
                        </a:rPr>
                        <a:t>Liên minh châu Âu </a:t>
                      </a:r>
                      <a:br>
                        <a:rPr lang="vi-VN" sz="1800" kern="1200" dirty="0" smtClean="0">
                          <a:solidFill>
                            <a:schemeClr val="dk1"/>
                          </a:solidFill>
                          <a:latin typeface="+mn-lt"/>
                          <a:ea typeface="+mn-ea"/>
                          <a:cs typeface="+mn-cs"/>
                        </a:rPr>
                      </a:br>
                      <a:r>
                        <a:rPr lang="vi-VN" sz="1800" kern="1200" dirty="0" smtClean="0">
                          <a:solidFill>
                            <a:schemeClr val="dk1"/>
                          </a:solidFill>
                          <a:latin typeface="+mn-lt"/>
                          <a:ea typeface="+mn-ea"/>
                          <a:cs typeface="+mn-cs"/>
                        </a:rPr>
                        <a:t>tính chất vật lý </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EUH001</a:t>
                      </a:r>
                      <a:endParaRPr lang="en-US" dirty="0"/>
                    </a:p>
                  </a:txBody>
                  <a:tcPr/>
                </a:tc>
                <a:tc>
                  <a:txBody>
                    <a:bodyPr/>
                    <a:lstStyle/>
                    <a:p>
                      <a:r>
                        <a:rPr lang="vi-VN" sz="1800" kern="1200" dirty="0" smtClean="0">
                          <a:solidFill>
                            <a:schemeClr val="dk1"/>
                          </a:solidFill>
                          <a:latin typeface="+mn-lt"/>
                          <a:ea typeface="+mn-ea"/>
                          <a:cs typeface="+mn-cs"/>
                        </a:rPr>
                        <a:t>Khi nổ khô</a:t>
                      </a:r>
                      <a:endParaRPr lang="en-US" dirty="0"/>
                    </a:p>
                  </a:txBody>
                  <a:tcPr/>
                </a:tc>
                <a:tc>
                  <a:txBody>
                    <a:bodyPr/>
                    <a:lstStyle/>
                    <a:p>
                      <a:endParaRPr lang="en-US" dirty="0"/>
                    </a:p>
                  </a:txBody>
                  <a:tcPr/>
                </a:tc>
              </a:tr>
              <a:tr h="742950">
                <a:tc>
                  <a:txBody>
                    <a:bodyPr/>
                    <a:lstStyle/>
                    <a:p>
                      <a:r>
                        <a:rPr lang="en-US" dirty="0" smtClean="0"/>
                        <a:t>EUH006</a:t>
                      </a:r>
                      <a:endParaRPr lang="en-US" dirty="0"/>
                    </a:p>
                  </a:txBody>
                  <a:tcPr/>
                </a:tc>
                <a:tc>
                  <a:txBody>
                    <a:bodyPr/>
                    <a:lstStyle/>
                    <a:p>
                      <a:r>
                        <a:rPr lang="vi-VN" sz="1800" kern="1200" dirty="0" smtClean="0">
                          <a:solidFill>
                            <a:schemeClr val="dk1"/>
                          </a:solidFill>
                          <a:latin typeface="+mn-lt"/>
                          <a:ea typeface="+mn-ea"/>
                          <a:cs typeface="+mn-cs"/>
                        </a:rPr>
                        <a:t>Nổ có hoặc không có tiếp xúc với không khí</a:t>
                      </a:r>
                      <a:endParaRPr lang="en-US" dirty="0"/>
                    </a:p>
                  </a:txBody>
                  <a:tcPr/>
                </a:tc>
                <a:tc>
                  <a:txBody>
                    <a:bodyPr/>
                    <a:lstStyle/>
                    <a:p>
                      <a:r>
                        <a:rPr lang="vi-VN" sz="1800" kern="1200" dirty="0" smtClean="0">
                          <a:solidFill>
                            <a:schemeClr val="dk1"/>
                          </a:solidFill>
                          <a:latin typeface="+mn-lt"/>
                          <a:ea typeface="+mn-ea"/>
                          <a:cs typeface="+mn-cs"/>
                        </a:rPr>
                        <a:t>Không ổn định ở nhiệt độ môi trường xung quanh </a:t>
                      </a:r>
                      <a:endParaRPr lang="en-US" dirty="0"/>
                    </a:p>
                  </a:txBody>
                  <a:tcPr/>
                </a:tc>
              </a:tr>
              <a:tr h="742950">
                <a:tc>
                  <a:txBody>
                    <a:bodyPr/>
                    <a:lstStyle/>
                    <a:p>
                      <a:r>
                        <a:rPr lang="en-US" dirty="0" smtClean="0"/>
                        <a:t>EUH014</a:t>
                      </a:r>
                      <a:endParaRPr lang="en-US" dirty="0"/>
                    </a:p>
                  </a:txBody>
                  <a:tcPr/>
                </a:tc>
                <a:tc>
                  <a:txBody>
                    <a:bodyPr/>
                    <a:lstStyle/>
                    <a:p>
                      <a:r>
                        <a:rPr lang="vi-VN" sz="1800" kern="1200" dirty="0" smtClean="0">
                          <a:solidFill>
                            <a:schemeClr val="dk1"/>
                          </a:solidFill>
                          <a:latin typeface="+mn-lt"/>
                          <a:ea typeface="+mn-ea"/>
                          <a:cs typeface="+mn-cs"/>
                        </a:rPr>
                        <a:t>Phản ứng mạnh với nước</a:t>
                      </a:r>
                      <a:endParaRPr lang="en-US" dirty="0"/>
                    </a:p>
                  </a:txBody>
                  <a:tcPr/>
                </a:tc>
                <a:tc>
                  <a:txBody>
                    <a:bodyPr/>
                    <a:lstStyle/>
                    <a:p>
                      <a:r>
                        <a:rPr lang="vi-VN" sz="1800" kern="1200" dirty="0" smtClean="0">
                          <a:solidFill>
                            <a:schemeClr val="dk1"/>
                          </a:solidFill>
                          <a:latin typeface="+mn-lt"/>
                          <a:ea typeface="+mn-ea"/>
                          <a:cs typeface="+mn-cs"/>
                        </a:rPr>
                        <a:t>Phản ứng mạnh với nước [ví dụ axetyl clorua, kim loại kiềm, titan tetraclorua] </a:t>
                      </a:r>
                      <a:endParaRPr lang="en-US" dirty="0"/>
                    </a:p>
                  </a:txBody>
                  <a:tcPr/>
                </a:tc>
              </a:tr>
              <a:tr h="742950">
                <a:tc>
                  <a:txBody>
                    <a:bodyPr/>
                    <a:lstStyle/>
                    <a:p>
                      <a:r>
                        <a:rPr lang="en-US" dirty="0" smtClean="0"/>
                        <a:t>EUH018</a:t>
                      </a:r>
                      <a:endParaRPr lang="en-US" dirty="0"/>
                    </a:p>
                  </a:txBody>
                  <a:tcPr/>
                </a:tc>
                <a:tc>
                  <a:txBody>
                    <a:bodyPr/>
                    <a:lstStyle/>
                    <a:p>
                      <a:r>
                        <a:rPr lang="vi-VN" sz="1800" kern="1200" dirty="0" smtClean="0">
                          <a:solidFill>
                            <a:schemeClr val="dk1"/>
                          </a:solidFill>
                          <a:latin typeface="+mn-lt"/>
                          <a:ea typeface="+mn-ea"/>
                          <a:cs typeface="+mn-cs"/>
                        </a:rPr>
                        <a:t>Sử dụng có thể tạo thành hỗn hợp hơi- không khí dễ cháy / nổ</a:t>
                      </a:r>
                      <a:endParaRPr lang="en-US" dirty="0"/>
                    </a:p>
                  </a:txBody>
                  <a:tcPr/>
                </a:tc>
                <a:tc>
                  <a:txBody>
                    <a:bodyPr/>
                    <a:lstStyle/>
                    <a:p>
                      <a:endParaRPr lang="en-US" dirty="0"/>
                    </a:p>
                  </a:txBody>
                  <a:tcPr/>
                </a:tc>
              </a:tr>
              <a:tr h="742950">
                <a:tc>
                  <a:txBody>
                    <a:bodyPr/>
                    <a:lstStyle/>
                    <a:p>
                      <a:r>
                        <a:rPr lang="en-US" dirty="0" smtClean="0"/>
                        <a:t>EUH019</a:t>
                      </a:r>
                      <a:endParaRPr lang="en-US" dirty="0"/>
                    </a:p>
                  </a:txBody>
                  <a:tcPr/>
                </a:tc>
                <a:tc>
                  <a:txBody>
                    <a:bodyPr/>
                    <a:lstStyle/>
                    <a:p>
                      <a:r>
                        <a:rPr lang="vi-VN" sz="1800" kern="1200" dirty="0" smtClean="0">
                          <a:solidFill>
                            <a:schemeClr val="dk1"/>
                          </a:solidFill>
                          <a:latin typeface="+mn-lt"/>
                          <a:ea typeface="+mn-ea"/>
                          <a:cs typeface="+mn-cs"/>
                        </a:rPr>
                        <a:t>Có thể hình thành oxy già dễ nổ</a:t>
                      </a:r>
                      <a:endParaRPr lang="en-US" dirty="0"/>
                    </a:p>
                  </a:txBody>
                  <a:tcPr/>
                </a:tc>
                <a:tc>
                  <a:txBody>
                    <a:bodyPr/>
                    <a:lstStyle/>
                    <a:p>
                      <a:r>
                        <a:rPr lang="vi-VN" sz="1800" kern="1200" dirty="0" smtClean="0">
                          <a:solidFill>
                            <a:schemeClr val="dk1"/>
                          </a:solidFill>
                          <a:latin typeface="+mn-lt"/>
                          <a:ea typeface="+mn-ea"/>
                          <a:cs typeface="+mn-cs"/>
                        </a:rPr>
                        <a:t>Có thể hình thành peroxit nổ [ví dụ diethyl ether, 1,4-dioxane] </a:t>
                      </a:r>
                      <a:endParaRPr lang="en-US" dirty="0"/>
                    </a:p>
                  </a:txBody>
                  <a:tcPr/>
                </a:tc>
              </a:tr>
              <a:tr h="742950">
                <a:tc>
                  <a:txBody>
                    <a:bodyPr/>
                    <a:lstStyle/>
                    <a:p>
                      <a:r>
                        <a:rPr lang="en-US" dirty="0" smtClean="0"/>
                        <a:t>EUH044</a:t>
                      </a:r>
                      <a:endParaRPr lang="en-US" dirty="0"/>
                    </a:p>
                  </a:txBody>
                  <a:tcPr/>
                </a:tc>
                <a:tc>
                  <a:txBody>
                    <a:bodyPr/>
                    <a:lstStyle/>
                    <a:p>
                      <a:r>
                        <a:rPr lang="vi-VN" sz="1800" kern="1200" dirty="0" smtClean="0">
                          <a:solidFill>
                            <a:schemeClr val="dk1"/>
                          </a:solidFill>
                          <a:latin typeface="+mn-lt"/>
                          <a:ea typeface="+mn-ea"/>
                          <a:cs typeface="+mn-cs"/>
                        </a:rPr>
                        <a:t>Nguy cơ nổ nếu nhiệt dưới giam</a:t>
                      </a:r>
                      <a:endParaRPr lang="en-US" dirty="0"/>
                    </a:p>
                  </a:txBody>
                  <a:tcPr/>
                </a:tc>
                <a:tc>
                  <a:txBody>
                    <a:bodyPr/>
                    <a:lstStyle/>
                    <a:p>
                      <a:r>
                        <a:rPr lang="vi-VN" sz="1800" kern="1200" dirty="0" smtClean="0">
                          <a:solidFill>
                            <a:schemeClr val="dk1"/>
                          </a:solidFill>
                          <a:latin typeface="+mn-lt"/>
                          <a:ea typeface="+mn-ea"/>
                          <a:cs typeface="+mn-cs"/>
                        </a:rPr>
                        <a:t>Phân hủy gây nổ nếu bị nung nóng trong thép trống nhưng không đựng trong thùng ít mạnh mẽ </a:t>
                      </a:r>
                      <a:endParaRPr lang="en-US" dirty="0"/>
                    </a:p>
                  </a:txBody>
                  <a:tcPr/>
                </a:tc>
              </a:tr>
              <a:tr h="742950">
                <a:tc>
                  <a:txBody>
                    <a:bodyPr/>
                    <a:lstStyle/>
                    <a:p>
                      <a:r>
                        <a:rPr lang="vi-VN" sz="1800" kern="1200" dirty="0" smtClean="0">
                          <a:solidFill>
                            <a:schemeClr val="dk1"/>
                          </a:solidFill>
                          <a:latin typeface="+mn-lt"/>
                          <a:ea typeface="+mn-ea"/>
                          <a:cs typeface="+mn-cs"/>
                        </a:rPr>
                        <a:t>sức khỏe tài sản</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EUH029</a:t>
                      </a:r>
                      <a:endParaRPr lang="en-US" dirty="0"/>
                    </a:p>
                  </a:txBody>
                  <a:tcPr/>
                </a:tc>
                <a:tc>
                  <a:txBody>
                    <a:bodyPr/>
                    <a:lstStyle/>
                    <a:p>
                      <a:r>
                        <a:rPr lang="vi-VN" sz="1800" kern="1200" dirty="0" smtClean="0">
                          <a:solidFill>
                            <a:schemeClr val="dk1"/>
                          </a:solidFill>
                          <a:latin typeface="+mn-lt"/>
                          <a:ea typeface="+mn-ea"/>
                          <a:cs typeface="+mn-cs"/>
                        </a:rPr>
                        <a:t>Tiếp xúc với nước giải phóng khí độc</a:t>
                      </a:r>
                      <a:endParaRPr lang="en-US" dirty="0"/>
                    </a:p>
                  </a:txBody>
                  <a:tcPr/>
                </a:tc>
                <a:tc>
                  <a:txBody>
                    <a:bodyPr/>
                    <a:lstStyle/>
                    <a:p>
                      <a:r>
                        <a:rPr lang="vi-VN" sz="1800" kern="1200" dirty="0" smtClean="0">
                          <a:solidFill>
                            <a:schemeClr val="dk1"/>
                          </a:solidFill>
                          <a:latin typeface="+mn-lt"/>
                          <a:ea typeface="+mn-ea"/>
                          <a:cs typeface="+mn-cs"/>
                        </a:rPr>
                        <a:t>Tiến hóa tox mèo cấp 1-3 khí tiếp xúc với nước hoặc không khí ẩm ướt [ví dụ: nhôm phosphide, phốt pho penta sunfua] </a:t>
                      </a:r>
                      <a:endParaRPr lang="en-US" dirty="0"/>
                    </a:p>
                  </a:txBody>
                  <a:tcPr/>
                </a:tc>
              </a:tr>
              <a:tr h="742950">
                <a:tc>
                  <a:txBody>
                    <a:bodyPr/>
                    <a:lstStyle/>
                    <a:p>
                      <a:r>
                        <a:rPr lang="en-US" dirty="0" smtClean="0"/>
                        <a:t>EUH031</a:t>
                      </a:r>
                      <a:endParaRPr lang="en-US" dirty="0"/>
                    </a:p>
                  </a:txBody>
                  <a:tcPr/>
                </a:tc>
                <a:tc>
                  <a:txBody>
                    <a:bodyPr/>
                    <a:lstStyle/>
                    <a:p>
                      <a:r>
                        <a:rPr lang="vi-VN" sz="1800" kern="1200" dirty="0" smtClean="0">
                          <a:solidFill>
                            <a:schemeClr val="dk1"/>
                          </a:solidFill>
                          <a:latin typeface="+mn-lt"/>
                          <a:ea typeface="+mn-ea"/>
                          <a:cs typeface="+mn-cs"/>
                        </a:rPr>
                        <a:t>Tiếp xúc với axit giải phóng khí độc</a:t>
                      </a:r>
                      <a:endParaRPr lang="en-US" dirty="0"/>
                    </a:p>
                  </a:txBody>
                  <a:tcPr/>
                </a:tc>
                <a:tc>
                  <a:txBody>
                    <a:bodyPr/>
                    <a:lstStyle/>
                    <a:p>
                      <a:r>
                        <a:rPr lang="vi-VN" sz="1800" kern="1200" dirty="0" smtClean="0">
                          <a:solidFill>
                            <a:schemeClr val="dk1"/>
                          </a:solidFill>
                          <a:latin typeface="+mn-lt"/>
                          <a:ea typeface="+mn-ea"/>
                          <a:cs typeface="+mn-cs"/>
                        </a:rPr>
                        <a:t>Tiếp xúc với axit giải phóng cấp độc hại mèo 3 khí [ví dụ: sodium hypochlorite, bari nhiều sunfua] </a:t>
                      </a:r>
                      <a:endParaRPr lang="en-US" dirty="0"/>
                    </a:p>
                  </a:txBody>
                  <a:tcPr/>
                </a:tc>
              </a:tr>
              <a:tr h="742950">
                <a:tc>
                  <a:txBody>
                    <a:bodyPr/>
                    <a:lstStyle/>
                    <a:p>
                      <a:r>
                        <a:rPr lang="en-US" smtClean="0"/>
                        <a:t>EUH032</a:t>
                      </a:r>
                      <a:endParaRPr lang="en-US" dirty="0"/>
                    </a:p>
                  </a:txBody>
                  <a:tcPr/>
                </a:tc>
                <a:tc>
                  <a:txBody>
                    <a:bodyPr/>
                    <a:lstStyle/>
                    <a:p>
                      <a:r>
                        <a:rPr lang="vi-VN" sz="1800" kern="1200" dirty="0" smtClean="0">
                          <a:solidFill>
                            <a:schemeClr val="dk1"/>
                          </a:solidFill>
                          <a:latin typeface="+mn-lt"/>
                          <a:ea typeface="+mn-ea"/>
                          <a:cs typeface="+mn-cs"/>
                        </a:rPr>
                        <a:t>Tiếp xúc với axit giải phóng khí rất độc</a:t>
                      </a:r>
                      <a:endParaRPr lang="en-US" dirty="0"/>
                    </a:p>
                  </a:txBody>
                  <a:tcPr/>
                </a:tc>
                <a:tc>
                  <a:txBody>
                    <a:bodyPr/>
                    <a:lstStyle/>
                    <a:p>
                      <a:r>
                        <a:rPr lang="vi-VN" sz="1800" kern="1200" dirty="0" smtClean="0">
                          <a:solidFill>
                            <a:schemeClr val="dk1"/>
                          </a:solidFill>
                          <a:latin typeface="+mn-lt"/>
                          <a:ea typeface="+mn-ea"/>
                          <a:cs typeface="+mn-cs"/>
                        </a:rPr>
                        <a:t>Tiếp xúc với axit giải phóng cấp độc hại mèo 1-2 khí [ví dụ: muối của hydrogen cyanide, natri azit] </a:t>
                      </a:r>
                      <a:endParaRPr lang="en-US" dirty="0"/>
                    </a:p>
                  </a:txBody>
                  <a:tcPr/>
                </a:tc>
              </a:tr>
              <a:tr h="742950">
                <a:tc>
                  <a:txBody>
                    <a:bodyPr/>
                    <a:lstStyle/>
                    <a:p>
                      <a:r>
                        <a:rPr lang="en-US" dirty="0" smtClean="0"/>
                        <a:t>EUH066</a:t>
                      </a:r>
                      <a:endParaRPr lang="en-US" dirty="0"/>
                    </a:p>
                  </a:txBody>
                  <a:tcPr/>
                </a:tc>
                <a:tc>
                  <a:txBody>
                    <a:bodyPr/>
                    <a:lstStyle/>
                    <a:p>
                      <a:r>
                        <a:rPr lang="vi-VN" sz="1800" kern="1200" dirty="0" smtClean="0">
                          <a:solidFill>
                            <a:schemeClr val="dk1"/>
                          </a:solidFill>
                          <a:latin typeface="+mn-lt"/>
                          <a:ea typeface="+mn-ea"/>
                          <a:cs typeface="+mn-cs"/>
                        </a:rPr>
                        <a:t>Tiếp xúc lặp đi lặp lại có thể gây ra khô hay nứt da</a:t>
                      </a:r>
                      <a:endParaRPr lang="en-US" dirty="0"/>
                    </a:p>
                  </a:txBody>
                  <a:tcPr/>
                </a:tc>
                <a:tc>
                  <a:txBody>
                    <a:bodyPr/>
                    <a:lstStyle/>
                    <a:p>
                      <a:r>
                        <a:rPr lang="vi-VN" sz="1800" kern="1200" dirty="0" smtClean="0">
                          <a:solidFill>
                            <a:schemeClr val="dk1"/>
                          </a:solidFill>
                          <a:latin typeface="+mn-lt"/>
                          <a:ea typeface="+mn-ea"/>
                          <a:cs typeface="+mn-cs"/>
                        </a:rPr>
                        <a:t>Tiếp xúc lặp đi lặp lại có thể gây ra khô hay nứt da, nhưng không được phân loại chất kích thích </a:t>
                      </a:r>
                      <a:endParaRPr lang="en-US" dirty="0"/>
                    </a:p>
                  </a:txBody>
                  <a:tcPr/>
                </a:tc>
              </a:tr>
              <a:tr h="742950">
                <a:tc>
                  <a:txBody>
                    <a:bodyPr/>
                    <a:lstStyle/>
                    <a:p>
                      <a:r>
                        <a:rPr lang="en-US" dirty="0" smtClean="0"/>
                        <a:t>EUH070</a:t>
                      </a:r>
                      <a:endParaRPr lang="en-US" dirty="0"/>
                    </a:p>
                  </a:txBody>
                  <a:tcPr/>
                </a:tc>
                <a:tc>
                  <a:txBody>
                    <a:bodyPr/>
                    <a:lstStyle/>
                    <a:p>
                      <a:r>
                        <a:rPr lang="vi-VN" sz="1800" kern="1200" dirty="0" smtClean="0">
                          <a:solidFill>
                            <a:schemeClr val="dk1"/>
                          </a:solidFill>
                          <a:latin typeface="+mn-lt"/>
                          <a:ea typeface="+mn-ea"/>
                          <a:cs typeface="+mn-cs"/>
                        </a:rPr>
                        <a:t>Độc hại khi tiếp xúc với mắt</a:t>
                      </a:r>
                      <a:endParaRPr lang="en-US" dirty="0"/>
                    </a:p>
                  </a:txBody>
                  <a:tcPr/>
                </a:tc>
                <a:tc>
                  <a:txBody>
                    <a:bodyPr/>
                    <a:lstStyle/>
                    <a:p>
                      <a:r>
                        <a:rPr lang="vi-VN" sz="1800" kern="1200" dirty="0" smtClean="0">
                          <a:solidFill>
                            <a:schemeClr val="dk1"/>
                          </a:solidFill>
                          <a:latin typeface="+mn-lt"/>
                          <a:ea typeface="+mn-ea"/>
                          <a:cs typeface="+mn-cs"/>
                        </a:rPr>
                        <a:t>Độc tính trong thử nghiệm kích ứng mắt do sự hấp thụ qua mắt, không phải thông qua màng nhầy </a:t>
                      </a:r>
                      <a:endParaRPr lang="en-US" dirty="0"/>
                    </a:p>
                  </a:txBody>
                  <a:tcPr/>
                </a:tc>
              </a:tr>
              <a:tr h="742950">
                <a:tc>
                  <a:txBody>
                    <a:bodyPr/>
                    <a:lstStyle/>
                    <a:p>
                      <a:r>
                        <a:rPr lang="en-US" dirty="0" smtClean="0"/>
                        <a:t>EUH071</a:t>
                      </a:r>
                      <a:endParaRPr lang="en-US" dirty="0"/>
                    </a:p>
                  </a:txBody>
                  <a:tcPr/>
                </a:tc>
                <a:tc>
                  <a:txBody>
                    <a:bodyPr/>
                    <a:lstStyle/>
                    <a:p>
                      <a:r>
                        <a:rPr lang="vi-VN" sz="1800" kern="1200" dirty="0" smtClean="0">
                          <a:solidFill>
                            <a:schemeClr val="dk1"/>
                          </a:solidFill>
                          <a:latin typeface="+mn-lt"/>
                          <a:ea typeface="+mn-ea"/>
                          <a:cs typeface="+mn-cs"/>
                        </a:rPr>
                        <a:t>thuộc tính môi trường</a:t>
                      </a:r>
                      <a:endParaRPr lang="en-US" dirty="0"/>
                    </a:p>
                  </a:txBody>
                  <a:tcPr/>
                </a:tc>
                <a:tc>
                  <a:txBody>
                    <a:bodyPr/>
                    <a:lstStyle/>
                    <a:p>
                      <a:r>
                        <a:rPr lang="vi-VN" sz="1800" kern="1200" dirty="0" smtClean="0">
                          <a:solidFill>
                            <a:schemeClr val="dk1"/>
                          </a:solidFill>
                          <a:latin typeface="+mn-lt"/>
                          <a:ea typeface="+mn-ea"/>
                          <a:cs typeface="+mn-cs"/>
                        </a:rPr>
                        <a:t>Inhlalation tox kiểm tra tỷ lệ tử vong do ăn mòn hoặc phân loại ăn mòn da và có khả năng được hít </a:t>
                      </a:r>
                      <a:endParaRPr lang="en-US" dirty="0"/>
                    </a:p>
                  </a:txBody>
                  <a:tcPr/>
                </a:tc>
              </a:tr>
              <a:tr h="742950">
                <a:tc>
                  <a:txBody>
                    <a:bodyPr/>
                    <a:lstStyle/>
                    <a:p>
                      <a:r>
                        <a:rPr lang="vi-VN" sz="1800" kern="1200" dirty="0" smtClean="0">
                          <a:solidFill>
                            <a:schemeClr val="dk1"/>
                          </a:solidFill>
                          <a:latin typeface="+mn-lt"/>
                          <a:ea typeface="+mn-ea"/>
                          <a:cs typeface="+mn-cs"/>
                        </a:rPr>
                        <a:t>thuộc tính môi trường</a:t>
                      </a:r>
                      <a:endParaRPr lang="en-US" b="1" dirty="0"/>
                    </a:p>
                  </a:txBody>
                  <a:tcPr/>
                </a:tc>
                <a:tc>
                  <a:txBody>
                    <a:bodyPr/>
                    <a:lstStyle/>
                    <a:p>
                      <a:endParaRPr lang="en-US" dirty="0"/>
                    </a:p>
                  </a:txBody>
                  <a:tcPr/>
                </a:tc>
                <a:tc>
                  <a:txBody>
                    <a:bodyPr/>
                    <a:lstStyle/>
                    <a:p>
                      <a:endParaRPr lang="en-US"/>
                    </a:p>
                  </a:txBody>
                  <a:tcPr/>
                </a:tc>
              </a:tr>
              <a:tr h="742950">
                <a:tc>
                  <a:txBody>
                    <a:bodyPr/>
                    <a:lstStyle/>
                    <a:p>
                      <a:r>
                        <a:rPr lang="en-US" dirty="0" smtClean="0"/>
                        <a:t>EUH059</a:t>
                      </a:r>
                      <a:endParaRPr lang="en-US" dirty="0"/>
                    </a:p>
                  </a:txBody>
                  <a:tcPr/>
                </a:tc>
                <a:tc>
                  <a:txBody>
                    <a:bodyPr/>
                    <a:lstStyle/>
                    <a:p>
                      <a:r>
                        <a:rPr lang="vi-VN" sz="1800" kern="1200" dirty="0" smtClean="0">
                          <a:solidFill>
                            <a:schemeClr val="dk1"/>
                          </a:solidFill>
                          <a:latin typeface="+mn-lt"/>
                          <a:ea typeface="+mn-ea"/>
                          <a:cs typeface="+mn-cs"/>
                        </a:rPr>
                        <a:t>Nguy hại đến tầng ozone</a:t>
                      </a:r>
                      <a:endParaRPr lang="en-US" dirty="0"/>
                    </a:p>
                  </a:txBody>
                  <a:tcPr/>
                </a:tc>
                <a:tc>
                  <a:txBody>
                    <a:bodyPr/>
                    <a:lstStyle/>
                    <a:p>
                      <a:endParaRPr lang="en-US" dirty="0"/>
                    </a:p>
                  </a:txBody>
                  <a:tcPr/>
                </a:tc>
              </a:tr>
              <a:tr h="742950">
                <a:tc>
                  <a:txBody>
                    <a:bodyPr/>
                    <a:lstStyle/>
                    <a:p>
                      <a:r>
                        <a:rPr lang="vi-VN" sz="1800" kern="1200" dirty="0" smtClean="0">
                          <a:solidFill>
                            <a:schemeClr val="dk1"/>
                          </a:solidFill>
                          <a:latin typeface="+mn-lt"/>
                          <a:ea typeface="+mn-ea"/>
                          <a:cs typeface="+mn-cs"/>
                        </a:rPr>
                        <a:t>Báo cáo nguy hiểm khác của EU</a:t>
                      </a:r>
                      <a:endParaRPr lang="en-US" b="1" dirty="0"/>
                    </a:p>
                  </a:txBody>
                  <a:tcPr/>
                </a:tc>
                <a:tc>
                  <a:txBody>
                    <a:bodyPr/>
                    <a:lstStyle/>
                    <a:p>
                      <a:endParaRPr lang="en-US" dirty="0"/>
                    </a:p>
                  </a:txBody>
                  <a:tcPr/>
                </a:tc>
                <a:tc>
                  <a:txBody>
                    <a:bodyPr/>
                    <a:lstStyle/>
                    <a:p>
                      <a:endParaRPr lang="en-US" dirty="0"/>
                    </a:p>
                  </a:txBody>
                  <a:tcPr/>
                </a:tc>
              </a:tr>
              <a:tr h="742950">
                <a:tc>
                  <a:txBody>
                    <a:bodyPr/>
                    <a:lstStyle/>
                    <a:p>
                      <a:r>
                        <a:rPr lang="en-US" dirty="0" smtClean="0"/>
                        <a:t>EUH201</a:t>
                      </a:r>
                      <a:endParaRPr lang="en-US" dirty="0"/>
                    </a:p>
                  </a:txBody>
                  <a:tcPr/>
                </a:tc>
                <a:tc>
                  <a:txBody>
                    <a:bodyPr/>
                    <a:lstStyle/>
                    <a:p>
                      <a:r>
                        <a:rPr lang="vi-VN" sz="1800" kern="1200" dirty="0" smtClean="0">
                          <a:solidFill>
                            <a:schemeClr val="dk1"/>
                          </a:solidFill>
                          <a:latin typeface="+mn-lt"/>
                          <a:ea typeface="+mn-ea"/>
                          <a:cs typeface="+mn-cs"/>
                        </a:rPr>
                        <a:t>Có chứa chì. Không nên được sử dụng trên các bề mặt có thể nhai hay mút trẻ em.</a:t>
                      </a:r>
                      <a:endParaRPr lang="en-US" dirty="0"/>
                    </a:p>
                  </a:txBody>
                  <a:tcPr/>
                </a:tc>
                <a:tc>
                  <a:txBody>
                    <a:bodyPr/>
                    <a:lstStyle/>
                    <a:p>
                      <a:endParaRPr lang="en-US" dirty="0"/>
                    </a:p>
                  </a:txBody>
                  <a:tcPr/>
                </a:tc>
              </a:tr>
              <a:tr h="742950">
                <a:tc>
                  <a:txBody>
                    <a:bodyPr/>
                    <a:lstStyle/>
                    <a:p>
                      <a:r>
                        <a:rPr lang="en-US" dirty="0" smtClean="0"/>
                        <a:t>EUH201A</a:t>
                      </a:r>
                      <a:endParaRPr lang="en-US" dirty="0"/>
                    </a:p>
                  </a:txBody>
                  <a:tcPr/>
                </a:tc>
                <a:tc>
                  <a:txBody>
                    <a:bodyPr/>
                    <a:lstStyle/>
                    <a:p>
                      <a:r>
                        <a:rPr lang="vi-VN" sz="1800" kern="1200" dirty="0" smtClean="0">
                          <a:solidFill>
                            <a:schemeClr val="dk1"/>
                          </a:solidFill>
                          <a:latin typeface="+mn-lt"/>
                          <a:ea typeface="+mn-ea"/>
                          <a:cs typeface="+mn-cs"/>
                        </a:rPr>
                        <a:t>Cảnh báo ! Có chứa chì.</a:t>
                      </a:r>
                      <a:endParaRPr lang="en-US" dirty="0"/>
                    </a:p>
                  </a:txBody>
                  <a:tcPr/>
                </a:tc>
                <a:tc>
                  <a:txBody>
                    <a:bodyPr/>
                    <a:lstStyle/>
                    <a:p>
                      <a:endParaRPr lang="en-US" dirty="0"/>
                    </a:p>
                  </a:txBody>
                  <a:tcPr/>
                </a:tc>
              </a:tr>
              <a:tr h="742950">
                <a:tc>
                  <a:txBody>
                    <a:bodyPr/>
                    <a:lstStyle/>
                    <a:p>
                      <a:r>
                        <a:rPr lang="en-US" dirty="0" smtClean="0"/>
                        <a:t>EUH202</a:t>
                      </a:r>
                      <a:endParaRPr lang="en-US" dirty="0"/>
                    </a:p>
                  </a:txBody>
                  <a:tcPr/>
                </a:tc>
                <a:tc>
                  <a:txBody>
                    <a:bodyPr/>
                    <a:lstStyle/>
                    <a:p>
                      <a:r>
                        <a:rPr lang="vi-VN" sz="1800" kern="1200" dirty="0" smtClean="0">
                          <a:solidFill>
                            <a:schemeClr val="dk1"/>
                          </a:solidFill>
                          <a:latin typeface="+mn-lt"/>
                          <a:ea typeface="+mn-ea"/>
                          <a:cs typeface="+mn-cs"/>
                        </a:rPr>
                        <a:t>Cyanoacrylate . Nguy hiểm. Trái phiếu da và mắt trong vài giây. Để xa tầm tay trẻ em .</a:t>
                      </a:r>
                      <a:endParaRPr lang="en-US" dirty="0"/>
                    </a:p>
                  </a:txBody>
                  <a:tcPr/>
                </a:tc>
                <a:tc>
                  <a:txBody>
                    <a:bodyPr/>
                    <a:lstStyle/>
                    <a:p>
                      <a:endParaRPr lang="en-US" dirty="0"/>
                    </a:p>
                  </a:txBody>
                  <a:tcPr/>
                </a:tc>
              </a:tr>
              <a:tr h="742950">
                <a:tc>
                  <a:txBody>
                    <a:bodyPr/>
                    <a:lstStyle/>
                    <a:p>
                      <a:r>
                        <a:rPr lang="en-US" dirty="0" smtClean="0"/>
                        <a:t>EUH203</a:t>
                      </a:r>
                      <a:endParaRPr lang="en-US" dirty="0"/>
                    </a:p>
                  </a:txBody>
                  <a:tcPr/>
                </a:tc>
                <a:tc>
                  <a:txBody>
                    <a:bodyPr/>
                    <a:lstStyle/>
                    <a:p>
                      <a:r>
                        <a:rPr lang="vi-VN" sz="1800" kern="1200" dirty="0" smtClean="0">
                          <a:solidFill>
                            <a:schemeClr val="dk1"/>
                          </a:solidFill>
                          <a:latin typeface="+mn-lt"/>
                          <a:ea typeface="+mn-ea"/>
                          <a:cs typeface="+mn-cs"/>
                        </a:rPr>
                        <a:t>Chứa crom (VI) . Có thể tạo ra một phản ứng dị ứng .</a:t>
                      </a:r>
                      <a:endParaRPr lang="en-US" dirty="0"/>
                    </a:p>
                  </a:txBody>
                  <a:tcPr/>
                </a:tc>
                <a:tc>
                  <a:txBody>
                    <a:bodyPr/>
                    <a:lstStyle/>
                    <a:p>
                      <a:endParaRPr lang="en-US" dirty="0"/>
                    </a:p>
                  </a:txBody>
                  <a:tcPr/>
                </a:tc>
              </a:tr>
              <a:tr h="742950">
                <a:tc>
                  <a:txBody>
                    <a:bodyPr/>
                    <a:lstStyle/>
                    <a:p>
                      <a:r>
                        <a:rPr lang="en-US" dirty="0" smtClean="0"/>
                        <a:t>EUH204</a:t>
                      </a:r>
                      <a:endParaRPr lang="en-US" dirty="0"/>
                    </a:p>
                  </a:txBody>
                  <a:tcPr/>
                </a:tc>
                <a:tc>
                  <a:txBody>
                    <a:bodyPr/>
                    <a:lstStyle/>
                    <a:p>
                      <a:r>
                        <a:rPr lang="vi-VN" sz="1800" kern="1200" dirty="0" smtClean="0">
                          <a:solidFill>
                            <a:schemeClr val="dk1"/>
                          </a:solidFill>
                          <a:latin typeface="+mn-lt"/>
                          <a:ea typeface="+mn-ea"/>
                          <a:cs typeface="+mn-cs"/>
                        </a:rPr>
                        <a:t>Chứa isocyanat . Có thể tạo ra một phản ứng dị ứng .</a:t>
                      </a:r>
                      <a:endParaRPr lang="en-US" dirty="0"/>
                    </a:p>
                  </a:txBody>
                  <a:tcPr/>
                </a:tc>
                <a:tc>
                  <a:txBody>
                    <a:bodyPr/>
                    <a:lstStyle/>
                    <a:p>
                      <a:endParaRPr lang="en-US" dirty="0"/>
                    </a:p>
                  </a:txBody>
                  <a:tcPr/>
                </a:tc>
              </a:tr>
              <a:tr h="742950">
                <a:tc>
                  <a:txBody>
                    <a:bodyPr/>
                    <a:lstStyle/>
                    <a:p>
                      <a:r>
                        <a:rPr lang="en-US" dirty="0" smtClean="0"/>
                        <a:t>EUH206</a:t>
                      </a:r>
                      <a:endParaRPr lang="en-US" dirty="0"/>
                    </a:p>
                  </a:txBody>
                  <a:tcPr/>
                </a:tc>
                <a:tc>
                  <a:txBody>
                    <a:bodyPr/>
                    <a:lstStyle/>
                    <a:p>
                      <a:r>
                        <a:rPr lang="vi-VN" sz="1800" kern="1200" dirty="0" smtClean="0">
                          <a:solidFill>
                            <a:schemeClr val="dk1"/>
                          </a:solidFill>
                          <a:latin typeface="+mn-lt"/>
                          <a:ea typeface="+mn-ea"/>
                          <a:cs typeface="+mn-cs"/>
                        </a:rPr>
                        <a:t>Cảnh báo ! Không sử dụng cùng với các sản phẩm khác . Có thể phát hành các loại khí nguy hiểm ( clo ) .</a:t>
                      </a:r>
                      <a:endParaRPr lang="en-US" dirty="0"/>
                    </a:p>
                  </a:txBody>
                  <a:tcPr/>
                </a:tc>
                <a:tc>
                  <a:txBody>
                    <a:bodyPr/>
                    <a:lstStyle/>
                    <a:p>
                      <a:endParaRPr lang="en-US" dirty="0"/>
                    </a:p>
                  </a:txBody>
                  <a:tcPr/>
                </a:tc>
              </a:tr>
              <a:tr h="742950">
                <a:tc>
                  <a:txBody>
                    <a:bodyPr/>
                    <a:lstStyle/>
                    <a:p>
                      <a:r>
                        <a:rPr lang="en-US" dirty="0" smtClean="0"/>
                        <a:t>EUH207</a:t>
                      </a:r>
                      <a:endParaRPr lang="en-US" dirty="0"/>
                    </a:p>
                  </a:txBody>
                  <a:tcPr/>
                </a:tc>
                <a:tc>
                  <a:txBody>
                    <a:bodyPr/>
                    <a:lstStyle/>
                    <a:p>
                      <a:r>
                        <a:rPr lang="vi-VN" sz="1800" kern="1200" dirty="0" smtClean="0">
                          <a:solidFill>
                            <a:schemeClr val="dk1"/>
                          </a:solidFill>
                          <a:latin typeface="+mn-lt"/>
                          <a:ea typeface="+mn-ea"/>
                          <a:cs typeface="+mn-cs"/>
                        </a:rPr>
                        <a:t>Cảnh báo ! Chứa cadmium. Khí nguy hiểm được hình thành trong quá trình sử dụng . Xem thông tin được cung cấp bởi nhà sản xuất. Tuân thủ các hướng dẫn an toàn .</a:t>
                      </a:r>
                      <a:endParaRPr lang="en-US" dirty="0"/>
                    </a:p>
                  </a:txBody>
                  <a:tcPr/>
                </a:tc>
                <a:tc>
                  <a:txBody>
                    <a:bodyPr/>
                    <a:lstStyle/>
                    <a:p>
                      <a:endParaRPr lang="en-US" dirty="0"/>
                    </a:p>
                  </a:txBody>
                  <a:tcPr/>
                </a:tc>
              </a:tr>
              <a:tr h="742950">
                <a:tc>
                  <a:txBody>
                    <a:bodyPr/>
                    <a:lstStyle/>
                    <a:p>
                      <a:r>
                        <a:rPr lang="en-US" dirty="0" smtClean="0"/>
                        <a:t>EUH208</a:t>
                      </a:r>
                      <a:endParaRPr lang="en-US" dirty="0"/>
                    </a:p>
                  </a:txBody>
                  <a:tcPr/>
                </a:tc>
                <a:tc>
                  <a:txBody>
                    <a:bodyPr/>
                    <a:lstStyle/>
                    <a:p>
                      <a:r>
                        <a:rPr lang="vi-VN" sz="1800" kern="1200" dirty="0" smtClean="0">
                          <a:solidFill>
                            <a:schemeClr val="dk1"/>
                          </a:solidFill>
                          <a:latin typeface="+mn-lt"/>
                          <a:ea typeface="+mn-ea"/>
                          <a:cs typeface="+mn-cs"/>
                        </a:rPr>
                        <a:t>Chứa &lt; tên nhạy cảm chất &gt; . Có thể tạo ra một phản ứng dị ứng .</a:t>
                      </a:r>
                      <a:endParaRPr lang="en-US" dirty="0"/>
                    </a:p>
                  </a:txBody>
                  <a:tcPr/>
                </a:tc>
                <a:tc>
                  <a:txBody>
                    <a:bodyPr/>
                    <a:lstStyle/>
                    <a:p>
                      <a:endParaRPr lang="en-US" dirty="0"/>
                    </a:p>
                  </a:txBody>
                  <a:tcPr/>
                </a:tc>
              </a:tr>
              <a:tr h="742950">
                <a:tc>
                  <a:txBody>
                    <a:bodyPr/>
                    <a:lstStyle/>
                    <a:p>
                      <a:r>
                        <a:rPr lang="en-US" dirty="0" smtClean="0"/>
                        <a:t>EUH209</a:t>
                      </a:r>
                      <a:endParaRPr lang="en-US" dirty="0"/>
                    </a:p>
                  </a:txBody>
                  <a:tcPr/>
                </a:tc>
                <a:tc>
                  <a:txBody>
                    <a:bodyPr/>
                    <a:lstStyle/>
                    <a:p>
                      <a:r>
                        <a:rPr lang="vi-VN" sz="1800" kern="1200" dirty="0" smtClean="0">
                          <a:solidFill>
                            <a:schemeClr val="dk1"/>
                          </a:solidFill>
                          <a:latin typeface="+mn-lt"/>
                          <a:ea typeface="+mn-ea"/>
                          <a:cs typeface="+mn-cs"/>
                        </a:rPr>
                        <a:t>Có thể trở nên rất dễ cháy trong sử dụng .</a:t>
                      </a:r>
                      <a:endParaRPr lang="en-US" dirty="0"/>
                    </a:p>
                  </a:txBody>
                  <a:tcPr/>
                </a:tc>
                <a:tc>
                  <a:txBody>
                    <a:bodyPr/>
                    <a:lstStyle/>
                    <a:p>
                      <a:endParaRPr lang="en-US" dirty="0"/>
                    </a:p>
                  </a:txBody>
                  <a:tcPr/>
                </a:tc>
              </a:tr>
              <a:tr h="742950">
                <a:tc>
                  <a:txBody>
                    <a:bodyPr/>
                    <a:lstStyle/>
                    <a:p>
                      <a:r>
                        <a:rPr lang="en-US" dirty="0" smtClean="0"/>
                        <a:t>EUH209A</a:t>
                      </a:r>
                      <a:endParaRPr lang="en-US" dirty="0"/>
                    </a:p>
                  </a:txBody>
                  <a:tcPr/>
                </a:tc>
                <a:tc>
                  <a:txBody>
                    <a:bodyPr/>
                    <a:lstStyle/>
                    <a:p>
                      <a:r>
                        <a:rPr lang="vi-VN" sz="1800" kern="1200" dirty="0" smtClean="0">
                          <a:solidFill>
                            <a:schemeClr val="dk1"/>
                          </a:solidFill>
                          <a:latin typeface="+mn-lt"/>
                          <a:ea typeface="+mn-ea"/>
                          <a:cs typeface="+mn-cs"/>
                        </a:rPr>
                        <a:t>Có thể trở thành dễ cháy trong sử dụng .</a:t>
                      </a:r>
                      <a:endParaRPr lang="en-US" dirty="0"/>
                    </a:p>
                  </a:txBody>
                  <a:tcPr/>
                </a:tc>
                <a:tc>
                  <a:txBody>
                    <a:bodyPr/>
                    <a:lstStyle/>
                    <a:p>
                      <a:endParaRPr lang="en-US" dirty="0"/>
                    </a:p>
                  </a:txBody>
                  <a:tcPr/>
                </a:tc>
              </a:tr>
              <a:tr h="742950">
                <a:tc>
                  <a:txBody>
                    <a:bodyPr/>
                    <a:lstStyle/>
                    <a:p>
                      <a:r>
                        <a:rPr lang="en-US" dirty="0" smtClean="0"/>
                        <a:t>EUH210</a:t>
                      </a:r>
                      <a:endParaRPr lang="en-US" dirty="0"/>
                    </a:p>
                  </a:txBody>
                  <a:tcPr/>
                </a:tc>
                <a:tc>
                  <a:txBody>
                    <a:bodyPr/>
                    <a:lstStyle/>
                    <a:p>
                      <a:r>
                        <a:rPr lang="vi-VN" sz="1800" kern="1200" dirty="0" smtClean="0">
                          <a:solidFill>
                            <a:schemeClr val="dk1"/>
                          </a:solidFill>
                          <a:latin typeface="+mn-lt"/>
                          <a:ea typeface="+mn-ea"/>
                          <a:cs typeface="+mn-cs"/>
                        </a:rPr>
                        <a:t>Dữ liệu an toàn theo yêu cầu .</a:t>
                      </a:r>
                      <a:endParaRPr lang="en-US" dirty="0"/>
                    </a:p>
                  </a:txBody>
                  <a:tcPr/>
                </a:tc>
                <a:tc>
                  <a:txBody>
                    <a:bodyPr/>
                    <a:lstStyle/>
                    <a:p>
                      <a:endParaRPr lang="en-US" dirty="0"/>
                    </a:p>
                  </a:txBody>
                  <a:tcPr/>
                </a:tc>
              </a:tr>
              <a:tr h="742950">
                <a:tc>
                  <a:txBody>
                    <a:bodyPr/>
                    <a:lstStyle/>
                    <a:p>
                      <a:r>
                        <a:rPr lang="en-US" dirty="0" smtClean="0"/>
                        <a:t>EUH401</a:t>
                      </a:r>
                      <a:endParaRPr lang="en-US" dirty="0"/>
                    </a:p>
                  </a:txBody>
                  <a:tcPr/>
                </a:tc>
                <a:tc>
                  <a:txBody>
                    <a:bodyPr/>
                    <a:lstStyle/>
                    <a:p>
                      <a:pPr rtl="0"/>
                      <a:r>
                        <a:rPr lang="vi-VN" sz="1800" kern="1200" dirty="0" smtClean="0">
                          <a:solidFill>
                            <a:schemeClr val="dk1"/>
                          </a:solidFill>
                          <a:latin typeface="+mn-lt"/>
                          <a:ea typeface="+mn-ea"/>
                          <a:cs typeface="+mn-cs"/>
                        </a:rPr>
                        <a:t>Để tránh rủi ro đối với sức khỏe con người và môi trường , thực hiện theo các hướng dẫn sử dụng .</a:t>
                      </a:r>
                      <a:endParaRPr lang="vi-VN" dirty="0"/>
                    </a:p>
                  </a:txBody>
                  <a:tcPr/>
                </a:tc>
                <a:tc>
                  <a:txBody>
                    <a:bodyPr/>
                    <a:lstStyle/>
                    <a:p>
                      <a:r>
                        <a:rPr lang="vi-VN" sz="1800" kern="1200" smtClean="0">
                          <a:solidFill>
                            <a:schemeClr val="dk1"/>
                          </a:solidFill>
                          <a:latin typeface="+mn-lt"/>
                          <a:ea typeface="+mn-ea"/>
                          <a:cs typeface="+mn-cs"/>
                        </a:rPr>
                        <a:t>Sử dụng sản phẩm là sản phẩm bảo vệ thực vật (tùy thuộc vào 91/414/EEC)</a:t>
                      </a:r>
                      <a:endParaRPr lang="en-US" dirty="0"/>
                    </a:p>
                  </a:txBody>
                  <a:tcPr/>
                </a:tc>
              </a:tr>
              <a:tr h="742950">
                <a:tc>
                  <a:txBody>
                    <a:bodyPr/>
                    <a:lstStyle/>
                    <a:p>
                      <a:endParaRPr lang="en-US" dirty="0"/>
                    </a:p>
                  </a:txBody>
                  <a:tcPr/>
                </a:tc>
                <a:tc>
                  <a:txBody>
                    <a:bodyPr/>
                    <a:lstStyle/>
                    <a:p>
                      <a:endParaRPr lang="en-US" dirty="0"/>
                    </a:p>
                  </a:txBody>
                  <a:tcPr/>
                </a:tc>
                <a:tc>
                  <a:txBody>
                    <a:bodyPr/>
                    <a:lstStyle/>
                    <a:p>
                      <a:endParaRPr lang="en-US" dirty="0"/>
                    </a:p>
                  </a:txBody>
                  <a:tcPr/>
                </a:tc>
              </a:tr>
              <a:tr h="74295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8940</Words>
  <Application>Microsoft Office PowerPoint</Application>
  <PresentationFormat>On-screen Show (4:3)</PresentationFormat>
  <Paragraphs>1467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dc:creator>
  <cp:lastModifiedBy>Thomas_2</cp:lastModifiedBy>
  <cp:revision>121</cp:revision>
  <dcterms:created xsi:type="dcterms:W3CDTF">2014-02-21T01:50:04Z</dcterms:created>
  <dcterms:modified xsi:type="dcterms:W3CDTF">2014-02-28T07:45:29Z</dcterms:modified>
</cp:coreProperties>
</file>