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7d8e937c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7d8e93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7d8e937c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77d8e937c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77d8e937c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77d8e937c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7d8e937c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7d8e937c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77d8e937c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77d8e937c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77d8e937c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77d8e937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7d8e937c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7d8e937c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94fc64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94fc64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77d8e937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77d8e937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3506175" y="330775"/>
            <a:ext cx="476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1971558" y="903600"/>
            <a:ext cx="8520600" cy="2052600"/>
          </a:xfrm>
          <a:prstGeom prst="rect">
            <a:avLst/>
          </a:prstGeom>
          <a:effectLst>
            <a:outerShdw blurRad="57150" rotWithShape="0" algn="bl" dir="5400000" dist="19050">
              <a:schemeClr val="dk1">
                <a:alpha val="39000"/>
              </a:scheme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ML Trading Bot</a:t>
            </a:r>
            <a:endParaRPr>
              <a:solidFill>
                <a:schemeClr val="lt1"/>
              </a:solidFill>
            </a:endParaRPr>
          </a:p>
        </p:txBody>
      </p:sp>
      <p:sp>
        <p:nvSpPr>
          <p:cNvPr id="56" name="Google Shape;56;p13"/>
          <p:cNvSpPr txBox="1"/>
          <p:nvPr>
            <p:ph idx="1" type="subTitle"/>
          </p:nvPr>
        </p:nvSpPr>
        <p:spPr>
          <a:xfrm>
            <a:off x="3506175" y="2896550"/>
            <a:ext cx="5476500" cy="792600"/>
          </a:xfrm>
          <a:prstGeom prst="rect">
            <a:avLst/>
          </a:prstGeom>
          <a:effectLst>
            <a:outerShdw blurRad="771525" rotWithShape="0" algn="bl" dir="9300000" dist="19050">
              <a:schemeClr val="dk1"/>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By: Arandi, David, Shay, Tim</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3378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SDG Model</a:t>
            </a:r>
            <a:endParaRPr/>
          </a:p>
        </p:txBody>
      </p:sp>
      <p:pic>
        <p:nvPicPr>
          <p:cNvPr id="112" name="Google Shape;112;p22"/>
          <p:cNvPicPr preferRelativeResize="0"/>
          <p:nvPr/>
        </p:nvPicPr>
        <p:blipFill>
          <a:blip r:embed="rId3">
            <a:alphaModFix/>
          </a:blip>
          <a:stretch>
            <a:fillRect/>
          </a:stretch>
        </p:blipFill>
        <p:spPr>
          <a:xfrm>
            <a:off x="310200" y="1290775"/>
            <a:ext cx="4128675" cy="2998725"/>
          </a:xfrm>
          <a:prstGeom prst="rect">
            <a:avLst/>
          </a:prstGeom>
          <a:noFill/>
          <a:ln>
            <a:noFill/>
          </a:ln>
        </p:spPr>
      </p:pic>
      <p:pic>
        <p:nvPicPr>
          <p:cNvPr id="113" name="Google Shape;113;p22"/>
          <p:cNvPicPr preferRelativeResize="0"/>
          <p:nvPr/>
        </p:nvPicPr>
        <p:blipFill>
          <a:blip r:embed="rId4">
            <a:alphaModFix/>
          </a:blip>
          <a:stretch>
            <a:fillRect/>
          </a:stretch>
        </p:blipFill>
        <p:spPr>
          <a:xfrm>
            <a:off x="5008475" y="1238625"/>
            <a:ext cx="2939531" cy="3659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3378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 Model</a:t>
            </a:r>
            <a:endParaRPr/>
          </a:p>
        </p:txBody>
      </p:sp>
      <p:pic>
        <p:nvPicPr>
          <p:cNvPr id="119" name="Google Shape;119;p23"/>
          <p:cNvPicPr preferRelativeResize="0"/>
          <p:nvPr/>
        </p:nvPicPr>
        <p:blipFill>
          <a:blip r:embed="rId3">
            <a:alphaModFix/>
          </a:blip>
          <a:stretch>
            <a:fillRect/>
          </a:stretch>
        </p:blipFill>
        <p:spPr>
          <a:xfrm>
            <a:off x="359525" y="1179625"/>
            <a:ext cx="4090350" cy="2970886"/>
          </a:xfrm>
          <a:prstGeom prst="rect">
            <a:avLst/>
          </a:prstGeom>
          <a:noFill/>
          <a:ln>
            <a:noFill/>
          </a:ln>
        </p:spPr>
      </p:pic>
      <p:pic>
        <p:nvPicPr>
          <p:cNvPr id="120" name="Google Shape;120;p23"/>
          <p:cNvPicPr preferRelativeResize="0"/>
          <p:nvPr/>
        </p:nvPicPr>
        <p:blipFill>
          <a:blip r:embed="rId4">
            <a:alphaModFix/>
          </a:blip>
          <a:stretch>
            <a:fillRect/>
          </a:stretch>
        </p:blipFill>
        <p:spPr>
          <a:xfrm>
            <a:off x="5032525" y="1179625"/>
            <a:ext cx="3019457" cy="3659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3378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Tree</a:t>
            </a:r>
            <a:endParaRPr/>
          </a:p>
        </p:txBody>
      </p:sp>
      <p:pic>
        <p:nvPicPr>
          <p:cNvPr id="126" name="Google Shape;126;p24"/>
          <p:cNvPicPr preferRelativeResize="0"/>
          <p:nvPr/>
        </p:nvPicPr>
        <p:blipFill>
          <a:blip r:embed="rId3">
            <a:alphaModFix/>
          </a:blip>
          <a:stretch>
            <a:fillRect/>
          </a:stretch>
        </p:blipFill>
        <p:spPr>
          <a:xfrm>
            <a:off x="152400" y="1320100"/>
            <a:ext cx="8839204" cy="25032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3378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Importance Ranking</a:t>
            </a:r>
            <a:endParaRPr/>
          </a:p>
        </p:txBody>
      </p:sp>
      <p:pic>
        <p:nvPicPr>
          <p:cNvPr id="132" name="Google Shape;132;p25"/>
          <p:cNvPicPr preferRelativeResize="0"/>
          <p:nvPr/>
        </p:nvPicPr>
        <p:blipFill>
          <a:blip r:embed="rId3">
            <a:alphaModFix/>
          </a:blip>
          <a:stretch>
            <a:fillRect/>
          </a:stretch>
        </p:blipFill>
        <p:spPr>
          <a:xfrm>
            <a:off x="311700" y="1179625"/>
            <a:ext cx="3152434" cy="3659075"/>
          </a:xfrm>
          <a:prstGeom prst="rect">
            <a:avLst/>
          </a:prstGeom>
          <a:noFill/>
          <a:ln>
            <a:noFill/>
          </a:ln>
        </p:spPr>
      </p:pic>
      <p:pic>
        <p:nvPicPr>
          <p:cNvPr id="133" name="Google Shape;133;p25"/>
          <p:cNvPicPr preferRelativeResize="0"/>
          <p:nvPr/>
        </p:nvPicPr>
        <p:blipFill>
          <a:blip r:embed="rId4">
            <a:alphaModFix/>
          </a:blip>
          <a:stretch>
            <a:fillRect/>
          </a:stretch>
        </p:blipFill>
        <p:spPr>
          <a:xfrm>
            <a:off x="3503684" y="1179625"/>
            <a:ext cx="5534367" cy="26354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a:t>
            </a:r>
            <a:r>
              <a:rPr lang="en"/>
              <a:t>onfigure the bot to recognize if it should short or long the trade </a:t>
            </a:r>
            <a:endParaRPr/>
          </a:p>
          <a:p>
            <a:pPr indent="-317500" lvl="1" marL="914400" rtl="0" algn="l">
              <a:lnSpc>
                <a:spcPct val="150000"/>
              </a:lnSpc>
              <a:spcBef>
                <a:spcPts val="0"/>
              </a:spcBef>
              <a:spcAft>
                <a:spcPts val="0"/>
              </a:spcAft>
              <a:buSzPts val="1400"/>
              <a:buChar char="○"/>
            </a:pPr>
            <a:r>
              <a:rPr lang="en"/>
              <a:t>Analyse the SPY chart to see where the overall market is headed and use that info to help predict whether a short or long position would work better</a:t>
            </a:r>
            <a:endParaRPr/>
          </a:p>
          <a:p>
            <a:pPr indent="-342900" lvl="0" marL="457200" rtl="0" algn="l">
              <a:lnSpc>
                <a:spcPct val="150000"/>
              </a:lnSpc>
              <a:spcBef>
                <a:spcPts val="0"/>
              </a:spcBef>
              <a:spcAft>
                <a:spcPts val="0"/>
              </a:spcAft>
              <a:buSzPts val="1800"/>
              <a:buChar char="●"/>
            </a:pPr>
            <a:r>
              <a:rPr lang="en"/>
              <a:t>Apply the code to AWS Sagemaker to automatically make real trades </a:t>
            </a:r>
            <a:endParaRPr/>
          </a:p>
          <a:p>
            <a:pPr indent="-317500" lvl="1" marL="914400" rtl="0" algn="l">
              <a:lnSpc>
                <a:spcPct val="150000"/>
              </a:lnSpc>
              <a:spcBef>
                <a:spcPts val="0"/>
              </a:spcBef>
              <a:spcAft>
                <a:spcPts val="0"/>
              </a:spcAft>
              <a:buSzPts val="1400"/>
              <a:buChar char="○"/>
            </a:pPr>
            <a:r>
              <a:rPr lang="en"/>
              <a:t>Apply what we learned about Sagemaker to help us do this</a:t>
            </a:r>
            <a:endParaRPr/>
          </a:p>
          <a:p>
            <a:pPr indent="-342900" lvl="0" marL="457200" rtl="0" algn="l">
              <a:lnSpc>
                <a:spcPct val="150000"/>
              </a:lnSpc>
              <a:spcBef>
                <a:spcPts val="0"/>
              </a:spcBef>
              <a:spcAft>
                <a:spcPts val="0"/>
              </a:spcAft>
              <a:buSzPts val="1800"/>
              <a:buChar char="●"/>
            </a:pPr>
            <a:r>
              <a:rPr lang="en"/>
              <a:t>Find an easier way to include multiple tickers simultaneously</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GitHub Repo: </a:t>
            </a:r>
            <a:r>
              <a:rPr lang="en"/>
              <a:t>https://github.com/TimL2/Group_Project_2_ML_Bot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340550" y="1458300"/>
            <a:ext cx="8172900" cy="2226900"/>
          </a:xfrm>
          <a:prstGeom prst="rect">
            <a:avLst/>
          </a:prstGeom>
          <a:solidFill>
            <a:srgbClr val="FFFFFF">
              <a:alpha val="642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490250" y="450150"/>
            <a:ext cx="7885200" cy="4090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Executive Summary:</a:t>
            </a:r>
            <a:endParaRPr/>
          </a:p>
          <a:p>
            <a:pPr indent="0" lvl="0" marL="0" rtl="0" algn="l">
              <a:spcBef>
                <a:spcPts val="0"/>
              </a:spcBef>
              <a:spcAft>
                <a:spcPts val="0"/>
              </a:spcAft>
              <a:buNone/>
            </a:pPr>
            <a:r>
              <a:rPr lang="en" sz="2800"/>
              <a:t>We effectively </a:t>
            </a:r>
            <a:r>
              <a:rPr lang="en" sz="2800"/>
              <a:t>created a ML bot that analyzes real time trading data, and gives predictions that are accurate enough to make profitable trades. </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p:nvPr/>
        </p:nvSpPr>
        <p:spPr>
          <a:xfrm>
            <a:off x="228600" y="337925"/>
            <a:ext cx="5784600" cy="4472700"/>
          </a:xfrm>
          <a:prstGeom prst="rect">
            <a:avLst/>
          </a:prstGeom>
          <a:solidFill>
            <a:srgbClr val="FFFFFF">
              <a:alpha val="642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a:t>
            </a:r>
            <a:endParaRPr/>
          </a:p>
        </p:txBody>
      </p:sp>
      <p:sp>
        <p:nvSpPr>
          <p:cNvPr id="69" name="Google Shape;69;p15"/>
          <p:cNvSpPr txBox="1"/>
          <p:nvPr>
            <p:ph idx="1" type="body"/>
          </p:nvPr>
        </p:nvSpPr>
        <p:spPr>
          <a:xfrm>
            <a:off x="311700" y="1152475"/>
            <a:ext cx="5622000" cy="3449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Description: Our objective was to create a ML bot that analyzes real time trading data, and determines the most opportune times throughout the day to buy and sell a stock based on a 5 minute chart.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Motivation: The motivation for our development is based off the desire to utilize a tool to help us make profitable trades passively each day.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User story: This is something we believe both professional and ameteur traders could use to help them achieve their trading goals.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p:nvPr/>
        </p:nvSpPr>
        <p:spPr>
          <a:xfrm>
            <a:off x="4084975" y="335400"/>
            <a:ext cx="5784600" cy="4472700"/>
          </a:xfrm>
          <a:prstGeom prst="rect">
            <a:avLst/>
          </a:prstGeom>
          <a:solidFill>
            <a:srgbClr val="FFFFFF">
              <a:alpha val="642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type="title"/>
          </p:nvPr>
        </p:nvSpPr>
        <p:spPr>
          <a:xfrm>
            <a:off x="4168075" y="442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Techniques</a:t>
            </a:r>
            <a:endParaRPr/>
          </a:p>
          <a:p>
            <a:pPr indent="0" lvl="0" marL="0" rtl="0" algn="l">
              <a:spcBef>
                <a:spcPts val="0"/>
              </a:spcBef>
              <a:spcAft>
                <a:spcPts val="0"/>
              </a:spcAft>
              <a:buNone/>
            </a:pPr>
            <a:r>
              <a:t/>
            </a:r>
            <a:endParaRPr/>
          </a:p>
        </p:txBody>
      </p:sp>
      <p:sp>
        <p:nvSpPr>
          <p:cNvPr id="76" name="Google Shape;76;p16"/>
          <p:cNvSpPr txBox="1"/>
          <p:nvPr>
            <p:ph idx="1" type="body"/>
          </p:nvPr>
        </p:nvSpPr>
        <p:spPr>
          <a:xfrm>
            <a:off x="4168075" y="1149950"/>
            <a:ext cx="4755300" cy="344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 we </a:t>
            </a:r>
            <a:r>
              <a:rPr lang="en"/>
              <a:t>retrieved</a:t>
            </a:r>
            <a:r>
              <a:rPr lang="en"/>
              <a:t> came from the Alpacas API.</a:t>
            </a:r>
            <a:endParaRPr/>
          </a:p>
          <a:p>
            <a:pPr indent="-342900" lvl="0" marL="457200" rtl="0" algn="l">
              <a:spcBef>
                <a:spcPts val="0"/>
              </a:spcBef>
              <a:spcAft>
                <a:spcPts val="0"/>
              </a:spcAft>
              <a:buSzPts val="1800"/>
              <a:buChar char="●"/>
            </a:pPr>
            <a:r>
              <a:rPr lang="en"/>
              <a:t>We chose Alpacas so we could obtain past data to backtest the algorithms, and real time trading data to use for future use.</a:t>
            </a:r>
            <a:endParaRPr/>
          </a:p>
          <a:p>
            <a:pPr indent="-342900" lvl="0" marL="457200" rtl="0" algn="l">
              <a:spcBef>
                <a:spcPts val="0"/>
              </a:spcBef>
              <a:spcAft>
                <a:spcPts val="0"/>
              </a:spcAft>
              <a:buSzPts val="1800"/>
              <a:buChar char="●"/>
            </a:pPr>
            <a:r>
              <a:rPr lang="en"/>
              <a:t>With the Alpacas API, we were able to grab about 2 months of data at 5 min increments, and use it to create a dataframe for each ticker.</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423750" y="481925"/>
            <a:ext cx="952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Approach</a:t>
            </a:r>
            <a:endParaRPr/>
          </a:p>
          <a:p>
            <a:pPr indent="0" lvl="0" marL="0" rtl="0" algn="l">
              <a:spcBef>
                <a:spcPts val="0"/>
              </a:spcBef>
              <a:spcAft>
                <a:spcPts val="0"/>
              </a:spcAft>
              <a:buNone/>
            </a:pPr>
            <a:r>
              <a:t/>
            </a:r>
            <a:endParaRPr/>
          </a:p>
        </p:txBody>
      </p:sp>
      <p:sp>
        <p:nvSpPr>
          <p:cNvPr id="82" name="Google Shape;82;p17"/>
          <p:cNvSpPr txBox="1"/>
          <p:nvPr>
            <p:ph idx="1" type="body"/>
          </p:nvPr>
        </p:nvSpPr>
        <p:spPr>
          <a:xfrm>
            <a:off x="423750" y="1268175"/>
            <a:ext cx="7439400" cy="3449400"/>
          </a:xfrm>
          <a:prstGeom prst="rect">
            <a:avLst/>
          </a:prstGeom>
          <a:solidFill>
            <a:srgbClr val="FFFFFF">
              <a:alpha val="60120"/>
            </a:srgbClr>
          </a:solidFill>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t>Technologies</a:t>
            </a:r>
            <a:r>
              <a:rPr lang="en"/>
              <a:t>: Python, Pandas, Alpacas API, imblearn, pathlib, matplotlib, sklearn, hvplot, pydotplus, IPython.display, finta</a:t>
            </a:r>
            <a:endParaRPr/>
          </a:p>
          <a:p>
            <a:pPr indent="-342900" lvl="0" marL="457200" rtl="0" algn="l">
              <a:spcBef>
                <a:spcPts val="0"/>
              </a:spcBef>
              <a:spcAft>
                <a:spcPts val="0"/>
              </a:spcAft>
              <a:buSzPts val="1800"/>
              <a:buChar char="●"/>
            </a:pPr>
            <a:r>
              <a:rPr lang="en" u="sng"/>
              <a:t>Breakdown</a:t>
            </a:r>
            <a:r>
              <a:rPr lang="en"/>
              <a:t>: 1. Import libraries 2. Create dataframe using alpacas API 3. create variables for EMAs and indicators, and add them to the dataframe 4. Define discrete or continuous features 5. Generate trading signals 6. Create ‘y’ variable for supervised learning algorithm 7. Figure exit price 8. Clean data by removing unwanted zeros from the data frame 9. Train, Test, Split the data 10. Run the data through the random under sampler 11. Run the data through the chosen ML algorithms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423750" y="481925"/>
            <a:ext cx="952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Cont.</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423750" y="1268175"/>
            <a:ext cx="7439400" cy="3449400"/>
          </a:xfrm>
          <a:prstGeom prst="rect">
            <a:avLst/>
          </a:prstGeom>
          <a:solidFill>
            <a:srgbClr val="FFFFFF">
              <a:alpha val="60120"/>
            </a:srgbClr>
          </a:solidFill>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u="sng"/>
              <a:t>Challenges</a:t>
            </a:r>
            <a:r>
              <a:rPr lang="en"/>
              <a:t>: </a:t>
            </a:r>
            <a:endParaRPr/>
          </a:p>
          <a:p>
            <a:pPr indent="-317500" lvl="1" marL="914400" rtl="0" algn="l">
              <a:lnSpc>
                <a:spcPct val="150000"/>
              </a:lnSpc>
              <a:spcBef>
                <a:spcPts val="0"/>
              </a:spcBef>
              <a:spcAft>
                <a:spcPts val="0"/>
              </a:spcAft>
              <a:buSzPts val="1400"/>
              <a:buChar char="○"/>
            </a:pPr>
            <a:r>
              <a:rPr lang="en"/>
              <a:t>Dealing with oversampling</a:t>
            </a:r>
            <a:endParaRPr/>
          </a:p>
          <a:p>
            <a:pPr indent="-317500" lvl="1" marL="914400" rtl="0" algn="l">
              <a:lnSpc>
                <a:spcPct val="150000"/>
              </a:lnSpc>
              <a:spcBef>
                <a:spcPts val="0"/>
              </a:spcBef>
              <a:spcAft>
                <a:spcPts val="0"/>
              </a:spcAft>
              <a:buSzPts val="1400"/>
              <a:buChar char="○"/>
            </a:pPr>
            <a:r>
              <a:rPr lang="en"/>
              <a:t>Data needed to be balanced</a:t>
            </a:r>
            <a:endParaRPr/>
          </a:p>
          <a:p>
            <a:pPr indent="-317500" lvl="1" marL="914400" rtl="0" algn="l">
              <a:lnSpc>
                <a:spcPct val="150000"/>
              </a:lnSpc>
              <a:spcBef>
                <a:spcPts val="0"/>
              </a:spcBef>
              <a:spcAft>
                <a:spcPts val="0"/>
              </a:spcAft>
              <a:buSzPts val="1400"/>
              <a:buChar char="○"/>
            </a:pPr>
            <a:r>
              <a:rPr lang="en"/>
              <a:t>Data gaps</a:t>
            </a:r>
            <a:endParaRPr/>
          </a:p>
          <a:p>
            <a:pPr indent="-317500" lvl="1" marL="914400" rtl="0" algn="l">
              <a:lnSpc>
                <a:spcPct val="150000"/>
              </a:lnSpc>
              <a:spcBef>
                <a:spcPts val="0"/>
              </a:spcBef>
              <a:spcAft>
                <a:spcPts val="0"/>
              </a:spcAft>
              <a:buSzPts val="1400"/>
              <a:buChar char="○"/>
            </a:pPr>
            <a:r>
              <a:rPr lang="en"/>
              <a:t>Stock-split affected the price</a:t>
            </a:r>
            <a:endParaRPr/>
          </a:p>
          <a:p>
            <a:pPr indent="-317500" lvl="1" marL="914400" rtl="0" algn="l">
              <a:lnSpc>
                <a:spcPct val="150000"/>
              </a:lnSpc>
              <a:spcBef>
                <a:spcPts val="0"/>
              </a:spcBef>
              <a:spcAft>
                <a:spcPts val="0"/>
              </a:spcAft>
              <a:buSzPts val="1400"/>
              <a:buChar char="○"/>
            </a:pPr>
            <a:r>
              <a:rPr lang="en"/>
              <a:t>Figuring out the stops.</a:t>
            </a:r>
            <a:endParaRPr/>
          </a:p>
          <a:p>
            <a:pPr indent="-342900" lvl="0" marL="457200" rtl="0" algn="l">
              <a:lnSpc>
                <a:spcPct val="150000"/>
              </a:lnSpc>
              <a:spcBef>
                <a:spcPts val="0"/>
              </a:spcBef>
              <a:spcAft>
                <a:spcPts val="0"/>
              </a:spcAft>
              <a:buSzPts val="1800"/>
              <a:buChar char="●"/>
            </a:pPr>
            <a:r>
              <a:rPr lang="en" u="sng"/>
              <a:t>Successes</a:t>
            </a:r>
            <a:r>
              <a:rPr lang="en"/>
              <a:t>: </a:t>
            </a:r>
            <a:endParaRPr/>
          </a:p>
          <a:p>
            <a:pPr indent="-317500" lvl="1" marL="914400" rtl="0" algn="l">
              <a:lnSpc>
                <a:spcPct val="150000"/>
              </a:lnSpc>
              <a:spcBef>
                <a:spcPts val="0"/>
              </a:spcBef>
              <a:spcAft>
                <a:spcPts val="0"/>
              </a:spcAft>
              <a:buSzPts val="1400"/>
              <a:buChar char="○"/>
            </a:pPr>
            <a:r>
              <a:rPr lang="en"/>
              <a:t>We were able to solve the oversampling problem using RandomUnderSampling</a:t>
            </a:r>
            <a:endParaRPr/>
          </a:p>
          <a:p>
            <a:pPr indent="-317500" lvl="1" marL="914400" rtl="0" algn="l">
              <a:lnSpc>
                <a:spcPct val="150000"/>
              </a:lnSpc>
              <a:spcBef>
                <a:spcPts val="0"/>
              </a:spcBef>
              <a:spcAft>
                <a:spcPts val="0"/>
              </a:spcAft>
              <a:buSzPts val="1400"/>
              <a:buChar char="○"/>
            </a:pPr>
            <a:r>
              <a:rPr lang="en"/>
              <a:t>We were able to balance the data by applying weights</a:t>
            </a:r>
            <a:endParaRPr/>
          </a:p>
          <a:p>
            <a:pPr indent="-317500" lvl="1" marL="914400" rtl="0" algn="l">
              <a:lnSpc>
                <a:spcPct val="150000"/>
              </a:lnSpc>
              <a:spcBef>
                <a:spcPts val="0"/>
              </a:spcBef>
              <a:spcAft>
                <a:spcPts val="0"/>
              </a:spcAft>
              <a:buSzPts val="1400"/>
              <a:buChar char="○"/>
            </a:pPr>
            <a:r>
              <a:rPr lang="en"/>
              <a:t>Using ATR for stop loss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ATR Stops And Targets</a:t>
            </a:r>
            <a:endParaRPr/>
          </a:p>
        </p:txBody>
      </p:sp>
      <p:pic>
        <p:nvPicPr>
          <p:cNvPr id="94" name="Google Shape;94;p19"/>
          <p:cNvPicPr preferRelativeResize="0"/>
          <p:nvPr/>
        </p:nvPicPr>
        <p:blipFill>
          <a:blip r:embed="rId3">
            <a:alphaModFix/>
          </a:blip>
          <a:stretch>
            <a:fillRect/>
          </a:stretch>
        </p:blipFill>
        <p:spPr>
          <a:xfrm>
            <a:off x="2164289" y="1152475"/>
            <a:ext cx="4815421" cy="3416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150850"/>
            <a:ext cx="8520600" cy="841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Demo</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3378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SVM Model</a:t>
            </a:r>
            <a:endParaRPr/>
          </a:p>
        </p:txBody>
      </p:sp>
      <p:pic>
        <p:nvPicPr>
          <p:cNvPr id="105" name="Google Shape;105;p21"/>
          <p:cNvPicPr preferRelativeResize="0"/>
          <p:nvPr/>
        </p:nvPicPr>
        <p:blipFill>
          <a:blip r:embed="rId3">
            <a:alphaModFix/>
          </a:blip>
          <a:stretch>
            <a:fillRect/>
          </a:stretch>
        </p:blipFill>
        <p:spPr>
          <a:xfrm>
            <a:off x="230625" y="1179625"/>
            <a:ext cx="4191975" cy="3044700"/>
          </a:xfrm>
          <a:prstGeom prst="rect">
            <a:avLst/>
          </a:prstGeom>
          <a:noFill/>
          <a:ln>
            <a:noFill/>
          </a:ln>
        </p:spPr>
      </p:pic>
      <p:pic>
        <p:nvPicPr>
          <p:cNvPr id="106" name="Google Shape;106;p21"/>
          <p:cNvPicPr preferRelativeResize="0"/>
          <p:nvPr/>
        </p:nvPicPr>
        <p:blipFill>
          <a:blip r:embed="rId4">
            <a:alphaModFix/>
          </a:blip>
          <a:stretch>
            <a:fillRect/>
          </a:stretch>
        </p:blipFill>
        <p:spPr>
          <a:xfrm>
            <a:off x="4998750" y="1179625"/>
            <a:ext cx="3022714" cy="3659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