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 Manasherov" initials="SM" lastIdx="0" clrIdx="0">
    <p:extLst>
      <p:ext uri="{19B8F6BF-5375-455C-9EA6-DF929625EA0E}">
        <p15:presenceInfo xmlns:p15="http://schemas.microsoft.com/office/powerpoint/2012/main" userId="4708c5b73283ae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35E23-912D-47E8-B70C-81282BF5EDBB}" v="111" dt="2018-12-31T13:05:59.03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>
      <p:cViewPr varScale="1">
        <p:scale>
          <a:sx n="63" d="100"/>
          <a:sy n="63" d="100"/>
        </p:scale>
        <p:origin x="76" y="14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0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Manasherov" userId="4708c5b73283ae94" providerId="LiveId" clId="{43335E23-912D-47E8-B70C-81282BF5EDBB}"/>
    <pc:docChg chg="custSel modSld">
      <pc:chgData name="Shay Manasherov" userId="4708c5b73283ae94" providerId="LiveId" clId="{43335E23-912D-47E8-B70C-81282BF5EDBB}" dt="2018-12-31T13:07:08.465" v="223" actId="20577"/>
      <pc:docMkLst>
        <pc:docMk/>
      </pc:docMkLst>
      <pc:sldChg chg="addSp modSp">
        <pc:chgData name="Shay Manasherov" userId="4708c5b73283ae94" providerId="LiveId" clId="{43335E23-912D-47E8-B70C-81282BF5EDBB}" dt="2018-12-31T13:05:59.034" v="219" actId="207"/>
        <pc:sldMkLst>
          <pc:docMk/>
          <pc:sldMk cId="344080127" sldId="256"/>
        </pc:sldMkLst>
        <pc:spChg chg="mod">
          <ac:chgData name="Shay Manasherov" userId="4708c5b73283ae94" providerId="LiveId" clId="{43335E23-912D-47E8-B70C-81282BF5EDBB}" dt="2018-12-31T13:04:18.886" v="15" actId="1076"/>
          <ac:spMkLst>
            <pc:docMk/>
            <pc:sldMk cId="344080127" sldId="256"/>
            <ac:spMk id="2" creationId="{00000000-0000-0000-0000-000000000000}"/>
          </ac:spMkLst>
        </pc:spChg>
        <pc:picChg chg="add mod">
          <ac:chgData name="Shay Manasherov" userId="4708c5b73283ae94" providerId="LiveId" clId="{43335E23-912D-47E8-B70C-81282BF5EDBB}" dt="2018-12-31T13:05:59.034" v="219" actId="207"/>
          <ac:picMkLst>
            <pc:docMk/>
            <pc:sldMk cId="344080127" sldId="256"/>
            <ac:picMk id="1026" creationId="{7DF0C6CC-2B9D-41CE-A65C-EBCF4CCD0641}"/>
          </ac:picMkLst>
        </pc:picChg>
      </pc:sldChg>
      <pc:sldChg chg="modSp">
        <pc:chgData name="Shay Manasherov" userId="4708c5b73283ae94" providerId="LiveId" clId="{43335E23-912D-47E8-B70C-81282BF5EDBB}" dt="2018-12-31T13:07:08.465" v="223" actId="20577"/>
        <pc:sldMkLst>
          <pc:docMk/>
          <pc:sldMk cId="379348850" sldId="257"/>
        </pc:sldMkLst>
        <pc:spChg chg="mod">
          <ac:chgData name="Shay Manasherov" userId="4708c5b73283ae94" providerId="LiveId" clId="{43335E23-912D-47E8-B70C-81282BF5EDBB}" dt="2018-12-31T13:07:08.465" v="223" actId="20577"/>
          <ac:spMkLst>
            <pc:docMk/>
            <pc:sldMk cId="379348850" sldId="257"/>
            <ac:spMk id="34" creationId="{BB595D15-8EA8-4512-B801-026F02BEC66B}"/>
          </ac:spMkLst>
        </pc:spChg>
        <pc:spChg chg="mod">
          <ac:chgData name="Shay Manasherov" userId="4708c5b73283ae94" providerId="LiveId" clId="{43335E23-912D-47E8-B70C-81282BF5EDBB}" dt="2018-12-31T13:07:03.211" v="221" actId="20577"/>
          <ac:spMkLst>
            <pc:docMk/>
            <pc:sldMk cId="379348850" sldId="257"/>
            <ac:spMk id="36" creationId="{C5C57FF4-CF5B-492E-BF0E-7FB4ACC1678A}"/>
          </ac:spMkLst>
        </pc:spChg>
        <pc:spChg chg="mod">
          <ac:chgData name="Shay Manasherov" userId="4708c5b73283ae94" providerId="LiveId" clId="{43335E23-912D-47E8-B70C-81282BF5EDBB}" dt="2018-12-31T13:07:05.675" v="222" actId="20577"/>
          <ac:spMkLst>
            <pc:docMk/>
            <pc:sldMk cId="379348850" sldId="257"/>
            <ac:spMk id="37" creationId="{368FB6D7-05B3-44CE-99DA-1C389B55C839}"/>
          </ac:spMkLst>
        </pc:spChg>
        <pc:spChg chg="mod">
          <ac:chgData name="Shay Manasherov" userId="4708c5b73283ae94" providerId="LiveId" clId="{43335E23-912D-47E8-B70C-81282BF5EDBB}" dt="2018-12-31T13:07:00.455" v="220" actId="20577"/>
          <ac:spMkLst>
            <pc:docMk/>
            <pc:sldMk cId="379348850" sldId="257"/>
            <ac:spMk id="38" creationId="{FC85D135-A89F-4306-B2E0-C383A3DF76B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 rtlCol="1"/>
        <a:lstStyle/>
        <a:p>
          <a:pPr marR="0" rtl="1" eaLnBrk="1" fontAlgn="base" latinLnBrk="0" hangingPunct="1">
            <a:buClrTx/>
            <a:buSzTx/>
            <a:buFontTx/>
            <a:tabLst/>
          </a:pPr>
          <a:r>
            <a:rPr lang="he-IL" b="0" i="0" u="none" strike="noStrike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אסטרטגיות כניסה לשוק</a:t>
          </a:r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 rtlCol="1"/>
        <a:lstStyle/>
        <a:p>
          <a:pPr marR="0" rtl="1" eaLnBrk="1" fontAlgn="base" latinLnBrk="0" hangingPunct="1">
            <a:buClrTx/>
            <a:buSzTx/>
            <a:buFontTx/>
            <a:tabLst/>
          </a:pPr>
          <a:r>
            <a:rPr lang="he-IL" b="0" i="0" u="none" strike="noStrike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השקת מוצרים ומותגים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 rtlCol="1"/>
        <a:lstStyle/>
        <a:p>
          <a:pPr marR="0" rtl="1" eaLnBrk="1" fontAlgn="base" latinLnBrk="0" hangingPunct="1">
            <a:buClrTx/>
            <a:buSzTx/>
            <a:buFontTx/>
            <a:tabLst/>
          </a:pPr>
          <a:r>
            <a:rPr lang="he-IL" b="0" i="0" u="none" strike="noStrike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נתוני מודיעין לגבי המתחרים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 rtlCol="1"/>
        <a:lstStyle/>
        <a:p>
          <a:pPr marR="0" rtl="1" eaLnBrk="1" fontAlgn="base" latinLnBrk="0" hangingPunct="1">
            <a:buClrTx/>
            <a:buSzTx/>
            <a:buFontTx/>
            <a:tabLst/>
          </a:pPr>
          <a:r>
            <a:rPr lang="he-IL" b="0" i="0" u="none" strike="noStrike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ניתוח שוק, </a:t>
          </a:r>
        </a:p>
        <a:p>
          <a:pPr marR="0" rtl="1" eaLnBrk="1" fontAlgn="base" latinLnBrk="0" hangingPunct="1">
            <a:buClrTx/>
            <a:buSzTx/>
            <a:buFontTx/>
            <a:tabLst/>
          </a:pPr>
          <a:r>
            <a:rPr lang="he-IL" b="0" i="0" u="none" strike="noStrike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סקירה וניטור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 rtlCol="1"/>
        <a:lstStyle/>
        <a:p>
          <a:pPr rtl="1"/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 val="rev"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836803-1BA0-457C-9A5C-C69623B9C42E}" type="presOf" srcId="{3F365547-0919-4C94-A54E-69A7DF73309A}" destId="{27C9E895-11CE-41C6-ACB6-0B7DF2E7BF75}" srcOrd="0" destOrd="0" presId="urn:microsoft.com/office/officeart/2005/8/layout/venn1"/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9E0C2DAF-7022-404F-AFB6-40E4786A216E}" type="presOf" srcId="{7857A2B9-82F1-47E0-A1E4-CF4F93602F77}" destId="{53047548-4711-4986-80C0-2FC135E160F7}" srcOrd="1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6C2C52CC-9186-4BFB-B19F-B31A963B65CB}" type="presOf" srcId="{3F365547-0919-4C94-A54E-69A7DF73309A}" destId="{1C55AD7E-CE27-4395-8F69-0864A66B894A}" srcOrd="1" destOrd="0" presId="urn:microsoft.com/office/officeart/2005/8/layout/venn1"/>
    <dgm:cxn modelId="{BF3DA2D1-E80E-4AB2-9E4E-C170A7A728E5}" type="presOf" srcId="{7857A2B9-82F1-47E0-A1E4-CF4F93602F77}" destId="{2099A668-C280-49D5-BCD8-5B0BBA1B23FB}" srcOrd="0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 rtlCol="1"/>
        <a:lstStyle/>
        <a:p>
          <a:pPr rtl="1"/>
          <a:endParaRPr lang="en-US"/>
        </a:p>
      </dgm:t>
    </dgm:pt>
    <dgm:pt modelId="{8EBA43C8-9012-4EA0-B106-6FE159AD46C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מוצרים בני-קיימא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 rtlCol="1"/>
        <a:lstStyle/>
        <a:p>
          <a:pPr rtl="1"/>
          <a:endParaRPr lang="en-US"/>
        </a:p>
      </dgm:t>
    </dgm:pt>
    <dgm:pt modelId="{D145ACA9-EADF-427B-B057-A3789CC70F81}" type="sibTrans" cxnId="{2DD76791-EEE3-404F-A5FD-E3CCAA3838F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מוצרים אלקטרוניים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 rtlCol="1"/>
        <a:lstStyle/>
        <a:p>
          <a:pPr rtl="1"/>
          <a:endParaRPr lang="en-US"/>
        </a:p>
      </dgm:t>
    </dgm:pt>
    <dgm:pt modelId="{A7AB3396-1C05-4844-AE94-8674FDE6C754}" type="sibTrans" cxnId="{46D58BC3-1E6B-4468-B5FF-4DF8F2F4C76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בריאות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 rtlCol="1"/>
        <a:lstStyle/>
        <a:p>
          <a:pPr rtl="1"/>
          <a:endParaRPr lang="en-US"/>
        </a:p>
      </dgm:t>
    </dgm:pt>
    <dgm:pt modelId="{1C63C5B8-6BE7-4797-9F34-BD6AFDE7A4CD}" type="sibTrans" cxnId="{5378B383-ED04-458F-A0B9-A1998C575509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 מזון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 rtlCol="1"/>
        <a:lstStyle/>
        <a:p>
          <a:pPr rtl="1"/>
          <a:endParaRPr lang="en-US"/>
        </a:p>
      </dgm:t>
    </dgm:pt>
    <dgm:pt modelId="{B0BC49F9-573F-4CB9-A7E3-46163D43B0D1}" type="sibTrans" cxnId="{59E47C94-3E56-47D8-8D1F-0C4A8F2B9C0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 צריכה ושירותים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 rtlCol="1"/>
        <a:lstStyle/>
        <a:p>
          <a:pPr rtl="1"/>
          <a:endParaRPr lang="en-US"/>
        </a:p>
      </dgm:t>
    </dgm:pt>
    <dgm:pt modelId="{28B2834F-F48A-4E43-9FFE-28646D0A4772}" type="sibTrans" cxnId="{6C521F0C-E7C7-49CB-BBCF-E50952C8A103}">
      <dgm:prSet/>
      <dgm:spPr/>
      <dgm:t>
        <a:bodyPr rtlCol="1"/>
        <a:lstStyle/>
        <a:p>
          <a:pPr rtl="1"/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 rtlCol="1"/>
        <a:lstStyle/>
        <a:p>
          <a:pPr rtl="1"/>
          <a:endParaRPr lang="en-US"/>
        </a:p>
      </dgm:t>
    </dgm:pt>
    <dgm:pt modelId="{8EBA43C8-9012-4EA0-B106-6FE159AD46C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נתונים גלובליים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 rtlCol="1"/>
        <a:lstStyle/>
        <a:p>
          <a:pPr rtl="1"/>
          <a:endParaRPr lang="en-US"/>
        </a:p>
      </dgm:t>
    </dgm:pt>
    <dgm:pt modelId="{D145ACA9-EADF-427B-B057-A3789CC70F81}" type="sibTrans" cxnId="{2DD76791-EEE3-404F-A5FD-E3CCAA3838F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רשת מחקר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 rtlCol="1"/>
        <a:lstStyle/>
        <a:p>
          <a:pPr rtl="1"/>
          <a:endParaRPr lang="en-US"/>
        </a:p>
      </dgm:t>
    </dgm:pt>
    <dgm:pt modelId="{28B2834F-F48A-4E43-9FFE-28646D0A4772}" type="sibTrans" cxnId="{6C521F0C-E7C7-49CB-BBCF-E50952C8A103}">
      <dgm:prSet/>
      <dgm:spPr/>
      <dgm:t>
        <a:bodyPr rtlCol="1"/>
        <a:lstStyle/>
        <a:p>
          <a:pPr rtl="1"/>
          <a:endParaRPr lang="en-US"/>
        </a:p>
      </dgm:t>
    </dgm:pt>
    <dgm:pt modelId="{82641D75-9AAE-4A95-A785-B579F086A951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קביעת אמות מידה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 rtlCol="1"/>
        <a:lstStyle/>
        <a:p>
          <a:pPr rtl="1"/>
          <a:endParaRPr lang="en-US"/>
        </a:p>
      </dgm:t>
    </dgm:pt>
    <dgm:pt modelId="{37AB307F-421F-4976-BC33-C87760AA27EE}" type="sibTrans" cxnId="{260696CA-DCBA-4021-8AB9-D203FEA3C305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בינת מותג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 rtlCol="1"/>
        <a:lstStyle/>
        <a:p>
          <a:pPr rtl="1"/>
          <a:endParaRPr lang="en-US"/>
        </a:p>
      </dgm:t>
    </dgm:pt>
    <dgm:pt modelId="{CB1BA7E0-042C-43AE-8BAA-00CD48E7B9DE}" type="sibTrans" cxnId="{2CBFA67F-1C24-44FA-9103-45001007CC71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מגמות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 rtlCol="1"/>
        <a:lstStyle/>
        <a:p>
          <a:pPr rtl="1"/>
          <a:endParaRPr lang="en-US"/>
        </a:p>
      </dgm:t>
    </dgm:pt>
    <dgm:pt modelId="{163C7DFC-4527-47BF-B087-0E294A8FBDC1}" type="sibTrans" cxnId="{046EE6C8-6533-4DC3-AC55-CB490BF1FD4E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 rtlCol="1"/>
        <a:lstStyle/>
        <a:p>
          <a:pPr rtl="1"/>
          <a:endParaRPr lang="en-US"/>
        </a:p>
      </dgm:t>
    </dgm:pt>
    <dgm:pt modelId="{CD789EEF-4B5E-43DD-B856-0213893032F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שוקי תעשייה וטכנולוגיה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 rtlCol="1"/>
        <a:lstStyle/>
        <a:p>
          <a:pPr rtl="1"/>
          <a:endParaRPr lang="en-US"/>
        </a:p>
      </dgm:t>
    </dgm:pt>
    <dgm:pt modelId="{28B2834F-F48A-4E43-9FFE-28646D0A4772}" type="sibTrans" cxnId="{6C521F0C-E7C7-49CB-BBCF-E50952C8A103}">
      <dgm:prSet/>
      <dgm:spPr/>
      <dgm:t>
        <a:bodyPr rtlCol="1"/>
        <a:lstStyle/>
        <a:p>
          <a:pPr rtl="1"/>
          <a:endParaRPr lang="en-US"/>
        </a:p>
      </dgm:t>
    </dgm:pt>
    <dgm:pt modelId="{73944C55-B574-4912-B6D4-96704765C5DA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כספים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 rtlCol="1"/>
        <a:lstStyle/>
        <a:p>
          <a:pPr rtl="1"/>
          <a:endParaRPr lang="en-US"/>
        </a:p>
      </dgm:t>
    </dgm:pt>
    <dgm:pt modelId="{EA3F9B71-30C2-492E-9E0D-5C84A662F1B5}" type="sibTrans" cxnId="{8D360C82-0AC0-43F0-975A-3659E81DC079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שירותי B2B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 rtlCol="1"/>
        <a:lstStyle/>
        <a:p>
          <a:pPr rtl="1"/>
          <a:endParaRPr lang="en-US"/>
        </a:p>
      </dgm:t>
    </dgm:pt>
    <dgm:pt modelId="{EAA65136-0586-4A18-8E15-B49CA4E3CBD5}" type="sibTrans" cxnId="{954B0F19-7460-4C03-BD49-EC2E19DE47AE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מכונות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 rtlCol="1"/>
        <a:lstStyle/>
        <a:p>
          <a:pPr rtl="1"/>
          <a:endParaRPr lang="en-US"/>
        </a:p>
      </dgm:t>
    </dgm:pt>
    <dgm:pt modelId="{307D811D-5444-4AA7-9B96-1D0EAD280298}" type="sibTrans" cxnId="{61C6190C-8806-43E0-948E-D75F8CB9111E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מדיה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 rtlCol="1"/>
        <a:lstStyle/>
        <a:p>
          <a:pPr rtl="1"/>
          <a:endParaRPr lang="en-US"/>
        </a:p>
      </dgm:t>
    </dgm:pt>
    <dgm:pt modelId="{7259A812-0082-4ED4-99CB-FC40BD4FF4CF}" type="sibTrans" cxnId="{1D015BDF-9549-43E2-8256-4221F01FAF1B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מסחר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 rtlCol="1"/>
        <a:lstStyle/>
        <a:p>
          <a:pPr rtl="1"/>
          <a:endParaRPr lang="en-US"/>
        </a:p>
      </dgm:t>
    </dgm:pt>
    <dgm:pt modelId="{AF992532-F1C5-49FB-97CF-BBDE63990D2E}" type="sibTrans" cxnId="{C888B978-9E66-44C3-84F1-6B8B31A3D48E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1" anchor="ctr" anchorCtr="0">
          <a:noAutofit/>
        </a:bodyPr>
        <a:lstStyle/>
        <a:p>
          <a:pPr marL="0" marR="0" lvl="0" indent="0" algn="ctr" defTabSz="844550" rtl="1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he-IL" sz="1900" b="0" i="0" u="none" strike="noStrike" kern="1200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אסטרטגיות כניסה לשוק</a:t>
          </a:r>
          <a:endParaRPr lang="he-IL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1" anchor="ctr" anchorCtr="0">
          <a:noAutofit/>
        </a:bodyPr>
        <a:lstStyle/>
        <a:p>
          <a:pPr marL="0" marR="0" lvl="0" indent="0" algn="ctr" defTabSz="844550" rtl="1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he-IL" sz="1900" b="0" i="0" u="none" strike="noStrike" kern="1200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ניתוח שוק, </a:t>
          </a:r>
        </a:p>
        <a:p>
          <a:pPr marL="0" marR="0" lvl="0" indent="0" algn="ctr" defTabSz="844550" rtl="1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he-IL" sz="1900" b="0" i="0" u="none" strike="noStrike" kern="1200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סקירה וניטור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1" anchor="ctr" anchorCtr="0">
          <a:noAutofit/>
        </a:bodyPr>
        <a:lstStyle/>
        <a:p>
          <a:pPr marL="0" marR="0" lvl="0" indent="0" algn="ctr" defTabSz="844550" rtl="1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he-IL" sz="1900" b="0" i="0" u="none" strike="noStrike" kern="1200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נתוני מודיעין לגבי המתחרים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1" anchor="ctr" anchorCtr="0">
          <a:noAutofit/>
        </a:bodyPr>
        <a:lstStyle/>
        <a:p>
          <a:pPr marL="0" marR="0" lvl="0" indent="0" algn="ctr" defTabSz="844550" rtl="1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he-IL" sz="1900" b="0" i="0" u="none" strike="noStrike" kern="1200" cap="none" normalizeH="0" noProof="0" dirty="0">
              <a:ln/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השקת מוצרים ומותגים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1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 צריכה ושירותים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1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מוצרים בני-קיימא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1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מוצרים אלקטרוניים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1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בריאות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1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מוצרי מזון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1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רשת מחקר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1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נתונים גלובליים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1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קביעת אמות מידה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1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בינת מותג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1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מגמות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1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שוקי תעשייה וטכנולוגיה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1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כספים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1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מדיה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1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מכונות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1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מסחר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1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שירותי B2B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6D2976-3201-47D7-90B5-4371B660F55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כ"ג/טבת/תשע"ט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98ED8CD-4E4C-49AC-BDC6-2963BA49E54F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99BA784-B165-4FB4-B149-7BDCE12CC6D5}" type="datetime1">
              <a:rPr lang="he-IL" noProof="0" smtClean="0"/>
              <a:pPr/>
              <a:t>כ"ג/טבת/תשע"ט</a:t>
            </a:fld>
            <a:endParaRPr lang="he-IL" noProof="0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B91549-43BF-425A-AF25-75262019208C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FB91549-43BF-425A-AF25-75262019208C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FB91549-43BF-425A-AF25-75262019208C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he-IL" smtClean="0"/>
              <a:pPr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238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834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he-IL" smtClean="0"/>
              <a:pPr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773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he-IL" smtClean="0"/>
              <a:pPr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133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he-IL" smtClean="0"/>
              <a:pPr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839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564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he-IL" smtClean="0"/>
              <a:pPr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407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 flipH="1">
            <a:off x="-1588" y="-1"/>
            <a:ext cx="12190413" cy="6858001"/>
            <a:chOff x="-1588" y="0"/>
            <a:chExt cx="12190413" cy="6858001"/>
          </a:xfrm>
        </p:grpSpPr>
        <p:sp>
          <p:nvSpPr>
            <p:cNvPr id="11" name="מלבן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18412" y="609600"/>
            <a:ext cx="3962400" cy="4724399"/>
          </a:xfrm>
        </p:spPr>
        <p:txBody>
          <a:bodyPr rtlCol="1">
            <a:normAutofit/>
          </a:bodyPr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618412" y="5410200"/>
            <a:ext cx="3962400" cy="762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B8FD031-25C8-48FD-B1AE-4166B26F4DFF}" type="datetime1">
              <a:rPr lang="he-IL" noProof="0" smtClean="0"/>
              <a:pPr/>
              <a:t>כ"ג/טבת/תשע"ט</a:t>
            </a:fld>
            <a:endParaRPr lang="he-IL" noProof="0" dirty="0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 bwMode="ltGray"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 bwMode="ltGray"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1"/>
            <a:ext cx="10287000" cy="4190999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E122DE4-1507-4F52-9E96-2B3931F717EB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08012" y="685800"/>
            <a:ext cx="1295401" cy="5486400"/>
          </a:xfrm>
        </p:spPr>
        <p:txBody>
          <a:bodyPr vert="vert27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>
            <a:off x="2106560" y="685800"/>
            <a:ext cx="9474253" cy="54864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ACA6E414-EC68-40F8-BAA8-A55EB60106CD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7" name="מציין מיקום תוכן 2"/>
          <p:cNvSpPr>
            <a:spLocks noGrp="1"/>
          </p:cNvSpPr>
          <p:nvPr>
            <p:ph idx="13" hasCustomPrompt="1"/>
          </p:nvPr>
        </p:nvSpPr>
        <p:spPr>
          <a:xfrm>
            <a:off x="608013" y="685801"/>
            <a:ext cx="10287000" cy="4190999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7E15E5B-A05F-422A-83DD-D633934B7611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51213" y="2514600"/>
            <a:ext cx="8229599" cy="2819400"/>
          </a:xfrm>
        </p:spPr>
        <p:txBody>
          <a:bodyPr rtlCol="1" anchor="b">
            <a:normAutofit/>
          </a:bodyPr>
          <a:lstStyle>
            <a:lvl1pPr algn="r" rtl="1">
              <a:defRPr sz="4800" b="0" cap="none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351213" y="5410200"/>
            <a:ext cx="8231187" cy="7620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DC3B1C4-50BB-4699-B7C5-46FDA9E82AF4}" type="datetime1">
              <a:rPr lang="he-IL" noProof="0" smtClean="0"/>
              <a:pPr/>
              <a:t>כ"ג/טבת/תשע"ט</a:t>
            </a:fld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>
            <a:off x="5865812" y="685800"/>
            <a:ext cx="5029200" cy="4191000"/>
          </a:xfrm>
        </p:spPr>
        <p:txBody>
          <a:bodyPr rtlCol="1"/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1800"/>
            </a:lvl4pPr>
            <a:lvl5pPr algn="r" rtl="1">
              <a:defRPr sz="18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>
            <a:off x="608012" y="685800"/>
            <a:ext cx="5029199" cy="4191000"/>
          </a:xfrm>
        </p:spPr>
        <p:txBody>
          <a:bodyPr rtlCol="1"/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1800"/>
            </a:lvl4pPr>
            <a:lvl5pPr algn="r" rtl="1">
              <a:defRPr sz="18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FD2E6EC-3668-4693-AF66-6F2AB9024CCB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865961" y="685800"/>
            <a:ext cx="5029200" cy="9906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32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>
            <a:off x="5865961" y="1752600"/>
            <a:ext cx="5029200" cy="3200400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08012" y="685800"/>
            <a:ext cx="5029200" cy="9906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32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>
            <a:off x="609600" y="1752600"/>
            <a:ext cx="5029200" cy="3200400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1C7865E-DE23-467C-A48C-626A99EBA414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EFCE146-31BE-45DF-B2A0-81C214B5C033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85B8F22-9CCE-418A-BEB4-0B03EA7BD0E0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411" y="685800"/>
            <a:ext cx="3962400" cy="4648200"/>
          </a:xfrm>
        </p:spPr>
        <p:txBody>
          <a:bodyPr rtlCol="1" anchor="b">
            <a:no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18412" y="5410200"/>
            <a:ext cx="3962400" cy="762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>
            <a:off x="609442" y="685800"/>
            <a:ext cx="6704171" cy="5486400"/>
          </a:xfrm>
        </p:spPr>
        <p:txBody>
          <a:bodyPr rtlCol="1">
            <a:normAutofit/>
          </a:bodyPr>
          <a:lstStyle>
            <a:lvl1pPr algn="r" rtl="1"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800" baseline="0"/>
            </a:lvl6pPr>
            <a:lvl7pPr algn="r" rtl="1">
              <a:defRPr sz="1800" baseline="0"/>
            </a:lvl7pPr>
            <a:lvl8pPr algn="r" rtl="1">
              <a:defRPr sz="1800" baseline="0"/>
            </a:lvl8pPr>
            <a:lvl9pPr algn="r" rtl="1">
              <a:defRPr sz="1800" baseline="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440F9A-D54E-4C34-8414-766EE489AEDB}" type="datetime1">
              <a:rPr lang="he-IL" noProof="0" smtClean="0"/>
              <a:pPr/>
              <a:t>כ"ג/טבת/תשע"ט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411" y="685800"/>
            <a:ext cx="3962400" cy="4648200"/>
          </a:xfrm>
        </p:spPr>
        <p:txBody>
          <a:bodyPr rtlCol="1" anchor="b">
            <a:normAutofit/>
          </a:bodyPr>
          <a:lstStyle>
            <a:lvl1pPr algn="r" rtl="1">
              <a:defRPr sz="36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18412" y="5410200"/>
            <a:ext cx="3962400" cy="762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>
            <a:off x="608012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1"/>
          <a:lstStyle>
            <a:lvl1pPr marL="0" indent="0" algn="ct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735325" y="6356351"/>
            <a:ext cx="28440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F085F2B-A83E-40D2-A708-5069900AD41E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 rtlCol="1"/>
          <a:lstStyle>
            <a:lvl1pPr algn="ctr" rtl="1">
              <a:defRPr/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1461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8012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F17DD36-ECB8-4B8A-A19D-441710D19C7D}" type="datetime1">
              <a:rPr lang="he-IL" noProof="0" smtClean="0"/>
              <a:t>כ"ג/טבת/תשע"ט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3F31473-23EB-4724-8B59-FE6D21D89FA4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15950" indent="-285750" algn="r" defTabSz="914400" rtl="1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96696" indent="-228600" algn="r" defTabSz="914400" rtl="1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80744" indent="-283464" algn="r" defTabSz="914400" rtl="1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764792" indent="-228600" algn="r" defTabSz="914400" rtl="1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148840" indent="-283464" algn="r" defTabSz="914400" rtl="1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r" defTabSz="914400" rtl="1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r" defTabSz="914400" rtl="1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r" defTabSz="914400" rtl="1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18411" y="761256"/>
            <a:ext cx="3084512" cy="875183"/>
          </a:xfrm>
        </p:spPr>
        <p:txBody>
          <a:bodyPr rtlCol="1">
            <a:normAutofit/>
          </a:bodyPr>
          <a:lstStyle/>
          <a:p>
            <a:pPr algn="ctr" rt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SixCom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תוצאת תמונה עבור ‪CELL PHONE COMPANY‬‏">
            <a:extLst>
              <a:ext uri="{FF2B5EF4-FFF2-40B4-BE49-F238E27FC236}">
                <a16:creationId xmlns:a16="http://schemas.microsoft.com/office/drawing/2014/main" id="{7DF0C6CC-2B9D-41CE-A65C-EBCF4CCD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3701752"/>
            <a:ext cx="2895600" cy="2895600"/>
          </a:xfrm>
          <a:prstGeom prst="rect">
            <a:avLst/>
          </a:prstGeom>
          <a:solidFill>
            <a:schemeClr val="accent6">
              <a:lumMod val="40000"/>
              <a:lumOff val="60000"/>
              <a:alpha val="58000"/>
            </a:schemeClr>
          </a:solidFill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>
            <a:extLst>
              <a:ext uri="{FF2B5EF4-FFF2-40B4-BE49-F238E27FC236}">
                <a16:creationId xmlns:a16="http://schemas.microsoft.com/office/drawing/2014/main" id="{D577382C-C771-4F71-826D-9EA8543D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188640"/>
            <a:ext cx="10814278" cy="648072"/>
          </a:xfrm>
        </p:spPr>
        <p:txBody>
          <a:bodyPr/>
          <a:lstStyle/>
          <a:p>
            <a:pPr algn="ctr"/>
            <a:r>
              <a:rPr lang="en-US" b="1" u="sng" dirty="0"/>
              <a:t>Developers</a:t>
            </a:r>
            <a:endParaRPr lang="en-IL" b="1" u="sng" dirty="0"/>
          </a:p>
        </p:txBody>
      </p:sp>
      <p:sp>
        <p:nvSpPr>
          <p:cNvPr id="26" name="תרשים זרימה: תהליך חלופי 25">
            <a:extLst>
              <a:ext uri="{FF2B5EF4-FFF2-40B4-BE49-F238E27FC236}">
                <a16:creationId xmlns:a16="http://schemas.microsoft.com/office/drawing/2014/main" id="{01817BF3-9633-4BBC-8739-D4564DC9F5CC}"/>
              </a:ext>
            </a:extLst>
          </p:cNvPr>
          <p:cNvSpPr/>
          <p:nvPr/>
        </p:nvSpPr>
        <p:spPr>
          <a:xfrm>
            <a:off x="7822604" y="1335688"/>
            <a:ext cx="1440160" cy="1296144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תרשים זרימה: תהליך חלופי 28">
            <a:extLst>
              <a:ext uri="{FF2B5EF4-FFF2-40B4-BE49-F238E27FC236}">
                <a16:creationId xmlns:a16="http://schemas.microsoft.com/office/drawing/2014/main" id="{A4171E60-1C4F-4C78-A941-444996B17471}"/>
              </a:ext>
            </a:extLst>
          </p:cNvPr>
          <p:cNvSpPr/>
          <p:nvPr/>
        </p:nvSpPr>
        <p:spPr>
          <a:xfrm>
            <a:off x="45740" y="1340768"/>
            <a:ext cx="1440160" cy="1296144"/>
          </a:xfrm>
          <a:prstGeom prst="flowChartAlternateProcess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1" name="תרשים זרימה: תהליך חלופי 20">
            <a:extLst>
              <a:ext uri="{FF2B5EF4-FFF2-40B4-BE49-F238E27FC236}">
                <a16:creationId xmlns:a16="http://schemas.microsoft.com/office/drawing/2014/main" id="{3B624438-1B6C-45D3-A2CA-C1F13CE604BE}"/>
              </a:ext>
            </a:extLst>
          </p:cNvPr>
          <p:cNvSpPr/>
          <p:nvPr/>
        </p:nvSpPr>
        <p:spPr>
          <a:xfrm>
            <a:off x="3935046" y="5373216"/>
            <a:ext cx="1440160" cy="1296144"/>
          </a:xfrm>
          <a:prstGeom prst="flowChartAlternateProcess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תרשים זרימה: תהליך חלופי 21">
            <a:extLst>
              <a:ext uri="{FF2B5EF4-FFF2-40B4-BE49-F238E27FC236}">
                <a16:creationId xmlns:a16="http://schemas.microsoft.com/office/drawing/2014/main" id="{F02AEF75-E7C6-4EF9-BBDE-EA45F69B9CDC}"/>
              </a:ext>
            </a:extLst>
          </p:cNvPr>
          <p:cNvSpPr/>
          <p:nvPr/>
        </p:nvSpPr>
        <p:spPr>
          <a:xfrm>
            <a:off x="7822602" y="3405376"/>
            <a:ext cx="1440160" cy="1296144"/>
          </a:xfrm>
          <a:prstGeom prst="flowChartAlternateProcess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תרשים זרימה: תהליך חלופי 22">
            <a:extLst>
              <a:ext uri="{FF2B5EF4-FFF2-40B4-BE49-F238E27FC236}">
                <a16:creationId xmlns:a16="http://schemas.microsoft.com/office/drawing/2014/main" id="{3D0F2048-9F31-4F94-AFF7-C6DD62E6C99A}"/>
              </a:ext>
            </a:extLst>
          </p:cNvPr>
          <p:cNvSpPr/>
          <p:nvPr/>
        </p:nvSpPr>
        <p:spPr>
          <a:xfrm>
            <a:off x="3934171" y="3405376"/>
            <a:ext cx="1440160" cy="1296144"/>
          </a:xfrm>
          <a:prstGeom prst="flowChartAlternateProcess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תרשים זרימה: תהליך חלופי 23">
            <a:extLst>
              <a:ext uri="{FF2B5EF4-FFF2-40B4-BE49-F238E27FC236}">
                <a16:creationId xmlns:a16="http://schemas.microsoft.com/office/drawing/2014/main" id="{77C14956-A6C1-48EB-B471-A637EFE1B8F3}"/>
              </a:ext>
            </a:extLst>
          </p:cNvPr>
          <p:cNvSpPr/>
          <p:nvPr/>
        </p:nvSpPr>
        <p:spPr>
          <a:xfrm>
            <a:off x="45740" y="5373216"/>
            <a:ext cx="1440160" cy="1296144"/>
          </a:xfrm>
          <a:prstGeom prst="flowChartAlternateProcess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תרשים זרימה: תהליך חלופי 24">
            <a:extLst>
              <a:ext uri="{FF2B5EF4-FFF2-40B4-BE49-F238E27FC236}">
                <a16:creationId xmlns:a16="http://schemas.microsoft.com/office/drawing/2014/main" id="{48BF2E97-CD64-4114-BB83-B78E64788325}"/>
              </a:ext>
            </a:extLst>
          </p:cNvPr>
          <p:cNvSpPr/>
          <p:nvPr/>
        </p:nvSpPr>
        <p:spPr>
          <a:xfrm>
            <a:off x="45740" y="3405376"/>
            <a:ext cx="1440160" cy="1296144"/>
          </a:xfrm>
          <a:prstGeom prst="flowChartAlternateProcess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תרשים זרימה: תהליך חלופי 26">
            <a:extLst>
              <a:ext uri="{FF2B5EF4-FFF2-40B4-BE49-F238E27FC236}">
                <a16:creationId xmlns:a16="http://schemas.microsoft.com/office/drawing/2014/main" id="{C284319D-04D4-4F4B-B284-47AA82F74EF1}"/>
              </a:ext>
            </a:extLst>
          </p:cNvPr>
          <p:cNvSpPr/>
          <p:nvPr/>
        </p:nvSpPr>
        <p:spPr>
          <a:xfrm>
            <a:off x="7822602" y="5373216"/>
            <a:ext cx="1440160" cy="1296144"/>
          </a:xfrm>
          <a:prstGeom prst="flowChartAlternateProcess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תרשים זרימה: תהליך חלופי 29">
            <a:extLst>
              <a:ext uri="{FF2B5EF4-FFF2-40B4-BE49-F238E27FC236}">
                <a16:creationId xmlns:a16="http://schemas.microsoft.com/office/drawing/2014/main" id="{A58E42A1-23BA-4636-A879-C6EE516A2FBF}"/>
              </a:ext>
            </a:extLst>
          </p:cNvPr>
          <p:cNvSpPr/>
          <p:nvPr/>
        </p:nvSpPr>
        <p:spPr>
          <a:xfrm>
            <a:off x="3934172" y="1335688"/>
            <a:ext cx="1440160" cy="1296144"/>
          </a:xfrm>
          <a:prstGeom prst="flowChartAlternateProcess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19917-3D91-48F6-ACC0-457D95EF4AFC}"/>
              </a:ext>
            </a:extLst>
          </p:cNvPr>
          <p:cNvSpPr txBox="1"/>
          <p:nvPr/>
        </p:nvSpPr>
        <p:spPr>
          <a:xfrm>
            <a:off x="9334772" y="1484784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Mr. </a:t>
            </a:r>
            <a:r>
              <a:rPr lang="en-US" dirty="0" err="1"/>
              <a:t>Elad</a:t>
            </a:r>
            <a:r>
              <a:rPr lang="en-US" dirty="0"/>
              <a:t> </a:t>
            </a:r>
            <a:r>
              <a:rPr lang="en-US" dirty="0" err="1"/>
              <a:t>Metodi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0B59B1-3577-45C2-8F2C-3CF100B48390}"/>
              </a:ext>
            </a:extLst>
          </p:cNvPr>
          <p:cNvSpPr txBox="1"/>
          <p:nvPr/>
        </p:nvSpPr>
        <p:spPr>
          <a:xfrm>
            <a:off x="9177936" y="3523788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Mr. Sami </a:t>
            </a:r>
            <a:r>
              <a:rPr lang="en-US" dirty="0" err="1"/>
              <a:t>Saliba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595D15-8EA8-4512-B801-026F02BEC66B}"/>
              </a:ext>
            </a:extLst>
          </p:cNvPr>
          <p:cNvSpPr txBox="1"/>
          <p:nvPr/>
        </p:nvSpPr>
        <p:spPr>
          <a:xfrm>
            <a:off x="5384055" y="5554498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/>
              <a:t>Mrs</a:t>
            </a:r>
            <a:r>
              <a:rPr lang="en-US" dirty="0"/>
              <a:t>. </a:t>
            </a:r>
            <a:r>
              <a:rPr lang="en-US" dirty="0" err="1"/>
              <a:t>Ziv</a:t>
            </a:r>
            <a:r>
              <a:rPr lang="en-US" dirty="0"/>
              <a:t> </a:t>
            </a:r>
            <a:r>
              <a:rPr lang="en-US" dirty="0" err="1"/>
              <a:t>Gimani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2A74B-BFAF-457C-892E-757838D07938}"/>
              </a:ext>
            </a:extLst>
          </p:cNvPr>
          <p:cNvSpPr txBox="1"/>
          <p:nvPr/>
        </p:nvSpPr>
        <p:spPr>
          <a:xfrm>
            <a:off x="5384055" y="3517592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Mr. Shay Manasherov</a:t>
            </a:r>
            <a:endParaRPr lang="en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C57FF4-CF5B-492E-BF0E-7FB4ACC1678A}"/>
              </a:ext>
            </a:extLst>
          </p:cNvPr>
          <p:cNvSpPr txBox="1"/>
          <p:nvPr/>
        </p:nvSpPr>
        <p:spPr>
          <a:xfrm>
            <a:off x="5374331" y="1480686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Mrs. Moran </a:t>
            </a:r>
            <a:r>
              <a:rPr lang="en-US" dirty="0" err="1"/>
              <a:t>Asulin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8FB6D7-05B3-44CE-99DA-1C389B55C839}"/>
              </a:ext>
            </a:extLst>
          </p:cNvPr>
          <p:cNvSpPr txBox="1"/>
          <p:nvPr/>
        </p:nvSpPr>
        <p:spPr>
          <a:xfrm>
            <a:off x="9177936" y="5469984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Mrs. Anna Rogozin 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85D135-A89F-4306-B2E0-C383A3DF76B3}"/>
              </a:ext>
            </a:extLst>
          </p:cNvPr>
          <p:cNvSpPr txBox="1"/>
          <p:nvPr/>
        </p:nvSpPr>
        <p:spPr>
          <a:xfrm>
            <a:off x="1387399" y="1508408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Mrs. </a:t>
            </a:r>
            <a:r>
              <a:rPr lang="en-US" dirty="0" err="1"/>
              <a:t>Shirel</a:t>
            </a:r>
            <a:r>
              <a:rPr lang="en-US" dirty="0"/>
              <a:t> </a:t>
            </a:r>
            <a:r>
              <a:rPr lang="en-US" dirty="0" err="1"/>
              <a:t>Biton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17A0F9-D60E-4EC3-B2D6-0E9307F88B9C}"/>
              </a:ext>
            </a:extLst>
          </p:cNvPr>
          <p:cNvSpPr txBox="1"/>
          <p:nvPr/>
        </p:nvSpPr>
        <p:spPr>
          <a:xfrm>
            <a:off x="1368651" y="3587348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Mr. 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Lugassy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C0D652-001A-4ECE-9F89-2B2B1A80DA9A}"/>
              </a:ext>
            </a:extLst>
          </p:cNvPr>
          <p:cNvSpPr txBox="1"/>
          <p:nvPr/>
        </p:nvSpPr>
        <p:spPr>
          <a:xfrm>
            <a:off x="1387399" y="5469984"/>
            <a:ext cx="2232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Mr. Sasha </a:t>
            </a:r>
            <a:r>
              <a:rPr lang="en-US" dirty="0" err="1"/>
              <a:t>Borisinko</a:t>
            </a:r>
            <a:r>
              <a:rPr lang="en-US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הזדמנויות עסקיות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3"/>
          </p:nvPr>
        </p:nvSpPr>
        <p:spPr>
          <a:xfrm>
            <a:off x="608013" y="685801"/>
            <a:ext cx="10287000" cy="4190999"/>
          </a:xfrm>
        </p:spPr>
        <p:txBody>
          <a:bodyPr rtlCol="1">
            <a:normAutofit lnSpcReduction="10000"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הסבר את הצרכים והדרישות של הלקוח כפי 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שאתה מבין אותם.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דוגמה: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ל-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Contoso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Ltd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.‎ יש כמה מוצרים חדשים בשלב המחקר והפיתוח שאמורים לצאת לשוק בשנת הכספים [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].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זה הזמן: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לזהות את שוק היעד של מוצרים אלה.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להבין כיצד למתג ולמצב אותם בצורה הטובה ביותר.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לזהות מתחרים ולקבוע את מידת ההצלחה שלהם.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שקול גם אפשרות של תמיכה מתמשכת כדי לעזור לך להגיב לשינויים 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בשוק.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המוצרים והשירותים שלנו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865812" y="685800"/>
            <a:ext cx="5029200" cy="41910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 את המוצרים או השירותים שהחברה מספקת שיעזרו ללקוח להשיג את היעדים שלו.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דוגמה: 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באמצעות מתודולוגיות מחקר מגוונות, חברת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Trey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יכולה לספק תמיכה בתחומים הבאים:</a:t>
            </a:r>
          </a:p>
        </p:txBody>
      </p:sp>
      <p:graphicFrame>
        <p:nvGraphicFramePr>
          <p:cNvPr id="5" name="מציין מיקום תוכן 4" descr="דיאגרמת חיתוך קבוצות (Venn) בסיסית המציגה קשרי גומלין חופפים בין 4 משימות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1558073"/>
              </p:ext>
            </p:extLst>
          </p:nvPr>
        </p:nvGraphicFramePr>
        <p:xfrm>
          <a:off x="608012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השוואת עלויות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5865812" y="685800"/>
            <a:ext cx="5029200" cy="41910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הצבע על היתרונות הפיננסיים ללקוח.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השווה את העלויות של המוצר או השירות שלך עם מתחרה אחד או יותר.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8573371"/>
              </p:ext>
            </p:extLst>
          </p:nvPr>
        </p:nvGraphicFramePr>
        <p:xfrm>
          <a:off x="608011" y="685800"/>
          <a:ext cx="5029201" cy="469392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215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שירות מחקר מותאם אישית</a:t>
                      </a:r>
                      <a:endParaRPr kumimoji="0" lang="he-IL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העלות של </a:t>
                      </a:r>
                      <a:r>
                        <a:rPr lang="he-IL" sz="1800" u="none" strike="noStrike" cap="none" normalizeH="0" noProof="0" dirty="0" err="1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Trey</a:t>
                      </a: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800" u="none" strike="noStrike" cap="none" normalizeH="0" noProof="0" dirty="0" err="1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Research</a:t>
                      </a: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  <a:endParaRPr kumimoji="0" lang="he-IL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העלות של חברה א'*</a:t>
                      </a:r>
                      <a:endParaRPr kumimoji="0" lang="he-IL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58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ניתוח כניסה לשוק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977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קביעת אמות מידה בתעשייה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58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תמחור וניתוח מותג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58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חיזוי ותכנון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977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שירות מחקר במסגרת מנוי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977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דוחות שוק בתחום העיסוק של הצרכן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1396"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מסד נתונים גלובלי ומקוון של בינה עסקית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 algn="r" rtl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he-IL" sz="1800" u="none" strike="noStrike" cap="none" normalizeH="0" noProof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kumimoji="0" lang="he-I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תיבת טקסט 9"/>
          <p:cNvSpPr txBox="1"/>
          <p:nvPr/>
        </p:nvSpPr>
        <p:spPr>
          <a:xfrm>
            <a:off x="608012" y="5581168"/>
            <a:ext cx="5029201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90000"/>
              </a:lnSpc>
            </a:pPr>
            <a:r>
              <a:rPr lang="he-IL" sz="14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העלות של שירות המחקר המותאם אישית תלוי בהיקף </a:t>
            </a:r>
            <a:r>
              <a:rPr lang="he-IL" sz="1400" spc="-6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הפרוייקט</a:t>
            </a:r>
            <a:endParaRPr lang="he-IL" sz="1400" spc="-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/>
          <a:p>
            <a:pPr algn="r" rtl="1"/>
            <a:r>
              <a:rPr lang="h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נקודות החוזק שלנו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קבוצה 9" descr="שלושה תרשימים נפרדים מסוג מחזור מוקדי המציגים את קשרי הגומלין בין 4 או 5 משימות בקבוצה"/>
          <p:cNvGrpSpPr/>
          <p:nvPr/>
        </p:nvGrpSpPr>
        <p:grpSpPr>
          <a:xfrm>
            <a:off x="601683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דיאגרמה 4" descr="מחזור מוקדי המציג את קשרי הגומלין בין 4 משימות בקבוצה"/>
            <p:cNvGraphicFramePr/>
            <p:nvPr>
              <p:extLst>
                <p:ext uri="{D42A27DB-BD31-4B8C-83A1-F6EECF244321}">
                  <p14:modId xmlns:p14="http://schemas.microsoft.com/office/powerpoint/2010/main" val="262071240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דיאגרמה 6" descr="מחזור מוקדי המציג את קשרי הגומלין בין 4 משימות בקבוצה"/>
            <p:cNvGraphicFramePr/>
            <p:nvPr>
              <p:extLst>
                <p:ext uri="{D42A27DB-BD31-4B8C-83A1-F6EECF244321}">
                  <p14:modId xmlns:p14="http://schemas.microsoft.com/office/powerpoint/2010/main" val="1715489859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8" name="דיאגרמה 7" descr="מחזור מוקדי המציג את קשרי הגומלין בין 5 משימות בקבוצה"/>
            <p:cNvGraphicFramePr/>
            <p:nvPr>
              <p:extLst>
                <p:ext uri="{D42A27DB-BD31-4B8C-83A1-F6EECF244321}">
                  <p14:modId xmlns:p14="http://schemas.microsoft.com/office/powerpoint/2010/main" val="379084476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יתרונות עיקריים של המוצר או השירות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3"/>
          </p:nvPr>
        </p:nvSpPr>
        <p:spPr>
          <a:xfrm>
            <a:off x="608013" y="685801"/>
            <a:ext cx="10287000" cy="4190999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סכם את היתרונות העיקריים שמספק המוצר או השירות שאתה מקדם.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דוגמה: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השקעה במחקר שוק היא השקעה בהצלחת המוצר שלך!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הכר את הלקוח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הכר את המתחרים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תזמון חשוב יותר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מהכל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מעקב והתאמה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השלבים הבאים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865812" y="685800"/>
            <a:ext cx="5029200" cy="41910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תאר את השלבים הבאים להזמנה ולרכישה של המוצרים 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 השירותים שלך.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דוגמה: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כדי להזמין מחקר מ-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Trey</a:t>
            </a:r>
            <a:r>
              <a:rPr lang="he-IL" dirty="0"/>
              <a:t>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הפרוייקט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תחילה, ניפגש אתך כדי להגדיר את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הפרוייקט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half" idx="2"/>
          </p:nvPr>
        </p:nvSpPr>
        <p:spPr>
          <a:xfrm>
            <a:off x="608012" y="685800"/>
            <a:ext cx="5029199" cy="4191000"/>
          </a:xfrm>
        </p:spPr>
        <p:txBody>
          <a:bodyPr rtlCol="1"/>
          <a:lstStyle/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הגשת הצעה לביצוע מחקר</a:t>
            </a:r>
          </a:p>
          <a:p>
            <a:pPr lvl="3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לאחר מכן, נגיש הצעה לעיונך.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תחילת המחקר</a:t>
            </a:r>
          </a:p>
          <a:p>
            <a:pPr lvl="3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לאחר אישור ההצעה, נרכיב צוות מנוסה לביצוע המחקר ולניתוח הממצאים.</a:t>
            </a:r>
          </a:p>
          <a:p>
            <a:pPr lvl="2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מתן תמיכה מתמשכת</a:t>
            </a:r>
          </a:p>
          <a:p>
            <a:pPr lvl="3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נמשיך לעבוד אתך לאחר שנגיש לך את הדוח כדי להפיק את המרב מממצאי המחקר.</a:t>
            </a:r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2" y="5105400"/>
            <a:ext cx="10971372" cy="1066800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פרטי קשר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3"/>
          </p:nvPr>
        </p:nvSpPr>
        <p:spPr>
          <a:xfrm>
            <a:off x="608013" y="685801"/>
            <a:ext cx="10287000" cy="4190999"/>
          </a:xfrm>
        </p:spPr>
        <p:txBody>
          <a:bodyPr rtlCol="1"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ספק פרטי קשר של אנשי מפתח בחברה שלך.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ספק דואר אלקטרוני ופרטי אתר אינטרנט, במידת הצורך.</a:t>
            </a:r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מצגת מכירות של מוצר או שירות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291_TF03460555" id="{A20EC7A0-C04B-4489-8DBA-8C97201F548A}" vid="{90BA7D2F-598E-4923-8251-DFEE09242867}"/>
    </a:ext>
  </a:extLst>
</a:theme>
</file>

<file path=ppt/theme/theme2.xml><?xml version="1.0" encoding="utf-8"?>
<a:theme xmlns:a="http://schemas.openxmlformats.org/drawingml/2006/main" name="ערכת נושא של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מכירות עסקית של מוצר או שירות</Template>
  <TotalTime>36</TotalTime>
  <Words>339</Words>
  <Application>Microsoft Office PowerPoint</Application>
  <PresentationFormat>מותאם אישית</PresentationFormat>
  <Paragraphs>106</Paragraphs>
  <Slides>9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Tahoma</vt:lpstr>
      <vt:lpstr>מצגת מכירות של מוצר או שירות</vt:lpstr>
      <vt:lpstr>SixCom</vt:lpstr>
      <vt:lpstr>Developers</vt:lpstr>
      <vt:lpstr>הזדמנויות עסקיות</vt:lpstr>
      <vt:lpstr>המוצרים והשירותים שלנו</vt:lpstr>
      <vt:lpstr>השוואת עלויות</vt:lpstr>
      <vt:lpstr>נקודות החוזק שלנו</vt:lpstr>
      <vt:lpstr>יתרונות עיקריים של המוצר או השירות</vt:lpstr>
      <vt:lpstr>השלבים הבאים</vt:lpstr>
      <vt:lpstr>פרטי קשר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SixCom</dc:title>
  <dc:creator>Shay Manasherov</dc:creator>
  <cp:lastModifiedBy>Shay Manasherov</cp:lastModifiedBy>
  <cp:revision>4</cp:revision>
  <dcterms:created xsi:type="dcterms:W3CDTF">2018-12-31T12:30:33Z</dcterms:created>
  <dcterms:modified xsi:type="dcterms:W3CDTF">2018-12-31T13:07:09Z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