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3" r:id="rId9"/>
    <p:sldId id="268" r:id="rId10"/>
    <p:sldId id="265" r:id="rId11"/>
    <p:sldId id="266" r:id="rId12"/>
    <p:sldId id="267" r:id="rId13"/>
    <p:sldId id="269" r:id="rId14"/>
    <p:sldId id="271" r:id="rId15"/>
    <p:sldId id="272" r:id="rId16"/>
    <p:sldId id="290" r:id="rId17"/>
    <p:sldId id="270" r:id="rId18"/>
    <p:sldId id="274" r:id="rId19"/>
    <p:sldId id="281" r:id="rId20"/>
    <p:sldId id="275" r:id="rId21"/>
    <p:sldId id="276" r:id="rId22"/>
    <p:sldId id="277" r:id="rId23"/>
    <p:sldId id="278" r:id="rId24"/>
    <p:sldId id="279" r:id="rId25"/>
    <p:sldId id="280" r:id="rId26"/>
    <p:sldId id="291" r:id="rId27"/>
    <p:sldId id="285" r:id="rId28"/>
    <p:sldId id="284" r:id="rId29"/>
    <p:sldId id="286" r:id="rId30"/>
    <p:sldId id="287" r:id="rId31"/>
    <p:sldId id="288" r:id="rId32"/>
    <p:sldId id="289" r:id="rId33"/>
    <p:sldId id="292" r:id="rId34"/>
    <p:sldId id="283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FFDE9C-213B-4638-A72A-827E0C310C99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73"/>
            <p14:sldId id="268"/>
            <p14:sldId id="265"/>
            <p14:sldId id="266"/>
            <p14:sldId id="267"/>
            <p14:sldId id="269"/>
            <p14:sldId id="271"/>
            <p14:sldId id="272"/>
            <p14:sldId id="290"/>
            <p14:sldId id="270"/>
            <p14:sldId id="274"/>
            <p14:sldId id="281"/>
            <p14:sldId id="275"/>
            <p14:sldId id="276"/>
            <p14:sldId id="277"/>
            <p14:sldId id="278"/>
            <p14:sldId id="279"/>
            <p14:sldId id="280"/>
            <p14:sldId id="291"/>
            <p14:sldId id="285"/>
            <p14:sldId id="284"/>
            <p14:sldId id="286"/>
            <p14:sldId id="287"/>
            <p14:sldId id="288"/>
            <p14:sldId id="289"/>
            <p14:sldId id="292"/>
            <p14:sldId id="283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83236" autoAdjust="0"/>
  </p:normalViewPr>
  <p:slideViewPr>
    <p:cSldViewPr>
      <p:cViewPr varScale="1">
        <p:scale>
          <a:sx n="101" d="100"/>
          <a:sy n="101" d="100"/>
        </p:scale>
        <p:origin x="-252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8C14B-B87E-4858-A634-840573B5364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18374-6A0D-4D89-A82F-547DD0C7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8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Wouldn’t be a QDLA</a:t>
            </a:r>
            <a:r>
              <a:rPr lang="en-US" baseline="0" dirty="0" smtClean="0"/>
              <a:t> </a:t>
            </a:r>
            <a:r>
              <a:rPr lang="en-US" dirty="0" smtClean="0"/>
              <a:t>presentation without Snoopy!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856383" y="5603214"/>
            <a:ext cx="4929855" cy="993352"/>
            <a:chOff x="122238" y="4995863"/>
            <a:chExt cx="7208837" cy="1452562"/>
          </a:xfrm>
          <a:solidFill>
            <a:schemeClr val="tx1"/>
          </a:solidFill>
        </p:grpSpPr>
        <p:sp>
          <p:nvSpPr>
            <p:cNvPr id="10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3201" y="323851"/>
            <a:ext cx="9203267" cy="4544482"/>
          </a:xfrm>
        </p:spPr>
        <p:txBody>
          <a:bodyPr anchor="t" anchorCtr="0">
            <a:normAutofit/>
          </a:bodyPr>
          <a:lstStyle>
            <a:lvl1pPr>
              <a:lnSpc>
                <a:spcPts val="7900"/>
              </a:lnSpc>
              <a:defRPr sz="960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67" y="4715933"/>
            <a:ext cx="7986183" cy="1710268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subtitle style</a:t>
            </a: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238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317500"/>
            <a:ext cx="8223250" cy="965200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52564"/>
            <a:ext cx="7773988" cy="4910136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spcBef>
                <a:spcPts val="0"/>
              </a:spcBef>
              <a:buFont typeface="Arial" pitchFamily="34" charset="0"/>
              <a:buChar char="»"/>
              <a:defRPr sz="2000"/>
            </a:lvl2pPr>
            <a:lvl3pPr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–"/>
              <a:defRPr sz="1600"/>
            </a:lvl4pPr>
            <a:lvl5pP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684213" y="6410325"/>
            <a:ext cx="6240462" cy="4476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63575" y="1333500"/>
            <a:ext cx="3670300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838700" y="1333500"/>
            <a:ext cx="3619500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684212" y="2190750"/>
            <a:ext cx="3659187" cy="40957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829175" y="2190750"/>
            <a:ext cx="3629025" cy="40957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9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-7951"/>
            <a:ext cx="9144000" cy="68659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83C57C-80DA-45D5-BFE5-7583B8192761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524455"/>
            <a:ext cx="9469967" cy="3560764"/>
          </a:xfrm>
        </p:spPr>
        <p:txBody>
          <a:bodyPr anchor="t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7CA4806-5749-4579-93F3-C20A129D7CFD}" type="datetime1">
              <a:rPr lang="en-US">
                <a:solidFill>
                  <a:prstClr val="black"/>
                </a:solidFill>
              </a:rPr>
              <a:pPr/>
              <a:t>3/21/2016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0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pp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1457324"/>
            <a:ext cx="2097087" cy="1190625"/>
          </a:xfrm>
          <a:solidFill>
            <a:schemeClr val="accent5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705100" y="1457325"/>
            <a:ext cx="5753100" cy="1181100"/>
          </a:xfrm>
        </p:spPr>
        <p:txBody>
          <a:bodyPr/>
          <a:lstStyle>
            <a:lvl2pPr marL="285750" indent="-285750">
              <a:defRPr/>
            </a:lvl2pPr>
            <a:lvl3pPr marL="571500" indent="-285750">
              <a:defRPr/>
            </a:lvl3pPr>
            <a:lvl4pPr marL="914400" indent="-342900">
              <a:defRPr/>
            </a:lvl4pPr>
            <a:lvl5pPr marL="1200150" indent="-2857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 with bullets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57200" y="1333500"/>
            <a:ext cx="395287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686301" y="1333500"/>
            <a:ext cx="4000499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3550" y="2162175"/>
            <a:ext cx="3956050" cy="3971925"/>
          </a:xfrm>
        </p:spPr>
        <p:txBody>
          <a:bodyPr/>
          <a:lstStyle>
            <a:lvl1pPr marL="285750" indent="-285750">
              <a:buClr>
                <a:schemeClr val="accent2"/>
              </a:buClr>
              <a:buFont typeface="Arial" pitchFamily="34" charset="0"/>
              <a:buChar char="»"/>
              <a:defRPr sz="1600"/>
            </a:lvl1pPr>
            <a:lvl2pPr marL="685800" indent="-228600">
              <a:buFont typeface="Arial" pitchFamily="34" charset="0"/>
              <a:buChar char="•"/>
              <a:defRPr sz="1600"/>
            </a:lvl2pPr>
            <a:lvl3pPr>
              <a:buFont typeface="Arial" pitchFamily="34" charset="0"/>
              <a:buChar char="–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30750" y="2162175"/>
            <a:ext cx="3956050" cy="3971925"/>
          </a:xfrm>
        </p:spPr>
        <p:txBody>
          <a:bodyPr/>
          <a:lstStyle>
            <a:lvl1pPr marL="285750" indent="-285750">
              <a:buClr>
                <a:schemeClr val="accent2"/>
              </a:buClr>
              <a:buFont typeface="Arial" pitchFamily="34" charset="0"/>
              <a:buChar char="»"/>
              <a:defRPr sz="1600"/>
            </a:lvl1pPr>
            <a:lvl2pPr marL="685800" indent="-228600">
              <a:buFont typeface="Arial" pitchFamily="34" charset="0"/>
              <a:buChar char="•"/>
              <a:defRPr sz="1600"/>
            </a:lvl2pPr>
            <a:lvl3pPr>
              <a:buFont typeface="Arial" pitchFamily="34" charset="0"/>
              <a:buChar char="–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3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5613" y="1609725"/>
            <a:ext cx="8231187" cy="45529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2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column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76275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6"/>
          </p:nvPr>
        </p:nvSpPr>
        <p:spPr>
          <a:xfrm>
            <a:off x="3276600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5915025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84213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3284538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932488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2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3963" y="2076450"/>
            <a:ext cx="3003550" cy="2609850"/>
          </a:xfrm>
        </p:spPr>
        <p:txBody>
          <a:bodyPr/>
          <a:lstStyle>
            <a:lvl1pPr marL="171450" indent="-171450">
              <a:buClr>
                <a:schemeClr val="accent2"/>
              </a:buClr>
              <a:buFont typeface="Arial" pitchFamily="34" charset="0"/>
              <a:buChar char="»"/>
              <a:defRPr/>
            </a:lvl1pPr>
            <a:lvl2pPr>
              <a:buFont typeface="Arial" pitchFamily="34" charset="0"/>
              <a:buChar char="•"/>
              <a:defRPr baseline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5613" y="1619250"/>
            <a:ext cx="4392612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8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549" y="317500"/>
            <a:ext cx="8223251" cy="9652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452564"/>
            <a:ext cx="7773988" cy="4910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8225" y="6437640"/>
            <a:ext cx="457200" cy="3727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ctr" defTabSz="914400" rtl="0" eaLnBrk="1" latinLnBrk="0" hangingPunct="1">
              <a:defRPr lang="en-US" sz="2000" b="1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Group 278"/>
          <p:cNvGrpSpPr/>
          <p:nvPr/>
        </p:nvGrpSpPr>
        <p:grpSpPr>
          <a:xfrm>
            <a:off x="6995465" y="6486525"/>
            <a:ext cx="1426140" cy="287364"/>
            <a:chOff x="122238" y="4995863"/>
            <a:chExt cx="7208837" cy="14525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solidFill>
              <a:srgbClr val="60606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6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9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</p:grpSp>
      <p:sp>
        <p:nvSpPr>
          <p:cNvPr id="36" name="Footer Placeholder 35"/>
          <p:cNvSpPr>
            <a:spLocks noGrp="1"/>
          </p:cNvSpPr>
          <p:nvPr>
            <p:ph type="ftr" sz="quarter" idx="3"/>
          </p:nvPr>
        </p:nvSpPr>
        <p:spPr>
          <a:xfrm>
            <a:off x="463550" y="6410325"/>
            <a:ext cx="6461125" cy="4476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rgbClr val="60606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lang="en-US" sz="2400" b="1" i="0" kern="1200" cap="all" baseline="0" dirty="0" smtClean="0">
          <a:solidFill>
            <a:schemeClr val="tx1"/>
          </a:solidFill>
          <a:latin typeface="Arial Bold"/>
          <a:ea typeface="+mj-ea"/>
          <a:cs typeface="Arial Bold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itchFamily="34" charset="0"/>
        <a:buNone/>
        <a:defRPr lang="en-US" sz="2000" b="1" kern="1200" cap="none" baseline="0" dirty="0" smtClean="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Lucida Grande"/>
        <a:buChar char="»"/>
        <a:defRPr lang="en-US" sz="20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2pPr>
      <a:lvl3pPr marL="12001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itchFamily="34" charset="0"/>
        <a:buChar char="•"/>
        <a:defRPr lang="en-US" sz="18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657350" indent="-285750" algn="l" defTabSz="914400" rtl="0" eaLnBrk="1" latinLnBrk="0" hangingPunct="1">
        <a:spcBef>
          <a:spcPts val="0"/>
        </a:spcBef>
        <a:spcAft>
          <a:spcPts val="0"/>
        </a:spcAft>
        <a:buClr>
          <a:srgbClr val="F78E1E"/>
        </a:buClr>
        <a:buFont typeface="Arial" pitchFamily="34" charset="0"/>
        <a:buChar char="–"/>
        <a:defRPr lang="en-US" sz="16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4pPr>
      <a:lvl5pPr marL="21145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itchFamily="34" charset="0"/>
        <a:buChar char="–"/>
        <a:defRPr lang="en-US" sz="16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nydeviisquant01/pretty-good-sum/index.html" TargetMode="External"/><Relationship Id="rId2" Type="http://schemas.openxmlformats.org/officeDocument/2006/relationships/hyperlink" Target="https://bbgithub.dev.bloomberg.com/QDLA-infrastructure/pretty-good-su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Pretty good 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10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Sums with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Sums with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>
                <a:latin typeface="+mn-lt"/>
              </a:rPr>
              <a:t>OCaml</a:t>
            </a:r>
            <a:r>
              <a:rPr lang="en-US" b="0" dirty="0" smtClean="0">
                <a:latin typeface="+mn-lt"/>
              </a:rPr>
              <a:t> syntax: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type expr =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of 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| Add of expr * expr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Source Code Pro" panose="020B0509030403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Source Code Pro" panose="020B0509030403020204" pitchFamily="49" charset="0"/>
              </a:rPr>
              <a:t>e</a:t>
            </a:r>
            <a:r>
              <a:rPr lang="en-US" b="0" dirty="0" smtClean="0">
                <a:latin typeface="Source Code Pro" panose="020B0509030403020204" pitchFamily="49" charset="0"/>
              </a:rPr>
              <a:t>xpr</a:t>
            </a:r>
            <a:r>
              <a:rPr lang="en-US" b="0" dirty="0" smtClean="0">
                <a:latin typeface="+mn-lt"/>
              </a:rPr>
              <a:t> is a (recursive) sum type of two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The symbols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+mn-lt"/>
              </a:rPr>
              <a:t> and </a:t>
            </a:r>
            <a:r>
              <a:rPr lang="en-US" b="0" dirty="0" smtClean="0">
                <a:latin typeface="Source Code Pro" panose="020B0509030403020204" pitchFamily="49" charset="0"/>
              </a:rPr>
              <a:t>Add</a:t>
            </a:r>
            <a:r>
              <a:rPr lang="en-US" b="0" dirty="0" smtClean="0">
                <a:latin typeface="+mn-lt"/>
              </a:rPr>
              <a:t> are termed “constructors”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An example value of </a:t>
            </a:r>
            <a:r>
              <a:rPr lang="en-US" b="0" dirty="0" smtClean="0">
                <a:latin typeface="Source Code Pro" panose="020B0509030403020204" pitchFamily="49" charset="0"/>
              </a:rPr>
              <a:t>type expr </a:t>
            </a:r>
            <a:r>
              <a:rPr lang="en-US" b="0" dirty="0" smtClean="0">
                <a:latin typeface="+mn-lt"/>
              </a:rPr>
              <a:t>(</a:t>
            </a:r>
            <a:r>
              <a:rPr lang="en-US" b="0" i="1" dirty="0" smtClean="0">
                <a:latin typeface="+mn-lt"/>
              </a:rPr>
              <a:t>1 + (2 + 3</a:t>
            </a:r>
            <a:r>
              <a:rPr lang="en-US" b="0" i="1" dirty="0" smtClean="0">
                <a:latin typeface="+mn-lt"/>
              </a:rPr>
              <a:t>)</a:t>
            </a:r>
            <a:r>
              <a:rPr lang="en-US" b="0" dirty="0" smtClean="0">
                <a:latin typeface="+mn-lt"/>
              </a:rPr>
              <a:t>):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/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let e : expr = Add (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1, Add (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2,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3))</a:t>
            </a:r>
          </a:p>
          <a:p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deconstruction (match)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Sums are good where </a:t>
            </a:r>
            <a:r>
              <a:rPr lang="en-US" b="0" dirty="0" smtClean="0"/>
              <a:t>programming </a:t>
            </a:r>
            <a:r>
              <a:rPr lang="en-US" b="0" dirty="0" smtClean="0"/>
              <a:t>naturally proceeds </a:t>
            </a:r>
            <a:r>
              <a:rPr lang="en-US" b="0" dirty="0" smtClean="0"/>
              <a:t>via “case”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let evaluate (</a:t>
            </a:r>
            <a:r>
              <a:rPr lang="en-US" b="0" dirty="0" smtClean="0">
                <a:latin typeface="Source Code Pro" panose="020B0509030403020204" pitchFamily="49" charset="0"/>
              </a:rPr>
              <a:t>e : expr</a:t>
            </a:r>
            <a:r>
              <a:rPr lang="en-US" b="0" dirty="0" smtClean="0">
                <a:latin typeface="Source Code Pro" panose="020B0509030403020204" pitchFamily="49" charset="0"/>
              </a:rPr>
              <a:t>) : 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=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match</a:t>
            </a:r>
            <a:r>
              <a:rPr lang="en-US" b="0" dirty="0" smtClean="0">
                <a:latin typeface="Source Code Pro" panose="020B0509030403020204" pitchFamily="49" charset="0"/>
              </a:rPr>
              <a:t> e with</a:t>
            </a:r>
            <a:r>
              <a:rPr lang="en-US" b="0" dirty="0">
                <a:latin typeface="Source Code Pro" panose="020B0509030403020204" pitchFamily="49" charset="0"/>
              </a:rPr>
              <a:t/>
            </a:r>
            <a:br>
              <a:rPr lang="en-US" b="0" dirty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|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i</a:t>
            </a:r>
            <a:r>
              <a:rPr lang="en-US" b="0" dirty="0" smtClean="0">
                <a:latin typeface="Source Code Pro" panose="020B0509030403020204" pitchFamily="49" charset="0"/>
              </a:rPr>
              <a:t> -&gt; </a:t>
            </a:r>
            <a:r>
              <a:rPr lang="en-US" b="0" dirty="0" err="1" smtClean="0">
                <a:latin typeface="Source Code Pro" panose="020B0509030403020204" pitchFamily="49" charset="0"/>
              </a:rPr>
              <a:t>i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| Add (u, v) -&gt; (evaluate u) + (evaluate 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Lots of data structures are naturally expressible as sums</a:t>
            </a:r>
          </a:p>
          <a:p>
            <a:endParaRPr lang="en-US" b="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good sum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 “Pretty </a:t>
            </a:r>
            <a:r>
              <a:rPr lang="en-US" b="0" dirty="0" smtClean="0"/>
              <a:t>Good Sum” library </a:t>
            </a:r>
            <a:r>
              <a:rPr lang="en-US" b="0" dirty="0" smtClean="0"/>
              <a:t>brings sums </a:t>
            </a:r>
            <a:r>
              <a:rPr lang="en-US" b="0" dirty="0" smtClean="0"/>
              <a:t>with </a:t>
            </a:r>
            <a:r>
              <a:rPr lang="en-US" b="0" dirty="0" smtClean="0"/>
              <a:t>constructors to C++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Add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using expr = </a:t>
            </a:r>
            <a:r>
              <a:rPr lang="en-US" b="0" dirty="0" err="1" smtClean="0">
                <a:latin typeface="Source Code Pro" panose="020B0509030403020204" pitchFamily="49" charset="0"/>
              </a:rPr>
              <a:t>pgs</a:t>
            </a:r>
            <a:r>
              <a:rPr lang="en-US" b="0" dirty="0" smtClean="0">
                <a:latin typeface="Source Code Pro" panose="020B0509030403020204" pitchFamily="49" charset="0"/>
              </a:rPr>
              <a:t>::</a:t>
            </a:r>
            <a:r>
              <a:rPr lang="en-US" b="0" dirty="0" err="1" smtClean="0">
                <a:latin typeface="Source Code Pro" panose="020B0509030403020204" pitchFamily="49" charset="0"/>
              </a:rPr>
              <a:t>sum_type</a:t>
            </a:r>
            <a:r>
              <a:rPr lang="en-US" b="0" dirty="0" smtClean="0">
                <a:latin typeface="Source Code Pro" panose="020B0509030403020204" pitchFamily="49" charset="0"/>
              </a:rPr>
              <a:t>&lt;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,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recursive_wrapper</a:t>
            </a:r>
            <a:r>
              <a:rPr lang="en-US" b="0" dirty="0" smtClean="0">
                <a:latin typeface="Source Code Pro" panose="020B0509030403020204" pitchFamily="49" charset="0"/>
              </a:rPr>
              <a:t>&lt;Add</a:t>
            </a:r>
            <a:r>
              <a:rPr lang="en-US" b="0" dirty="0" smtClean="0">
                <a:latin typeface="Source Code Pro" panose="020B0509030403020204" pitchFamily="49" charset="0"/>
              </a:rPr>
              <a:t>&gt;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&gt;;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i</a:t>
            </a:r>
            <a:r>
              <a:rPr lang="en-US" b="0" dirty="0" smtClean="0">
                <a:latin typeface="Source Code Pro" panose="020B0509030403020204" pitchFamily="49" charset="0"/>
              </a:rPr>
              <a:t>; //…};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Add </a:t>
            </a:r>
            <a:r>
              <a:rPr lang="en-US" b="0" dirty="0" smtClean="0">
                <a:latin typeface="Source Code Pro" panose="020B0509030403020204" pitchFamily="49" charset="0"/>
              </a:rPr>
              <a:t>{expr l; expr r; //…};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An example value of </a:t>
            </a:r>
            <a:r>
              <a:rPr lang="en-US" b="0" dirty="0">
                <a:latin typeface="Source Code Pro" panose="020B0509030403020204" pitchFamily="49" charset="0"/>
              </a:rPr>
              <a:t>type expr </a:t>
            </a:r>
            <a:r>
              <a:rPr lang="en-US" b="0" dirty="0"/>
              <a:t>(</a:t>
            </a:r>
            <a:r>
              <a:rPr lang="en-US" b="0" i="1" dirty="0"/>
              <a:t>1 + (2 + 3</a:t>
            </a:r>
            <a:r>
              <a:rPr lang="en-US" b="0" i="1" dirty="0" smtClean="0"/>
              <a:t>)</a:t>
            </a:r>
            <a:r>
              <a:rPr lang="en-US" b="0" dirty="0" smtClean="0"/>
              <a:t>):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>
                <a:latin typeface="Source Code Pro" panose="020B0509030403020204" pitchFamily="49" charset="0"/>
              </a:rPr>
              <a:t>expr e{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constructor&lt;Add&gt;{},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1},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expr{constructor&lt;Add&gt;{},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 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2},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 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3}}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};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Verbose. We can do better…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14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syntactic verbosity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An example value of </a:t>
            </a:r>
            <a:r>
              <a:rPr lang="en-US" b="0" dirty="0">
                <a:latin typeface="Source Code Pro" panose="020B0509030403020204" pitchFamily="49" charset="0"/>
              </a:rPr>
              <a:t>type expr </a:t>
            </a:r>
            <a:r>
              <a:rPr lang="en-US" b="0" dirty="0"/>
              <a:t>(</a:t>
            </a:r>
            <a:r>
              <a:rPr lang="en-US" b="0" i="1" dirty="0"/>
              <a:t>1 + (2 + 3)</a:t>
            </a:r>
            <a:r>
              <a:rPr lang="en-US" b="0" dirty="0"/>
              <a:t>):</a:t>
            </a:r>
            <a:br>
              <a:rPr lang="en-US" b="0" dirty="0"/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//Factory functions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expr 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</a:t>
            </a:r>
            <a:r>
              <a:rPr lang="en-US" b="0" dirty="0" err="1">
                <a:latin typeface="Source Code Pro" panose="020B0509030403020204" pitchFamily="49" charset="0"/>
              </a:rPr>
              <a:t>int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i</a:t>
            </a:r>
            <a:r>
              <a:rPr lang="en-US" b="0" dirty="0">
                <a:latin typeface="Source Code Pro" panose="020B0509030403020204" pitchFamily="49" charset="0"/>
              </a:rPr>
              <a:t>) {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</a:t>
            </a:r>
            <a:r>
              <a:rPr lang="en-US" b="0" dirty="0" smtClean="0">
                <a:latin typeface="Source Code Pro" panose="020B0509030403020204" pitchFamily="49" charset="0"/>
              </a:rPr>
              <a:t>expr{constructor&lt;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</a:t>
            </a:r>
            <a:r>
              <a:rPr lang="en-US" b="0" dirty="0" err="1">
                <a:latin typeface="Source Code Pro" panose="020B0509030403020204" pitchFamily="49" charset="0"/>
              </a:rPr>
              <a:t>i</a:t>
            </a:r>
            <a:r>
              <a:rPr lang="en-US" b="0" dirty="0">
                <a:latin typeface="Source Code Pro" panose="020B0509030403020204" pitchFamily="49" charset="0"/>
              </a:rPr>
              <a:t>};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expr add (expr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u, expr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v) {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</a:t>
            </a:r>
            <a:r>
              <a:rPr lang="en-US" b="0" dirty="0" smtClean="0">
                <a:latin typeface="Source Code Pro" panose="020B0509030403020204" pitchFamily="49" charset="0"/>
              </a:rPr>
              <a:t>expr{constructor&lt;Add</a:t>
            </a:r>
            <a:r>
              <a:rPr lang="en-US" b="0" dirty="0">
                <a:latin typeface="Source Code Pro" panose="020B0509030403020204" pitchFamily="49" charset="0"/>
              </a:rPr>
              <a:t>&gt;{}, u, v}; 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}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expr </a:t>
            </a:r>
            <a:r>
              <a:rPr lang="en-US" b="0" dirty="0">
                <a:latin typeface="Source Code Pro" panose="020B0509030403020204" pitchFamily="49" charset="0"/>
              </a:rPr>
              <a:t>e = </a:t>
            </a:r>
            <a:r>
              <a:rPr lang="en-US" b="0" dirty="0" smtClean="0">
                <a:latin typeface="Source Code Pro" panose="020B0509030403020204" pitchFamily="49" charset="0"/>
              </a:rPr>
              <a:t>add </a:t>
            </a:r>
            <a:r>
              <a:rPr lang="en-US" b="0" dirty="0">
                <a:latin typeface="Source Code Pro" panose="020B0509030403020204" pitchFamily="49" charset="0"/>
              </a:rPr>
              <a:t>(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(1), add (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(2), 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(3</a:t>
            </a:r>
            <a:r>
              <a:rPr lang="en-US" b="0" dirty="0" smtClean="0">
                <a:latin typeface="Source Code Pro" panose="020B0509030403020204" pitchFamily="49" charset="0"/>
              </a:rPr>
              <a:t>)));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Much better.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syntactic verbosity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Side note :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/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PGS sums are move aware. In production code, you would probably prefer to write something like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/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template &lt;class U, class V&gt;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expr </a:t>
            </a:r>
            <a:r>
              <a:rPr lang="en-US" b="0" dirty="0">
                <a:latin typeface="Source Code Pro" panose="020B0509030403020204" pitchFamily="49" charset="0"/>
              </a:rPr>
              <a:t>add </a:t>
            </a:r>
            <a:r>
              <a:rPr lang="en-US" b="0" dirty="0" smtClean="0">
                <a:latin typeface="Source Code Pro" panose="020B0509030403020204" pitchFamily="49" charset="0"/>
              </a:rPr>
              <a:t>(U&amp;&amp; </a:t>
            </a:r>
            <a:r>
              <a:rPr lang="en-US" b="0" dirty="0">
                <a:latin typeface="Source Code Pro" panose="020B0509030403020204" pitchFamily="49" charset="0"/>
              </a:rPr>
              <a:t>u, </a:t>
            </a:r>
            <a:r>
              <a:rPr lang="en-US" b="0" dirty="0" smtClean="0">
                <a:latin typeface="Source Code Pro" panose="020B0509030403020204" pitchFamily="49" charset="0"/>
              </a:rPr>
              <a:t>V&amp;&amp; </a:t>
            </a:r>
            <a:r>
              <a:rPr lang="en-US" b="0" dirty="0">
                <a:latin typeface="Source Code Pro" panose="020B0509030403020204" pitchFamily="49" charset="0"/>
              </a:rPr>
              <a:t>v) {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expr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constructor&lt;Add&gt;{}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, </a:t>
            </a: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 smtClean="0">
                <a:latin typeface="Source Code Pro" panose="020B0509030403020204" pitchFamily="49" charset="0"/>
              </a:rPr>
              <a:t>::forward&lt;U&gt;(u)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, </a:t>
            </a: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 smtClean="0">
                <a:latin typeface="Source Code Pro" panose="020B0509030403020204" pitchFamily="49" charset="0"/>
              </a:rPr>
              <a:t>::forward&lt;V&gt;(v)}; 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}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in order to get the benefit of move semantics where they apply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16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Deconstructing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evaluate (expr </a:t>
            </a:r>
            <a:r>
              <a:rPr lang="en-US" b="0" dirty="0" err="1" smtClean="0">
                <a:latin typeface="Source Code Pro" panose="020B0509030403020204" pitchFamily="49" charset="0"/>
              </a:rPr>
              <a:t>const</a:t>
            </a:r>
            <a:r>
              <a:rPr lang="en-US" b="0" dirty="0" smtClean="0">
                <a:latin typeface="Source Code Pro" panose="020B0509030403020204" pitchFamily="49" charset="0"/>
              </a:rPr>
              <a:t>&amp; e) {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return </a:t>
            </a:r>
            <a:r>
              <a:rPr lang="en-US" dirty="0" err="1" smtClean="0">
                <a:latin typeface="Source Code Pro" panose="020B0509030403020204" pitchFamily="49" charset="0"/>
              </a:rPr>
              <a:t>e.match</a:t>
            </a:r>
            <a:r>
              <a:rPr lang="en-US" dirty="0" smtClean="0">
                <a:latin typeface="Source Code Pro" panose="020B0509030403020204" pitchFamily="49" charset="0"/>
              </a:rPr>
              <a:t>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&gt; -&gt; 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(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[](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const</a:t>
            </a:r>
            <a:r>
              <a:rPr lang="en-US" b="0" dirty="0" smtClean="0">
                <a:latin typeface="Source Code Pro" panose="020B0509030403020204" pitchFamily="49" charset="0"/>
              </a:rPr>
              <a:t>&amp; n)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   return </a:t>
            </a:r>
            <a:r>
              <a:rPr lang="en-US" b="0" dirty="0" err="1" smtClean="0">
                <a:latin typeface="Source Code Pro" panose="020B0509030403020204" pitchFamily="49" charset="0"/>
              </a:rPr>
              <a:t>n.i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},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[](Add </a:t>
            </a:r>
            <a:r>
              <a:rPr lang="en-US" b="0" dirty="0" err="1" smtClean="0">
                <a:latin typeface="Source Code Pro" panose="020B0509030403020204" pitchFamily="49" charset="0"/>
              </a:rPr>
              <a:t>const</a:t>
            </a:r>
            <a:r>
              <a:rPr lang="en-US" b="0" dirty="0" smtClean="0">
                <a:latin typeface="Source Code Pro" panose="020B0509030403020204" pitchFamily="49" charset="0"/>
              </a:rPr>
              <a:t>&amp; op)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  return evaluate (</a:t>
            </a:r>
            <a:r>
              <a:rPr lang="en-US" b="0" dirty="0" err="1" smtClean="0">
                <a:latin typeface="Source Code Pro" panose="020B0509030403020204" pitchFamily="49" charset="0"/>
              </a:rPr>
              <a:t>op.l</a:t>
            </a:r>
            <a:r>
              <a:rPr lang="en-US" b="0" dirty="0" smtClean="0">
                <a:latin typeface="Source Code Pro" panose="020B0509030403020204" pitchFamily="49" charset="0"/>
              </a:rPr>
              <a:t>) + evaluate (</a:t>
            </a:r>
            <a:r>
              <a:rPr lang="en-US" b="0" dirty="0" err="1" smtClean="0">
                <a:latin typeface="Source Code Pro" panose="020B0509030403020204" pitchFamily="49" charset="0"/>
              </a:rPr>
              <a:t>op.r</a:t>
            </a:r>
            <a:r>
              <a:rPr lang="en-US" b="0" dirty="0" smtClean="0">
                <a:latin typeface="Source Code Pro" panose="020B0509030403020204" pitchFamily="49" charset="0"/>
              </a:rPr>
              <a:t>);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}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);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</a:t>
            </a: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17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18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In some contexts, the full generality of </a:t>
            </a:r>
            <a:r>
              <a:rPr lang="en-US" dirty="0" smtClean="0">
                <a:latin typeface="Source Code Pro" panose="020B0509030403020204" pitchFamily="49" charset="0"/>
              </a:rPr>
              <a:t>match&lt;&gt;</a:t>
            </a:r>
            <a:r>
              <a:rPr lang="en-US" b="0" dirty="0" smtClean="0">
                <a:latin typeface="+mn-lt"/>
              </a:rPr>
              <a:t> is more than needed e.g.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endParaRPr lang="en-US" dirty="0" smtClean="0">
              <a:latin typeface="+mn-lt"/>
            </a:endParaRPr>
          </a:p>
          <a:p>
            <a:r>
              <a:rPr lang="pt-BR" b="0" dirty="0">
                <a:latin typeface="Source Code Pro" panose="020B0509030403020204" pitchFamily="49" charset="0"/>
              </a:rPr>
              <a:t> if (e.is&lt;Num&gt; ()) {</a:t>
            </a:r>
          </a:p>
          <a:p>
            <a:r>
              <a:rPr lang="pt-BR" b="0" dirty="0">
                <a:latin typeface="Source Code Pro" panose="020B0509030403020204" pitchFamily="49" charset="0"/>
              </a:rPr>
              <a:t>    E_num const&amp; n = pgs::get&lt;Num&gt; (e);</a:t>
            </a:r>
          </a:p>
          <a:p>
            <a:r>
              <a:rPr lang="pt-BR" b="0" dirty="0">
                <a:latin typeface="Source Code Pro" panose="020B0509030403020204" pitchFamily="49" charset="0"/>
              </a:rPr>
              <a:t>    // ... do something with n</a:t>
            </a:r>
          </a:p>
          <a:p>
            <a:r>
              <a:rPr lang="pt-BR" b="0" dirty="0">
                <a:latin typeface="Source Code Pro" panose="020B0509030403020204" pitchFamily="49" charset="0"/>
              </a:rPr>
              <a:t>  }</a:t>
            </a: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3250" cy="965200"/>
          </a:xfrm>
        </p:spPr>
        <p:txBody>
          <a:bodyPr/>
          <a:lstStyle/>
          <a:p>
            <a:r>
              <a:rPr lang="en-US" dirty="0" smtClean="0"/>
              <a:t>Example :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Consider a pointer : either it is </a:t>
            </a:r>
            <a:r>
              <a:rPr lang="en-US" b="0" dirty="0" err="1" smtClean="0">
                <a:latin typeface="Source Code Pro" panose="020B0509030403020204" pitchFamily="49" charset="0"/>
              </a:rPr>
              <a:t>nullptr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+mn-lt"/>
              </a:rPr>
              <a:t>or, it can be dereferenced</a:t>
            </a:r>
            <a:br>
              <a:rPr lang="en-US" b="0" dirty="0" smtClean="0">
                <a:latin typeface="+mn-lt"/>
              </a:rPr>
            </a:b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Types </a:t>
            </a:r>
            <a:r>
              <a:rPr lang="en-US" b="0" dirty="0" smtClean="0">
                <a:latin typeface="Source Code Pro" panose="020B0509030403020204" pitchFamily="49" charset="0"/>
              </a:rPr>
              <a:t>boost::optional&lt;T&gt;</a:t>
            </a:r>
            <a:r>
              <a:rPr lang="en-US" b="0" dirty="0" smtClean="0">
                <a:latin typeface="+mn-lt"/>
              </a:rPr>
              <a:t> and </a:t>
            </a:r>
            <a:r>
              <a:rPr lang="en-US" b="0" dirty="0" err="1" smtClean="0">
                <a:latin typeface="Source Code Pro" panose="020B0509030403020204" pitchFamily="49" charset="0"/>
              </a:rPr>
              <a:t>bdet_NullableValue</a:t>
            </a:r>
            <a:r>
              <a:rPr lang="en-US" b="0" dirty="0" smtClean="0">
                <a:latin typeface="Source Code Pro" panose="020B0509030403020204" pitchFamily="49" charset="0"/>
              </a:rPr>
              <a:t>&lt;T&gt; ha</a:t>
            </a:r>
            <a:r>
              <a:rPr lang="en-US" b="0" dirty="0" smtClean="0">
                <a:latin typeface="+mn-lt"/>
              </a:rPr>
              <a:t>ve similar semantics : either a given instance is a valid </a:t>
            </a:r>
            <a:r>
              <a:rPr lang="en-US" b="0" dirty="0" smtClean="0">
                <a:latin typeface="Source Code Pro" panose="020B0509030403020204" pitchFamily="49" charset="0"/>
              </a:rPr>
              <a:t>T </a:t>
            </a:r>
            <a:r>
              <a:rPr lang="en-US" b="0" dirty="0" smtClean="0">
                <a:latin typeface="+mn-lt"/>
              </a:rPr>
              <a:t>or is </a:t>
            </a:r>
            <a:r>
              <a:rPr lang="en-US" b="0" dirty="0" smtClean="0">
                <a:latin typeface="Source Code Pro" panose="020B0509030403020204" pitchFamily="49" charset="0"/>
              </a:rPr>
              <a:t>“missing”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Such types are sums with two cases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/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type ‘a option = Some of ‘a | None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endParaRPr lang="en-US" b="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20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 C++ using pretty good sums we can implement </a:t>
            </a:r>
            <a:r>
              <a:rPr lang="el-GR" b="0" dirty="0" smtClean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option </a:t>
            </a:r>
            <a:r>
              <a:rPr lang="en-US" b="0" dirty="0" smtClean="0">
                <a:latin typeface="+mn-lt"/>
              </a:rPr>
              <a:t>like this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T&gt;</a:t>
            </a: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Some {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T </a:t>
            </a:r>
            <a:r>
              <a:rPr lang="en-US" b="0" dirty="0">
                <a:latin typeface="Source Code Pro" panose="020B0509030403020204" pitchFamily="49" charset="0"/>
              </a:rPr>
              <a:t>data; 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//</a:t>
            </a:r>
            <a:r>
              <a:rPr lang="en-US" b="0" dirty="0" err="1" smtClean="0">
                <a:latin typeface="Source Code Pro" panose="020B0509030403020204" pitchFamily="49" charset="0"/>
              </a:rPr>
              <a:t>ctor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};</a:t>
            </a:r>
            <a:endParaRPr lang="en-US" b="0" dirty="0">
              <a:latin typeface="Source Code Pro" panose="020B0509030403020204" pitchFamily="49" charset="0"/>
            </a:endParaRP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None {};</a:t>
            </a:r>
            <a:endParaRPr lang="en-US" b="0" dirty="0">
              <a:latin typeface="Source Code Pro" panose="020B0509030403020204" pitchFamily="49" charset="0"/>
            </a:endParaRP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template&lt;class </a:t>
            </a:r>
            <a:r>
              <a:rPr lang="en-US" b="0" dirty="0">
                <a:latin typeface="Source Code Pro" panose="020B0509030403020204" pitchFamily="49" charset="0"/>
              </a:rPr>
              <a:t>T&gt;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using option = </a:t>
            </a:r>
            <a:r>
              <a:rPr lang="en-US" b="0" dirty="0" err="1" smtClean="0">
                <a:latin typeface="Source Code Pro" panose="020B0509030403020204" pitchFamily="49" charset="0"/>
              </a:rPr>
              <a:t>sum_type</a:t>
            </a:r>
            <a:r>
              <a:rPr lang="en-US" b="0" dirty="0" smtClean="0">
                <a:latin typeface="Source Code Pro" panose="020B0509030403020204" pitchFamily="49" charset="0"/>
              </a:rPr>
              <a:t>&lt;Some&lt;T</a:t>
            </a:r>
            <a:r>
              <a:rPr lang="en-US" b="0" dirty="0">
                <a:latin typeface="Source Code Pro" panose="020B0509030403020204" pitchFamily="49" charset="0"/>
              </a:rPr>
              <a:t>&gt;, N</a:t>
            </a:r>
            <a:r>
              <a:rPr lang="en-US" b="0" dirty="0" smtClean="0">
                <a:latin typeface="Source Code Pro" panose="020B0509030403020204" pitchFamily="49" charset="0"/>
              </a:rPr>
              <a:t>one&gt;;</a:t>
            </a:r>
            <a:endParaRPr lang="en-US" b="0" dirty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functional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Lists are empty or non empty sequences of elements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type </a:t>
            </a:r>
            <a:r>
              <a:rPr lang="el-GR" b="0" dirty="0" smtClean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list = Nil | Cons of </a:t>
            </a:r>
            <a:r>
              <a:rPr lang="el-GR" b="0" dirty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* </a:t>
            </a:r>
            <a:r>
              <a:rPr lang="el-GR" b="0" dirty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list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functional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dirty="0"/>
              <a:t>In C++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>
                <a:latin typeface="Source Code Pro" panose="020B0509030403020204" pitchFamily="49" charset="0"/>
              </a:rPr>
              <a:t> template &lt;class T&gt; </a:t>
            </a:r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cons_t</a:t>
            </a:r>
            <a:r>
              <a:rPr lang="en-US" b="0" dirty="0">
                <a:latin typeface="Source Code Pro" panose="020B0509030403020204" pitchFamily="49" charset="0"/>
              </a:rPr>
              <a:t>; // Case 1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nil_t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{};  // Case 2</a:t>
            </a:r>
          </a:p>
          <a:p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</a:t>
            </a:r>
            <a:r>
              <a:rPr lang="en-US" b="0" dirty="0" smtClean="0">
                <a:latin typeface="Source Code Pro" panose="020B0509030403020204" pitchFamily="49" charset="0"/>
              </a:rPr>
              <a:t>T&gt; using </a:t>
            </a:r>
            <a:r>
              <a:rPr lang="en-US" b="0" dirty="0">
                <a:latin typeface="Source Code Pro" panose="020B0509030403020204" pitchFamily="49" charset="0"/>
              </a:rPr>
              <a:t>list = </a:t>
            </a:r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sum_type</a:t>
            </a:r>
            <a:r>
              <a:rPr lang="en-US" b="0" dirty="0" smtClean="0">
                <a:latin typeface="Source Code Pro" panose="020B0509030403020204" pitchFamily="49" charset="0"/>
              </a:rPr>
              <a:t> &lt;</a:t>
            </a:r>
            <a:r>
              <a:rPr lang="en-US" b="0" dirty="0" err="1" smtClean="0">
                <a:latin typeface="Source Code Pro" panose="020B0509030403020204" pitchFamily="49" charset="0"/>
              </a:rPr>
              <a:t>recursive_wrapper</a:t>
            </a:r>
            <a:r>
              <a:rPr lang="en-US" b="0" dirty="0" smtClean="0">
                <a:latin typeface="Source Code Pro" panose="020B0509030403020204" pitchFamily="49" charset="0"/>
              </a:rPr>
              <a:t>&lt;</a:t>
            </a:r>
            <a:r>
              <a:rPr lang="en-US" b="0" dirty="0" err="1" smtClean="0">
                <a:latin typeface="Source Code Pro" panose="020B0509030403020204" pitchFamily="49" charset="0"/>
              </a:rPr>
              <a:t>cons_t</a:t>
            </a:r>
            <a:r>
              <a:rPr lang="en-US" b="0" dirty="0" smtClean="0">
                <a:latin typeface="Source Code Pro" panose="020B0509030403020204" pitchFamily="49" charset="0"/>
              </a:rPr>
              <a:t>&lt;T</a:t>
            </a:r>
            <a:r>
              <a:rPr lang="en-US" b="0" dirty="0">
                <a:latin typeface="Source Code Pro" panose="020B0509030403020204" pitchFamily="49" charset="0"/>
              </a:rPr>
              <a:t>&gt;&gt;, </a:t>
            </a:r>
            <a:r>
              <a:rPr lang="en-US" b="0" dirty="0" err="1">
                <a:latin typeface="Source Code Pro" panose="020B0509030403020204" pitchFamily="49" charset="0"/>
              </a:rPr>
              <a:t>nil_t</a:t>
            </a:r>
            <a:r>
              <a:rPr lang="en-US" b="0" dirty="0">
                <a:latin typeface="Source Code Pro" panose="020B0509030403020204" pitchFamily="49" charset="0"/>
              </a:rPr>
              <a:t>&gt;;</a:t>
            </a:r>
            <a:br>
              <a:rPr lang="en-US" b="0" dirty="0">
                <a:latin typeface="Source Code Pro" panose="020B0509030403020204" pitchFamily="49" charset="0"/>
              </a:rPr>
            </a:br>
            <a:r>
              <a:rPr lang="en-US" b="0" dirty="0">
                <a:latin typeface="Source Code Pro" panose="020B0509030403020204" pitchFamily="49" charset="0"/>
              </a:rPr>
              <a:t/>
            </a:r>
            <a:br>
              <a:rPr lang="en-US" b="0" dirty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T&gt; </a:t>
            </a:r>
          </a:p>
          <a:p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cons_t</a:t>
            </a:r>
            <a:r>
              <a:rPr lang="en-US" b="0" dirty="0">
                <a:latin typeface="Source Code Pro" panose="020B0509030403020204" pitchFamily="49" charset="0"/>
              </a:rPr>
              <a:t> {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>
                <a:latin typeface="Source Code Pro" panose="020B0509030403020204" pitchFamily="49" charset="0"/>
              </a:rPr>
              <a:t>T </a:t>
            </a:r>
            <a:r>
              <a:rPr lang="en-US" b="0" dirty="0" err="1">
                <a:latin typeface="Source Code Pro" panose="020B0509030403020204" pitchFamily="49" charset="0"/>
              </a:rPr>
              <a:t>hd</a:t>
            </a:r>
            <a:r>
              <a:rPr lang="en-US" b="0" dirty="0">
                <a:latin typeface="Source Code Pro" panose="020B0509030403020204" pitchFamily="49" charset="0"/>
              </a:rPr>
              <a:t>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>
                <a:latin typeface="Source Code Pro" panose="020B0509030403020204" pitchFamily="49" charset="0"/>
              </a:rPr>
              <a:t>list&lt;T&gt; </a:t>
            </a:r>
            <a:r>
              <a:rPr lang="en-US" b="0" dirty="0" err="1">
                <a:latin typeface="Source Code Pro" panose="020B0509030403020204" pitchFamily="49" charset="0"/>
              </a:rPr>
              <a:t>tl</a:t>
            </a:r>
            <a:r>
              <a:rPr lang="en-US" b="0" dirty="0">
                <a:latin typeface="Source Code Pro" panose="020B0509030403020204" pitchFamily="49" charset="0"/>
              </a:rPr>
              <a:t>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// </a:t>
            </a:r>
            <a:r>
              <a:rPr lang="en-US" b="0" dirty="0" err="1" smtClean="0">
                <a:latin typeface="Source Code Pro" panose="020B0509030403020204" pitchFamily="49" charset="0"/>
              </a:rPr>
              <a:t>ctors</a:t>
            </a:r>
            <a:r>
              <a:rPr lang="en-US" b="0" dirty="0" smtClean="0">
                <a:latin typeface="Source Code Pro" panose="020B0509030403020204" pitchFamily="49" charset="0"/>
              </a:rPr>
              <a:t>…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 err="1" smtClean="0"/>
              <a:t>OCaml</a:t>
            </a:r>
            <a:r>
              <a:rPr lang="en-US" b="0" dirty="0" smtClean="0"/>
              <a:t>,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type (</a:t>
            </a:r>
            <a:r>
              <a:rPr lang="el-GR" b="0" dirty="0" smtClean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, </a:t>
            </a:r>
            <a:r>
              <a:rPr lang="el-GR" b="0" dirty="0" smtClean="0">
                <a:latin typeface="Times New Roman"/>
                <a:cs typeface="Times New Roman"/>
              </a:rPr>
              <a:t>β</a:t>
            </a:r>
            <a:r>
              <a:rPr lang="en-US" b="0" dirty="0" smtClean="0">
                <a:latin typeface="Source Code Pro" panose="020B0509030403020204" pitchFamily="49" charset="0"/>
              </a:rPr>
              <a:t>) tree = 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  Empty 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| Node of (</a:t>
            </a:r>
            <a:r>
              <a:rPr lang="el-GR" b="0" dirty="0" smtClean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* </a:t>
            </a:r>
            <a:r>
              <a:rPr lang="el-GR" b="0" dirty="0">
                <a:latin typeface="Times New Roman"/>
                <a:cs typeface="Times New Roman"/>
              </a:rPr>
              <a:t>β</a:t>
            </a:r>
            <a:r>
              <a:rPr lang="en-US" b="0" dirty="0" smtClean="0">
                <a:latin typeface="Source Code Pro" panose="020B0509030403020204" pitchFamily="49" charset="0"/>
              </a:rPr>
              <a:t>) * </a:t>
            </a:r>
            <a:r>
              <a:rPr lang="en-US" b="0" dirty="0">
                <a:latin typeface="Source Code Pro" panose="020B0509030403020204" pitchFamily="49" charset="0"/>
              </a:rPr>
              <a:t>(</a:t>
            </a:r>
            <a:r>
              <a:rPr lang="el-GR" b="0" dirty="0"/>
              <a:t>α</a:t>
            </a:r>
            <a:r>
              <a:rPr lang="en-US" b="0" dirty="0">
                <a:latin typeface="Source Code Pro" panose="020B0509030403020204" pitchFamily="49" charset="0"/>
              </a:rPr>
              <a:t> * </a:t>
            </a:r>
            <a:r>
              <a:rPr lang="el-GR" b="0" dirty="0">
                <a:latin typeface="Times New Roman"/>
                <a:cs typeface="Times New Roman"/>
              </a:rPr>
              <a:t>β</a:t>
            </a:r>
            <a:r>
              <a:rPr lang="en-US" b="0" dirty="0">
                <a:latin typeface="Source Code Pro" panose="020B0509030403020204" pitchFamily="49" charset="0"/>
              </a:rPr>
              <a:t>) </a:t>
            </a:r>
            <a:r>
              <a:rPr lang="en-US" b="0" dirty="0" smtClean="0">
                <a:latin typeface="Source Code Pro" panose="020B0509030403020204" pitchFamily="49" charset="0"/>
              </a:rPr>
              <a:t>tree * </a:t>
            </a:r>
            <a:r>
              <a:rPr lang="en-US" b="0" dirty="0">
                <a:latin typeface="Source Code Pro" panose="020B0509030403020204" pitchFamily="49" charset="0"/>
              </a:rPr>
              <a:t>(</a:t>
            </a:r>
            <a:r>
              <a:rPr lang="el-GR" b="0" dirty="0"/>
              <a:t>α</a:t>
            </a:r>
            <a:r>
              <a:rPr lang="en-US" b="0" dirty="0">
                <a:latin typeface="Source Code Pro" panose="020B0509030403020204" pitchFamily="49" charset="0"/>
              </a:rPr>
              <a:t> * </a:t>
            </a:r>
            <a:r>
              <a:rPr lang="el-GR" b="0" dirty="0">
                <a:latin typeface="Times New Roman"/>
                <a:cs typeface="Times New Roman"/>
              </a:rPr>
              <a:t>β</a:t>
            </a:r>
            <a:r>
              <a:rPr lang="en-US" b="0" dirty="0">
                <a:latin typeface="Source Code Pro" panose="020B0509030403020204" pitchFamily="49" charset="0"/>
              </a:rPr>
              <a:t>) </a:t>
            </a:r>
            <a:r>
              <a:rPr lang="en-US" b="0" dirty="0" smtClean="0">
                <a:latin typeface="Source Code Pro" panose="020B0509030403020204" pitchFamily="49" charset="0"/>
              </a:rPr>
              <a:t>tree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In C++,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empty_t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{};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T, class V&gt; </a:t>
            </a:r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node_t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</a:p>
          <a:p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K, class V&gt;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using tree = </a:t>
            </a:r>
            <a:r>
              <a:rPr lang="en-US" b="0" dirty="0" err="1">
                <a:latin typeface="Source Code Pro" panose="020B0509030403020204" pitchFamily="49" charset="0"/>
              </a:rPr>
              <a:t>sum_type</a:t>
            </a:r>
            <a:r>
              <a:rPr lang="en-US" b="0" dirty="0">
                <a:latin typeface="Source Code Pro" panose="020B0509030403020204" pitchFamily="49" charset="0"/>
              </a:rPr>
              <a:t> &lt;</a:t>
            </a:r>
            <a:r>
              <a:rPr lang="en-US" b="0" dirty="0" err="1">
                <a:latin typeface="Source Code Pro" panose="020B0509030403020204" pitchFamily="49" charset="0"/>
              </a:rPr>
              <a:t>empty_t</a:t>
            </a:r>
            <a:r>
              <a:rPr lang="en-US" b="0" dirty="0">
                <a:latin typeface="Source Code Pro" panose="020B0509030403020204" pitchFamily="49" charset="0"/>
              </a:rPr>
              <a:t>, </a:t>
            </a:r>
            <a:r>
              <a:rPr lang="en-US" b="0" dirty="0" err="1">
                <a:latin typeface="Source Code Pro" panose="020B0509030403020204" pitchFamily="49" charset="0"/>
              </a:rPr>
              <a:t>recursive_wrapper</a:t>
            </a:r>
            <a:r>
              <a:rPr lang="en-US" b="0" dirty="0">
                <a:latin typeface="Source Code Pro" panose="020B0509030403020204" pitchFamily="49" charset="0"/>
              </a:rPr>
              <a:t>&lt;</a:t>
            </a:r>
            <a:r>
              <a:rPr lang="en-US" b="0" dirty="0" err="1">
                <a:latin typeface="Source Code Pro" panose="020B0509030403020204" pitchFamily="49" charset="0"/>
              </a:rPr>
              <a:t>node_t</a:t>
            </a:r>
            <a:r>
              <a:rPr lang="en-US" b="0" dirty="0">
                <a:latin typeface="Source Code Pro" panose="020B0509030403020204" pitchFamily="49" charset="0"/>
              </a:rPr>
              <a:t>&lt;K, V&gt;&gt;&gt;;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24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Source Code Pro" panose="020B0509030403020204" pitchFamily="49" charset="0"/>
              </a:rPr>
              <a:t>template &lt;class K, class V&gt;</a:t>
            </a:r>
          </a:p>
          <a:p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node_t</a:t>
            </a:r>
            <a:r>
              <a:rPr lang="en-US" b="0" dirty="0">
                <a:latin typeface="Source Code Pro" panose="020B0509030403020204" pitchFamily="49" charset="0"/>
              </a:rPr>
              <a:t> {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using </a:t>
            </a:r>
            <a:r>
              <a:rPr lang="en-US" b="0" dirty="0" err="1">
                <a:latin typeface="Source Code Pro" panose="020B0509030403020204" pitchFamily="49" charset="0"/>
              </a:rPr>
              <a:t>tree_type</a:t>
            </a:r>
            <a:r>
              <a:rPr lang="en-US" b="0" dirty="0">
                <a:latin typeface="Source Code Pro" panose="020B0509030403020204" pitchFamily="49" charset="0"/>
              </a:rPr>
              <a:t> = tree&lt;K, V&gt;;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using </a:t>
            </a:r>
            <a:r>
              <a:rPr lang="en-US" b="0" dirty="0" err="1">
                <a:latin typeface="Source Code Pro" panose="020B0509030403020204" pitchFamily="49" charset="0"/>
              </a:rPr>
              <a:t>value_type</a:t>
            </a:r>
            <a:r>
              <a:rPr lang="en-US" b="0" dirty="0">
                <a:latin typeface="Source Code Pro" panose="020B0509030403020204" pitchFamily="49" charset="0"/>
              </a:rPr>
              <a:t> = </a:t>
            </a:r>
            <a:r>
              <a:rPr lang="en-US" b="0" dirty="0" err="1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::pair&lt;K, V&gt;; </a:t>
            </a: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value_type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>
                <a:latin typeface="Source Code Pro" panose="020B0509030403020204" pitchFamily="49" charset="0"/>
              </a:rPr>
              <a:t>data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tree_type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left_child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tree_type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right_child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//</a:t>
            </a:r>
            <a:r>
              <a:rPr lang="en-US" b="0" dirty="0" err="1" smtClean="0">
                <a:latin typeface="Source Code Pro" panose="020B0509030403020204" pitchFamily="49" charset="0"/>
              </a:rPr>
              <a:t>ctors</a:t>
            </a:r>
            <a:r>
              <a:rPr lang="en-US" b="0" dirty="0" smtClean="0">
                <a:latin typeface="Source Code Pro" panose="020B0509030403020204" pitchFamily="49" charset="0"/>
              </a:rPr>
              <a:t>...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};</a:t>
            </a: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26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23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“gotchas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There are a common mistakes made in client code that lead to highly inscrutable error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Before you issue a bug report, check for these (and remember </a:t>
            </a:r>
            <a:r>
              <a:rPr lang="en-US" b="0" i="1" dirty="0" smtClean="0"/>
              <a:t>“Always assume it’s your fault” – Jonathan </a:t>
            </a:r>
            <a:r>
              <a:rPr lang="en-US" b="0" i="1" dirty="0" err="1" smtClean="0"/>
              <a:t>Wakely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27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“gotchas”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Failure to mark single argument constructors explicit in the context of perfect forwarding</a:t>
            </a:r>
          </a:p>
          <a:p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T&gt;</a:t>
            </a: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some_t</a:t>
            </a:r>
            <a:r>
              <a:rPr lang="en-US" b="0" dirty="0">
                <a:latin typeface="Source Code Pro" panose="020B0509030403020204" pitchFamily="49" charset="0"/>
              </a:rPr>
              <a:t>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T data; 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template &lt;class U&gt;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</a:t>
            </a:r>
            <a:r>
              <a:rPr lang="en-US" dirty="0">
                <a:latin typeface="Source Code Pro" panose="020B0509030403020204" pitchFamily="49" charset="0"/>
              </a:rPr>
              <a:t>explicit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some_t</a:t>
            </a:r>
            <a:r>
              <a:rPr lang="en-US" b="0" dirty="0">
                <a:latin typeface="Source Code Pro" panose="020B0509030403020204" pitchFamily="49" charset="0"/>
              </a:rPr>
              <a:t> (U&amp;&amp; data) : </a:t>
            </a:r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data </a:t>
            </a:r>
            <a:r>
              <a:rPr lang="en-US" b="0" dirty="0">
                <a:latin typeface="Source Code Pro" panose="020B0509030403020204" pitchFamily="49" charset="0"/>
              </a:rPr>
              <a:t>{ </a:t>
            </a:r>
            <a:r>
              <a:rPr lang="en-US" b="0" dirty="0" err="1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::forward&lt;U&gt; (data) }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{}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};</a:t>
            </a:r>
          </a:p>
          <a:p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Of course, unless you actually want to encourage implicit behavior (bad), always mark your single argument constructors </a:t>
            </a:r>
            <a:r>
              <a:rPr lang="en-US" b="0" dirty="0" smtClean="0">
                <a:latin typeface="Source Code Pro" panose="020B0509030403020204" pitchFamily="49" charset="0"/>
              </a:rPr>
              <a:t>explicit</a:t>
            </a:r>
            <a:r>
              <a:rPr lang="en-US" b="0" dirty="0" smtClean="0">
                <a:latin typeface="+mn-lt"/>
              </a:rPr>
              <a:t>!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28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“</a:t>
            </a:r>
            <a:r>
              <a:rPr lang="en-US" dirty="0" smtClean="0"/>
              <a:t>gotchas”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Getting your type-math wrong in the presence of perfect forwarding</a:t>
            </a:r>
          </a:p>
          <a:p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//Wrong!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template &lt;class T&gt;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option&lt;T&gt; </a:t>
            </a:r>
            <a:r>
              <a:rPr lang="en-US" b="0" dirty="0">
                <a:latin typeface="Source Code Pro" panose="020B0509030403020204" pitchFamily="49" charset="0"/>
              </a:rPr>
              <a:t>some (T&amp;&amp; </a:t>
            </a:r>
            <a:r>
              <a:rPr lang="en-US" b="0" dirty="0" err="1">
                <a:latin typeface="Source Code Pro" panose="020B0509030403020204" pitchFamily="49" charset="0"/>
              </a:rPr>
              <a:t>val</a:t>
            </a:r>
            <a:r>
              <a:rPr lang="en-US" b="0" dirty="0">
                <a:latin typeface="Source Code Pro" panose="020B0509030403020204" pitchFamily="49" charset="0"/>
              </a:rPr>
              <a:t>) {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return option&lt;T&gt;{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constructor&lt;</a:t>
            </a:r>
            <a:r>
              <a:rPr lang="en-US" b="0" dirty="0" err="1" smtClean="0">
                <a:latin typeface="Source Code Pro" panose="020B0509030403020204" pitchFamily="49" charset="0"/>
              </a:rPr>
              <a:t>some_t</a:t>
            </a:r>
            <a:r>
              <a:rPr lang="en-US" b="0" dirty="0" smtClean="0">
                <a:latin typeface="Source Code Pro" panose="020B0509030403020204" pitchFamily="49" charset="0"/>
              </a:rPr>
              <a:t>&lt;T&gt;&gt;{},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</a:t>
            </a:r>
            <a:r>
              <a:rPr lang="en-US" b="0" dirty="0" smtClean="0">
                <a:latin typeface="Source Code Pro" panose="020B0509030403020204" pitchFamily="49" charset="0"/>
              </a:rPr>
              <a:t>forward&lt;T&gt; (</a:t>
            </a:r>
            <a:r>
              <a:rPr lang="en-US" b="0" dirty="0" err="1" smtClean="0">
                <a:latin typeface="Source Code Pro" panose="020B0509030403020204" pitchFamily="49" charset="0"/>
              </a:rPr>
              <a:t>val</a:t>
            </a:r>
            <a:r>
              <a:rPr lang="en-US" b="0" dirty="0">
                <a:latin typeface="Source Code Pro" panose="020B0509030403020204" pitchFamily="49" charset="0"/>
              </a:rPr>
              <a:t>)};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Source Code Pro" panose="020B0509030403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Why is this wrong?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data </a:t>
            </a:r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“</a:t>
            </a:r>
            <a:r>
              <a:rPr lang="en-US" dirty="0" smtClean="0"/>
              <a:t>gotchas”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>
              <a:latin typeface="Source Code Pro" panose="020B0509030403020204" pitchFamily="49" charset="0"/>
            </a:endParaRP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//Correct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T&gt;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option&lt;</a:t>
            </a:r>
            <a:r>
              <a:rPr lang="en-US" b="0" dirty="0" err="1" smtClean="0">
                <a:latin typeface="Source Code Pro" panose="020B0509030403020204" pitchFamily="49" charset="0"/>
              </a:rPr>
              <a:t>typename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 smtClean="0">
                <a:latin typeface="Source Code Pro" panose="020B0509030403020204" pitchFamily="49" charset="0"/>
              </a:rPr>
              <a:t>::decay&lt;T&gt;::type&gt; 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some </a:t>
            </a:r>
            <a:r>
              <a:rPr lang="en-US" b="0" dirty="0">
                <a:latin typeface="Source Code Pro" panose="020B0509030403020204" pitchFamily="49" charset="0"/>
              </a:rPr>
              <a:t>(T&amp;&amp; </a:t>
            </a:r>
            <a:r>
              <a:rPr lang="en-US" b="0" dirty="0" err="1">
                <a:latin typeface="Source Code Pro" panose="020B0509030403020204" pitchFamily="49" charset="0"/>
              </a:rPr>
              <a:t>val</a:t>
            </a:r>
            <a:r>
              <a:rPr lang="en-US" b="0" dirty="0">
                <a:latin typeface="Source Code Pro" panose="020B0509030403020204" pitchFamily="49" charset="0"/>
              </a:rPr>
              <a:t>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using t = </a:t>
            </a:r>
            <a:r>
              <a:rPr lang="en-US" b="0" dirty="0" err="1" smtClean="0">
                <a:latin typeface="Source Code Pro" panose="020B0509030403020204" pitchFamily="49" charset="0"/>
              </a:rPr>
              <a:t>typename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 smtClean="0">
                <a:latin typeface="Source Code Pro" panose="020B0509030403020204" pitchFamily="49" charset="0"/>
              </a:rPr>
              <a:t>::decay&lt;T&gt;::type;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 return option&lt;t</a:t>
            </a:r>
            <a:r>
              <a:rPr lang="en-US" b="0" dirty="0" smtClean="0">
                <a:latin typeface="Source Code Pro" panose="020B0509030403020204" pitchFamily="49" charset="0"/>
              </a:rPr>
              <a:t>&gt;{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constructor&lt;</a:t>
            </a:r>
            <a:r>
              <a:rPr lang="en-US" b="0" dirty="0" err="1" smtClean="0">
                <a:latin typeface="Source Code Pro" panose="020B0509030403020204" pitchFamily="49" charset="0"/>
              </a:rPr>
              <a:t>some_t</a:t>
            </a:r>
            <a:r>
              <a:rPr lang="en-US" b="0" dirty="0" smtClean="0">
                <a:latin typeface="Source Code Pro" panose="020B0509030403020204" pitchFamily="49" charset="0"/>
              </a:rPr>
              <a:t>&lt;t&gt;&gt;{},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</a:t>
            </a: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::forward&lt;T&gt; (</a:t>
            </a:r>
            <a:r>
              <a:rPr lang="en-US" b="0" dirty="0" err="1">
                <a:latin typeface="Source Code Pro" panose="020B0509030403020204" pitchFamily="49" charset="0"/>
              </a:rPr>
              <a:t>val</a:t>
            </a:r>
            <a:r>
              <a:rPr lang="en-US" b="0" dirty="0">
                <a:latin typeface="Source Code Pro" panose="020B0509030403020204" pitchFamily="49" charset="0"/>
              </a:rPr>
              <a:t>)};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30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“GOTCHAS”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Who can tell me what’s wrong with this?</a:t>
            </a:r>
          </a:p>
          <a:p>
            <a:endParaRPr lang="en-US" dirty="0" smtClean="0"/>
          </a:p>
          <a:p>
            <a:r>
              <a:rPr lang="en-US" b="0" dirty="0" smtClean="0">
                <a:latin typeface="Source Code Pro" panose="020B0509030403020204" pitchFamily="49" charset="0"/>
              </a:rPr>
              <a:t>//Wrong!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latin typeface="Source Code Pro" panose="020B0509030403020204" pitchFamily="49" charset="0"/>
              </a:rPr>
              <a:t>template &lt;class T&gt;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get (option&lt;T&gt;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 &amp; u)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</a:t>
            </a:r>
            <a:r>
              <a:rPr lang="en-US" b="0" dirty="0" err="1" smtClean="0">
                <a:latin typeface="Source Code Pro" panose="020B0509030403020204" pitchFamily="49" charset="0"/>
              </a:rPr>
              <a:t>u.match</a:t>
            </a:r>
            <a:r>
              <a:rPr lang="en-US" b="0" dirty="0" smtClean="0">
                <a:latin typeface="Source Code Pro" panose="020B0509030403020204" pitchFamily="49" charset="0"/>
              </a:rPr>
              <a:t>&lt;T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&amp;&gt; (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[](</a:t>
            </a:r>
            <a:r>
              <a:rPr lang="en-US" b="0" dirty="0" err="1">
                <a:latin typeface="Source Code Pro" panose="020B0509030403020204" pitchFamily="49" charset="0"/>
              </a:rPr>
              <a:t>some_t</a:t>
            </a:r>
            <a:r>
              <a:rPr lang="en-US" b="0" dirty="0">
                <a:latin typeface="Source Code Pro" panose="020B0509030403020204" pitchFamily="49" charset="0"/>
              </a:rPr>
              <a:t>&lt;T&gt;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o) -&gt; 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return </a:t>
            </a:r>
            <a:r>
              <a:rPr lang="en-US" b="0" dirty="0" err="1">
                <a:latin typeface="Source Code Pro" panose="020B0509030403020204" pitchFamily="49" charset="0"/>
              </a:rPr>
              <a:t>o.data</a:t>
            </a:r>
            <a:r>
              <a:rPr lang="en-US" b="0" dirty="0">
                <a:latin typeface="Source Code Pro" panose="020B0509030403020204" pitchFamily="49" charset="0"/>
              </a:rPr>
              <a:t>; </a:t>
            </a:r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},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  [](</a:t>
            </a:r>
            <a:r>
              <a:rPr lang="en-US" b="0" dirty="0" err="1">
                <a:latin typeface="Source Code Pro" panose="020B0509030403020204" pitchFamily="49" charset="0"/>
              </a:rPr>
              <a:t>none_t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&amp;) -&gt; 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 throw </a:t>
            </a:r>
            <a:r>
              <a:rPr lang="en-US" b="0" dirty="0" err="1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</a:t>
            </a:r>
            <a:r>
              <a:rPr lang="en-US" b="0" dirty="0" err="1">
                <a:latin typeface="Source Code Pro" panose="020B0509030403020204" pitchFamily="49" charset="0"/>
              </a:rPr>
              <a:t>runtime_error</a:t>
            </a:r>
            <a:r>
              <a:rPr lang="en-US" b="0" dirty="0">
                <a:latin typeface="Source Code Pro" panose="020B0509030403020204" pitchFamily="49" charset="0"/>
              </a:rPr>
              <a:t> {"get"}; </a:t>
            </a:r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}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 );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31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“GOTCHAS”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0" dirty="0" smtClean="0">
                <a:latin typeface="Source Code Pro" panose="020B0509030403020204" pitchFamily="49" charset="0"/>
              </a:rPr>
              <a:t>//Correct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latin typeface="Source Code Pro" panose="020B0509030403020204" pitchFamily="49" charset="0"/>
              </a:rPr>
              <a:t>template &lt;class T&gt;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get (option&lt;T&gt;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 &amp; u)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</a:t>
            </a:r>
            <a:r>
              <a:rPr lang="en-US" b="0" dirty="0" err="1" smtClean="0">
                <a:latin typeface="Source Code Pro" panose="020B0509030403020204" pitchFamily="49" charset="0"/>
              </a:rPr>
              <a:t>u.</a:t>
            </a:r>
            <a:r>
              <a:rPr lang="en-US" dirty="0" err="1" smtClean="0">
                <a:latin typeface="Source Code Pro" panose="020B0509030403020204" pitchFamily="49" charset="0"/>
              </a:rPr>
              <a:t>template</a:t>
            </a:r>
            <a:r>
              <a:rPr lang="en-US" b="0" dirty="0" smtClean="0">
                <a:latin typeface="Source Code Pro" panose="020B0509030403020204" pitchFamily="49" charset="0"/>
              </a:rPr>
              <a:t> match&lt;T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&amp;&gt; (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[](</a:t>
            </a:r>
            <a:r>
              <a:rPr lang="en-US" b="0" dirty="0" err="1">
                <a:latin typeface="Source Code Pro" panose="020B0509030403020204" pitchFamily="49" charset="0"/>
              </a:rPr>
              <a:t>some_t</a:t>
            </a:r>
            <a:r>
              <a:rPr lang="en-US" b="0" dirty="0">
                <a:latin typeface="Source Code Pro" panose="020B0509030403020204" pitchFamily="49" charset="0"/>
              </a:rPr>
              <a:t>&lt;T&gt;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o) -&gt; 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return </a:t>
            </a:r>
            <a:r>
              <a:rPr lang="en-US" b="0" dirty="0" err="1">
                <a:latin typeface="Source Code Pro" panose="020B0509030403020204" pitchFamily="49" charset="0"/>
              </a:rPr>
              <a:t>o.data</a:t>
            </a:r>
            <a:r>
              <a:rPr lang="en-US" b="0" dirty="0">
                <a:latin typeface="Source Code Pro" panose="020B0509030403020204" pitchFamily="49" charset="0"/>
              </a:rPr>
              <a:t>; </a:t>
            </a:r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},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  [](</a:t>
            </a:r>
            <a:r>
              <a:rPr lang="en-US" b="0" dirty="0" err="1">
                <a:latin typeface="Source Code Pro" panose="020B0509030403020204" pitchFamily="49" charset="0"/>
              </a:rPr>
              <a:t>none_t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&amp;) -&gt; 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 throw </a:t>
            </a:r>
            <a:r>
              <a:rPr lang="en-US" b="0" dirty="0" err="1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</a:t>
            </a:r>
            <a:r>
              <a:rPr lang="en-US" b="0" dirty="0" err="1">
                <a:latin typeface="Source Code Pro" panose="020B0509030403020204" pitchFamily="49" charset="0"/>
              </a:rPr>
              <a:t>runtime_error</a:t>
            </a:r>
            <a:r>
              <a:rPr lang="en-US" b="0" dirty="0">
                <a:latin typeface="Source Code Pro" panose="020B0509030403020204" pitchFamily="49" charset="0"/>
              </a:rPr>
              <a:t> {"get</a:t>
            </a:r>
            <a:r>
              <a:rPr lang="en-US" b="0" dirty="0" smtClean="0">
                <a:latin typeface="Source Code Pro" panose="020B0509030403020204" pitchFamily="49" charset="0"/>
              </a:rPr>
              <a:t>"};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}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 );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0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bbgithub.dev.bloomberg.com/QDLA-infrastructure/pretty-good-sum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Will soon be present in our Windows installer and DPKG</a:t>
            </a:r>
            <a:br>
              <a:rPr lang="en-US" i="1" dirty="0" smtClean="0"/>
            </a:b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Online documentation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nydeviisquant01/pretty-good-sum/index.html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34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Algebraic data types are a kind of composite type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That is, a type formed by combining types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There are two common classes of algebraic type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i="1" dirty="0" smtClean="0"/>
              <a:t>Products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Sums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terms product and sum (co-product) come from category theory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Examples of products in C++:</a:t>
            </a:r>
            <a:br>
              <a:rPr lang="en-US" dirty="0" smtClean="0"/>
            </a:b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Structure types e.g.</a:t>
            </a:r>
            <a:br>
              <a:rPr lang="en-US" dirty="0" smtClean="0"/>
            </a:br>
            <a:r>
              <a:rPr lang="en-US" dirty="0" err="1" smtClean="0">
                <a:latin typeface="Source Code Pro" panose="020B0509030403020204" pitchFamily="49" charset="0"/>
              </a:rPr>
              <a:t>struct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type_name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member_type1 member_name1;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member_type2 member_name2;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...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};</a:t>
            </a:r>
            <a:br>
              <a:rPr lang="en-US" dirty="0" smtClean="0">
                <a:latin typeface="Source Code Pro" panose="020B0509030403020204" pitchFamily="49" charset="0"/>
              </a:rPr>
            </a:br>
            <a:endParaRPr lang="en-US" dirty="0" smtClean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Tuple types e.g.</a:t>
            </a:r>
            <a:br>
              <a:rPr lang="en-US" dirty="0" smtClean="0">
                <a:latin typeface="+mn-lt"/>
              </a:rPr>
            </a:br>
            <a:r>
              <a:rPr lang="en-US" dirty="0" err="1" smtClean="0">
                <a:latin typeface="Source Code Pro" panose="020B0509030403020204" pitchFamily="49" charset="0"/>
              </a:rPr>
              <a:t>std</a:t>
            </a:r>
            <a:r>
              <a:rPr lang="en-US" dirty="0" smtClean="0">
                <a:latin typeface="Source Code Pro" panose="020B0509030403020204" pitchFamily="49" charset="0"/>
              </a:rPr>
              <a:t>::tuple&lt;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, double, </a:t>
            </a:r>
            <a:r>
              <a:rPr lang="en-US" dirty="0" err="1" smtClean="0">
                <a:latin typeface="Source Code Pro" panose="020B0509030403020204" pitchFamily="49" charset="0"/>
              </a:rPr>
              <a:t>std</a:t>
            </a:r>
            <a:r>
              <a:rPr lang="en-US" dirty="0" smtClean="0">
                <a:latin typeface="Source Code Pro" panose="020B0509030403020204" pitchFamily="49" charset="0"/>
              </a:rPr>
              <a:t>::string&gt;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Indeed, one can view structures as tuples where the fields are named for the corresponding projection function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Examples of sum types in C++: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Enumerated types e.g.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Source Code Pro" panose="020B0509030403020204" pitchFamily="49" charset="0"/>
              </a:rPr>
              <a:t>enum</a:t>
            </a:r>
            <a:r>
              <a:rPr lang="en-US" dirty="0" smtClean="0">
                <a:latin typeface="Source Code Pro" panose="020B0509030403020204" pitchFamily="49" charset="0"/>
              </a:rPr>
              <a:t> colors={red, blue, green};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/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/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switch (c) {</a:t>
            </a:r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case red: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case blue: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/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Discriminated union types </a:t>
            </a:r>
            <a:r>
              <a:rPr lang="en-US" dirty="0"/>
              <a:t>e.g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Source Code Pro" panose="020B0509030403020204" pitchFamily="49" charset="0"/>
              </a:rPr>
              <a:t>struct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poly_var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type;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union </a:t>
            </a:r>
            <a:r>
              <a:rPr lang="en-US" dirty="0">
                <a:latin typeface="Source Code Pro" panose="020B0509030403020204" pitchFamily="49" charset="0"/>
              </a:rPr>
              <a:t>{ 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w;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  double </a:t>
            </a:r>
            <a:r>
              <a:rPr lang="en-US" dirty="0" err="1">
                <a:latin typeface="Source Code Pro" panose="020B0509030403020204" pitchFamily="49" charset="0"/>
              </a:rPr>
              <a:t>num</a:t>
            </a:r>
            <a:r>
              <a:rPr lang="en-US" dirty="0">
                <a:latin typeface="Source Code Pro" panose="020B0509030403020204" pitchFamily="49" charset="0"/>
              </a:rPr>
              <a:t>;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  char</a:t>
            </a:r>
            <a:r>
              <a:rPr lang="en-US" dirty="0">
                <a:latin typeface="Source Code Pro" panose="020B0509030403020204" pitchFamily="49" charset="0"/>
              </a:rPr>
              <a:t>* </a:t>
            </a:r>
            <a:r>
              <a:rPr lang="en-US" dirty="0" err="1">
                <a:latin typeface="Source Code Pro" panose="020B0509030403020204" pitchFamily="49" charset="0"/>
              </a:rPr>
              <a:t>str</a:t>
            </a:r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} </a:t>
            </a:r>
            <a:r>
              <a:rPr lang="en-US" dirty="0" err="1" smtClean="0">
                <a:latin typeface="Source Code Pro" panose="020B0509030403020204" pitchFamily="49" charset="0"/>
              </a:rPr>
              <a:t>val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};</a:t>
            </a:r>
            <a:endParaRPr lang="en-US" dirty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Source Code Pro" panose="020B0509030403020204" pitchFamily="49" charset="0"/>
              </a:rPr>
              <a:t>boost</a:t>
            </a:r>
            <a:r>
              <a:rPr lang="en-US" dirty="0">
                <a:latin typeface="Source Code Pro" panose="020B0509030403020204" pitchFamily="49" charset="0"/>
              </a:rPr>
              <a:t>::variant&lt;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, double, char*&gt;</a:t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 smtClean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ource Code Pro" panose="020B0509030403020204" pitchFamily="49" charset="0"/>
              </a:rPr>
              <a:t>bdetu_Variant</a:t>
            </a:r>
            <a:r>
              <a:rPr lang="en-US" dirty="0" smtClean="0">
                <a:latin typeface="Source Code Pro" panose="020B0509030403020204" pitchFamily="49" charset="0"/>
              </a:rPr>
              <a:t>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, double, char*&gt;</a:t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7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+mn-lt"/>
              </a:rPr>
              <a:t>Inheritance 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 smtClean="0">
              <a:latin typeface="+mn-lt"/>
            </a:endParaRPr>
          </a:p>
          <a:p>
            <a:r>
              <a:rPr lang="en-US" sz="1800" b="0" dirty="0" err="1" smtClean="0">
                <a:latin typeface="Source Code Pro" panose="020B0509030403020204" pitchFamily="49" charset="0"/>
              </a:rPr>
              <a:t>struct</a:t>
            </a:r>
            <a:r>
              <a:rPr lang="en-US" sz="1800" b="0" dirty="0" smtClean="0">
                <a:latin typeface="Source Code Pro" panose="020B0509030403020204" pitchFamily="49" charset="0"/>
              </a:rPr>
              <a:t>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airplane_seat</a:t>
            </a:r>
            <a:r>
              <a:rPr lang="en-US" sz="1800" b="0" dirty="0" smtClean="0">
                <a:latin typeface="Source Code Pro" panose="020B0509030403020204" pitchFamily="49" charset="0"/>
              </a:rPr>
              <a:t> {  /* … */ };</a:t>
            </a:r>
            <a:endParaRPr lang="en-US" sz="1800" b="0" dirty="0">
              <a:latin typeface="Source Code Pro" panose="020B0509030403020204" pitchFamily="49" charset="0"/>
            </a:endParaRPr>
          </a:p>
          <a:p>
            <a:endParaRPr lang="en-US" sz="1800" b="0" dirty="0">
              <a:latin typeface="Source Code Pro" panose="020B0509030403020204" pitchFamily="49" charset="0"/>
            </a:endParaRPr>
          </a:p>
          <a:p>
            <a:r>
              <a:rPr lang="en-US" sz="1800" b="0" dirty="0" err="1" smtClean="0">
                <a:latin typeface="Source Code Pro" panose="020B0509030403020204" pitchFamily="49" charset="0"/>
              </a:rPr>
              <a:t>struct</a:t>
            </a:r>
            <a:r>
              <a:rPr lang="en-US" sz="1800" b="0" dirty="0" smtClean="0">
                <a:latin typeface="Source Code Pro" panose="020B0509030403020204" pitchFamily="49" charset="0"/>
              </a:rPr>
              <a:t>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economy_seat</a:t>
            </a:r>
            <a:r>
              <a:rPr lang="en-US" sz="1800" b="0" dirty="0" smtClean="0">
                <a:latin typeface="Source Code Pro" panose="020B0509030403020204" pitchFamily="49" charset="0"/>
              </a:rPr>
              <a:t> </a:t>
            </a:r>
            <a:r>
              <a:rPr lang="en-US" sz="1800" b="0" dirty="0">
                <a:latin typeface="Source Code Pro" panose="020B0509030403020204" pitchFamily="49" charset="0"/>
              </a:rPr>
              <a:t>: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airplane_seat</a:t>
            </a:r>
            <a:r>
              <a:rPr lang="en-US" sz="1800" b="0" dirty="0" smtClean="0">
                <a:latin typeface="Source Code Pro" panose="020B0509030403020204" pitchFamily="49" charset="0"/>
              </a:rPr>
              <a:t> { /*… */ };</a:t>
            </a:r>
            <a:endParaRPr lang="en-US" sz="1800" b="0" dirty="0">
              <a:latin typeface="Source Code Pro" panose="020B0509030403020204" pitchFamily="49" charset="0"/>
            </a:endParaRPr>
          </a:p>
          <a:p>
            <a:r>
              <a:rPr lang="en-US" sz="1800" b="0" dirty="0" err="1" smtClean="0">
                <a:latin typeface="Source Code Pro" panose="020B0509030403020204" pitchFamily="49" charset="0"/>
              </a:rPr>
              <a:t>struct</a:t>
            </a:r>
            <a:r>
              <a:rPr lang="en-US" sz="1800" b="0" dirty="0" smtClean="0">
                <a:latin typeface="Source Code Pro" panose="020B0509030403020204" pitchFamily="49" charset="0"/>
              </a:rPr>
              <a:t> </a:t>
            </a:r>
            <a:r>
              <a:rPr lang="en-US" sz="1800" b="0" dirty="0" err="1">
                <a:latin typeface="Source Code Pro" panose="020B0509030403020204" pitchFamily="49" charset="0"/>
              </a:rPr>
              <a:t>first_class_seat</a:t>
            </a:r>
            <a:r>
              <a:rPr lang="en-US" sz="1800" b="0" dirty="0">
                <a:latin typeface="Source Code Pro" panose="020B0509030403020204" pitchFamily="49" charset="0"/>
              </a:rPr>
              <a:t> :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airplane_seat</a:t>
            </a:r>
            <a:r>
              <a:rPr lang="en-US" sz="1800" b="0" dirty="0" smtClean="0">
                <a:latin typeface="Source Code Pro" panose="020B0509030403020204" pitchFamily="49" charset="0"/>
              </a:rPr>
              <a:t> { /* ... */ };</a:t>
            </a:r>
            <a:endParaRPr lang="en-US" sz="1800" b="0" dirty="0">
              <a:latin typeface="Source Code Pro" panose="020B0509030403020204" pitchFamily="49" charset="0"/>
            </a:endParaRPr>
          </a:p>
          <a:p>
            <a:endParaRPr lang="en-US" sz="1800" b="0" dirty="0">
              <a:latin typeface="Source Code Pro" panose="020B0509030403020204" pitchFamily="49" charset="0"/>
            </a:endParaRPr>
          </a:p>
          <a:p>
            <a:r>
              <a:rPr lang="en-US" sz="1800" b="0" dirty="0">
                <a:latin typeface="Source Code Pro" panose="020B0509030403020204" pitchFamily="49" charset="0"/>
              </a:rPr>
              <a:t>void book (</a:t>
            </a:r>
            <a:r>
              <a:rPr lang="en-US" sz="1800" b="0" dirty="0" err="1">
                <a:latin typeface="Source Code Pro" panose="020B0509030403020204" pitchFamily="49" charset="0"/>
              </a:rPr>
              <a:t>airplane_seat</a:t>
            </a:r>
            <a:r>
              <a:rPr lang="en-US" sz="1800" b="0" dirty="0">
                <a:latin typeface="Source Code Pro" panose="020B0509030403020204" pitchFamily="49" charset="0"/>
              </a:rPr>
              <a:t>* seat) {</a:t>
            </a:r>
          </a:p>
          <a:p>
            <a:endParaRPr lang="en-US" sz="1800" b="0" dirty="0">
              <a:latin typeface="Source Code Pro" panose="020B0509030403020204" pitchFamily="49" charset="0"/>
            </a:endParaRPr>
          </a:p>
          <a:p>
            <a:r>
              <a:rPr lang="en-US" sz="1800" b="0" dirty="0">
                <a:latin typeface="Source Code Pro" panose="020B0509030403020204" pitchFamily="49" charset="0"/>
              </a:rPr>
              <a:t>  if (</a:t>
            </a:r>
            <a:r>
              <a:rPr lang="en-US" sz="1800" b="0" dirty="0" err="1">
                <a:latin typeface="Source Code Pro" panose="020B0509030403020204" pitchFamily="49" charset="0"/>
              </a:rPr>
              <a:t>first_class_seat</a:t>
            </a:r>
            <a:r>
              <a:rPr lang="en-US" sz="1800" b="0" dirty="0">
                <a:latin typeface="Source Code Pro" panose="020B0509030403020204" pitchFamily="49" charset="0"/>
              </a:rPr>
              <a:t>* s </a:t>
            </a:r>
            <a:r>
              <a:rPr lang="en-US" sz="1800" b="0" dirty="0" smtClean="0">
                <a:latin typeface="Source Code Pro" panose="020B0509030403020204" pitchFamily="49" charset="0"/>
              </a:rPr>
              <a:t>=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</a:t>
            </a:r>
            <a:r>
              <a:rPr lang="en-US" sz="1800" b="0" dirty="0" smtClean="0">
                <a:latin typeface="Source Code Pro" panose="020B0509030403020204" pitchFamily="49" charset="0"/>
              </a:rPr>
              <a:t>      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dynamic_cast</a:t>
            </a:r>
            <a:r>
              <a:rPr lang="en-US" sz="1800" b="0" dirty="0" smtClean="0">
                <a:latin typeface="Source Code Pro" panose="020B0509030403020204" pitchFamily="49" charset="0"/>
              </a:rPr>
              <a:t>&lt;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first_class_seat</a:t>
            </a:r>
            <a:r>
              <a:rPr lang="en-US" sz="1800" b="0" dirty="0">
                <a:latin typeface="Source Code Pro" panose="020B0509030403020204" pitchFamily="49" charset="0"/>
              </a:rPr>
              <a:t>*&gt; (seat)){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  // ...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}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else {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  // ...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}</a:t>
            </a:r>
          </a:p>
          <a:p>
            <a:r>
              <a:rPr lang="en-US" sz="1800" b="0" dirty="0" smtClean="0">
                <a:latin typeface="Source Code Pro" panose="020B0509030403020204" pitchFamily="49" charset="0"/>
              </a:rPr>
              <a:t>}</a:t>
            </a:r>
            <a:endParaRPr lang="en-US" sz="1800" b="0" dirty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8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Side notes:</a:t>
            </a:r>
            <a:br>
              <a:rPr lang="en-US" b="0" dirty="0" smtClean="0"/>
            </a:br>
            <a:endParaRPr lang="en-US" b="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Support for sum types in C++ has been </a:t>
            </a:r>
            <a:r>
              <a:rPr lang="en-US" dirty="0" smtClean="0">
                <a:latin typeface="+mn-lt"/>
              </a:rPr>
              <a:t>limited</a:t>
            </a:r>
            <a:endParaRPr lang="en-US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Situation somewhat improved in C++11 with unrestricted unions and </a:t>
            </a:r>
            <a:r>
              <a:rPr lang="en-US" b="0" dirty="0" err="1" smtClean="0">
                <a:latin typeface="+mn-lt"/>
              </a:rPr>
              <a:t>variadic</a:t>
            </a:r>
            <a:r>
              <a:rPr lang="en-US" b="0" dirty="0" smtClean="0">
                <a:latin typeface="+mn-lt"/>
              </a:rPr>
              <a:t> templates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 smtClean="0">
                <a:latin typeface="Source Code Pro" panose="020B0509030403020204" pitchFamily="49" charset="0"/>
              </a:rPr>
              <a:t>::variant&lt;&gt; </a:t>
            </a:r>
            <a:r>
              <a:rPr lang="en-US" b="0" dirty="0" smtClean="0">
                <a:latin typeface="+mn-lt"/>
              </a:rPr>
              <a:t>coming soon to a standard near you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omberg cross-platform template">
  <a:themeElements>
    <a:clrScheme name="Bloomber Option FINAL">
      <a:dk1>
        <a:sysClr val="windowText" lastClr="000000"/>
      </a:dk1>
      <a:lt1>
        <a:sysClr val="window" lastClr="FFFFFF"/>
      </a:lt1>
      <a:dk2>
        <a:srgbClr val="A0A0A0"/>
      </a:dk2>
      <a:lt2>
        <a:srgbClr val="5EC2A5"/>
      </a:lt2>
      <a:accent1>
        <a:srgbClr val="E31837"/>
      </a:accent1>
      <a:accent2>
        <a:srgbClr val="F78E1E"/>
      </a:accent2>
      <a:accent3>
        <a:srgbClr val="FFDD00"/>
      </a:accent3>
      <a:accent4>
        <a:srgbClr val="A0CF67"/>
      </a:accent4>
      <a:accent5>
        <a:srgbClr val="00BCE4"/>
      </a:accent5>
      <a:accent6>
        <a:srgbClr val="8D64AA"/>
      </a:accent6>
      <a:hlink>
        <a:srgbClr val="5F5F5F"/>
      </a:hlink>
      <a:folHlink>
        <a:srgbClr val="919191"/>
      </a:folHlink>
    </a:clrScheme>
    <a:fontScheme name="Bloomberg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</TotalTime>
  <Words>568</Words>
  <Application>Microsoft Office PowerPoint</Application>
  <PresentationFormat>On-screen Show (4:3)</PresentationFormat>
  <Paragraphs>263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Bloomberg cross-platform template</vt:lpstr>
      <vt:lpstr>Pretty good sum</vt:lpstr>
      <vt:lpstr>PowerPoint Presentation</vt:lpstr>
      <vt:lpstr>Algebraic data types</vt:lpstr>
      <vt:lpstr>Theory</vt:lpstr>
      <vt:lpstr>Practice </vt:lpstr>
      <vt:lpstr>Practice</vt:lpstr>
      <vt:lpstr>Practice</vt:lpstr>
      <vt:lpstr>practice</vt:lpstr>
      <vt:lpstr>practice </vt:lpstr>
      <vt:lpstr>Sums with constructors</vt:lpstr>
      <vt:lpstr>Sums with constructors</vt:lpstr>
      <vt:lpstr>Sum deconstruction (match)</vt:lpstr>
      <vt:lpstr>Pretty good sum type</vt:lpstr>
      <vt:lpstr>Constructing sums</vt:lpstr>
      <vt:lpstr>Reduce syntactic verbosity</vt:lpstr>
      <vt:lpstr>Reduce syntactic verbosity</vt:lpstr>
      <vt:lpstr>Pattern matching</vt:lpstr>
      <vt:lpstr>Pattern matching</vt:lpstr>
      <vt:lpstr>examples</vt:lpstr>
      <vt:lpstr>Example : optional</vt:lpstr>
      <vt:lpstr>Example : optional</vt:lpstr>
      <vt:lpstr>Example : functional lists</vt:lpstr>
      <vt:lpstr>Example : functional lists</vt:lpstr>
      <vt:lpstr>Example : Binary search trees</vt:lpstr>
      <vt:lpstr>Example : Binary search trees</vt:lpstr>
      <vt:lpstr>Gotchas</vt:lpstr>
      <vt:lpstr>common “gotchas”</vt:lpstr>
      <vt:lpstr>common “gotchas”</vt:lpstr>
      <vt:lpstr>common “gotchas”</vt:lpstr>
      <vt:lpstr>common “gotchas”</vt:lpstr>
      <vt:lpstr>common “GOTCHAS”</vt:lpstr>
      <vt:lpstr>common “GOTCHAS”</vt:lpstr>
      <vt:lpstr>postcript</vt:lpstr>
      <vt:lpstr>Resources</vt:lpstr>
      <vt:lpstr>PowerPoint Presentation</vt:lpstr>
    </vt:vector>
  </TitlesOfParts>
  <Company>Bloomberg L.P.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sfletcher13</dc:creator>
  <cp:lastModifiedBy>sfletcher13</cp:lastModifiedBy>
  <cp:revision>134</cp:revision>
  <dcterms:created xsi:type="dcterms:W3CDTF">2016-03-18T13:45:26Z</dcterms:created>
  <dcterms:modified xsi:type="dcterms:W3CDTF">2016-03-23T19:51:59Z</dcterms:modified>
</cp:coreProperties>
</file>