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3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90" r:id="rId17"/>
    <p:sldId id="270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93" r:id="rId27"/>
    <p:sldId id="294" r:id="rId28"/>
    <p:sldId id="291" r:id="rId29"/>
    <p:sldId id="285" r:id="rId30"/>
    <p:sldId id="284" r:id="rId31"/>
    <p:sldId id="286" r:id="rId32"/>
    <p:sldId id="287" r:id="rId33"/>
    <p:sldId id="288" r:id="rId34"/>
    <p:sldId id="289" r:id="rId35"/>
    <p:sldId id="292" r:id="rId36"/>
    <p:sldId id="283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FDE9C-213B-4638-A72A-827E0C310C99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73"/>
            <p14:sldId id="268"/>
            <p14:sldId id="265"/>
            <p14:sldId id="266"/>
            <p14:sldId id="267"/>
            <p14:sldId id="269"/>
            <p14:sldId id="271"/>
            <p14:sldId id="272"/>
            <p14:sldId id="290"/>
            <p14:sldId id="270"/>
            <p14:sldId id="274"/>
            <p14:sldId id="281"/>
            <p14:sldId id="275"/>
            <p14:sldId id="276"/>
            <p14:sldId id="277"/>
            <p14:sldId id="278"/>
            <p14:sldId id="279"/>
            <p14:sldId id="280"/>
            <p14:sldId id="293"/>
            <p14:sldId id="294"/>
            <p14:sldId id="291"/>
            <p14:sldId id="285"/>
            <p14:sldId id="284"/>
            <p14:sldId id="286"/>
            <p14:sldId id="287"/>
            <p14:sldId id="288"/>
            <p14:sldId id="289"/>
            <p14:sldId id="292"/>
            <p14:sldId id="283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3236" autoAdjust="0"/>
  </p:normalViewPr>
  <p:slideViewPr>
    <p:cSldViewPr>
      <p:cViewPr varScale="1">
        <p:scale>
          <a:sx n="74" d="100"/>
          <a:sy n="74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C14B-B87E-4858-A634-840573B5364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8374-6A0D-4D89-A82F-547DD0C7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Wouldn’t be a QDLA</a:t>
            </a:r>
            <a:r>
              <a:rPr lang="en-US" baseline="0" dirty="0" smtClean="0"/>
              <a:t> </a:t>
            </a:r>
            <a:r>
              <a:rPr lang="en-US" dirty="0" smtClean="0"/>
              <a:t>presentation without Snoopy!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23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317500"/>
            <a:ext cx="8223250" cy="96520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52564"/>
            <a:ext cx="7773988" cy="491013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spcBef>
                <a:spcPts val="0"/>
              </a:spcBef>
              <a:buFont typeface="Arial" pitchFamily="34" charset="0"/>
              <a:buChar char="»"/>
              <a:defRPr sz="2000"/>
            </a:lvl2pPr>
            <a:lvl3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84213" y="6410325"/>
            <a:ext cx="6240462" cy="447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63575" y="1333500"/>
            <a:ext cx="36703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838700" y="1333500"/>
            <a:ext cx="36195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84212" y="2190750"/>
            <a:ext cx="3659187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29175" y="2190750"/>
            <a:ext cx="3629025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-7951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>
                <a:solidFill>
                  <a:prstClr val="black"/>
                </a:solidFill>
              </a:rPr>
              <a:pPr/>
              <a:t>3/21/2016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pp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57324"/>
            <a:ext cx="2097087" cy="1190625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5100" y="1457325"/>
            <a:ext cx="5753100" cy="1181100"/>
          </a:xfrm>
        </p:spPr>
        <p:txBody>
          <a:bodyPr/>
          <a:lstStyle>
            <a:lvl2pPr marL="285750" indent="-285750">
              <a:defRPr/>
            </a:lvl2pPr>
            <a:lvl3pPr marL="571500" indent="-285750">
              <a:defRPr/>
            </a:lvl3pPr>
            <a:lvl4pPr marL="914400" indent="-342900">
              <a:defRPr/>
            </a:lvl4pPr>
            <a:lvl5pPr marL="1200150" indent="-2857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with bullets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333500"/>
            <a:ext cx="395287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6301" y="1333500"/>
            <a:ext cx="4000499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5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307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5613" y="1609725"/>
            <a:ext cx="8231187" cy="4552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7627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3276600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591502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84213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28453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93248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3963" y="2076450"/>
            <a:ext cx="3003550" cy="260985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Arial" pitchFamily="34" charset="0"/>
              <a:buChar char="»"/>
              <a:defRPr/>
            </a:lvl1pPr>
            <a:lvl2pPr>
              <a:buFont typeface="Arial" pitchFamily="34" charset="0"/>
              <a:buChar char="•"/>
              <a:defRPr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5613" y="1619250"/>
            <a:ext cx="4392612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549" y="317500"/>
            <a:ext cx="8223251" cy="9652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2564"/>
            <a:ext cx="7773988" cy="49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8225" y="6437640"/>
            <a:ext cx="457200" cy="372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278"/>
          <p:cNvGrpSpPr/>
          <p:nvPr/>
        </p:nvGrpSpPr>
        <p:grpSpPr>
          <a:xfrm>
            <a:off x="6995465" y="6486525"/>
            <a:ext cx="1426140" cy="287364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410325"/>
            <a:ext cx="6461125" cy="4476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en-US" sz="2400" b="1" i="0" kern="1200" cap="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itchFamily="34" charset="0"/>
        <a:buNone/>
        <a:defRPr lang="en-US" sz="20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Lucida Grande"/>
        <a:buChar char="»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2001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57350" indent="-285750" algn="l" defTabSz="914400" rtl="0" eaLnBrk="1" latinLnBrk="0" hangingPunct="1">
        <a:spcBef>
          <a:spcPts val="0"/>
        </a:spcBef>
        <a:spcAft>
          <a:spcPts val="0"/>
        </a:spcAft>
        <a:buClr>
          <a:srgbClr val="F78E1E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ydeviisquant01/pretty-good-sum/index.html" TargetMode="External"/><Relationship Id="rId2" Type="http://schemas.openxmlformats.org/officeDocument/2006/relationships/hyperlink" Target="https://bbgithub.dev.bloomberg.com/QDLA-infrastructure/pretty-good-su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OCaml</a:t>
            </a:r>
            <a:r>
              <a:rPr lang="en-US" b="0" dirty="0" smtClean="0">
                <a:latin typeface="+mn-lt"/>
              </a:rPr>
              <a:t> syntax: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expr =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of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| Add of expr * expr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Source Code Pro" panose="020B0509030403020204" pitchFamily="49" charset="0"/>
              </a:rPr>
              <a:t>e</a:t>
            </a:r>
            <a:r>
              <a:rPr lang="en-US" b="0" dirty="0" smtClean="0">
                <a:latin typeface="Source Code Pro" panose="020B0509030403020204" pitchFamily="49" charset="0"/>
              </a:rPr>
              <a:t>xpr</a:t>
            </a:r>
            <a:r>
              <a:rPr lang="en-US" b="0" dirty="0" smtClean="0">
                <a:latin typeface="+mn-lt"/>
              </a:rPr>
              <a:t> is a (recursive) sum type of two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symbols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+mn-lt"/>
              </a:rPr>
              <a:t> are termed “constructors”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An example value of </a:t>
            </a:r>
            <a:r>
              <a:rPr lang="en-US" b="0" dirty="0" smtClean="0">
                <a:latin typeface="Source Code Pro" panose="020B0509030403020204" pitchFamily="49" charset="0"/>
              </a:rPr>
              <a:t>type expr </a:t>
            </a:r>
            <a:r>
              <a:rPr lang="en-US" b="0" dirty="0" smtClean="0">
                <a:latin typeface="+mn-lt"/>
              </a:rPr>
              <a:t>(</a:t>
            </a:r>
            <a:r>
              <a:rPr lang="en-US" b="0" i="1" dirty="0" smtClean="0">
                <a:latin typeface="+mn-lt"/>
              </a:rPr>
              <a:t>1 + (2 + 3</a:t>
            </a:r>
            <a:r>
              <a:rPr lang="en-US" b="0" i="1" dirty="0" smtClean="0">
                <a:latin typeface="+mn-lt"/>
              </a:rPr>
              <a:t>)</a:t>
            </a:r>
            <a:r>
              <a:rPr lang="en-US" b="0" dirty="0" smtClean="0">
                <a:latin typeface="+mn-lt"/>
              </a:rPr>
              <a:t>):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let e : expr =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1,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2,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3))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deconstruction (match)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Sums are good where </a:t>
            </a:r>
            <a:r>
              <a:rPr lang="en-US" b="0" dirty="0" smtClean="0"/>
              <a:t>programming </a:t>
            </a:r>
            <a:r>
              <a:rPr lang="en-US" b="0" dirty="0" smtClean="0"/>
              <a:t>naturally proceeds </a:t>
            </a:r>
            <a:r>
              <a:rPr lang="en-US" b="0" dirty="0" smtClean="0"/>
              <a:t>via “case”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let </a:t>
            </a:r>
            <a:r>
              <a:rPr lang="en-US" b="0" dirty="0" smtClean="0">
                <a:latin typeface="Source Code Pro" panose="020B0509030403020204" pitchFamily="49" charset="0"/>
              </a:rPr>
              <a:t>rec evaluate </a:t>
            </a:r>
            <a:r>
              <a:rPr lang="en-US" b="0" dirty="0" smtClean="0">
                <a:latin typeface="Source Code Pro" panose="020B0509030403020204" pitchFamily="49" charset="0"/>
              </a:rPr>
              <a:t>(</a:t>
            </a:r>
            <a:r>
              <a:rPr lang="en-US" b="0" dirty="0" smtClean="0">
                <a:latin typeface="Source Code Pro" panose="020B0509030403020204" pitchFamily="49" charset="0"/>
              </a:rPr>
              <a:t>e : expr</a:t>
            </a:r>
            <a:r>
              <a:rPr lang="en-US" b="0" dirty="0" smtClean="0">
                <a:latin typeface="Source Code Pro" panose="020B0509030403020204" pitchFamily="49" charset="0"/>
              </a:rPr>
              <a:t>) :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=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match</a:t>
            </a:r>
            <a:r>
              <a:rPr lang="en-US" b="0" dirty="0" smtClean="0">
                <a:latin typeface="Source Code Pro" panose="020B0509030403020204" pitchFamily="49" charset="0"/>
              </a:rPr>
              <a:t> e with</a:t>
            </a: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 -&gt;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Add (u, v) -&gt; (evaluate u) + (evaluate 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of data structures are naturally expressible as sums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sum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“Pretty </a:t>
            </a:r>
            <a:r>
              <a:rPr lang="en-US" b="0" dirty="0" smtClean="0"/>
              <a:t>Good Sum” library </a:t>
            </a:r>
            <a:r>
              <a:rPr lang="en-US" b="0" dirty="0" smtClean="0"/>
              <a:t>brings sums </a:t>
            </a:r>
            <a:r>
              <a:rPr lang="en-US" b="0" dirty="0" smtClean="0"/>
              <a:t>with </a:t>
            </a:r>
            <a:r>
              <a:rPr lang="en-US" b="0" dirty="0" smtClean="0"/>
              <a:t>constructors to C++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using expr = </a:t>
            </a:r>
            <a:r>
              <a:rPr lang="en-US" b="0" dirty="0" err="1" smtClean="0">
                <a:latin typeface="Source Code Pro" panose="020B0509030403020204" pitchFamily="49" charset="0"/>
              </a:rPr>
              <a:t>pgs</a:t>
            </a:r>
            <a:r>
              <a:rPr lang="en-US" b="0" dirty="0" smtClean="0">
                <a:latin typeface="Source Code Pro" panose="020B0509030403020204" pitchFamily="49" charset="0"/>
              </a:rPr>
              <a:t>::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&lt;Add</a:t>
            </a:r>
            <a:r>
              <a:rPr lang="en-US" b="0" dirty="0" smtClean="0">
                <a:latin typeface="Source Code Pro" panose="020B0509030403020204" pitchFamily="49" charset="0"/>
              </a:rPr>
              <a:t>&gt;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&gt;;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; //…};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 smtClean="0">
                <a:latin typeface="Source Code Pro" panose="020B0509030403020204" pitchFamily="49" charset="0"/>
              </a:rPr>
              <a:t>{expr l; expr r; //…};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</a:t>
            </a:r>
            <a:r>
              <a:rPr lang="en-US" b="0" i="1" dirty="0" smtClean="0"/>
              <a:t>)</a:t>
            </a:r>
            <a:r>
              <a:rPr lang="en-US" b="0" dirty="0" smtClean="0"/>
              <a:t>):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expr e{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1},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expr{constructor&lt;Add&gt;{},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2},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3}}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Verbose. We can do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syntactic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+ 3)</a:t>
            </a:r>
            <a:r>
              <a:rPr lang="en-US" b="0" dirty="0"/>
              <a:t>):</a:t>
            </a:r>
            <a:br>
              <a:rPr lang="en-US" b="0" dirty="0"/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//Factory functions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</a:t>
            </a:r>
            <a:r>
              <a:rPr lang="en-US" b="0" dirty="0" err="1">
                <a:latin typeface="Source Code Pro" panose="020B0509030403020204" pitchFamily="49" charset="0"/>
              </a:rPr>
              <a:t>int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};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expr add (expr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u, 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smtClean="0">
                <a:latin typeface="Source Code Pro" panose="020B0509030403020204" pitchFamily="49" charset="0"/>
              </a:rPr>
              <a:t>expr{constructor&lt;Add</a:t>
            </a:r>
            <a:r>
              <a:rPr lang="en-US" b="0" dirty="0">
                <a:latin typeface="Source Code Pro" panose="020B0509030403020204" pitchFamily="49" charset="0"/>
              </a:rPr>
              <a:t>&gt;{}, u, v};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>
                <a:latin typeface="Source Code Pro" panose="020B0509030403020204" pitchFamily="49" charset="0"/>
              </a:rPr>
              <a:t>e =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(1), add 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(2),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(3</a:t>
            </a:r>
            <a:r>
              <a:rPr lang="en-US" b="0" dirty="0" smtClean="0">
                <a:latin typeface="Source Code Pro" panose="020B0509030403020204" pitchFamily="49" charset="0"/>
              </a:rPr>
              <a:t>)));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Much better.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syntactic verbosity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Side note 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PGS sums are move aware. In production code, you would probably prefer to write something like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template &lt;class U, class V&gt;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>
                <a:latin typeface="Source Code Pro" panose="020B0509030403020204" pitchFamily="49" charset="0"/>
              </a:rPr>
              <a:t>add </a:t>
            </a:r>
            <a:r>
              <a:rPr lang="en-US" b="0" dirty="0" smtClean="0">
                <a:latin typeface="Source Code Pro" panose="020B0509030403020204" pitchFamily="49" charset="0"/>
              </a:rPr>
              <a:t>(U&amp;&amp; </a:t>
            </a:r>
            <a:r>
              <a:rPr lang="en-US" b="0" dirty="0">
                <a:latin typeface="Source Code Pro" panose="020B0509030403020204" pitchFamily="49" charset="0"/>
              </a:rPr>
              <a:t>u, </a:t>
            </a:r>
            <a:r>
              <a:rPr lang="en-US" b="0" dirty="0" smtClean="0">
                <a:latin typeface="Source Code Pro" panose="020B0509030403020204" pitchFamily="49" charset="0"/>
              </a:rPr>
              <a:t>V&amp;&amp; </a:t>
            </a:r>
            <a:r>
              <a:rPr lang="en-US" b="0" dirty="0">
                <a:latin typeface="Source Code Pro" panose="020B0509030403020204" pitchFamily="49" charset="0"/>
              </a:rPr>
              <a:t>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expr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constructor&lt;Add&gt;{}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,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::forward&lt;U&gt;(u)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,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::forward&lt;V&gt;(v)}; 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in order to get the benefit of move semantics </a:t>
            </a:r>
            <a:r>
              <a:rPr lang="en-US" b="0" smtClean="0">
                <a:latin typeface="+mn-lt"/>
              </a:rPr>
              <a:t>where you can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Deconstructing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evaluate (expr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e)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return </a:t>
            </a:r>
            <a:r>
              <a:rPr lang="en-US" dirty="0" err="1" smtClean="0">
                <a:latin typeface="Source Code Pro" panose="020B0509030403020204" pitchFamily="49" charset="0"/>
              </a:rPr>
              <a:t>e.match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&gt; -&gt;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(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n)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n.i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[](Add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op)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return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op.l</a:t>
            </a:r>
            <a:r>
              <a:rPr lang="en-US" b="0" dirty="0" smtClean="0">
                <a:latin typeface="Source Code Pro" panose="020B0509030403020204" pitchFamily="49" charset="0"/>
              </a:rPr>
              <a:t>) +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op.r</a:t>
            </a:r>
            <a:r>
              <a:rPr lang="en-US" b="0" dirty="0" smtClean="0">
                <a:latin typeface="Source Code Pro" panose="020B0509030403020204" pitchFamily="49" charset="0"/>
              </a:rPr>
              <a:t>);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In some contexts, the full generality of </a:t>
            </a:r>
            <a:r>
              <a:rPr lang="en-US" dirty="0" smtClean="0">
                <a:latin typeface="Source Code Pro" panose="020B0509030403020204" pitchFamily="49" charset="0"/>
              </a:rPr>
              <a:t>match&lt;&gt;</a:t>
            </a:r>
            <a:r>
              <a:rPr lang="en-US" b="0" dirty="0" smtClean="0">
                <a:latin typeface="+mn-lt"/>
              </a:rPr>
              <a:t> is more than needed e.g.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r>
              <a:rPr lang="pt-BR" b="0" dirty="0">
                <a:latin typeface="Source Code Pro" panose="020B0509030403020204" pitchFamily="49" charset="0"/>
              </a:rPr>
              <a:t> if (e.is&lt;Num&gt; ()) {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E_num const&amp; n = pgs::get&lt;Num&gt; (e);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  // ... do something with n</a:t>
            </a:r>
          </a:p>
          <a:p>
            <a:r>
              <a:rPr lang="pt-BR" b="0" dirty="0">
                <a:latin typeface="Source Code Pro" panose="020B0509030403020204" pitchFamily="49" charset="0"/>
              </a:rPr>
              <a:t>  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3250" cy="965200"/>
          </a:xfrm>
        </p:spPr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Consider a pointer : either it is </a:t>
            </a:r>
            <a:r>
              <a:rPr lang="en-US" b="0" dirty="0" err="1" smtClean="0">
                <a:latin typeface="Source Code Pro" panose="020B0509030403020204" pitchFamily="49" charset="0"/>
              </a:rPr>
              <a:t>nullptr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+mn-lt"/>
              </a:rPr>
              <a:t>or, it can be dereferenced</a:t>
            </a:r>
            <a:br>
              <a:rPr lang="en-US" b="0" dirty="0" smtClean="0">
                <a:latin typeface="+mn-lt"/>
              </a:rPr>
            </a:b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Types </a:t>
            </a:r>
            <a:r>
              <a:rPr lang="en-US" b="0" dirty="0" smtClean="0">
                <a:latin typeface="Source Code Pro" panose="020B0509030403020204" pitchFamily="49" charset="0"/>
              </a:rPr>
              <a:t>boost::optional&lt;T&gt;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err="1" smtClean="0">
                <a:latin typeface="Source Code Pro" panose="020B0509030403020204" pitchFamily="49" charset="0"/>
              </a:rPr>
              <a:t>bdet_NullableValue</a:t>
            </a:r>
            <a:r>
              <a:rPr lang="en-US" b="0" dirty="0" smtClean="0">
                <a:latin typeface="Source Code Pro" panose="020B0509030403020204" pitchFamily="49" charset="0"/>
              </a:rPr>
              <a:t>&lt;T&gt; ha</a:t>
            </a:r>
            <a:r>
              <a:rPr lang="en-US" b="0" dirty="0" smtClean="0">
                <a:latin typeface="+mn-lt"/>
              </a:rPr>
              <a:t>ve similar semantics : either a given instance is a valid </a:t>
            </a:r>
            <a:r>
              <a:rPr lang="en-US" b="0" dirty="0" smtClean="0">
                <a:latin typeface="Source Code Pro" panose="020B0509030403020204" pitchFamily="49" charset="0"/>
              </a:rPr>
              <a:t>T </a:t>
            </a:r>
            <a:r>
              <a:rPr lang="en-US" b="0" dirty="0" smtClean="0">
                <a:latin typeface="+mn-lt"/>
              </a:rPr>
              <a:t>or is </a:t>
            </a:r>
            <a:r>
              <a:rPr lang="en-US" b="0" dirty="0" smtClean="0">
                <a:latin typeface="Source Code Pro" panose="020B0509030403020204" pitchFamily="49" charset="0"/>
              </a:rPr>
              <a:t>“missing”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Such types are sums with two cases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‘a option = Some of ‘a | None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C++ using pretty good sums we can implement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option </a:t>
            </a:r>
            <a:r>
              <a:rPr lang="en-US" b="0" dirty="0" smtClean="0">
                <a:latin typeface="+mn-lt"/>
              </a:rPr>
              <a:t>like this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Some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T </a:t>
            </a:r>
            <a:r>
              <a:rPr lang="en-US" b="0" dirty="0">
                <a:latin typeface="Source Code Pro" panose="020B0509030403020204" pitchFamily="49" charset="0"/>
              </a:rPr>
              <a:t>data; 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None {};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template&lt;class </a:t>
            </a:r>
            <a:r>
              <a:rPr lang="en-US" b="0" dirty="0">
                <a:latin typeface="Source Code Pro" panose="020B0509030403020204" pitchFamily="49" charset="0"/>
              </a:rPr>
              <a:t>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using option =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&lt;Some&lt;T</a:t>
            </a:r>
            <a:r>
              <a:rPr lang="en-US" b="0" dirty="0">
                <a:latin typeface="Source Code Pro" panose="020B0509030403020204" pitchFamily="49" charset="0"/>
              </a:rPr>
              <a:t>&gt;, N</a:t>
            </a:r>
            <a:r>
              <a:rPr lang="en-US" b="0" dirty="0" smtClean="0">
                <a:latin typeface="Source Code Pro" panose="020B0509030403020204" pitchFamily="49" charset="0"/>
              </a:rPr>
              <a:t>one&gt;;</a:t>
            </a:r>
            <a:endParaRPr lang="en-US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Lists are empty or non empty sequences of elements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 = Nil | Cons of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list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functional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dirty="0"/>
              <a:t>In C++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 template &lt;class T&gt;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; // Case 1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  // Case 2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</a:t>
            </a:r>
            <a:r>
              <a:rPr lang="en-US" b="0" dirty="0" smtClean="0">
                <a:latin typeface="Source Code Pro" panose="020B0509030403020204" pitchFamily="49" charset="0"/>
              </a:rPr>
              <a:t>T&gt; using </a:t>
            </a:r>
            <a:r>
              <a:rPr lang="en-US" b="0" dirty="0">
                <a:latin typeface="Source Code Pro" panose="020B0509030403020204" pitchFamily="49" charset="0"/>
              </a:rPr>
              <a:t>list =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 &lt;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r>
              <a:rPr lang="en-US" b="0" dirty="0" err="1" smtClean="0">
                <a:latin typeface="Source Code Pro" panose="020B0509030403020204" pitchFamily="49" charset="0"/>
              </a:rPr>
              <a:t>cons_t</a:t>
            </a:r>
            <a:r>
              <a:rPr lang="en-US" b="0" dirty="0" smtClean="0">
                <a:latin typeface="Source Code Pro" panose="020B0509030403020204" pitchFamily="49" charset="0"/>
              </a:rPr>
              <a:t>&lt;T</a:t>
            </a:r>
            <a:r>
              <a:rPr lang="en-US" b="0" dirty="0">
                <a:latin typeface="Source Code Pro" panose="020B0509030403020204" pitchFamily="49" charset="0"/>
              </a:rPr>
              <a:t>&gt;&gt;, </a:t>
            </a:r>
            <a:r>
              <a:rPr lang="en-US" b="0" dirty="0" err="1">
                <a:latin typeface="Source Code Pro" panose="020B0509030403020204" pitchFamily="49" charset="0"/>
              </a:rPr>
              <a:t>nil_t</a:t>
            </a:r>
            <a:r>
              <a:rPr lang="en-US" b="0" dirty="0">
                <a:latin typeface="Source Code Pro" panose="020B0509030403020204" pitchFamily="49" charset="0"/>
              </a:rPr>
              <a:t>&gt;;</a:t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 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hd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list&lt;T&gt; </a:t>
            </a:r>
            <a:r>
              <a:rPr lang="en-US" b="0" dirty="0" err="1">
                <a:latin typeface="Source Code Pro" panose="020B0509030403020204" pitchFamily="49" charset="0"/>
              </a:rPr>
              <a:t>tl</a:t>
            </a:r>
            <a:r>
              <a:rPr lang="en-US" b="0" dirty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// 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…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 err="1" smtClean="0"/>
              <a:t>OCaml</a:t>
            </a:r>
            <a:r>
              <a:rPr lang="en-US" b="0" dirty="0" smtClean="0"/>
              <a:t>,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type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, </a:t>
            </a:r>
            <a:r>
              <a:rPr lang="el-GR" b="0" dirty="0" smtClean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tree =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  Empty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| Node of (</a:t>
            </a:r>
            <a:r>
              <a:rPr lang="el-GR" b="0" dirty="0" smtClean="0"/>
              <a:t>α</a:t>
            </a:r>
            <a:r>
              <a:rPr lang="en-US" b="0" dirty="0" smtClean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 smtClean="0">
                <a:latin typeface="Source Code Pro" panose="020B0509030403020204" pitchFamily="49" charset="0"/>
              </a:rPr>
              <a:t>)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 *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l-GR" b="0" dirty="0"/>
              <a:t>α</a:t>
            </a:r>
            <a:r>
              <a:rPr lang="en-US" b="0" dirty="0">
                <a:latin typeface="Source Code Pro" panose="020B0509030403020204" pitchFamily="49" charset="0"/>
              </a:rPr>
              <a:t> * </a:t>
            </a:r>
            <a:r>
              <a:rPr lang="el-GR" b="0" dirty="0">
                <a:latin typeface="Times New Roman"/>
                <a:cs typeface="Times New Roman"/>
              </a:rPr>
              <a:t>β</a:t>
            </a:r>
            <a:r>
              <a:rPr lang="en-US" b="0" dirty="0">
                <a:latin typeface="Source Code Pro" panose="020B0509030403020204" pitchFamily="49" charset="0"/>
              </a:rPr>
              <a:t>) </a:t>
            </a:r>
            <a:r>
              <a:rPr lang="en-US" b="0" dirty="0" smtClean="0">
                <a:latin typeface="Source Code Pro" panose="020B0509030403020204" pitchFamily="49" charset="0"/>
              </a:rPr>
              <a:t>tree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In C++,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{};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T, class V&gt;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node_t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K, class V&gt;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using tree = </a:t>
            </a:r>
            <a:r>
              <a:rPr lang="en-US" b="0" dirty="0" err="1">
                <a:latin typeface="Source Code Pro" panose="020B0509030403020204" pitchFamily="49" charset="0"/>
              </a:rPr>
              <a:t>sum_type</a:t>
            </a:r>
            <a:r>
              <a:rPr lang="en-US" b="0" dirty="0">
                <a:latin typeface="Source Code Pro" panose="020B0509030403020204" pitchFamily="49" charset="0"/>
              </a:rPr>
              <a:t> &lt;</a:t>
            </a:r>
            <a:r>
              <a:rPr lang="en-US" b="0" dirty="0" err="1">
                <a:latin typeface="Source Code Pro" panose="020B0509030403020204" pitchFamily="49" charset="0"/>
              </a:rPr>
              <a:t>empty_t</a:t>
            </a:r>
            <a:r>
              <a:rPr lang="en-US" b="0" dirty="0">
                <a:latin typeface="Source Code Pro" panose="020B0509030403020204" pitchFamily="49" charset="0"/>
              </a:rPr>
              <a:t>, </a:t>
            </a:r>
            <a:r>
              <a:rPr lang="en-US" b="0" dirty="0" err="1">
                <a:latin typeface="Source Code Pro" panose="020B0509030403020204" pitchFamily="49" charset="0"/>
              </a:rPr>
              <a:t>recursive_wrapper</a:t>
            </a:r>
            <a:r>
              <a:rPr lang="en-US" b="0" dirty="0">
                <a:latin typeface="Source Code Pro" panose="020B0509030403020204" pitchFamily="49" charset="0"/>
              </a:rPr>
              <a:t>&lt;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&lt;K, V&gt;&gt;&gt;;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Source Code Pro" panose="020B0509030403020204" pitchFamily="49" charset="0"/>
              </a:rPr>
              <a:t>template &lt;class K, class V&gt;</a:t>
            </a:r>
          </a:p>
          <a:p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node_t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tree_type</a:t>
            </a:r>
            <a:r>
              <a:rPr lang="en-US" b="0" dirty="0">
                <a:latin typeface="Source Code Pro" panose="020B0509030403020204" pitchFamily="49" charset="0"/>
              </a:rPr>
              <a:t> = tree&lt;K, V&gt;;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using </a:t>
            </a:r>
            <a:r>
              <a:rPr lang="en-US" b="0" dirty="0" err="1">
                <a:latin typeface="Source Code Pro" panose="020B0509030403020204" pitchFamily="49" charset="0"/>
              </a:rPr>
              <a:t>value_type</a:t>
            </a:r>
            <a:r>
              <a:rPr lang="en-US" b="0" dirty="0">
                <a:latin typeface="Source Code Pro" panose="020B0509030403020204" pitchFamily="49" charset="0"/>
              </a:rPr>
              <a:t> =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::pair&lt;K, V&gt;; 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value_type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>
                <a:latin typeface="Source Code Pro" panose="020B0509030403020204" pitchFamily="49" charset="0"/>
              </a:rPr>
              <a:t>data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left_child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tree_type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right_child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//</a:t>
            </a:r>
            <a:r>
              <a:rPr lang="en-US" b="0" dirty="0" err="1" smtClean="0">
                <a:latin typeface="Source Code Pro" panose="020B0509030403020204" pitchFamily="49" charset="0"/>
              </a:rPr>
              <a:t>ctors</a:t>
            </a:r>
            <a:r>
              <a:rPr lang="en-US" b="0" dirty="0" smtClean="0">
                <a:latin typeface="Source Code Pro" panose="020B0509030403020204" pitchFamily="49" charset="0"/>
              </a:rPr>
              <a:t>...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&lt;class...&gt; 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recursive_union</a:t>
            </a:r>
            <a:r>
              <a:rPr lang="en-US" b="0" dirty="0">
                <a:latin typeface="Source Code Pro" panose="020B0509030403020204" pitchFamily="49" charset="0"/>
              </a:rPr>
              <a:t> {};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template &lt;class T, class </a:t>
            </a:r>
            <a:r>
              <a:rPr lang="en-US" b="0" dirty="0" err="1">
                <a:latin typeface="Source Code Pro" panose="020B0509030403020204" pitchFamily="49" charset="0"/>
              </a:rPr>
              <a:t>Ts</a:t>
            </a:r>
            <a:r>
              <a:rPr lang="en-US" b="0" dirty="0">
                <a:latin typeface="Source Code Pro" panose="020B0509030403020204" pitchFamily="49" charset="0"/>
              </a:rPr>
              <a:t>...&gt;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recursive_union</a:t>
            </a:r>
            <a:r>
              <a:rPr lang="en-US" b="0" dirty="0">
                <a:latin typeface="Source Code Pro" panose="020B0509030403020204" pitchFamily="49" charset="0"/>
              </a:rPr>
              <a:t>&lt;T, </a:t>
            </a:r>
            <a:r>
              <a:rPr lang="en-US" b="0" dirty="0" err="1">
                <a:latin typeface="Source Code Pro" panose="020B0509030403020204" pitchFamily="49" charset="0"/>
              </a:rPr>
              <a:t>Ts</a:t>
            </a:r>
            <a:r>
              <a:rPr lang="en-US" b="0" dirty="0">
                <a:latin typeface="Source Code Pro" panose="020B0509030403020204" pitchFamily="49" charset="0"/>
              </a:rPr>
              <a:t>...&gt; {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union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T v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</a:t>
            </a:r>
            <a:r>
              <a:rPr lang="en-US" b="0" dirty="0" err="1">
                <a:latin typeface="Source Code Pro" panose="020B0509030403020204" pitchFamily="49" charset="0"/>
              </a:rPr>
              <a:t>recursive_union</a:t>
            </a:r>
            <a:r>
              <a:rPr lang="en-US" b="0" dirty="0">
                <a:latin typeface="Source Code Pro" panose="020B0509030403020204" pitchFamily="49" charset="0"/>
              </a:rPr>
              <a:t>&lt;</a:t>
            </a:r>
            <a:r>
              <a:rPr lang="en-US" b="0" dirty="0" err="1">
                <a:latin typeface="Source Code Pro" panose="020B0509030403020204" pitchFamily="49" charset="0"/>
              </a:rPr>
              <a:t>Ts</a:t>
            </a:r>
            <a:r>
              <a:rPr lang="en-US" b="0" dirty="0">
                <a:latin typeface="Source Code Pro" panose="020B0509030403020204" pitchFamily="49" charset="0"/>
              </a:rPr>
              <a:t>...&gt; r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>
                <a:latin typeface="Source Code Pro" panose="020B0509030403020204" pitchFamily="49" charset="0"/>
              </a:rPr>
              <a:t>};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};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template&lt;&gt; </a:t>
            </a:r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recursive_union</a:t>
            </a:r>
            <a:r>
              <a:rPr lang="en-US" b="0" dirty="0">
                <a:latin typeface="Source Code Pro" panose="020B0509030403020204" pitchFamily="49" charset="0"/>
              </a:rPr>
              <a:t>&lt;&gt; {};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“gotchas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There are a common mistakes made in client code that lead to highly inscrutable error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Before you issue a bug report, check for these (and remember </a:t>
            </a:r>
            <a:r>
              <a:rPr lang="en-US" b="0" i="1" dirty="0" smtClean="0"/>
              <a:t>“Always assume it’s your fault” – Jonathan </a:t>
            </a:r>
            <a:r>
              <a:rPr lang="en-US" b="0" i="1" dirty="0" err="1" smtClean="0"/>
              <a:t>Wakely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Failure to mark single argument constructors explicit in the context of perfect forwarding</a:t>
            </a:r>
          </a:p>
          <a:p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err="1">
                <a:latin typeface="Source Code Pro" panose="020B0509030403020204" pitchFamily="49" charset="0"/>
              </a:rPr>
              <a:t>struct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T data; 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template &lt;class U&gt;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</a:t>
            </a:r>
            <a:r>
              <a:rPr lang="en-US" dirty="0">
                <a:latin typeface="Source Code Pro" panose="020B0509030403020204" pitchFamily="49" charset="0"/>
              </a:rPr>
              <a:t>explicit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 (U&amp;&amp; data) :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data </a:t>
            </a:r>
            <a:r>
              <a:rPr lang="en-US" b="0" dirty="0">
                <a:latin typeface="Source Code Pro" panose="020B0509030403020204" pitchFamily="49" charset="0"/>
              </a:rPr>
              <a:t>{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::forward&lt;U&gt; (data) 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{}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};</a:t>
            </a:r>
          </a:p>
          <a:p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Of course, unless you actually want to encourage implicit behavior (bad), always mark your single argument constructors </a:t>
            </a:r>
            <a:r>
              <a:rPr lang="en-US" b="0" dirty="0" smtClean="0">
                <a:latin typeface="Source Code Pro" panose="020B0509030403020204" pitchFamily="49" charset="0"/>
              </a:rPr>
              <a:t>explicit</a:t>
            </a:r>
            <a:r>
              <a:rPr lang="en-US" b="0" dirty="0" smtClean="0">
                <a:latin typeface="+mn-lt"/>
              </a:rPr>
              <a:t>!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</a:t>
            </a:r>
            <a:r>
              <a:rPr lang="en-US" dirty="0" smtClean="0"/>
              <a:t>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Getting your type-math wrong in the presence of perfect forwarding</a:t>
            </a:r>
          </a:p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//Wrong!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option&lt;T&gt; </a:t>
            </a:r>
            <a:r>
              <a:rPr lang="en-US" b="0" dirty="0">
                <a:latin typeface="Source Code Pro" panose="020B0509030403020204" pitchFamily="49" charset="0"/>
              </a:rPr>
              <a:t>some (T&amp;&amp; 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  return option&lt;T&gt;{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some_t</a:t>
            </a:r>
            <a:r>
              <a:rPr lang="en-US" b="0" dirty="0" smtClean="0">
                <a:latin typeface="Source Code Pro" panose="020B0509030403020204" pitchFamily="49" charset="0"/>
              </a:rPr>
              <a:t>&lt;T&gt;&gt;{},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smtClean="0">
                <a:latin typeface="Source Code Pro" panose="020B0509030403020204" pitchFamily="49" charset="0"/>
              </a:rPr>
              <a:t>forward&lt;T&gt; (</a:t>
            </a:r>
            <a:r>
              <a:rPr lang="en-US" b="0" dirty="0" err="1" smtClean="0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Why is this wrong?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31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“</a:t>
            </a:r>
            <a:r>
              <a:rPr lang="en-US" dirty="0" smtClean="0"/>
              <a:t>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Source Code Pro" panose="020B0509030403020204" pitchFamily="49" charset="0"/>
            </a:endParaRP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 smtClean="0">
                <a:latin typeface="Source Code Pro" panose="020B0509030403020204" pitchFamily="49" charset="0"/>
              </a:rPr>
              <a:t>//Correct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template </a:t>
            </a:r>
            <a:r>
              <a:rPr lang="en-US" b="0" dirty="0">
                <a:latin typeface="Source Code Pro" panose="020B0509030403020204" pitchFamily="49" charset="0"/>
              </a:rPr>
              <a:t>&lt;class T&gt;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option&lt;</a:t>
            </a:r>
            <a:r>
              <a:rPr lang="en-US" b="0" dirty="0" err="1" smtClean="0">
                <a:latin typeface="Source Code Pro" panose="020B0509030403020204" pitchFamily="49" charset="0"/>
              </a:rPr>
              <a:t>typename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::decay&lt;T&gt;::type&gt; 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some </a:t>
            </a:r>
            <a:r>
              <a:rPr lang="en-US" b="0" dirty="0">
                <a:latin typeface="Source Code Pro" panose="020B0509030403020204" pitchFamily="49" charset="0"/>
              </a:rPr>
              <a:t>(T&amp;&amp; 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using t = </a:t>
            </a:r>
            <a:r>
              <a:rPr lang="en-US" b="0" dirty="0" err="1" smtClean="0">
                <a:latin typeface="Source Code Pro" panose="020B0509030403020204" pitchFamily="49" charset="0"/>
              </a:rPr>
              <a:t>typename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::decay&lt;T&gt;::type;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return option&lt;t</a:t>
            </a:r>
            <a:r>
              <a:rPr lang="en-US" b="0" dirty="0" smtClean="0">
                <a:latin typeface="Source Code Pro" panose="020B0509030403020204" pitchFamily="49" charset="0"/>
              </a:rPr>
              <a:t>&gt;{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constructor&lt;</a:t>
            </a:r>
            <a:r>
              <a:rPr lang="en-US" b="0" dirty="0" err="1" smtClean="0">
                <a:latin typeface="Source Code Pro" panose="020B0509030403020204" pitchFamily="49" charset="0"/>
              </a:rPr>
              <a:t>some_t</a:t>
            </a:r>
            <a:r>
              <a:rPr lang="en-US" b="0" dirty="0" smtClean="0">
                <a:latin typeface="Source Code Pro" panose="020B0509030403020204" pitchFamily="49" charset="0"/>
              </a:rPr>
              <a:t>&lt;t&gt;&gt;{},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</a:t>
            </a: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::forward&lt;T&gt; (</a:t>
            </a:r>
            <a:r>
              <a:rPr lang="en-US" b="0" dirty="0" err="1">
                <a:latin typeface="Source Code Pro" panose="020B0509030403020204" pitchFamily="49" charset="0"/>
              </a:rPr>
              <a:t>val</a:t>
            </a:r>
            <a:r>
              <a:rPr lang="en-US" b="0" dirty="0">
                <a:latin typeface="Source Code Pro" panose="020B0509030403020204" pitchFamily="49" charset="0"/>
              </a:rPr>
              <a:t>)};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Who can tell me what’s wrong with this?</a:t>
            </a:r>
          </a:p>
          <a:p>
            <a:endParaRPr lang="en-US" dirty="0" smtClean="0"/>
          </a:p>
          <a:p>
            <a:r>
              <a:rPr lang="en-US" b="0" dirty="0" smtClean="0">
                <a:latin typeface="Source Code Pro" panose="020B0509030403020204" pitchFamily="49" charset="0"/>
              </a:rPr>
              <a:t>//Wrong!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get (option&lt;T&gt;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 &amp; u)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u.match</a:t>
            </a:r>
            <a:r>
              <a:rPr lang="en-US" b="0" dirty="0" smtClean="0">
                <a:latin typeface="Source Code Pro" panose="020B0509030403020204" pitchFamily="49" charset="0"/>
              </a:rPr>
              <a:t>&lt;T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&amp;&gt; (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o)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return </a:t>
            </a:r>
            <a:r>
              <a:rPr lang="en-US" b="0" dirty="0" err="1">
                <a:latin typeface="Source Code Pro" panose="020B0509030403020204" pitchFamily="49" charset="0"/>
              </a:rPr>
              <a:t>o.data</a:t>
            </a:r>
            <a:r>
              <a:rPr lang="en-US" b="0" dirty="0">
                <a:latin typeface="Source Code Pro" panose="020B0509030403020204" pitchFamily="49" charset="0"/>
              </a:rPr>
              <a:t>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},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none_t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throw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err="1">
                <a:latin typeface="Source Code Pro" panose="020B0509030403020204" pitchFamily="49" charset="0"/>
              </a:rPr>
              <a:t>runtime_error</a:t>
            </a:r>
            <a:r>
              <a:rPr lang="en-US" b="0" dirty="0">
                <a:latin typeface="Source Code Pro" panose="020B0509030403020204" pitchFamily="49" charset="0"/>
              </a:rPr>
              <a:t> {"get"};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);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0" dirty="0" smtClean="0">
                <a:latin typeface="Source Code Pro" panose="020B0509030403020204" pitchFamily="49" charset="0"/>
              </a:rPr>
              <a:t>//Correct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latin typeface="Source Code Pro" panose="020B0509030403020204" pitchFamily="49" charset="0"/>
              </a:rPr>
              <a:t>template &lt;class T&gt;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get (option&lt;T&gt;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 &amp; u)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u.</a:t>
            </a:r>
            <a:r>
              <a:rPr lang="en-US" dirty="0" err="1" smtClean="0">
                <a:latin typeface="Source Code Pro" panose="020B0509030403020204" pitchFamily="49" charset="0"/>
              </a:rPr>
              <a:t>template</a:t>
            </a:r>
            <a:r>
              <a:rPr lang="en-US" b="0" dirty="0" smtClean="0">
                <a:latin typeface="Source Code Pro" panose="020B0509030403020204" pitchFamily="49" charset="0"/>
              </a:rPr>
              <a:t> match&lt;T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&amp;&gt; (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some_t</a:t>
            </a:r>
            <a:r>
              <a:rPr lang="en-US" b="0" dirty="0">
                <a:latin typeface="Source Code Pro" panose="020B0509030403020204" pitchFamily="49" charset="0"/>
              </a:rPr>
              <a:t>&lt;T&gt;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o)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return </a:t>
            </a:r>
            <a:r>
              <a:rPr lang="en-US" b="0" dirty="0" err="1">
                <a:latin typeface="Source Code Pro" panose="020B0509030403020204" pitchFamily="49" charset="0"/>
              </a:rPr>
              <a:t>o.data</a:t>
            </a:r>
            <a:r>
              <a:rPr lang="en-US" b="0" dirty="0">
                <a:latin typeface="Source Code Pro" panose="020B0509030403020204" pitchFamily="49" charset="0"/>
              </a:rPr>
              <a:t>; </a:t>
            </a:r>
            <a:endParaRPr lang="en-US" b="0" dirty="0" smtClean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},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 [](</a:t>
            </a:r>
            <a:r>
              <a:rPr lang="en-US" b="0" dirty="0" err="1">
                <a:latin typeface="Source Code Pro" panose="020B0509030403020204" pitchFamily="49" charset="0"/>
              </a:rPr>
              <a:t>none_t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&amp;) -&gt; T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</a:t>
            </a:r>
            <a:r>
              <a:rPr lang="en-US" b="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throw </a:t>
            </a:r>
            <a:r>
              <a:rPr lang="en-US" b="0" dirty="0" err="1">
                <a:latin typeface="Source Code Pro" panose="020B0509030403020204" pitchFamily="49" charset="0"/>
              </a:rPr>
              <a:t>std</a:t>
            </a:r>
            <a:r>
              <a:rPr lang="en-US" b="0" dirty="0">
                <a:latin typeface="Source Code Pro" panose="020B0509030403020204" pitchFamily="49" charset="0"/>
              </a:rPr>
              <a:t>::</a:t>
            </a:r>
            <a:r>
              <a:rPr lang="en-US" b="0" dirty="0" err="1">
                <a:latin typeface="Source Code Pro" panose="020B0509030403020204" pitchFamily="49" charset="0"/>
              </a:rPr>
              <a:t>runtime_error</a:t>
            </a:r>
            <a:r>
              <a:rPr lang="en-US" b="0" dirty="0">
                <a:latin typeface="Source Code Pro" panose="020B0509030403020204" pitchFamily="49" charset="0"/>
              </a:rPr>
              <a:t> {"get</a:t>
            </a:r>
            <a:r>
              <a:rPr lang="en-US" b="0" dirty="0" smtClean="0">
                <a:latin typeface="Source Code Pro" panose="020B0509030403020204" pitchFamily="49" charset="0"/>
              </a:rPr>
              <a:t>"};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}</a:t>
            </a:r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  );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bbgithub.dev.bloomberg.com/QDLA-infrastructure/pretty-good-sum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Will soon be present in our Windows installer and DPKG</a:t>
            </a:r>
            <a:br>
              <a:rPr lang="en-US" i="1" dirty="0" smtClean="0"/>
            </a:b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Online documentation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nydeviisquant01/pretty-good-sum/index.html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Algebraic data types are a kind of composite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That is, a type formed by combining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two common classes of algebraic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i="1" dirty="0" smtClean="0"/>
              <a:t>Products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Sums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terms product and sum (co-product) come from category theory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products in C++:</a:t>
            </a:r>
            <a:br>
              <a:rPr lang="en-US" dirty="0" smtClean="0"/>
            </a:b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Structure types e.g.</a:t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type_name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member_type1 member_name1;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member_type2 member_name2;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...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Tuple types e.g.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::tuple&lt;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, double,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::string&gt;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Indeed, one can view structures as tuples where the fields are named for the corresponding projection function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sum types in C++: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Enumerated types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enum</a:t>
            </a:r>
            <a:r>
              <a:rPr lang="en-US" dirty="0" smtClean="0">
                <a:latin typeface="Source Code Pro" panose="020B0509030403020204" pitchFamily="49" charset="0"/>
              </a:rPr>
              <a:t> colors={red, blue, green};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switch (c) {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red: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blue: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Discriminated union types </a:t>
            </a:r>
            <a:r>
              <a:rPr lang="en-US" dirty="0"/>
              <a:t>e.g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poly_var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type;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union </a:t>
            </a:r>
            <a:r>
              <a:rPr lang="en-US" dirty="0">
                <a:latin typeface="Source Code Pro" panose="020B0509030403020204" pitchFamily="49" charset="0"/>
              </a:rPr>
              <a:t>{ 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w;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double </a:t>
            </a:r>
            <a:r>
              <a:rPr lang="en-US" dirty="0" err="1">
                <a:latin typeface="Source Code Pro" panose="020B0509030403020204" pitchFamily="49" charset="0"/>
              </a:rPr>
              <a:t>num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  char</a:t>
            </a:r>
            <a:r>
              <a:rPr lang="en-US" dirty="0">
                <a:latin typeface="Source Code Pro" panose="020B0509030403020204" pitchFamily="49" charset="0"/>
              </a:rPr>
              <a:t>* </a:t>
            </a:r>
            <a:r>
              <a:rPr lang="en-US" dirty="0" err="1">
                <a:latin typeface="Source Code Pro" panose="020B05090304030202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} </a:t>
            </a:r>
            <a:r>
              <a:rPr lang="en-US" dirty="0" err="1" smtClean="0">
                <a:latin typeface="Source Code Pro" panose="020B0509030403020204" pitchFamily="49" charset="0"/>
              </a:rPr>
              <a:t>val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ource Code Pro" panose="020B0509030403020204" pitchFamily="49" charset="0"/>
              </a:rPr>
              <a:t>boost</a:t>
            </a:r>
            <a:r>
              <a:rPr lang="en-US" dirty="0">
                <a:latin typeface="Source Code Pro" panose="020B0509030403020204" pitchFamily="49" charset="0"/>
              </a:rPr>
              <a:t>::variant&lt;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urce Code Pro" panose="020B0509030403020204" pitchFamily="49" charset="0"/>
              </a:rPr>
              <a:t>bdetu_Variant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+mn-lt"/>
              </a:rPr>
              <a:t>Inheritance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>
              <a:latin typeface="+mn-lt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 /* 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economy_seat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>
                <a:latin typeface="Source Code Pro" panose="020B0509030403020204" pitchFamily="49" charset="0"/>
              </a:rPr>
              <a:t>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/*…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b="0" dirty="0" smtClean="0">
                <a:latin typeface="Source Code Pro" panose="020B0509030403020204" pitchFamily="49" charset="0"/>
              </a:rPr>
              <a:t> 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 :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airplane_seat</a:t>
            </a:r>
            <a:r>
              <a:rPr lang="en-US" sz="1800" b="0" dirty="0" smtClean="0">
                <a:latin typeface="Source Code Pro" panose="020B0509030403020204" pitchFamily="49" charset="0"/>
              </a:rPr>
              <a:t> { /* ... */ };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void book (</a:t>
            </a:r>
            <a:r>
              <a:rPr lang="en-US" sz="1800" b="0" dirty="0" err="1">
                <a:latin typeface="Source Code Pro" panose="020B0509030403020204" pitchFamily="49" charset="0"/>
              </a:rPr>
              <a:t>airplane_seat</a:t>
            </a:r>
            <a:r>
              <a:rPr lang="en-US" sz="1800" b="0" dirty="0">
                <a:latin typeface="Source Code Pro" panose="020B0509030403020204" pitchFamily="49" charset="0"/>
              </a:rPr>
              <a:t>* seat) {</a:t>
            </a:r>
          </a:p>
          <a:p>
            <a:endParaRPr lang="en-US" sz="1800" b="0" dirty="0">
              <a:latin typeface="Source Code Pro" panose="020B0509030403020204" pitchFamily="49" charset="0"/>
            </a:endParaRPr>
          </a:p>
          <a:p>
            <a:r>
              <a:rPr lang="en-US" sz="1800" b="0" dirty="0">
                <a:latin typeface="Source Code Pro" panose="020B0509030403020204" pitchFamily="49" charset="0"/>
              </a:rPr>
              <a:t>  if (</a:t>
            </a:r>
            <a:r>
              <a:rPr lang="en-US" sz="1800" b="0" dirty="0" err="1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 s </a:t>
            </a:r>
            <a:r>
              <a:rPr lang="en-US" sz="1800" b="0" dirty="0" smtClean="0">
                <a:latin typeface="Source Code Pro" panose="020B0509030403020204" pitchFamily="49" charset="0"/>
              </a:rPr>
              <a:t>=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</a:t>
            </a:r>
            <a:r>
              <a:rPr lang="en-US" sz="1800" b="0" dirty="0" smtClean="0">
                <a:latin typeface="Source Code Pro" panose="020B0509030403020204" pitchFamily="49" charset="0"/>
              </a:rPr>
              <a:t>       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dynamic_cast</a:t>
            </a:r>
            <a:r>
              <a:rPr lang="en-US" sz="1800" b="0" dirty="0" smtClean="0">
                <a:latin typeface="Source Code Pro" panose="020B0509030403020204" pitchFamily="49" charset="0"/>
              </a:rPr>
              <a:t>&lt;</a:t>
            </a:r>
            <a:r>
              <a:rPr lang="en-US" sz="1800" b="0" dirty="0" err="1" smtClean="0">
                <a:latin typeface="Source Code Pro" panose="020B0509030403020204" pitchFamily="49" charset="0"/>
              </a:rPr>
              <a:t>first_class_seat</a:t>
            </a:r>
            <a:r>
              <a:rPr lang="en-US" sz="1800" b="0" dirty="0">
                <a:latin typeface="Source Code Pro" panose="020B0509030403020204" pitchFamily="49" charset="0"/>
              </a:rPr>
              <a:t>*&gt; (seat)){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else {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  // ...</a:t>
            </a:r>
          </a:p>
          <a:p>
            <a:r>
              <a:rPr lang="en-US" sz="1800" b="0" dirty="0">
                <a:latin typeface="Source Code Pro" panose="020B0509030403020204" pitchFamily="49" charset="0"/>
              </a:rPr>
              <a:t>  }</a:t>
            </a:r>
          </a:p>
          <a:p>
            <a:r>
              <a:rPr lang="en-US" sz="1800" b="0" dirty="0" smtClean="0">
                <a:latin typeface="Source Code Pro" panose="020B0509030403020204" pitchFamily="49" charset="0"/>
              </a:rPr>
              <a:t>}</a:t>
            </a:r>
            <a:endParaRPr lang="en-US" sz="1800" b="0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Side notes:</a:t>
            </a:r>
            <a:br>
              <a:rPr lang="en-US" b="0" dirty="0" smtClean="0"/>
            </a:br>
            <a:endParaRPr lang="en-US" b="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Support for sum types in C++ has been </a:t>
            </a:r>
            <a:r>
              <a:rPr lang="en-US" dirty="0" smtClean="0">
                <a:latin typeface="+mn-lt"/>
              </a:rPr>
              <a:t>limited</a:t>
            </a: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Situation somewhat improved in C++11 with unrestricted unions and </a:t>
            </a:r>
            <a:r>
              <a:rPr lang="en-US" b="0" dirty="0" err="1" smtClean="0">
                <a:latin typeface="+mn-lt"/>
              </a:rPr>
              <a:t>variadic</a:t>
            </a:r>
            <a:r>
              <a:rPr lang="en-US" b="0" dirty="0" smtClean="0">
                <a:latin typeface="+mn-lt"/>
              </a:rPr>
              <a:t> templates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::variant&lt;&gt; </a:t>
            </a:r>
            <a:r>
              <a:rPr lang="en-US" b="0" dirty="0" smtClean="0">
                <a:latin typeface="+mn-lt"/>
              </a:rPr>
              <a:t>coming soon to a standard near you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 cross-platform templat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</TotalTime>
  <Words>605</Words>
  <Application>Microsoft Office PowerPoint</Application>
  <PresentationFormat>On-screen Show (4:3)</PresentationFormat>
  <Paragraphs>280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Bloomberg cross-platform template</vt:lpstr>
      <vt:lpstr>Pretty good sum</vt:lpstr>
      <vt:lpstr>PowerPoint Presentation</vt:lpstr>
      <vt:lpstr>Algebraic data types</vt:lpstr>
      <vt:lpstr>Theory</vt:lpstr>
      <vt:lpstr>Practice </vt:lpstr>
      <vt:lpstr>Practice</vt:lpstr>
      <vt:lpstr>Practice</vt:lpstr>
      <vt:lpstr>practice</vt:lpstr>
      <vt:lpstr>practice </vt:lpstr>
      <vt:lpstr>Sums with constructors</vt:lpstr>
      <vt:lpstr>Sums with constructors</vt:lpstr>
      <vt:lpstr>Sum deconstruction (match)</vt:lpstr>
      <vt:lpstr>Pretty good sum type</vt:lpstr>
      <vt:lpstr>Constructing sums</vt:lpstr>
      <vt:lpstr>Reduce syntactic verbosity</vt:lpstr>
      <vt:lpstr>Reduce syntactic verbosity</vt:lpstr>
      <vt:lpstr>Pattern matching</vt:lpstr>
      <vt:lpstr>Pattern matching</vt:lpstr>
      <vt:lpstr>examples</vt:lpstr>
      <vt:lpstr>Example : optional</vt:lpstr>
      <vt:lpstr>Example : optional</vt:lpstr>
      <vt:lpstr>Example : functional lists</vt:lpstr>
      <vt:lpstr>Example : functional lists</vt:lpstr>
      <vt:lpstr>Example : Binary search trees</vt:lpstr>
      <vt:lpstr>Example : Binary search trees</vt:lpstr>
      <vt:lpstr>implementation</vt:lpstr>
      <vt:lpstr>implementation</vt:lpstr>
      <vt:lpstr>Gotchas</vt:lpstr>
      <vt:lpstr>common “gotchas”</vt:lpstr>
      <vt:lpstr>common “gotchas”</vt:lpstr>
      <vt:lpstr>common “gotchas”</vt:lpstr>
      <vt:lpstr>common “gotchas”</vt:lpstr>
      <vt:lpstr>common “GOTCHAS”</vt:lpstr>
      <vt:lpstr>common “GOTCHAS”</vt:lpstr>
      <vt:lpstr>postcript</vt:lpstr>
      <vt:lpstr>Resources</vt:lpstr>
      <vt:lpstr>PowerPoint Presentation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sfletcher13</dc:creator>
  <cp:lastModifiedBy>sfletcher13</cp:lastModifiedBy>
  <cp:revision>141</cp:revision>
  <dcterms:created xsi:type="dcterms:W3CDTF">2016-03-18T13:45:26Z</dcterms:created>
  <dcterms:modified xsi:type="dcterms:W3CDTF">2016-03-24T17:52:23Z</dcterms:modified>
</cp:coreProperties>
</file>