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charts/chart17.xml" ContentType="application/vnd.openxmlformats-officedocument.drawingml.chart+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hart13.xml" ContentType="application/vnd.openxmlformats-officedocument.drawingml.chart+xml"/>
  <Override PartName="/ppt/charts/chart15.xml" ContentType="application/vnd.openxmlformats-officedocument.drawingml.chart+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23.xml" ContentType="application/vnd.openxmlformats-officedocument.presentationml.notesSlide+xml"/>
  <Override PartName="/ppt/charts/chart22.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charts/chart20.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charts/chart16.xml" ContentType="application/vnd.openxmlformats-officedocument.drawingml.chart+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charts/chart14.xml" ContentType="application/vnd.openxmlformats-officedocument.drawingml.char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notesSlides/notesSlide22.xml" ContentType="application/vnd.openxmlformats-officedocument.presentationml.notesSlide+xml"/>
  <Override PartName="/ppt/charts/chart21.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58" r:id="rId5"/>
    <p:sldId id="259" r:id="rId6"/>
    <p:sldId id="260" r:id="rId7"/>
    <p:sldId id="261" r:id="rId8"/>
    <p:sldId id="263" r:id="rId9"/>
    <p:sldId id="264" r:id="rId10"/>
    <p:sldId id="286" r:id="rId11"/>
    <p:sldId id="287" r:id="rId12"/>
    <p:sldId id="288" r:id="rId13"/>
    <p:sldId id="289" r:id="rId14"/>
    <p:sldId id="290" r:id="rId15"/>
    <p:sldId id="276" r:id="rId16"/>
    <p:sldId id="277" r:id="rId17"/>
    <p:sldId id="278" r:id="rId18"/>
    <p:sldId id="279" r:id="rId19"/>
    <p:sldId id="282" r:id="rId20"/>
    <p:sldId id="281" r:id="rId21"/>
    <p:sldId id="283" r:id="rId22"/>
    <p:sldId id="284" r:id="rId23"/>
    <p:sldId id="285" r:id="rId24"/>
    <p:sldId id="270" r:id="rId25"/>
    <p:sldId id="274" r:id="rId26"/>
    <p:sldId id="271" r:id="rId27"/>
    <p:sldId id="266" r:id="rId28"/>
    <p:sldId id="272"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2028" autoAdjust="0"/>
  </p:normalViewPr>
  <p:slideViewPr>
    <p:cSldViewPr>
      <p:cViewPr>
        <p:scale>
          <a:sx n="100" d="100"/>
          <a:sy n="100" d="100"/>
        </p:scale>
        <p:origin x="-1944" y="636"/>
      </p:cViewPr>
      <p:guideLst>
        <p:guide orient="horz" pos="2160"/>
        <p:guide pos="2880"/>
      </p:guideLst>
    </p:cSldViewPr>
  </p:slideViewPr>
  <p:outlineViewPr>
    <p:cViewPr>
      <p:scale>
        <a:sx n="33" d="100"/>
        <a:sy n="33" d="100"/>
      </p:scale>
      <p:origin x="0" y="466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yakobi\Documents\GitHub\benchmark%20proportion.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bench%20-%20tri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STM%20-%20list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STM%20-%20list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user\Downloads\Collision%20Benchmark%20results%20(1)%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user\Downloads\Collision%20Benchmark%20results%20(1)%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user\Downloads\Collision%20Benchmark%20results%20(1)%20(1).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user\Downloads\Collision%20Benchmark%20results%20(1)%20(1).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yakobi\Documents\GitHub\benchmark%20proportion.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shaypele\Documents\GitHub\LeapList\Benchmarks\Collision%20Testing\Collision%20Benchmark%20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yakobi\Documents\GitHub\benchmark%20propor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yakobi\Documents\GitHub\benchmark%20propor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yakobi\Documents\GitHub\benchmark%202%20Node%20Siz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yakobi\Documents\GitHub\benchmark%202%20Node%20Siz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bench%20-%20tri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bench%20-%20tri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Studying\&#1505;&#1502;&#1505;&#1496;&#1512;%20&#1494;\&#1505;&#1491;&#1504;&#1492;\LeapList\Benchmarks\bench%20-%20tri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he-IL"/>
  <c:chart>
    <c:autoTitleDeleted val="1"/>
    <c:plotArea>
      <c:layout>
        <c:manualLayout>
          <c:layoutTarget val="inner"/>
          <c:xMode val="edge"/>
          <c:yMode val="edge"/>
          <c:x val="0.12486162002026997"/>
          <c:y val="0.17171296296296326"/>
          <c:w val="0.66597261963435372"/>
          <c:h val="0.72088764946048511"/>
        </c:manualLayout>
      </c:layout>
      <c:scatterChart>
        <c:scatterStyle val="lineMarker"/>
        <c:ser>
          <c:idx val="0"/>
          <c:order val="0"/>
          <c:tx>
            <c:v>Global Lock</c:v>
          </c:tx>
          <c:spPr>
            <a:ln w="28575" cap="rnd" cmpd="sng" algn="ctr">
              <a:solidFill>
                <a:schemeClr val="accent1">
                  <a:shade val="95000"/>
                  <a:satMod val="105000"/>
                </a:schemeClr>
              </a:solidFill>
              <a:prstDash val="solid"/>
              <a:round/>
            </a:ln>
            <a:effectLst/>
          </c:spPr>
          <c:marker>
            <c:symbol val="circle"/>
            <c:size val="5"/>
            <c:spPr>
              <a:solidFill>
                <a:schemeClr val="accent1"/>
              </a:solidFill>
              <a:ln w="9525" cap="flat" cmpd="sng" algn="ctr">
                <a:solidFill>
                  <a:schemeClr val="accent1">
                    <a:shade val="95000"/>
                    <a:satMod val="105000"/>
                  </a:schemeClr>
                </a:solidFill>
                <a:prstDash val="solid"/>
                <a:round/>
              </a:ln>
              <a:effectLst/>
            </c:spPr>
          </c:marker>
          <c:xVal>
            <c:numRef>
              <c:f>Sheet1!$I$6:$L$6</c:f>
              <c:numCache>
                <c:formatCode>General</c:formatCode>
                <c:ptCount val="4"/>
                <c:pt idx="0">
                  <c:v>1</c:v>
                </c:pt>
                <c:pt idx="1">
                  <c:v>2</c:v>
                </c:pt>
                <c:pt idx="2">
                  <c:v>4</c:v>
                </c:pt>
                <c:pt idx="3">
                  <c:v>8</c:v>
                </c:pt>
              </c:numCache>
            </c:numRef>
          </c:xVal>
          <c:yVal>
            <c:numRef>
              <c:f>Sheet1!$I$7:$L$7</c:f>
              <c:numCache>
                <c:formatCode>General</c:formatCode>
                <c:ptCount val="4"/>
                <c:pt idx="0">
                  <c:v>1067864.4583333326</c:v>
                </c:pt>
                <c:pt idx="1">
                  <c:v>938744.58333333349</c:v>
                </c:pt>
                <c:pt idx="2">
                  <c:v>937434.64583333395</c:v>
                </c:pt>
                <c:pt idx="3">
                  <c:v>641466.8125</c:v>
                </c:pt>
              </c:numCache>
            </c:numRef>
          </c:yVal>
        </c:ser>
        <c:ser>
          <c:idx val="1"/>
          <c:order val="1"/>
          <c:tx>
            <c:v>STM</c:v>
          </c:tx>
          <c:spPr>
            <a:ln w="28575" cap="rnd" cmpd="sng" algn="ctr">
              <a:solidFill>
                <a:schemeClr val="accent2">
                  <a:shade val="95000"/>
                  <a:satMod val="105000"/>
                </a:schemeClr>
              </a:solidFill>
              <a:prstDash val="solid"/>
              <a:round/>
            </a:ln>
            <a:effectLst/>
          </c:spPr>
          <c:marker>
            <c:symbol val="circle"/>
            <c:size val="5"/>
            <c:spPr>
              <a:solidFill>
                <a:schemeClr val="accent2"/>
              </a:solidFill>
              <a:ln w="9525" cap="flat" cmpd="sng" algn="ctr">
                <a:solidFill>
                  <a:schemeClr val="accent2">
                    <a:shade val="95000"/>
                    <a:satMod val="105000"/>
                  </a:schemeClr>
                </a:solidFill>
                <a:prstDash val="solid"/>
                <a:round/>
              </a:ln>
              <a:effectLst/>
            </c:spPr>
          </c:marker>
          <c:xVal>
            <c:numRef>
              <c:f>Sheet1!$I$6:$L$6</c:f>
              <c:numCache>
                <c:formatCode>General</c:formatCode>
                <c:ptCount val="4"/>
                <c:pt idx="0">
                  <c:v>1</c:v>
                </c:pt>
                <c:pt idx="1">
                  <c:v>2</c:v>
                </c:pt>
                <c:pt idx="2">
                  <c:v>4</c:v>
                </c:pt>
                <c:pt idx="3">
                  <c:v>8</c:v>
                </c:pt>
              </c:numCache>
            </c:numRef>
          </c:xVal>
          <c:yVal>
            <c:numRef>
              <c:f>Sheet1!$I$11:$L$11</c:f>
              <c:numCache>
                <c:formatCode>General</c:formatCode>
                <c:ptCount val="4"/>
                <c:pt idx="0">
                  <c:v>950508.08333333349</c:v>
                </c:pt>
                <c:pt idx="1">
                  <c:v>1310710.75</c:v>
                </c:pt>
                <c:pt idx="2">
                  <c:v>2579939.8333333302</c:v>
                </c:pt>
                <c:pt idx="3">
                  <c:v>2890034.5</c:v>
                </c:pt>
              </c:numCache>
            </c:numRef>
          </c:yVal>
        </c:ser>
        <c:ser>
          <c:idx val="2"/>
          <c:order val="2"/>
          <c:tx>
            <c:v>Fine Graind</c:v>
          </c:tx>
          <c:spPr>
            <a:ln w="28575" cap="rnd" cmpd="sng" algn="ctr">
              <a:solidFill>
                <a:schemeClr val="accent3">
                  <a:shade val="95000"/>
                  <a:satMod val="105000"/>
                </a:schemeClr>
              </a:solidFill>
              <a:prstDash val="solid"/>
              <a:round/>
            </a:ln>
            <a:effectLst/>
          </c:spPr>
          <c:marker>
            <c:symbol val="circle"/>
            <c:size val="5"/>
            <c:spPr>
              <a:solidFill>
                <a:schemeClr val="accent3"/>
              </a:solidFill>
              <a:ln w="9525" cap="flat" cmpd="sng" algn="ctr">
                <a:solidFill>
                  <a:schemeClr val="accent3">
                    <a:shade val="95000"/>
                    <a:satMod val="105000"/>
                  </a:schemeClr>
                </a:solidFill>
                <a:prstDash val="solid"/>
                <a:round/>
              </a:ln>
              <a:effectLst/>
            </c:spPr>
          </c:marker>
          <c:xVal>
            <c:numRef>
              <c:f>Sheet1!$I$6:$L$6</c:f>
              <c:numCache>
                <c:formatCode>General</c:formatCode>
                <c:ptCount val="4"/>
                <c:pt idx="0">
                  <c:v>1</c:v>
                </c:pt>
                <c:pt idx="1">
                  <c:v>2</c:v>
                </c:pt>
                <c:pt idx="2">
                  <c:v>4</c:v>
                </c:pt>
                <c:pt idx="3">
                  <c:v>8</c:v>
                </c:pt>
              </c:numCache>
            </c:numRef>
          </c:xVal>
          <c:yVal>
            <c:numRef>
              <c:f>Sheet1!$I$9:$L$9</c:f>
              <c:numCache>
                <c:formatCode>General</c:formatCode>
                <c:ptCount val="4"/>
                <c:pt idx="0">
                  <c:v>1241106.5416666667</c:v>
                </c:pt>
                <c:pt idx="1">
                  <c:v>2412333.7916666665</c:v>
                </c:pt>
                <c:pt idx="2">
                  <c:v>4365988.1249999991</c:v>
                </c:pt>
                <c:pt idx="3">
                  <c:v>4529987.791666667</c:v>
                </c:pt>
              </c:numCache>
            </c:numRef>
          </c:yVal>
        </c:ser>
        <c:ser>
          <c:idx val="3"/>
          <c:order val="3"/>
          <c:tx>
            <c:v>HTM</c:v>
          </c:tx>
          <c:spPr>
            <a:ln w="28575" cap="rnd" cmpd="sng" algn="ctr">
              <a:solidFill>
                <a:schemeClr val="accent4">
                  <a:shade val="95000"/>
                  <a:satMod val="105000"/>
                </a:schemeClr>
              </a:solidFill>
              <a:prstDash val="solid"/>
              <a:round/>
            </a:ln>
            <a:effectLst/>
          </c:spPr>
          <c:marker>
            <c:symbol val="circle"/>
            <c:size val="5"/>
            <c:spPr>
              <a:solidFill>
                <a:schemeClr val="accent4"/>
              </a:solidFill>
              <a:ln w="9525" cap="flat" cmpd="sng" algn="ctr">
                <a:solidFill>
                  <a:schemeClr val="accent4">
                    <a:shade val="95000"/>
                    <a:satMod val="105000"/>
                  </a:schemeClr>
                </a:solidFill>
                <a:prstDash val="solid"/>
                <a:round/>
              </a:ln>
              <a:effectLst/>
            </c:spPr>
          </c:marker>
          <c:xVal>
            <c:numRef>
              <c:f>Sheet1!$I$6:$L$6</c:f>
              <c:numCache>
                <c:formatCode>General</c:formatCode>
                <c:ptCount val="4"/>
                <c:pt idx="0">
                  <c:v>1</c:v>
                </c:pt>
                <c:pt idx="1">
                  <c:v>2</c:v>
                </c:pt>
                <c:pt idx="2">
                  <c:v>4</c:v>
                </c:pt>
                <c:pt idx="3">
                  <c:v>8</c:v>
                </c:pt>
              </c:numCache>
            </c:numRef>
          </c:xVal>
          <c:yVal>
            <c:numRef>
              <c:f>Sheet1!$I$13:$L$13</c:f>
              <c:numCache>
                <c:formatCode>General</c:formatCode>
                <c:ptCount val="4"/>
                <c:pt idx="0">
                  <c:v>943364.35416666663</c:v>
                </c:pt>
                <c:pt idx="1">
                  <c:v>2427138.75</c:v>
                </c:pt>
                <c:pt idx="2">
                  <c:v>4232063.416666667</c:v>
                </c:pt>
                <c:pt idx="3">
                  <c:v>4627362.5</c:v>
                </c:pt>
              </c:numCache>
            </c:numRef>
          </c:yVal>
        </c:ser>
        <c:axId val="49511040"/>
        <c:axId val="50643712"/>
      </c:scatterChart>
      <c:valAx>
        <c:axId val="49511040"/>
        <c:scaling>
          <c:orientation val="minMax"/>
        </c:scaling>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50643712"/>
        <c:crosses val="autoZero"/>
        <c:crossBetween val="midCat"/>
      </c:valAx>
      <c:valAx>
        <c:axId val="50643712"/>
        <c:scaling>
          <c:orientation val="minMax"/>
        </c:scaling>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9511040"/>
        <c:crosses val="autoZero"/>
        <c:crossBetween val="midCat"/>
      </c:valAx>
      <c:spPr>
        <a:noFill/>
        <a:ln>
          <a:noFill/>
        </a:ln>
        <a:effectLst/>
      </c:spPr>
    </c:plotArea>
    <c:legend>
      <c:legendPos val="r"/>
      <c:layout>
        <c:manualLayout>
          <c:xMode val="edge"/>
          <c:yMode val="edge"/>
          <c:x val="0.73989829396325513"/>
          <c:y val="0.27077944983528535"/>
          <c:w val="0.26010157821181445"/>
          <c:h val="0.4527194664047276"/>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chart>
  <c:spPr>
    <a:noFill/>
    <a:ln w="9525" cap="flat" cmpd="sng" algn="ctr">
      <a:solidFill>
        <a:schemeClr val="tx1">
          <a:lumMod val="15000"/>
          <a:lumOff val="85000"/>
        </a:schemeClr>
      </a:solidFill>
      <a:prstDash val="solid"/>
      <a:round/>
    </a:ln>
    <a:effectLst/>
  </c:spPr>
  <c:txPr>
    <a:bodyPr/>
    <a:lstStyle/>
    <a:p>
      <a:pPr>
        <a:defRPr/>
      </a:pPr>
      <a:endParaRPr lang="he-IL"/>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100"/>
              <a:t>java</a:t>
            </a:r>
            <a:r>
              <a:rPr lang="en-US" sz="1100" baseline="0"/>
              <a:t> - 0% modify</a:t>
            </a:r>
          </a:p>
        </c:rich>
      </c:tx>
      <c:layout/>
    </c:title>
    <c:plotArea>
      <c:layout>
        <c:manualLayout>
          <c:layoutTarget val="inner"/>
          <c:xMode val="edge"/>
          <c:yMode val="edge"/>
          <c:x val="0.20547165900924713"/>
          <c:y val="0.19480351414406533"/>
          <c:w val="0.73239752137130298"/>
          <c:h val="0.59430920093321649"/>
        </c:manualLayout>
      </c:layout>
      <c:scatterChart>
        <c:scatterStyle val="lineMarker"/>
        <c:ser>
          <c:idx val="0"/>
          <c:order val="0"/>
          <c:tx>
            <c:v>Trie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גיליון1!$J$28:$P$28</c:f>
              <c:numCache>
                <c:formatCode>General</c:formatCode>
                <c:ptCount val="7"/>
                <c:pt idx="0">
                  <c:v>2916518.3333333256</c:v>
                </c:pt>
                <c:pt idx="1">
                  <c:v>3548596</c:v>
                </c:pt>
                <c:pt idx="2">
                  <c:v>3641604.3333333256</c:v>
                </c:pt>
                <c:pt idx="3">
                  <c:v>3752554</c:v>
                </c:pt>
                <c:pt idx="4">
                  <c:v>3751957.3333333256</c:v>
                </c:pt>
                <c:pt idx="5">
                  <c:v>3163379.3333333256</c:v>
                </c:pt>
                <c:pt idx="6">
                  <c:v>2316015.6666666665</c:v>
                </c:pt>
              </c:numCache>
            </c:numRef>
          </c:yVal>
        </c:ser>
        <c:ser>
          <c:idx val="1"/>
          <c:order val="1"/>
          <c:tx>
            <c:v>Trie Not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גיליון1!$J$29:$P$29</c:f>
              <c:numCache>
                <c:formatCode>General</c:formatCode>
                <c:ptCount val="7"/>
                <c:pt idx="0">
                  <c:v>3417618</c:v>
                </c:pt>
                <c:pt idx="1">
                  <c:v>3541983.3333333256</c:v>
                </c:pt>
                <c:pt idx="2">
                  <c:v>4186630.3333333256</c:v>
                </c:pt>
                <c:pt idx="3">
                  <c:v>3865757.3333333256</c:v>
                </c:pt>
                <c:pt idx="4">
                  <c:v>3351520.3333333256</c:v>
                </c:pt>
                <c:pt idx="5">
                  <c:v>2573110.6666666665</c:v>
                </c:pt>
                <c:pt idx="6">
                  <c:v>1551448</c:v>
                </c:pt>
              </c:numCache>
            </c:numRef>
          </c:yVal>
        </c:ser>
        <c:axId val="77249920"/>
        <c:axId val="77256192"/>
      </c:scatterChart>
      <c:valAx>
        <c:axId val="77249920"/>
        <c:scaling>
          <c:orientation val="minMax"/>
        </c:scaling>
        <c:axPos val="b"/>
        <c:title>
          <c:tx>
            <c:rich>
              <a:bodyPr/>
              <a:lstStyle/>
              <a:p>
                <a:pPr>
                  <a:defRPr/>
                </a:pPr>
                <a:r>
                  <a:rPr lang="en-US"/>
                  <a:t>trie size</a:t>
                </a:r>
              </a:p>
            </c:rich>
          </c:tx>
          <c:layout/>
        </c:title>
        <c:numFmt formatCode="General" sourceLinked="1"/>
        <c:tickLblPos val="nextTo"/>
        <c:crossAx val="77256192"/>
        <c:crosses val="autoZero"/>
        <c:crossBetween val="midCat"/>
      </c:valAx>
      <c:valAx>
        <c:axId val="77256192"/>
        <c:scaling>
          <c:orientation val="minMax"/>
        </c:scaling>
        <c:axPos val="l"/>
        <c:title>
          <c:tx>
            <c:rich>
              <a:bodyPr rot="0" vert="wordArtVert"/>
              <a:lstStyle/>
              <a:p>
                <a:pPr>
                  <a:defRPr/>
                </a:pPr>
                <a:r>
                  <a:rPr lang="en-US" sz="1000" b="1" i="0" u="none" strike="noStrike" baseline="0"/>
                  <a:t>throughpu</a:t>
                </a:r>
                <a:r>
                  <a:rPr lang="en-US"/>
                  <a:t>t</a:t>
                </a:r>
                <a:endParaRPr lang="he-IL"/>
              </a:p>
            </c:rich>
          </c:tx>
          <c:layout>
            <c:manualLayout>
              <c:xMode val="edge"/>
              <c:yMode val="edge"/>
              <c:x val="2.9749646678780602E-3"/>
              <c:y val="0.18565410673938509"/>
            </c:manualLayout>
          </c:layout>
        </c:title>
        <c:numFmt formatCode="General" sourceLinked="1"/>
        <c:tickLblPos val="nextTo"/>
        <c:crossAx val="77249920"/>
        <c:crosses val="autoZero"/>
        <c:crossBetween val="midCat"/>
        <c:dispUnits>
          <c:builtInUnit val="hundredThousands"/>
          <c:dispUnitsLbl>
            <c:layout>
              <c:manualLayout>
                <c:xMode val="edge"/>
                <c:yMode val="edge"/>
                <c:x val="5.2908674877179006E-2"/>
                <c:y val="0.13069748424815747"/>
              </c:manualLayout>
            </c:layout>
          </c:dispUnitsLbl>
        </c:dispUnits>
      </c:valAx>
      <c:spPr>
        <a:noFill/>
        <a:ln w="25400">
          <a:noFill/>
        </a:ln>
      </c:spPr>
    </c:plotArea>
    <c:legend>
      <c:legendPos val="r"/>
      <c:layout>
        <c:manualLayout>
          <c:xMode val="edge"/>
          <c:yMode val="edge"/>
          <c:x val="0.74645915176128408"/>
          <c:y val="3.1728953295744433E-2"/>
          <c:w val="0.23829177602799703"/>
          <c:h val="0.39240497081364001"/>
        </c:manualLayout>
      </c:layout>
    </c:legend>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100"/>
              <a:t>Random Run</a:t>
            </a:r>
            <a:endParaRPr lang="he-IL" sz="1100"/>
          </a:p>
        </c:rich>
      </c:tx>
      <c:layout/>
    </c:title>
    <c:plotArea>
      <c:layout>
        <c:manualLayout>
          <c:layoutTarget val="inner"/>
          <c:xMode val="edge"/>
          <c:yMode val="edge"/>
          <c:x val="0.20103018372703482"/>
          <c:y val="0.15417250429903157"/>
          <c:w val="0.7103310650137401"/>
          <c:h val="0.63639460584668295"/>
        </c:manualLayout>
      </c:layout>
      <c:scatterChart>
        <c:scatterStyle val="lineMarker"/>
        <c:ser>
          <c:idx val="0"/>
          <c:order val="0"/>
          <c:tx>
            <c:v>STM</c:v>
          </c:tx>
          <c:xVal>
            <c:numRef>
              <c:f>גיליון1!$O$51:$R$51</c:f>
              <c:numCache>
                <c:formatCode>General</c:formatCode>
                <c:ptCount val="4"/>
                <c:pt idx="0">
                  <c:v>1</c:v>
                </c:pt>
                <c:pt idx="1">
                  <c:v>2</c:v>
                </c:pt>
                <c:pt idx="2">
                  <c:v>4</c:v>
                </c:pt>
                <c:pt idx="3">
                  <c:v>8</c:v>
                </c:pt>
              </c:numCache>
            </c:numRef>
          </c:xVal>
          <c:yVal>
            <c:numRef>
              <c:f>גיליון1!$O$63:$R$63</c:f>
              <c:numCache>
                <c:formatCode>General</c:formatCode>
                <c:ptCount val="4"/>
                <c:pt idx="0">
                  <c:v>81753.8</c:v>
                </c:pt>
                <c:pt idx="1">
                  <c:v>94216</c:v>
                </c:pt>
                <c:pt idx="2">
                  <c:v>83489</c:v>
                </c:pt>
                <c:pt idx="3">
                  <c:v>42443.25</c:v>
                </c:pt>
              </c:numCache>
            </c:numRef>
          </c:yVal>
        </c:ser>
        <c:ser>
          <c:idx val="1"/>
          <c:order val="1"/>
          <c:tx>
            <c:v>STM Improved</c:v>
          </c:tx>
          <c:xVal>
            <c:numRef>
              <c:f>גיליון1!$O$51:$R$51</c:f>
              <c:numCache>
                <c:formatCode>General</c:formatCode>
                <c:ptCount val="4"/>
                <c:pt idx="0">
                  <c:v>1</c:v>
                </c:pt>
                <c:pt idx="1">
                  <c:v>2</c:v>
                </c:pt>
                <c:pt idx="2">
                  <c:v>4</c:v>
                </c:pt>
                <c:pt idx="3">
                  <c:v>8</c:v>
                </c:pt>
              </c:numCache>
            </c:numRef>
          </c:xVal>
          <c:yVal>
            <c:numRef>
              <c:f>גיליון1!$O$64:$R$64</c:f>
              <c:numCache>
                <c:formatCode>General</c:formatCode>
                <c:ptCount val="4"/>
                <c:pt idx="0">
                  <c:v>83472.5</c:v>
                </c:pt>
                <c:pt idx="1">
                  <c:v>107460.5</c:v>
                </c:pt>
                <c:pt idx="2">
                  <c:v>100220.33333333333</c:v>
                </c:pt>
                <c:pt idx="3">
                  <c:v>99149.75</c:v>
                </c:pt>
              </c:numCache>
            </c:numRef>
          </c:yVal>
        </c:ser>
        <c:axId val="77422592"/>
        <c:axId val="77424512"/>
      </c:scatterChart>
      <c:valAx>
        <c:axId val="77422592"/>
        <c:scaling>
          <c:orientation val="minMax"/>
        </c:scaling>
        <c:axPos val="b"/>
        <c:title>
          <c:tx>
            <c:rich>
              <a:bodyPr/>
              <a:lstStyle/>
              <a:p>
                <a:pPr>
                  <a:defRPr/>
                </a:pPr>
                <a:r>
                  <a:rPr lang="en-US"/>
                  <a:t>Number Of Threads</a:t>
                </a:r>
              </a:p>
            </c:rich>
          </c:tx>
          <c:layout/>
        </c:title>
        <c:numFmt formatCode="General" sourceLinked="1"/>
        <c:tickLblPos val="nextTo"/>
        <c:crossAx val="77424512"/>
        <c:crosses val="autoZero"/>
        <c:crossBetween val="midCat"/>
      </c:valAx>
      <c:valAx>
        <c:axId val="77424512"/>
        <c:scaling>
          <c:orientation val="minMax"/>
        </c:scaling>
        <c:axPos val="l"/>
        <c:title>
          <c:tx>
            <c:rich>
              <a:bodyPr rot="0" vert="wordArtVert"/>
              <a:lstStyle/>
              <a:p>
                <a:pPr>
                  <a:defRPr/>
                </a:pPr>
                <a:r>
                  <a:rPr lang="en-US"/>
                  <a:t>Throughput</a:t>
                </a:r>
                <a:endParaRPr lang="he-IL"/>
              </a:p>
            </c:rich>
          </c:tx>
          <c:layout>
            <c:manualLayout>
              <c:xMode val="edge"/>
              <c:yMode val="edge"/>
              <c:x val="0"/>
              <c:y val="1.9414305495277771E-3"/>
            </c:manualLayout>
          </c:layout>
        </c:title>
        <c:numFmt formatCode="General" sourceLinked="1"/>
        <c:tickLblPos val="nextTo"/>
        <c:crossAx val="77422592"/>
        <c:crosses val="autoZero"/>
        <c:crossBetween val="midCat"/>
      </c:valAx>
    </c:plotArea>
    <c:legend>
      <c:legendPos val="r"/>
      <c:layout>
        <c:manualLayout>
          <c:xMode val="edge"/>
          <c:yMode val="edge"/>
          <c:x val="0.74710141650048811"/>
          <c:y val="3.2613908872901835E-3"/>
          <c:w val="0.24875000000000044"/>
          <c:h val="0.2526105100171831"/>
        </c:manualLayout>
      </c:layout>
    </c:legend>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100"/>
              <a:t>1/2 Backwards Run</a:t>
            </a:r>
            <a:endParaRPr lang="he-IL" sz="1100"/>
          </a:p>
        </c:rich>
      </c:tx>
      <c:layout/>
    </c:title>
    <c:plotArea>
      <c:layout>
        <c:manualLayout>
          <c:layoutTarget val="inner"/>
          <c:xMode val="edge"/>
          <c:yMode val="edge"/>
          <c:x val="0.20103018372703482"/>
          <c:y val="0.15417250429903157"/>
          <c:w val="0.74169903762030243"/>
          <c:h val="0.63639460584668295"/>
        </c:manualLayout>
      </c:layout>
      <c:scatterChart>
        <c:scatterStyle val="lineMarker"/>
        <c:ser>
          <c:idx val="2"/>
          <c:order val="0"/>
          <c:tx>
            <c:v>STM</c:v>
          </c:tx>
          <c:xVal>
            <c:numRef>
              <c:f>גיליון1!$O$51:$R$51</c:f>
              <c:numCache>
                <c:formatCode>General</c:formatCode>
                <c:ptCount val="4"/>
                <c:pt idx="0">
                  <c:v>1</c:v>
                </c:pt>
                <c:pt idx="1">
                  <c:v>2</c:v>
                </c:pt>
                <c:pt idx="2">
                  <c:v>4</c:v>
                </c:pt>
                <c:pt idx="3">
                  <c:v>8</c:v>
                </c:pt>
              </c:numCache>
            </c:numRef>
          </c:xVal>
          <c:yVal>
            <c:numRef>
              <c:f>גיליון1!$O$57:$R$57</c:f>
              <c:numCache>
                <c:formatCode>General</c:formatCode>
                <c:ptCount val="4"/>
                <c:pt idx="0">
                  <c:v>79885.5</c:v>
                </c:pt>
                <c:pt idx="1">
                  <c:v>110597.25</c:v>
                </c:pt>
                <c:pt idx="2">
                  <c:v>110499.5</c:v>
                </c:pt>
                <c:pt idx="3">
                  <c:v>70290.333333333328</c:v>
                </c:pt>
              </c:numCache>
            </c:numRef>
          </c:yVal>
        </c:ser>
        <c:ser>
          <c:idx val="3"/>
          <c:order val="1"/>
          <c:tx>
            <c:v>STM Improved</c:v>
          </c:tx>
          <c:xVal>
            <c:numRef>
              <c:f>גיליון1!$O$51:$R$51</c:f>
              <c:numCache>
                <c:formatCode>General</c:formatCode>
                <c:ptCount val="4"/>
                <c:pt idx="0">
                  <c:v>1</c:v>
                </c:pt>
                <c:pt idx="1">
                  <c:v>2</c:v>
                </c:pt>
                <c:pt idx="2">
                  <c:v>4</c:v>
                </c:pt>
                <c:pt idx="3">
                  <c:v>8</c:v>
                </c:pt>
              </c:numCache>
            </c:numRef>
          </c:xVal>
          <c:yVal>
            <c:numRef>
              <c:f>גיליון1!$O$58:$R$58</c:f>
              <c:numCache>
                <c:formatCode>General</c:formatCode>
                <c:ptCount val="4"/>
                <c:pt idx="0">
                  <c:v>82849.333333333328</c:v>
                </c:pt>
                <c:pt idx="1">
                  <c:v>127514.25</c:v>
                </c:pt>
                <c:pt idx="2">
                  <c:v>114591.75</c:v>
                </c:pt>
                <c:pt idx="3">
                  <c:v>90833</c:v>
                </c:pt>
              </c:numCache>
            </c:numRef>
          </c:yVal>
        </c:ser>
        <c:axId val="77457664"/>
        <c:axId val="77336960"/>
      </c:scatterChart>
      <c:valAx>
        <c:axId val="77457664"/>
        <c:scaling>
          <c:orientation val="minMax"/>
        </c:scaling>
        <c:axPos val="b"/>
        <c:title>
          <c:tx>
            <c:rich>
              <a:bodyPr/>
              <a:lstStyle/>
              <a:p>
                <a:pPr>
                  <a:defRPr/>
                </a:pPr>
                <a:r>
                  <a:rPr lang="en-US"/>
                  <a:t>Number Of Threads</a:t>
                </a:r>
              </a:p>
            </c:rich>
          </c:tx>
          <c:layout/>
        </c:title>
        <c:numFmt formatCode="General" sourceLinked="1"/>
        <c:tickLblPos val="nextTo"/>
        <c:crossAx val="77336960"/>
        <c:crosses val="autoZero"/>
        <c:crossBetween val="midCat"/>
      </c:valAx>
      <c:valAx>
        <c:axId val="77336960"/>
        <c:scaling>
          <c:orientation val="minMax"/>
        </c:scaling>
        <c:axPos val="l"/>
        <c:title>
          <c:tx>
            <c:rich>
              <a:bodyPr rot="0" vert="wordArtVert"/>
              <a:lstStyle/>
              <a:p>
                <a:pPr>
                  <a:defRPr/>
                </a:pPr>
                <a:r>
                  <a:rPr lang="en-US"/>
                  <a:t>Throughput</a:t>
                </a:r>
                <a:endParaRPr lang="he-IL"/>
              </a:p>
            </c:rich>
          </c:tx>
          <c:layout>
            <c:manualLayout>
              <c:xMode val="edge"/>
              <c:yMode val="edge"/>
              <c:x val="0"/>
              <c:y val="4.5260096416540935E-4"/>
            </c:manualLayout>
          </c:layout>
        </c:title>
        <c:numFmt formatCode="General" sourceLinked="1"/>
        <c:tickLblPos val="nextTo"/>
        <c:crossAx val="77457664"/>
        <c:crosses val="autoZero"/>
        <c:crossBetween val="midCat"/>
      </c:valAx>
    </c:plotArea>
    <c:legend>
      <c:legendPos val="r"/>
      <c:layout>
        <c:manualLayout>
          <c:xMode val="edge"/>
          <c:yMode val="edge"/>
          <c:x val="0.74649131325072515"/>
          <c:y val="2.8746795755589102E-3"/>
          <c:w val="0.24875000000000044"/>
          <c:h val="0.28041708794182924"/>
        </c:manualLayout>
      </c:layout>
    </c:legend>
    <c:plotVisOnly val="1"/>
    <c:dispBlanksAs val="gap"/>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sz="1200"/>
            </a:pPr>
            <a:r>
              <a:rPr lang="en-US" sz="1200" dirty="0"/>
              <a:t>Java Parallel Overhead</a:t>
            </a:r>
          </a:p>
          <a:p>
            <a:pPr>
              <a:defRPr sz="1200"/>
            </a:pPr>
            <a:r>
              <a:rPr lang="en-US" sz="1200" dirty="0" smtClean="0"/>
              <a:t>60/30/5/5</a:t>
            </a:r>
            <a:endParaRPr lang="en-US" sz="1200" dirty="0"/>
          </a:p>
        </c:rich>
      </c:tx>
      <c:layout/>
    </c:title>
    <c:plotArea>
      <c:layout>
        <c:manualLayout>
          <c:layoutTarget val="inner"/>
          <c:xMode val="edge"/>
          <c:yMode val="edge"/>
          <c:x val="2.0905349794238678E-2"/>
          <c:y val="0.28341718106995945"/>
          <c:w val="0.97386831275720154"/>
          <c:h val="0.54672685185185188"/>
        </c:manualLayout>
      </c:layout>
      <c:barChart>
        <c:barDir val="col"/>
        <c:grouping val="clustered"/>
        <c:ser>
          <c:idx val="0"/>
          <c:order val="0"/>
          <c:tx>
            <c:v>Global</c:v>
          </c:tx>
          <c:val>
            <c:numRef>
              <c:f>Sheet1!$X$3</c:f>
              <c:numCache>
                <c:formatCode>0.000</c:formatCode>
                <c:ptCount val="1"/>
                <c:pt idx="0">
                  <c:v>0.98956153224895982</c:v>
                </c:pt>
              </c:numCache>
            </c:numRef>
          </c:val>
        </c:ser>
        <c:ser>
          <c:idx val="1"/>
          <c:order val="1"/>
          <c:tx>
            <c:v>Grained</c:v>
          </c:tx>
          <c:val>
            <c:numRef>
              <c:f>Sheet1!$X$4</c:f>
              <c:numCache>
                <c:formatCode>0.000</c:formatCode>
                <c:ptCount val="1"/>
                <c:pt idx="0">
                  <c:v>0.75389271478319808</c:v>
                </c:pt>
              </c:numCache>
            </c:numRef>
          </c:val>
        </c:ser>
        <c:ser>
          <c:idx val="2"/>
          <c:order val="2"/>
          <c:tx>
            <c:v>Stm</c:v>
          </c:tx>
          <c:val>
            <c:numRef>
              <c:f>Sheet1!$X$5</c:f>
              <c:numCache>
                <c:formatCode>0.000</c:formatCode>
                <c:ptCount val="1"/>
                <c:pt idx="0">
                  <c:v>0.46999591840279276</c:v>
                </c:pt>
              </c:numCache>
            </c:numRef>
          </c:val>
        </c:ser>
        <c:ser>
          <c:idx val="3"/>
          <c:order val="3"/>
          <c:tx>
            <c:v>Stm4</c:v>
          </c:tx>
          <c:val>
            <c:numRef>
              <c:f>Sheet1!$X$6</c:f>
              <c:numCache>
                <c:formatCode>0.000</c:formatCode>
                <c:ptCount val="1"/>
                <c:pt idx="0">
                  <c:v>0.40789919323323287</c:v>
                </c:pt>
              </c:numCache>
            </c:numRef>
          </c:val>
        </c:ser>
        <c:dLbls>
          <c:showVal val="1"/>
        </c:dLbls>
        <c:overlap val="-25"/>
        <c:axId val="78590720"/>
        <c:axId val="78592256"/>
      </c:barChart>
      <c:catAx>
        <c:axId val="78590720"/>
        <c:scaling>
          <c:orientation val="minMax"/>
        </c:scaling>
        <c:delete val="1"/>
        <c:axPos val="b"/>
        <c:majorTickMark val="none"/>
        <c:tickLblPos val="none"/>
        <c:crossAx val="78592256"/>
        <c:crosses val="autoZero"/>
        <c:auto val="1"/>
        <c:lblAlgn val="ctr"/>
        <c:lblOffset val="100"/>
      </c:catAx>
      <c:valAx>
        <c:axId val="78592256"/>
        <c:scaling>
          <c:orientation val="minMax"/>
        </c:scaling>
        <c:delete val="1"/>
        <c:axPos val="l"/>
        <c:numFmt formatCode="0.000" sourceLinked="1"/>
        <c:majorTickMark val="none"/>
        <c:tickLblPos val="none"/>
        <c:crossAx val="78590720"/>
        <c:crosses val="autoZero"/>
        <c:crossBetween val="between"/>
      </c:valAx>
    </c:plotArea>
    <c:legend>
      <c:legendPos val="t"/>
      <c:layout>
        <c:manualLayout>
          <c:xMode val="edge"/>
          <c:yMode val="edge"/>
          <c:x val="7.8349382716049382E-2"/>
          <c:y val="0.8577726337448569"/>
          <c:w val="0.82239588477366243"/>
          <c:h val="0.11813425925925948"/>
        </c:manualLayout>
      </c:layout>
    </c:legend>
    <c:plotVisOnly val="1"/>
    <c:dispBlanksAs val="gap"/>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sz="1200"/>
            </a:pPr>
            <a:r>
              <a:rPr lang="en-US" sz="1200" dirty="0"/>
              <a:t>Java Parallel Overhead</a:t>
            </a:r>
          </a:p>
          <a:p>
            <a:pPr>
              <a:defRPr sz="1200"/>
            </a:pPr>
            <a:r>
              <a:rPr lang="en-US" sz="1200" dirty="0" smtClean="0"/>
              <a:t>0/0/50/50</a:t>
            </a:r>
            <a:endParaRPr lang="en-US" sz="1200" dirty="0"/>
          </a:p>
        </c:rich>
      </c:tx>
      <c:layout/>
    </c:title>
    <c:plotArea>
      <c:layout>
        <c:manualLayout>
          <c:layoutTarget val="inner"/>
          <c:xMode val="edge"/>
          <c:yMode val="edge"/>
          <c:x val="2.0905349794238678E-2"/>
          <c:y val="0.28341718106995945"/>
          <c:w val="0.97386831275720154"/>
          <c:h val="0.54672685185185188"/>
        </c:manualLayout>
      </c:layout>
      <c:barChart>
        <c:barDir val="col"/>
        <c:grouping val="clustered"/>
        <c:ser>
          <c:idx val="0"/>
          <c:order val="0"/>
          <c:tx>
            <c:v>Global</c:v>
          </c:tx>
          <c:val>
            <c:numRef>
              <c:f>Sheet1!$X$9</c:f>
              <c:numCache>
                <c:formatCode>0.000</c:formatCode>
                <c:ptCount val="1"/>
                <c:pt idx="0">
                  <c:v>0.99616733020381487</c:v>
                </c:pt>
              </c:numCache>
            </c:numRef>
          </c:val>
        </c:ser>
        <c:ser>
          <c:idx val="1"/>
          <c:order val="1"/>
          <c:tx>
            <c:v>Grained</c:v>
          </c:tx>
          <c:val>
            <c:numRef>
              <c:f>Sheet1!$X$10</c:f>
              <c:numCache>
                <c:formatCode>0.000</c:formatCode>
                <c:ptCount val="1"/>
                <c:pt idx="0">
                  <c:v>0.73079208509121152</c:v>
                </c:pt>
              </c:numCache>
            </c:numRef>
          </c:val>
        </c:ser>
        <c:ser>
          <c:idx val="2"/>
          <c:order val="2"/>
          <c:tx>
            <c:v>Stm</c:v>
          </c:tx>
          <c:val>
            <c:numRef>
              <c:f>Sheet1!$X$11</c:f>
              <c:numCache>
                <c:formatCode>0.000</c:formatCode>
                <c:ptCount val="1"/>
                <c:pt idx="0">
                  <c:v>0.49278031968625596</c:v>
                </c:pt>
              </c:numCache>
            </c:numRef>
          </c:val>
        </c:ser>
        <c:ser>
          <c:idx val="3"/>
          <c:order val="3"/>
          <c:tx>
            <c:v>Stm4</c:v>
          </c:tx>
          <c:val>
            <c:numRef>
              <c:f>Sheet1!$X$12</c:f>
              <c:numCache>
                <c:formatCode>0.000</c:formatCode>
                <c:ptCount val="1"/>
                <c:pt idx="0">
                  <c:v>0.46182185513102381</c:v>
                </c:pt>
              </c:numCache>
            </c:numRef>
          </c:val>
        </c:ser>
        <c:dLbls>
          <c:showVal val="1"/>
        </c:dLbls>
        <c:overlap val="-25"/>
        <c:axId val="78636928"/>
        <c:axId val="78638464"/>
      </c:barChart>
      <c:catAx>
        <c:axId val="78636928"/>
        <c:scaling>
          <c:orientation val="minMax"/>
        </c:scaling>
        <c:delete val="1"/>
        <c:axPos val="b"/>
        <c:majorTickMark val="none"/>
        <c:tickLblPos val="none"/>
        <c:crossAx val="78638464"/>
        <c:crosses val="autoZero"/>
        <c:auto val="1"/>
        <c:lblAlgn val="ctr"/>
        <c:lblOffset val="100"/>
      </c:catAx>
      <c:valAx>
        <c:axId val="78638464"/>
        <c:scaling>
          <c:orientation val="minMax"/>
        </c:scaling>
        <c:delete val="1"/>
        <c:axPos val="l"/>
        <c:numFmt formatCode="0.000" sourceLinked="1"/>
        <c:majorTickMark val="none"/>
        <c:tickLblPos val="none"/>
        <c:crossAx val="78636928"/>
        <c:crosses val="autoZero"/>
        <c:crossBetween val="between"/>
      </c:valAx>
    </c:plotArea>
    <c:legend>
      <c:legendPos val="t"/>
      <c:layout>
        <c:manualLayout>
          <c:xMode val="edge"/>
          <c:yMode val="edge"/>
          <c:x val="7.8349382716049382E-2"/>
          <c:y val="0.8577726337448569"/>
          <c:w val="0.82239588477366243"/>
          <c:h val="0.11813425925925948"/>
        </c:manualLayout>
      </c:layout>
    </c:legend>
    <c:plotVisOnly val="1"/>
    <c:dispBlanksAs val="gap"/>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sz="1200"/>
            </a:pPr>
            <a:r>
              <a:rPr lang="en-US" sz="1200" dirty="0"/>
              <a:t>C Parallel Overhead</a:t>
            </a:r>
          </a:p>
          <a:p>
            <a:pPr>
              <a:defRPr sz="1200"/>
            </a:pPr>
            <a:r>
              <a:rPr lang="en-US" sz="1200" dirty="0" smtClean="0"/>
              <a:t>60/30/5/5</a:t>
            </a:r>
            <a:endParaRPr lang="en-US" sz="1200" dirty="0"/>
          </a:p>
        </c:rich>
      </c:tx>
      <c:layout/>
    </c:title>
    <c:plotArea>
      <c:layout>
        <c:manualLayout>
          <c:layoutTarget val="inner"/>
          <c:xMode val="edge"/>
          <c:yMode val="edge"/>
          <c:x val="2.0905349794238678E-2"/>
          <c:y val="0.28341718106995945"/>
          <c:w val="0.97386831275720154"/>
          <c:h val="0.54672685185185188"/>
        </c:manualLayout>
      </c:layout>
      <c:barChart>
        <c:barDir val="col"/>
        <c:grouping val="clustered"/>
        <c:ser>
          <c:idx val="0"/>
          <c:order val="0"/>
          <c:tx>
            <c:v>Global</c:v>
          </c:tx>
          <c:val>
            <c:numRef>
              <c:f>Sheet2!$Y$3</c:f>
              <c:numCache>
                <c:formatCode>0.000</c:formatCode>
                <c:ptCount val="1"/>
                <c:pt idx="0">
                  <c:v>0.98901019637560672</c:v>
                </c:pt>
              </c:numCache>
            </c:numRef>
          </c:val>
        </c:ser>
        <c:ser>
          <c:idx val="1"/>
          <c:order val="1"/>
          <c:tx>
            <c:v>Grained</c:v>
          </c:tx>
          <c:val>
            <c:numRef>
              <c:f>Sheet2!$Y$4</c:f>
              <c:numCache>
                <c:formatCode>0.000</c:formatCode>
                <c:ptCount val="1"/>
                <c:pt idx="0">
                  <c:v>0.96136448762191451</c:v>
                </c:pt>
              </c:numCache>
            </c:numRef>
          </c:val>
        </c:ser>
        <c:ser>
          <c:idx val="2"/>
          <c:order val="2"/>
          <c:tx>
            <c:v>Stm</c:v>
          </c:tx>
          <c:val>
            <c:numRef>
              <c:f>Sheet2!$Y$5</c:f>
              <c:numCache>
                <c:formatCode>0.000</c:formatCode>
                <c:ptCount val="1"/>
                <c:pt idx="0">
                  <c:v>0.8830471459620769</c:v>
                </c:pt>
              </c:numCache>
            </c:numRef>
          </c:val>
        </c:ser>
        <c:ser>
          <c:idx val="3"/>
          <c:order val="3"/>
          <c:tx>
            <c:v>Htm</c:v>
          </c:tx>
          <c:val>
            <c:numRef>
              <c:f>Sheet2!$Y$6</c:f>
              <c:numCache>
                <c:formatCode>0.000</c:formatCode>
                <c:ptCount val="1"/>
                <c:pt idx="0">
                  <c:v>0.90795134220848783</c:v>
                </c:pt>
              </c:numCache>
            </c:numRef>
          </c:val>
        </c:ser>
        <c:dLbls>
          <c:showVal val="1"/>
        </c:dLbls>
        <c:overlap val="-25"/>
        <c:axId val="78691328"/>
        <c:axId val="78697216"/>
      </c:barChart>
      <c:catAx>
        <c:axId val="78691328"/>
        <c:scaling>
          <c:orientation val="minMax"/>
        </c:scaling>
        <c:delete val="1"/>
        <c:axPos val="b"/>
        <c:majorTickMark val="none"/>
        <c:tickLblPos val="none"/>
        <c:crossAx val="78697216"/>
        <c:crosses val="autoZero"/>
        <c:auto val="1"/>
        <c:lblAlgn val="ctr"/>
        <c:lblOffset val="100"/>
      </c:catAx>
      <c:valAx>
        <c:axId val="78697216"/>
        <c:scaling>
          <c:orientation val="minMax"/>
        </c:scaling>
        <c:delete val="1"/>
        <c:axPos val="l"/>
        <c:numFmt formatCode="0.000" sourceLinked="1"/>
        <c:majorTickMark val="none"/>
        <c:tickLblPos val="none"/>
        <c:crossAx val="78691328"/>
        <c:crosses val="autoZero"/>
        <c:crossBetween val="between"/>
      </c:valAx>
    </c:plotArea>
    <c:legend>
      <c:legendPos val="t"/>
      <c:layout>
        <c:manualLayout>
          <c:xMode val="edge"/>
          <c:yMode val="edge"/>
          <c:x val="7.8349382716049382E-2"/>
          <c:y val="0.8577726337448569"/>
          <c:w val="0.85311604938271557"/>
          <c:h val="0.11813425925925948"/>
        </c:manualLayout>
      </c:layout>
    </c:legend>
    <c:plotVisOnly val="1"/>
    <c:dispBlanksAs val="gap"/>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sz="1200"/>
            </a:pPr>
            <a:r>
              <a:rPr lang="en-US" sz="1200" dirty="0"/>
              <a:t>C Parallel Overhead</a:t>
            </a:r>
          </a:p>
          <a:p>
            <a:pPr>
              <a:defRPr sz="1200"/>
            </a:pPr>
            <a:r>
              <a:rPr lang="en-US" sz="1200" dirty="0" smtClean="0"/>
              <a:t>0/0/50/50</a:t>
            </a:r>
            <a:endParaRPr lang="en-US" sz="1200" dirty="0"/>
          </a:p>
        </c:rich>
      </c:tx>
      <c:layout/>
    </c:title>
    <c:plotArea>
      <c:layout>
        <c:manualLayout>
          <c:layoutTarget val="inner"/>
          <c:xMode val="edge"/>
          <c:yMode val="edge"/>
          <c:x val="2.0905349794238678E-2"/>
          <c:y val="0.28341718106995945"/>
          <c:w val="0.97386831275720154"/>
          <c:h val="0.54672685185185188"/>
        </c:manualLayout>
      </c:layout>
      <c:barChart>
        <c:barDir val="col"/>
        <c:grouping val="clustered"/>
        <c:ser>
          <c:idx val="0"/>
          <c:order val="0"/>
          <c:tx>
            <c:v>Global</c:v>
          </c:tx>
          <c:val>
            <c:numRef>
              <c:f>Sheet2!$Y$9</c:f>
              <c:numCache>
                <c:formatCode>0.000</c:formatCode>
                <c:ptCount val="1"/>
                <c:pt idx="0">
                  <c:v>0.9898094006521988</c:v>
                </c:pt>
              </c:numCache>
            </c:numRef>
          </c:val>
        </c:ser>
        <c:ser>
          <c:idx val="1"/>
          <c:order val="1"/>
          <c:tx>
            <c:v>Grained</c:v>
          </c:tx>
          <c:val>
            <c:numRef>
              <c:f>Sheet2!$Y$10</c:f>
              <c:numCache>
                <c:formatCode>0.000</c:formatCode>
                <c:ptCount val="1"/>
                <c:pt idx="0">
                  <c:v>0.92101934105476191</c:v>
                </c:pt>
              </c:numCache>
            </c:numRef>
          </c:val>
        </c:ser>
        <c:ser>
          <c:idx val="2"/>
          <c:order val="2"/>
          <c:tx>
            <c:v>Stm</c:v>
          </c:tx>
          <c:val>
            <c:numRef>
              <c:f>Sheet2!$Y$11</c:f>
              <c:numCache>
                <c:formatCode>0.000</c:formatCode>
                <c:ptCount val="1"/>
                <c:pt idx="0">
                  <c:v>0.8671005285055664</c:v>
                </c:pt>
              </c:numCache>
            </c:numRef>
          </c:val>
        </c:ser>
        <c:ser>
          <c:idx val="3"/>
          <c:order val="3"/>
          <c:tx>
            <c:v>Htm</c:v>
          </c:tx>
          <c:val>
            <c:numRef>
              <c:f>Sheet2!$Y$12</c:f>
              <c:numCache>
                <c:formatCode>0.000</c:formatCode>
                <c:ptCount val="1"/>
                <c:pt idx="0">
                  <c:v>0.89582630533378305</c:v>
                </c:pt>
              </c:numCache>
            </c:numRef>
          </c:val>
        </c:ser>
        <c:dLbls>
          <c:showVal val="1"/>
        </c:dLbls>
        <c:overlap val="-25"/>
        <c:axId val="78750080"/>
        <c:axId val="78751616"/>
      </c:barChart>
      <c:catAx>
        <c:axId val="78750080"/>
        <c:scaling>
          <c:orientation val="minMax"/>
        </c:scaling>
        <c:delete val="1"/>
        <c:axPos val="b"/>
        <c:majorTickMark val="none"/>
        <c:tickLblPos val="none"/>
        <c:crossAx val="78751616"/>
        <c:crosses val="autoZero"/>
        <c:auto val="1"/>
        <c:lblAlgn val="ctr"/>
        <c:lblOffset val="100"/>
      </c:catAx>
      <c:valAx>
        <c:axId val="78751616"/>
        <c:scaling>
          <c:orientation val="minMax"/>
        </c:scaling>
        <c:delete val="1"/>
        <c:axPos val="l"/>
        <c:numFmt formatCode="0.000" sourceLinked="1"/>
        <c:majorTickMark val="none"/>
        <c:tickLblPos val="none"/>
        <c:crossAx val="78750080"/>
        <c:crosses val="autoZero"/>
        <c:crossBetween val="between"/>
      </c:valAx>
    </c:plotArea>
    <c:legend>
      <c:legendPos val="t"/>
      <c:layout>
        <c:manualLayout>
          <c:xMode val="edge"/>
          <c:yMode val="edge"/>
          <c:x val="7.8349382716049382E-2"/>
          <c:y val="0.8577726337448569"/>
          <c:w val="0.85311604938271557"/>
          <c:h val="0.11813425925925948"/>
        </c:manualLayout>
      </c:layout>
    </c:legend>
    <c:plotVisOnly val="1"/>
    <c:dispBlanksAs val="gap"/>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200"/>
              <a:t>2 Threads - JAVA</a:t>
            </a:r>
          </a:p>
        </c:rich>
      </c:tx>
      <c:layout>
        <c:manualLayout>
          <c:xMode val="edge"/>
          <c:yMode val="edge"/>
          <c:x val="0.29698271604938303"/>
          <c:y val="1.9598765432098767E-2"/>
        </c:manualLayout>
      </c:layout>
    </c:title>
    <c:plotArea>
      <c:layout>
        <c:manualLayout>
          <c:layoutTarget val="inner"/>
          <c:xMode val="edge"/>
          <c:yMode val="edge"/>
          <c:x val="0.11834554128418351"/>
          <c:y val="0.13633211262126071"/>
          <c:w val="0.83867335069706361"/>
          <c:h val="0.65020473251028921"/>
        </c:manualLayout>
      </c:layout>
      <c:scatterChart>
        <c:scatterStyle val="smoothMarker"/>
        <c:ser>
          <c:idx val="0"/>
          <c:order val="0"/>
          <c:tx>
            <c:v>GLOBAL</c:v>
          </c:tx>
          <c:spPr>
            <a:ln w="22225"/>
          </c:spPr>
          <c:xVal>
            <c:numRef>
              <c:f>Sheet1!$B$3:$B$8</c:f>
              <c:numCache>
                <c:formatCode>General</c:formatCode>
                <c:ptCount val="6"/>
                <c:pt idx="0">
                  <c:v>10</c:v>
                </c:pt>
                <c:pt idx="1">
                  <c:v>100</c:v>
                </c:pt>
                <c:pt idx="2">
                  <c:v>1000</c:v>
                </c:pt>
                <c:pt idx="3">
                  <c:v>10000</c:v>
                </c:pt>
                <c:pt idx="4">
                  <c:v>100000</c:v>
                </c:pt>
                <c:pt idx="5">
                  <c:v>1000000</c:v>
                </c:pt>
              </c:numCache>
            </c:numRef>
          </c:xVal>
          <c:yVal>
            <c:numRef>
              <c:f>Sheet1!$D$3:$D$8</c:f>
              <c:numCache>
                <c:formatCode>General</c:formatCode>
                <c:ptCount val="6"/>
                <c:pt idx="0">
                  <c:v>1842347</c:v>
                </c:pt>
                <c:pt idx="1">
                  <c:v>763802.66666666733</c:v>
                </c:pt>
                <c:pt idx="2">
                  <c:v>377105.66666666669</c:v>
                </c:pt>
                <c:pt idx="3">
                  <c:v>199729</c:v>
                </c:pt>
                <c:pt idx="4">
                  <c:v>60159</c:v>
                </c:pt>
                <c:pt idx="5">
                  <c:v>15264</c:v>
                </c:pt>
              </c:numCache>
            </c:numRef>
          </c:yVal>
          <c:smooth val="1"/>
        </c:ser>
        <c:ser>
          <c:idx val="1"/>
          <c:order val="1"/>
          <c:tx>
            <c:v>Grained</c:v>
          </c:tx>
          <c:spPr>
            <a:ln w="22225"/>
          </c:spPr>
          <c:xVal>
            <c:numRef>
              <c:f>Sheet1!$B$3:$B$8</c:f>
              <c:numCache>
                <c:formatCode>General</c:formatCode>
                <c:ptCount val="6"/>
                <c:pt idx="0">
                  <c:v>10</c:v>
                </c:pt>
                <c:pt idx="1">
                  <c:v>100</c:v>
                </c:pt>
                <c:pt idx="2">
                  <c:v>1000</c:v>
                </c:pt>
                <c:pt idx="3">
                  <c:v>10000</c:v>
                </c:pt>
                <c:pt idx="4">
                  <c:v>100000</c:v>
                </c:pt>
                <c:pt idx="5">
                  <c:v>1000000</c:v>
                </c:pt>
              </c:numCache>
            </c:numRef>
          </c:xVal>
          <c:yVal>
            <c:numRef>
              <c:f>Sheet1!$I$3:$I$8</c:f>
              <c:numCache>
                <c:formatCode>General</c:formatCode>
                <c:ptCount val="6"/>
                <c:pt idx="0">
                  <c:v>2021263.6666666679</c:v>
                </c:pt>
                <c:pt idx="1">
                  <c:v>1685768</c:v>
                </c:pt>
                <c:pt idx="2">
                  <c:v>1202655.3333333333</c:v>
                </c:pt>
                <c:pt idx="3">
                  <c:v>508444.66666666669</c:v>
                </c:pt>
                <c:pt idx="4">
                  <c:v>298457.33333333372</c:v>
                </c:pt>
                <c:pt idx="5">
                  <c:v>263309.66666666669</c:v>
                </c:pt>
              </c:numCache>
            </c:numRef>
          </c:yVal>
          <c:smooth val="1"/>
        </c:ser>
        <c:ser>
          <c:idx val="2"/>
          <c:order val="2"/>
          <c:tx>
            <c:v>STM</c:v>
          </c:tx>
          <c:spPr>
            <a:ln w="22225"/>
          </c:spPr>
          <c:xVal>
            <c:numRef>
              <c:f>Sheet1!$L$3:$L$8</c:f>
              <c:numCache>
                <c:formatCode>General</c:formatCode>
                <c:ptCount val="6"/>
                <c:pt idx="0">
                  <c:v>10</c:v>
                </c:pt>
                <c:pt idx="1">
                  <c:v>100</c:v>
                </c:pt>
                <c:pt idx="2">
                  <c:v>1000</c:v>
                </c:pt>
                <c:pt idx="3">
                  <c:v>10000</c:v>
                </c:pt>
                <c:pt idx="4">
                  <c:v>100000</c:v>
                </c:pt>
                <c:pt idx="5">
                  <c:v>1000000</c:v>
                </c:pt>
              </c:numCache>
            </c:numRef>
          </c:xVal>
          <c:yVal>
            <c:numRef>
              <c:f>Sheet1!$N$3:$N$8</c:f>
              <c:numCache>
                <c:formatCode>General</c:formatCode>
                <c:ptCount val="6"/>
                <c:pt idx="0">
                  <c:v>346775.33333333372</c:v>
                </c:pt>
                <c:pt idx="1">
                  <c:v>412428</c:v>
                </c:pt>
                <c:pt idx="2">
                  <c:v>349114</c:v>
                </c:pt>
                <c:pt idx="3">
                  <c:v>152018</c:v>
                </c:pt>
                <c:pt idx="4">
                  <c:v>95378</c:v>
                </c:pt>
                <c:pt idx="5">
                  <c:v>93666</c:v>
                </c:pt>
              </c:numCache>
            </c:numRef>
          </c:yVal>
          <c:smooth val="1"/>
        </c:ser>
        <c:ser>
          <c:idx val="3"/>
          <c:order val="3"/>
          <c:tx>
            <c:v>STM4</c:v>
          </c:tx>
          <c:dPt>
            <c:idx val="1"/>
            <c:spPr>
              <a:ln w="22225"/>
            </c:spPr>
          </c:dPt>
          <c:xVal>
            <c:numRef>
              <c:f>Sheet1!$Q$4:$Q$8</c:f>
              <c:numCache>
                <c:formatCode>General</c:formatCode>
                <c:ptCount val="5"/>
                <c:pt idx="0">
                  <c:v>100</c:v>
                </c:pt>
                <c:pt idx="1">
                  <c:v>1000</c:v>
                </c:pt>
                <c:pt idx="2">
                  <c:v>10000</c:v>
                </c:pt>
                <c:pt idx="3">
                  <c:v>100000</c:v>
                </c:pt>
                <c:pt idx="4">
                  <c:v>1000000</c:v>
                </c:pt>
              </c:numCache>
            </c:numRef>
          </c:xVal>
          <c:yVal>
            <c:numRef>
              <c:f>Sheet1!$S$4:$S$8</c:f>
              <c:numCache>
                <c:formatCode>General</c:formatCode>
                <c:ptCount val="5"/>
                <c:pt idx="0">
                  <c:v>118750</c:v>
                </c:pt>
                <c:pt idx="1">
                  <c:v>172330</c:v>
                </c:pt>
                <c:pt idx="2">
                  <c:v>146176</c:v>
                </c:pt>
                <c:pt idx="3">
                  <c:v>112288</c:v>
                </c:pt>
                <c:pt idx="4">
                  <c:v>111759</c:v>
                </c:pt>
              </c:numCache>
            </c:numRef>
          </c:yVal>
          <c:smooth val="1"/>
        </c:ser>
        <c:axId val="83187584"/>
        <c:axId val="83194240"/>
      </c:scatterChart>
      <c:valAx>
        <c:axId val="83187584"/>
        <c:scaling>
          <c:logBase val="10"/>
          <c:orientation val="minMax"/>
          <c:min val="10"/>
        </c:scaling>
        <c:axPos val="b"/>
        <c:title>
          <c:tx>
            <c:rich>
              <a:bodyPr/>
              <a:lstStyle/>
              <a:p>
                <a:pPr>
                  <a:defRPr/>
                </a:pPr>
                <a:r>
                  <a:rPr lang="en-US" sz="1200"/>
                  <a:t>MAX KEY</a:t>
                </a:r>
              </a:p>
            </c:rich>
          </c:tx>
          <c:layout/>
        </c:title>
        <c:numFmt formatCode="General" sourceLinked="1"/>
        <c:majorTickMark val="none"/>
        <c:tickLblPos val="nextTo"/>
        <c:txPr>
          <a:bodyPr/>
          <a:lstStyle/>
          <a:p>
            <a:pPr>
              <a:defRPr sz="800"/>
            </a:pPr>
            <a:endParaRPr lang="he-IL"/>
          </a:p>
        </c:txPr>
        <c:crossAx val="83194240"/>
        <c:crosses val="autoZero"/>
        <c:crossBetween val="midCat"/>
        <c:dispUnits>
          <c:builtInUnit val="hundreds"/>
          <c:dispUnitsLbl>
            <c:layout>
              <c:manualLayout>
                <c:xMode val="edge"/>
                <c:yMode val="edge"/>
                <c:x val="0.16714731977521224"/>
                <c:y val="0.89250614506519943"/>
              </c:manualLayout>
            </c:layout>
          </c:dispUnitsLbl>
        </c:dispUnits>
      </c:valAx>
      <c:valAx>
        <c:axId val="83194240"/>
        <c:scaling>
          <c:logBase val="10"/>
          <c:orientation val="minMax"/>
          <c:min val="10000"/>
        </c:scaling>
        <c:axPos val="l"/>
        <c:majorGridlines/>
        <c:title>
          <c:tx>
            <c:rich>
              <a:bodyPr/>
              <a:lstStyle/>
              <a:p>
                <a:pPr>
                  <a:defRPr/>
                </a:pPr>
                <a:r>
                  <a:rPr lang="en-US" sz="1200"/>
                  <a:t>THROUGHPUT</a:t>
                </a:r>
                <a:endParaRPr lang="en-US"/>
              </a:p>
            </c:rich>
          </c:tx>
          <c:layout>
            <c:manualLayout>
              <c:xMode val="edge"/>
              <c:yMode val="edge"/>
              <c:x val="5.4127819912081591E-3"/>
              <c:y val="0.14849966670832832"/>
            </c:manualLayout>
          </c:layout>
        </c:title>
        <c:numFmt formatCode="General" sourceLinked="1"/>
        <c:majorTickMark val="none"/>
        <c:tickLblPos val="nextTo"/>
        <c:txPr>
          <a:bodyPr/>
          <a:lstStyle/>
          <a:p>
            <a:pPr>
              <a:defRPr sz="800"/>
            </a:pPr>
            <a:endParaRPr lang="he-IL"/>
          </a:p>
        </c:txPr>
        <c:crossAx val="83187584"/>
        <c:crosses val="autoZero"/>
        <c:crossBetween val="midCat"/>
        <c:dispUnits>
          <c:builtInUnit val="tenThousands"/>
          <c:dispUnitsLbl>
            <c:layout>
              <c:manualLayout>
                <c:xMode val="edge"/>
                <c:yMode val="edge"/>
                <c:x val="3.9387791250020142E-2"/>
                <c:y val="0.70501656042994565"/>
              </c:manualLayout>
            </c:layout>
          </c:dispUnitsLbl>
        </c:dispUnits>
      </c:valAx>
      <c:spPr>
        <a:noFill/>
        <a:ln>
          <a:noFill/>
        </a:ln>
      </c:spPr>
    </c:plotArea>
    <c:legend>
      <c:legendPos val="r"/>
      <c:layout>
        <c:manualLayout>
          <c:xMode val="edge"/>
          <c:yMode val="edge"/>
          <c:x val="0.70387777777777771"/>
          <c:y val="0.13293364197530871"/>
          <c:w val="0.27077119341563777"/>
          <c:h val="0.24320679012345689"/>
        </c:manualLayout>
      </c:layout>
      <c:txPr>
        <a:bodyPr/>
        <a:lstStyle/>
        <a:p>
          <a:pPr>
            <a:defRPr sz="700"/>
          </a:pPr>
          <a:endParaRPr lang="he-IL"/>
        </a:p>
      </c:txPr>
    </c:legend>
    <c:plotVisOnly val="1"/>
    <c:dispBlanksAs val="gap"/>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he-IL"/>
  <c:chart>
    <c:title>
      <c:tx>
        <c:rich>
          <a:bodyPr/>
          <a:lstStyle/>
          <a:p>
            <a:pPr>
              <a:defRPr sz="1200"/>
            </a:pPr>
            <a:r>
              <a:rPr lang="en-US" sz="1200"/>
              <a:t>4 Threads</a:t>
            </a:r>
            <a:r>
              <a:rPr lang="en-US" sz="1200" baseline="0"/>
              <a:t> - JAVA</a:t>
            </a:r>
            <a:endParaRPr lang="en-US" sz="1200"/>
          </a:p>
        </c:rich>
      </c:tx>
      <c:layout>
        <c:manualLayout>
          <c:xMode val="edge"/>
          <c:yMode val="edge"/>
          <c:x val="0.30246464097943915"/>
          <c:y val="4.9300411522633838E-3"/>
        </c:manualLayout>
      </c:layout>
    </c:title>
    <c:plotArea>
      <c:layout>
        <c:manualLayout>
          <c:layoutTarget val="inner"/>
          <c:xMode val="edge"/>
          <c:yMode val="edge"/>
          <c:x val="9.1044151213516833E-2"/>
          <c:y val="0.12084683023644599"/>
          <c:w val="0.85291407613499504"/>
          <c:h val="0.68006790123456751"/>
        </c:manualLayout>
      </c:layout>
      <c:scatterChart>
        <c:scatterStyle val="smoothMarker"/>
        <c:ser>
          <c:idx val="0"/>
          <c:order val="0"/>
          <c:tx>
            <c:v>Global</c:v>
          </c:tx>
          <c:spPr>
            <a:ln w="22225"/>
          </c:spPr>
          <c:xVal>
            <c:numRef>
              <c:f>Sheet1!$B$9:$B$14</c:f>
              <c:numCache>
                <c:formatCode>General</c:formatCode>
                <c:ptCount val="6"/>
                <c:pt idx="0">
                  <c:v>10</c:v>
                </c:pt>
                <c:pt idx="1">
                  <c:v>100</c:v>
                </c:pt>
                <c:pt idx="2">
                  <c:v>1000</c:v>
                </c:pt>
                <c:pt idx="3">
                  <c:v>10000</c:v>
                </c:pt>
                <c:pt idx="4">
                  <c:v>100000</c:v>
                </c:pt>
                <c:pt idx="5">
                  <c:v>1000000</c:v>
                </c:pt>
              </c:numCache>
            </c:numRef>
          </c:xVal>
          <c:yVal>
            <c:numRef>
              <c:f>Sheet1!$D$9:$D$14</c:f>
              <c:numCache>
                <c:formatCode>General</c:formatCode>
                <c:ptCount val="6"/>
                <c:pt idx="0">
                  <c:v>1779204</c:v>
                </c:pt>
                <c:pt idx="1">
                  <c:v>733791</c:v>
                </c:pt>
                <c:pt idx="2">
                  <c:v>365180.66666666669</c:v>
                </c:pt>
                <c:pt idx="3">
                  <c:v>200760</c:v>
                </c:pt>
                <c:pt idx="4">
                  <c:v>59781.333333333336</c:v>
                </c:pt>
                <c:pt idx="5">
                  <c:v>14848.333333333327</c:v>
                </c:pt>
              </c:numCache>
            </c:numRef>
          </c:yVal>
          <c:smooth val="1"/>
        </c:ser>
        <c:ser>
          <c:idx val="1"/>
          <c:order val="1"/>
          <c:tx>
            <c:v>Grained</c:v>
          </c:tx>
          <c:spPr>
            <a:ln w="22225"/>
          </c:spPr>
          <c:xVal>
            <c:numRef>
              <c:f>Sheet1!$G$9:$G$14</c:f>
              <c:numCache>
                <c:formatCode>General</c:formatCode>
                <c:ptCount val="6"/>
                <c:pt idx="0">
                  <c:v>10</c:v>
                </c:pt>
                <c:pt idx="1">
                  <c:v>100</c:v>
                </c:pt>
                <c:pt idx="2">
                  <c:v>1000</c:v>
                </c:pt>
                <c:pt idx="3">
                  <c:v>10000</c:v>
                </c:pt>
                <c:pt idx="4">
                  <c:v>100000</c:v>
                </c:pt>
                <c:pt idx="5">
                  <c:v>1000000</c:v>
                </c:pt>
              </c:numCache>
            </c:numRef>
          </c:xVal>
          <c:yVal>
            <c:numRef>
              <c:f>Sheet1!$I$9:$I$14</c:f>
              <c:numCache>
                <c:formatCode>General</c:formatCode>
                <c:ptCount val="6"/>
                <c:pt idx="0">
                  <c:v>3304135.6666666665</c:v>
                </c:pt>
                <c:pt idx="1">
                  <c:v>2869966.3333333293</c:v>
                </c:pt>
                <c:pt idx="2">
                  <c:v>2197229.3333333293</c:v>
                </c:pt>
                <c:pt idx="3">
                  <c:v>752369</c:v>
                </c:pt>
                <c:pt idx="4">
                  <c:v>412466</c:v>
                </c:pt>
                <c:pt idx="5">
                  <c:v>335487.66666666669</c:v>
                </c:pt>
              </c:numCache>
            </c:numRef>
          </c:yVal>
          <c:smooth val="1"/>
        </c:ser>
        <c:ser>
          <c:idx val="2"/>
          <c:order val="2"/>
          <c:tx>
            <c:v>Stm</c:v>
          </c:tx>
          <c:spPr>
            <a:ln w="22225"/>
          </c:spPr>
          <c:xVal>
            <c:numRef>
              <c:f>Sheet1!$L$9:$L$14</c:f>
              <c:numCache>
                <c:formatCode>General</c:formatCode>
                <c:ptCount val="6"/>
                <c:pt idx="0">
                  <c:v>10</c:v>
                </c:pt>
                <c:pt idx="1">
                  <c:v>100</c:v>
                </c:pt>
                <c:pt idx="2">
                  <c:v>1000</c:v>
                </c:pt>
                <c:pt idx="3">
                  <c:v>10000</c:v>
                </c:pt>
                <c:pt idx="4">
                  <c:v>100000</c:v>
                </c:pt>
                <c:pt idx="5">
                  <c:v>1000000</c:v>
                </c:pt>
              </c:numCache>
            </c:numRef>
          </c:xVal>
          <c:yVal>
            <c:numRef>
              <c:f>Sheet1!$N$9:$N$14</c:f>
              <c:numCache>
                <c:formatCode>General</c:formatCode>
                <c:ptCount val="6"/>
                <c:pt idx="0">
                  <c:v>383639</c:v>
                </c:pt>
                <c:pt idx="1">
                  <c:v>420467</c:v>
                </c:pt>
                <c:pt idx="2">
                  <c:v>520349</c:v>
                </c:pt>
                <c:pt idx="3">
                  <c:v>234912</c:v>
                </c:pt>
                <c:pt idx="4">
                  <c:v>103636</c:v>
                </c:pt>
                <c:pt idx="5">
                  <c:v>48924</c:v>
                </c:pt>
              </c:numCache>
            </c:numRef>
          </c:yVal>
          <c:smooth val="1"/>
        </c:ser>
        <c:ser>
          <c:idx val="3"/>
          <c:order val="3"/>
          <c:tx>
            <c:v>Stm4</c:v>
          </c:tx>
          <c:xVal>
            <c:numRef>
              <c:f>Sheet1!$Q$9:$Q$13</c:f>
              <c:numCache>
                <c:formatCode>General</c:formatCode>
                <c:ptCount val="5"/>
                <c:pt idx="0">
                  <c:v>10</c:v>
                </c:pt>
                <c:pt idx="1">
                  <c:v>100</c:v>
                </c:pt>
                <c:pt idx="2">
                  <c:v>1000</c:v>
                </c:pt>
                <c:pt idx="3">
                  <c:v>10000</c:v>
                </c:pt>
                <c:pt idx="4">
                  <c:v>100000</c:v>
                </c:pt>
              </c:numCache>
            </c:numRef>
          </c:xVal>
          <c:yVal>
            <c:numRef>
              <c:f>Sheet1!$S$9:$S$14</c:f>
              <c:numCache>
                <c:formatCode>General</c:formatCode>
                <c:ptCount val="6"/>
                <c:pt idx="0">
                  <c:v>21048</c:v>
                </c:pt>
                <c:pt idx="2">
                  <c:v>275725</c:v>
                </c:pt>
                <c:pt idx="3">
                  <c:v>175942</c:v>
                </c:pt>
                <c:pt idx="4">
                  <c:v>145281</c:v>
                </c:pt>
                <c:pt idx="5">
                  <c:v>0</c:v>
                </c:pt>
              </c:numCache>
            </c:numRef>
          </c:yVal>
          <c:smooth val="1"/>
        </c:ser>
        <c:axId val="83229696"/>
        <c:axId val="83105280"/>
      </c:scatterChart>
      <c:valAx>
        <c:axId val="83229696"/>
        <c:scaling>
          <c:logBase val="10"/>
          <c:orientation val="minMax"/>
          <c:min val="10"/>
        </c:scaling>
        <c:axPos val="b"/>
        <c:title>
          <c:tx>
            <c:rich>
              <a:bodyPr/>
              <a:lstStyle/>
              <a:p>
                <a:pPr>
                  <a:defRPr sz="1200"/>
                </a:pPr>
                <a:r>
                  <a:rPr lang="en-US" sz="1200"/>
                  <a:t>MAX KEY</a:t>
                </a:r>
              </a:p>
            </c:rich>
          </c:tx>
          <c:layout/>
        </c:title>
        <c:numFmt formatCode="General" sourceLinked="1"/>
        <c:majorTickMark val="none"/>
        <c:tickLblPos val="nextTo"/>
        <c:txPr>
          <a:bodyPr/>
          <a:lstStyle/>
          <a:p>
            <a:pPr>
              <a:defRPr sz="800"/>
            </a:pPr>
            <a:endParaRPr lang="he-IL"/>
          </a:p>
        </c:txPr>
        <c:crossAx val="83105280"/>
        <c:crosses val="autoZero"/>
        <c:crossBetween val="midCat"/>
        <c:dispUnits>
          <c:builtInUnit val="hundreds"/>
          <c:dispUnitsLbl>
            <c:layout>
              <c:manualLayout>
                <c:xMode val="edge"/>
                <c:yMode val="edge"/>
                <c:x val="0.15599519495799744"/>
                <c:y val="0.8848338477366251"/>
              </c:manualLayout>
            </c:layout>
          </c:dispUnitsLbl>
        </c:dispUnits>
      </c:valAx>
      <c:valAx>
        <c:axId val="83105280"/>
        <c:scaling>
          <c:logBase val="10"/>
          <c:orientation val="minMax"/>
          <c:min val="10000"/>
        </c:scaling>
        <c:axPos val="l"/>
        <c:majorGridlines/>
        <c:title>
          <c:tx>
            <c:rich>
              <a:bodyPr/>
              <a:lstStyle/>
              <a:p>
                <a:pPr>
                  <a:defRPr sz="1200"/>
                </a:pPr>
                <a:r>
                  <a:rPr lang="en-US" sz="1200"/>
                  <a:t>THROUGHPUT</a:t>
                </a:r>
              </a:p>
            </c:rich>
          </c:tx>
          <c:layout>
            <c:manualLayout>
              <c:xMode val="edge"/>
              <c:yMode val="edge"/>
              <c:x val="2.3988184862472122E-3"/>
              <c:y val="0.15466447599561864"/>
            </c:manualLayout>
          </c:layout>
        </c:title>
        <c:numFmt formatCode="General" sourceLinked="1"/>
        <c:majorTickMark val="none"/>
        <c:tickLblPos val="nextTo"/>
        <c:txPr>
          <a:bodyPr/>
          <a:lstStyle/>
          <a:p>
            <a:pPr>
              <a:defRPr sz="800"/>
            </a:pPr>
            <a:endParaRPr lang="he-IL"/>
          </a:p>
        </c:txPr>
        <c:crossAx val="83229696"/>
        <c:crosses val="autoZero"/>
        <c:crossBetween val="midCat"/>
        <c:dispUnits>
          <c:builtInUnit val="tenThousands"/>
          <c:dispUnitsLbl>
            <c:layout>
              <c:manualLayout>
                <c:xMode val="edge"/>
                <c:yMode val="edge"/>
                <c:x val="6.7943586811511414E-2"/>
                <c:y val="0.63284110162921425"/>
              </c:manualLayout>
            </c:layout>
          </c:dispUnitsLbl>
        </c:dispUnits>
      </c:valAx>
    </c:plotArea>
    <c:legend>
      <c:legendPos val="r"/>
      <c:layout>
        <c:manualLayout>
          <c:xMode val="edge"/>
          <c:yMode val="edge"/>
          <c:x val="0.67819701972737334"/>
          <c:y val="0.12730419975698529"/>
          <c:w val="0.32180298027262799"/>
          <c:h val="0.24171755817160076"/>
        </c:manualLayout>
      </c:layout>
      <c:txPr>
        <a:bodyPr/>
        <a:lstStyle/>
        <a:p>
          <a:pPr>
            <a:defRPr sz="700"/>
          </a:pPr>
          <a:endParaRPr lang="he-IL"/>
        </a:p>
      </c:txPr>
    </c:legend>
    <c:plotVisOnly val="1"/>
    <c:dispBlanksAs val="gap"/>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c:lang val="he-IL"/>
  <c:chart>
    <c:title>
      <c:tx>
        <c:rich>
          <a:bodyPr/>
          <a:lstStyle/>
          <a:p>
            <a:pPr>
              <a:defRPr sz="1200"/>
            </a:pPr>
            <a:r>
              <a:rPr lang="en-US" sz="1200"/>
              <a:t>2 Threads - C</a:t>
            </a:r>
          </a:p>
        </c:rich>
      </c:tx>
      <c:layout>
        <c:manualLayout>
          <c:xMode val="edge"/>
          <c:yMode val="edge"/>
          <c:x val="0.38515102880658425"/>
          <c:y val="3.2201791129547595E-2"/>
        </c:manualLayout>
      </c:layout>
    </c:title>
    <c:plotArea>
      <c:layout>
        <c:manualLayout>
          <c:layoutTarget val="inner"/>
          <c:xMode val="edge"/>
          <c:yMode val="edge"/>
          <c:x val="0.19779506172839526"/>
          <c:y val="0.16862683448786489"/>
          <c:w val="0.83038761270819128"/>
          <c:h val="0.64240184651818799"/>
        </c:manualLayout>
      </c:layout>
      <c:scatterChart>
        <c:scatterStyle val="smoothMarker"/>
        <c:ser>
          <c:idx val="0"/>
          <c:order val="0"/>
          <c:tx>
            <c:v>Global</c:v>
          </c:tx>
          <c:spPr>
            <a:ln w="22225"/>
          </c:spPr>
          <c:xVal>
            <c:numRef>
              <c:f>Sheet2!$B$3:$B$7</c:f>
              <c:numCache>
                <c:formatCode>General</c:formatCode>
                <c:ptCount val="5"/>
                <c:pt idx="0">
                  <c:v>100</c:v>
                </c:pt>
                <c:pt idx="1">
                  <c:v>1000</c:v>
                </c:pt>
                <c:pt idx="2">
                  <c:v>10000</c:v>
                </c:pt>
                <c:pt idx="3">
                  <c:v>100000</c:v>
                </c:pt>
                <c:pt idx="4">
                  <c:v>1000000</c:v>
                </c:pt>
              </c:numCache>
            </c:numRef>
          </c:xVal>
          <c:yVal>
            <c:numRef>
              <c:f>Sheet2!$D$3:$D$7</c:f>
              <c:numCache>
                <c:formatCode>General</c:formatCode>
                <c:ptCount val="5"/>
                <c:pt idx="0">
                  <c:v>4422502.6666666595</c:v>
                </c:pt>
                <c:pt idx="1">
                  <c:v>3230949.6666666665</c:v>
                </c:pt>
                <c:pt idx="2">
                  <c:v>2492363.3333333293</c:v>
                </c:pt>
                <c:pt idx="3">
                  <c:v>1688724.3333333333</c:v>
                </c:pt>
                <c:pt idx="4">
                  <c:v>806190</c:v>
                </c:pt>
              </c:numCache>
            </c:numRef>
          </c:yVal>
          <c:smooth val="1"/>
        </c:ser>
        <c:ser>
          <c:idx val="1"/>
          <c:order val="1"/>
          <c:tx>
            <c:v>Grained</c:v>
          </c:tx>
          <c:spPr>
            <a:ln w="22225"/>
          </c:spPr>
          <c:xVal>
            <c:numRef>
              <c:f>Sheet2!$G$3:$G$7</c:f>
              <c:numCache>
                <c:formatCode>General</c:formatCode>
                <c:ptCount val="5"/>
                <c:pt idx="0">
                  <c:v>100</c:v>
                </c:pt>
                <c:pt idx="1">
                  <c:v>1000</c:v>
                </c:pt>
                <c:pt idx="2">
                  <c:v>10000</c:v>
                </c:pt>
                <c:pt idx="3">
                  <c:v>100000</c:v>
                </c:pt>
                <c:pt idx="4">
                  <c:v>1000000</c:v>
                </c:pt>
              </c:numCache>
            </c:numRef>
          </c:xVal>
          <c:yVal>
            <c:numRef>
              <c:f>Sheet2!$I$3:$I$7</c:f>
              <c:numCache>
                <c:formatCode>General</c:formatCode>
                <c:ptCount val="5"/>
                <c:pt idx="0">
                  <c:v>9505060.333333334</c:v>
                </c:pt>
                <c:pt idx="1">
                  <c:v>8107776.3333333284</c:v>
                </c:pt>
                <c:pt idx="2">
                  <c:v>6567910</c:v>
                </c:pt>
                <c:pt idx="3">
                  <c:v>4012969.3333333293</c:v>
                </c:pt>
                <c:pt idx="4">
                  <c:v>1843918</c:v>
                </c:pt>
              </c:numCache>
            </c:numRef>
          </c:yVal>
          <c:smooth val="1"/>
        </c:ser>
        <c:ser>
          <c:idx val="2"/>
          <c:order val="2"/>
          <c:tx>
            <c:v>SftwTrAct</c:v>
          </c:tx>
          <c:spPr>
            <a:ln w="22225"/>
          </c:spPr>
          <c:xVal>
            <c:numRef>
              <c:f>Sheet2!$L$3:$L$7</c:f>
              <c:numCache>
                <c:formatCode>General</c:formatCode>
                <c:ptCount val="5"/>
                <c:pt idx="0">
                  <c:v>100</c:v>
                </c:pt>
                <c:pt idx="1">
                  <c:v>1000</c:v>
                </c:pt>
                <c:pt idx="2">
                  <c:v>10000</c:v>
                </c:pt>
                <c:pt idx="3">
                  <c:v>100000</c:v>
                </c:pt>
                <c:pt idx="4">
                  <c:v>1000000</c:v>
                </c:pt>
              </c:numCache>
            </c:numRef>
          </c:xVal>
          <c:yVal>
            <c:numRef>
              <c:f>Sheet2!$N$3:$N$7</c:f>
              <c:numCache>
                <c:formatCode>General</c:formatCode>
                <c:ptCount val="5"/>
                <c:pt idx="0">
                  <c:v>1873097.3333333333</c:v>
                </c:pt>
                <c:pt idx="1">
                  <c:v>2069168.3333333333</c:v>
                </c:pt>
                <c:pt idx="2">
                  <c:v>2305973</c:v>
                </c:pt>
                <c:pt idx="3">
                  <c:v>2056667</c:v>
                </c:pt>
                <c:pt idx="4">
                  <c:v>1209196</c:v>
                </c:pt>
              </c:numCache>
            </c:numRef>
          </c:yVal>
          <c:smooth val="1"/>
        </c:ser>
        <c:ser>
          <c:idx val="3"/>
          <c:order val="3"/>
          <c:tx>
            <c:v>HdwwTrAct</c:v>
          </c:tx>
          <c:spPr>
            <a:ln w="22225"/>
          </c:spPr>
          <c:xVal>
            <c:numRef>
              <c:f>Sheet2!$Q$3:$Q$7</c:f>
              <c:numCache>
                <c:formatCode>General</c:formatCode>
                <c:ptCount val="5"/>
                <c:pt idx="0">
                  <c:v>100</c:v>
                </c:pt>
                <c:pt idx="1">
                  <c:v>1000</c:v>
                </c:pt>
                <c:pt idx="2">
                  <c:v>10000</c:v>
                </c:pt>
                <c:pt idx="3">
                  <c:v>100000</c:v>
                </c:pt>
                <c:pt idx="4">
                  <c:v>1000000</c:v>
                </c:pt>
              </c:numCache>
            </c:numRef>
          </c:xVal>
          <c:yVal>
            <c:numRef>
              <c:f>Sheet2!$S$3:$S$7</c:f>
              <c:numCache>
                <c:formatCode>General</c:formatCode>
                <c:ptCount val="5"/>
                <c:pt idx="0">
                  <c:v>0</c:v>
                </c:pt>
                <c:pt idx="2">
                  <c:v>5353316.3333333284</c:v>
                </c:pt>
                <c:pt idx="3">
                  <c:v>3443884.6666666665</c:v>
                </c:pt>
                <c:pt idx="4">
                  <c:v>1679296.6666666679</c:v>
                </c:pt>
              </c:numCache>
            </c:numRef>
          </c:yVal>
          <c:smooth val="1"/>
        </c:ser>
        <c:axId val="83157376"/>
        <c:axId val="83159680"/>
      </c:scatterChart>
      <c:valAx>
        <c:axId val="83157376"/>
        <c:scaling>
          <c:logBase val="10"/>
          <c:orientation val="minMax"/>
          <c:min val="100"/>
        </c:scaling>
        <c:axPos val="b"/>
        <c:title>
          <c:tx>
            <c:rich>
              <a:bodyPr/>
              <a:lstStyle/>
              <a:p>
                <a:pPr>
                  <a:defRPr sz="1200"/>
                </a:pPr>
                <a:r>
                  <a:rPr lang="en-US" sz="1200"/>
                  <a:t>MAX KEY</a:t>
                </a:r>
              </a:p>
            </c:rich>
          </c:tx>
          <c:layout/>
        </c:title>
        <c:numFmt formatCode="General" sourceLinked="1"/>
        <c:majorTickMark val="none"/>
        <c:tickLblPos val="nextTo"/>
        <c:txPr>
          <a:bodyPr/>
          <a:lstStyle/>
          <a:p>
            <a:pPr>
              <a:defRPr sz="800"/>
            </a:pPr>
            <a:endParaRPr lang="he-IL"/>
          </a:p>
        </c:txPr>
        <c:crossAx val="83159680"/>
        <c:crosses val="autoZero"/>
        <c:crossBetween val="midCat"/>
        <c:dispUnits>
          <c:builtInUnit val="hundreds"/>
          <c:dispUnitsLbl>
            <c:layout>
              <c:manualLayout>
                <c:xMode val="edge"/>
                <c:yMode val="edge"/>
                <c:x val="0.14004526748971191"/>
                <c:y val="0.90207409961763541"/>
              </c:manualLayout>
            </c:layout>
            <c:txPr>
              <a:bodyPr/>
              <a:lstStyle/>
              <a:p>
                <a:pPr>
                  <a:defRPr b="0"/>
                </a:pPr>
                <a:endParaRPr lang="he-IL"/>
              </a:p>
            </c:txPr>
          </c:dispUnitsLbl>
        </c:dispUnits>
      </c:valAx>
      <c:valAx>
        <c:axId val="83159680"/>
        <c:scaling>
          <c:logBase val="10"/>
          <c:orientation val="minMax"/>
          <c:min val="100000"/>
        </c:scaling>
        <c:axPos val="l"/>
        <c:majorGridlines/>
        <c:title>
          <c:tx>
            <c:rich>
              <a:bodyPr/>
              <a:lstStyle/>
              <a:p>
                <a:pPr>
                  <a:defRPr sz="1200"/>
                </a:pPr>
                <a:r>
                  <a:rPr lang="en-US" sz="1200"/>
                  <a:t>THROUGHPUT</a:t>
                </a:r>
              </a:p>
            </c:rich>
          </c:tx>
          <c:layout>
            <c:manualLayout>
              <c:xMode val="edge"/>
              <c:yMode val="edge"/>
              <c:x val="4.2954732510288064E-3"/>
              <c:y val="0.1671435236366218"/>
            </c:manualLayout>
          </c:layout>
        </c:title>
        <c:numFmt formatCode="General" sourceLinked="1"/>
        <c:majorTickMark val="none"/>
        <c:tickLblPos val="nextTo"/>
        <c:txPr>
          <a:bodyPr/>
          <a:lstStyle/>
          <a:p>
            <a:pPr>
              <a:defRPr sz="800"/>
            </a:pPr>
            <a:endParaRPr lang="he-IL"/>
          </a:p>
        </c:txPr>
        <c:crossAx val="83157376"/>
        <c:crosses val="autoZero"/>
        <c:crossBetween val="midCat"/>
        <c:dispUnits>
          <c:builtInUnit val="tenThousands"/>
          <c:dispUnitsLbl>
            <c:layout>
              <c:manualLayout>
                <c:xMode val="edge"/>
                <c:yMode val="edge"/>
                <c:x val="3.7702057613168756E-2"/>
                <c:y val="0.68855036157286675"/>
              </c:manualLayout>
            </c:layout>
            <c:txPr>
              <a:bodyPr/>
              <a:lstStyle/>
              <a:p>
                <a:pPr>
                  <a:defRPr b="0"/>
                </a:pPr>
                <a:endParaRPr lang="he-IL"/>
              </a:p>
            </c:txPr>
          </c:dispUnitsLbl>
        </c:dispUnits>
      </c:valAx>
    </c:plotArea>
    <c:legend>
      <c:legendPos val="r"/>
      <c:layout>
        <c:manualLayout>
          <c:xMode val="edge"/>
          <c:yMode val="edge"/>
          <c:x val="0.3901065843621403"/>
          <c:y val="0.57578425307058134"/>
          <c:w val="0.37132716049382752"/>
          <c:h val="0.21009006638427374"/>
        </c:manualLayout>
      </c:layout>
      <c:txPr>
        <a:bodyPr/>
        <a:lstStyle/>
        <a:p>
          <a:pPr>
            <a:defRPr sz="700"/>
          </a:pPr>
          <a:endParaRPr lang="he-IL"/>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he-IL"/>
  <c:chart>
    <c:autoTitleDeleted val="1"/>
    <c:plotArea>
      <c:layout/>
      <c:scatterChart>
        <c:scatterStyle val="lineMarker"/>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Sheet1!$I$6:$L$6</c:f>
              <c:numCache>
                <c:formatCode>General</c:formatCode>
                <c:ptCount val="4"/>
                <c:pt idx="0">
                  <c:v>1</c:v>
                </c:pt>
                <c:pt idx="1">
                  <c:v>2</c:v>
                </c:pt>
                <c:pt idx="2">
                  <c:v>4</c:v>
                </c:pt>
                <c:pt idx="3">
                  <c:v>8</c:v>
                </c:pt>
              </c:numCache>
            </c:numRef>
          </c:xVal>
          <c:yVal>
            <c:numRef>
              <c:f>Sheet1!$K$95:$N$95</c:f>
              <c:numCache>
                <c:formatCode>General</c:formatCode>
                <c:ptCount val="4"/>
                <c:pt idx="0">
                  <c:v>133763.58333333328</c:v>
                </c:pt>
                <c:pt idx="1">
                  <c:v>131040.09635433333</c:v>
                </c:pt>
                <c:pt idx="2">
                  <c:v>129810.640625</c:v>
                </c:pt>
                <c:pt idx="3">
                  <c:v>82408.770833666465</c:v>
                </c:pt>
              </c:numCache>
            </c:numRef>
          </c:yVal>
        </c:ser>
        <c:ser>
          <c:idx val="1"/>
          <c:order val="1"/>
          <c:spPr>
            <a:ln w="19050" cap="rnd">
              <a:solidFill>
                <a:schemeClr val="accent2"/>
              </a:solidFill>
              <a:round/>
            </a:ln>
            <a:effectLst/>
          </c:spPr>
          <c:marker>
            <c:symbol val="circle"/>
            <c:size val="5"/>
            <c:spPr>
              <a:noFill/>
              <a:ln w="9525">
                <a:solidFill>
                  <a:schemeClr val="accent2"/>
                </a:solidFill>
              </a:ln>
              <a:effectLst/>
            </c:spPr>
          </c:marker>
          <c:xVal>
            <c:numRef>
              <c:f>Sheet1!$I$6:$L$6</c:f>
              <c:numCache>
                <c:formatCode>General</c:formatCode>
                <c:ptCount val="4"/>
                <c:pt idx="0">
                  <c:v>1</c:v>
                </c:pt>
                <c:pt idx="1">
                  <c:v>2</c:v>
                </c:pt>
                <c:pt idx="2">
                  <c:v>4</c:v>
                </c:pt>
                <c:pt idx="3">
                  <c:v>8</c:v>
                </c:pt>
              </c:numCache>
            </c:numRef>
          </c:xVal>
          <c:yVal>
            <c:numRef>
              <c:f>Sheet1!$K$99:$N$99</c:f>
              <c:numCache>
                <c:formatCode>General</c:formatCode>
                <c:ptCount val="4"/>
                <c:pt idx="0">
                  <c:v>121270.09375</c:v>
                </c:pt>
                <c:pt idx="1">
                  <c:v>186447.27604166698</c:v>
                </c:pt>
                <c:pt idx="2">
                  <c:v>315812.22916666692</c:v>
                </c:pt>
                <c:pt idx="3">
                  <c:v>334017.82291666669</c:v>
                </c:pt>
              </c:numCache>
            </c:numRef>
          </c:yVal>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Sheet1!$I$6:$L$6</c:f>
              <c:numCache>
                <c:formatCode>General</c:formatCode>
                <c:ptCount val="4"/>
                <c:pt idx="0">
                  <c:v>1</c:v>
                </c:pt>
                <c:pt idx="1">
                  <c:v>2</c:v>
                </c:pt>
                <c:pt idx="2">
                  <c:v>4</c:v>
                </c:pt>
                <c:pt idx="3">
                  <c:v>8</c:v>
                </c:pt>
              </c:numCache>
            </c:numRef>
          </c:xVal>
          <c:yVal>
            <c:numRef>
              <c:f>Sheet1!$K$97:$N$97</c:f>
              <c:numCache>
                <c:formatCode>General</c:formatCode>
                <c:ptCount val="4"/>
                <c:pt idx="0">
                  <c:v>174280.71354166698</c:v>
                </c:pt>
                <c:pt idx="1">
                  <c:v>304595.8125</c:v>
                </c:pt>
                <c:pt idx="2">
                  <c:v>363214.19791666669</c:v>
                </c:pt>
                <c:pt idx="3">
                  <c:v>405940.79166666692</c:v>
                </c:pt>
              </c:numCache>
            </c:numRef>
          </c:yVal>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Sheet1!$I$6:$L$6</c:f>
              <c:numCache>
                <c:formatCode>General</c:formatCode>
                <c:ptCount val="4"/>
                <c:pt idx="0">
                  <c:v>1</c:v>
                </c:pt>
                <c:pt idx="1">
                  <c:v>2</c:v>
                </c:pt>
                <c:pt idx="2">
                  <c:v>4</c:v>
                </c:pt>
                <c:pt idx="3">
                  <c:v>8</c:v>
                </c:pt>
              </c:numCache>
            </c:numRef>
          </c:xVal>
          <c:yVal>
            <c:numRef>
              <c:f>Sheet1!$K$101:$N$101</c:f>
              <c:numCache>
                <c:formatCode>General</c:formatCode>
                <c:ptCount val="4"/>
                <c:pt idx="0">
                  <c:v>115598.83072933342</c:v>
                </c:pt>
                <c:pt idx="1">
                  <c:v>216939.31770833334</c:v>
                </c:pt>
                <c:pt idx="2">
                  <c:v>363659.14583333314</c:v>
                </c:pt>
                <c:pt idx="3">
                  <c:v>402942.47916666692</c:v>
                </c:pt>
              </c:numCache>
            </c:numRef>
          </c:yVal>
        </c:ser>
        <c:axId val="51513216"/>
        <c:axId val="51527680"/>
      </c:scatterChart>
      <c:valAx>
        <c:axId val="51513216"/>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51527680"/>
        <c:crosses val="autoZero"/>
        <c:crossBetween val="midCat"/>
      </c:valAx>
      <c:valAx>
        <c:axId val="5152768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51513216"/>
        <c:crosses val="autoZero"/>
        <c:crossBetween val="midCat"/>
      </c:valAx>
      <c:spPr>
        <a:noFill/>
        <a:ln>
          <a:noFill/>
        </a:ln>
        <a:effectLst/>
      </c:spPr>
    </c:plotArea>
    <c:plotVisOnly val="1"/>
    <c:dispBlanksAs val="gap"/>
  </c:chart>
  <c:spPr>
    <a:noFill/>
    <a:ln w="9525" cap="flat" cmpd="sng" algn="ctr">
      <a:solidFill>
        <a:schemeClr val="tx1">
          <a:lumMod val="15000"/>
          <a:lumOff val="85000"/>
        </a:schemeClr>
      </a:solidFill>
      <a:round/>
    </a:ln>
    <a:effectLst/>
  </c:spPr>
  <c:txPr>
    <a:bodyPr/>
    <a:lstStyle/>
    <a:p>
      <a:pPr>
        <a:defRPr/>
      </a:pPr>
      <a:endParaRPr lang="he-IL"/>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lang val="he-IL"/>
  <c:chart>
    <c:title>
      <c:tx>
        <c:rich>
          <a:bodyPr/>
          <a:lstStyle/>
          <a:p>
            <a:pPr>
              <a:defRPr sz="1200"/>
            </a:pPr>
            <a:r>
              <a:rPr lang="en-US" sz="1200"/>
              <a:t>4 Threads - C</a:t>
            </a:r>
          </a:p>
        </c:rich>
      </c:tx>
      <c:layout/>
    </c:title>
    <c:plotArea>
      <c:layout>
        <c:manualLayout>
          <c:layoutTarget val="inner"/>
          <c:xMode val="edge"/>
          <c:yMode val="edge"/>
          <c:x val="0.27425637860082308"/>
          <c:y val="0.16139711934156378"/>
          <c:w val="0.60164444444444543"/>
          <c:h val="0.62753789599302601"/>
        </c:manualLayout>
      </c:layout>
      <c:scatterChart>
        <c:scatterStyle val="smoothMarker"/>
        <c:ser>
          <c:idx val="0"/>
          <c:order val="0"/>
          <c:tx>
            <c:v>Global</c:v>
          </c:tx>
          <c:spPr>
            <a:ln w="22225"/>
          </c:spPr>
          <c:xVal>
            <c:numRef>
              <c:f>Sheet2!$B$8:$B$12</c:f>
              <c:numCache>
                <c:formatCode>General</c:formatCode>
                <c:ptCount val="5"/>
                <c:pt idx="0">
                  <c:v>100</c:v>
                </c:pt>
                <c:pt idx="1">
                  <c:v>1000</c:v>
                </c:pt>
                <c:pt idx="2">
                  <c:v>10000</c:v>
                </c:pt>
                <c:pt idx="3">
                  <c:v>100000</c:v>
                </c:pt>
                <c:pt idx="4">
                  <c:v>1000000</c:v>
                </c:pt>
              </c:numCache>
            </c:numRef>
          </c:xVal>
          <c:yVal>
            <c:numRef>
              <c:f>Sheet2!$D$8:$D$12</c:f>
              <c:numCache>
                <c:formatCode>General</c:formatCode>
                <c:ptCount val="5"/>
                <c:pt idx="0">
                  <c:v>3869147.3333333293</c:v>
                </c:pt>
                <c:pt idx="1">
                  <c:v>3206382.3333333293</c:v>
                </c:pt>
                <c:pt idx="2">
                  <c:v>2466095</c:v>
                </c:pt>
                <c:pt idx="3">
                  <c:v>1639868</c:v>
                </c:pt>
                <c:pt idx="4">
                  <c:v>798093.33333333407</c:v>
                </c:pt>
              </c:numCache>
            </c:numRef>
          </c:yVal>
          <c:smooth val="1"/>
        </c:ser>
        <c:ser>
          <c:idx val="1"/>
          <c:order val="1"/>
          <c:tx>
            <c:v>Grained</c:v>
          </c:tx>
          <c:spPr>
            <a:ln w="22225"/>
          </c:spPr>
          <c:xVal>
            <c:numRef>
              <c:f>Sheet2!$G$8:$G$12</c:f>
              <c:numCache>
                <c:formatCode>General</c:formatCode>
                <c:ptCount val="5"/>
                <c:pt idx="0">
                  <c:v>100</c:v>
                </c:pt>
                <c:pt idx="1">
                  <c:v>1000</c:v>
                </c:pt>
                <c:pt idx="2">
                  <c:v>10000</c:v>
                </c:pt>
                <c:pt idx="3">
                  <c:v>100000</c:v>
                </c:pt>
                <c:pt idx="4">
                  <c:v>1000000</c:v>
                </c:pt>
              </c:numCache>
            </c:numRef>
          </c:xVal>
          <c:yVal>
            <c:numRef>
              <c:f>Sheet2!$I$8:$I$12</c:f>
              <c:numCache>
                <c:formatCode>General</c:formatCode>
                <c:ptCount val="5"/>
                <c:pt idx="0">
                  <c:v>15971231.333333334</c:v>
                </c:pt>
                <c:pt idx="1">
                  <c:v>15322697.333333334</c:v>
                </c:pt>
                <c:pt idx="2">
                  <c:v>12350733.666666659</c:v>
                </c:pt>
                <c:pt idx="3">
                  <c:v>7722472</c:v>
                </c:pt>
                <c:pt idx="4">
                  <c:v>3475493.3333333293</c:v>
                </c:pt>
              </c:numCache>
            </c:numRef>
          </c:yVal>
          <c:smooth val="1"/>
        </c:ser>
        <c:ser>
          <c:idx val="2"/>
          <c:order val="2"/>
          <c:tx>
            <c:v>Stm</c:v>
          </c:tx>
          <c:spPr>
            <a:ln w="22225"/>
          </c:spPr>
          <c:xVal>
            <c:numRef>
              <c:f>Sheet2!$L$8:$L$12</c:f>
              <c:numCache>
                <c:formatCode>General</c:formatCode>
                <c:ptCount val="5"/>
                <c:pt idx="0">
                  <c:v>100</c:v>
                </c:pt>
                <c:pt idx="1">
                  <c:v>1000</c:v>
                </c:pt>
                <c:pt idx="2">
                  <c:v>10000</c:v>
                </c:pt>
                <c:pt idx="3">
                  <c:v>100000</c:v>
                </c:pt>
                <c:pt idx="4">
                  <c:v>1000000</c:v>
                </c:pt>
              </c:numCache>
            </c:numRef>
          </c:xVal>
          <c:yVal>
            <c:numRef>
              <c:f>Sheet2!$N$8:$N$13</c:f>
              <c:numCache>
                <c:formatCode>General</c:formatCode>
                <c:ptCount val="6"/>
                <c:pt idx="0">
                  <c:v>1730760.6666666679</c:v>
                </c:pt>
                <c:pt idx="1">
                  <c:v>2636600.3333333293</c:v>
                </c:pt>
                <c:pt idx="2">
                  <c:v>3988994.3333333293</c:v>
                </c:pt>
                <c:pt idx="3">
                  <c:v>3687996.6666666665</c:v>
                </c:pt>
                <c:pt idx="4">
                  <c:v>2211403</c:v>
                </c:pt>
                <c:pt idx="5">
                  <c:v>1317836</c:v>
                </c:pt>
              </c:numCache>
            </c:numRef>
          </c:yVal>
          <c:smooth val="1"/>
        </c:ser>
        <c:ser>
          <c:idx val="3"/>
          <c:order val="3"/>
          <c:tx>
            <c:v>Htm</c:v>
          </c:tx>
          <c:spPr>
            <a:ln w="22225"/>
          </c:spPr>
          <c:xVal>
            <c:numRef>
              <c:f>Sheet2!$Q$8:$Q$12</c:f>
              <c:numCache>
                <c:formatCode>General</c:formatCode>
                <c:ptCount val="5"/>
                <c:pt idx="0">
                  <c:v>100</c:v>
                </c:pt>
                <c:pt idx="1">
                  <c:v>1000</c:v>
                </c:pt>
                <c:pt idx="2">
                  <c:v>10000</c:v>
                </c:pt>
                <c:pt idx="3">
                  <c:v>100000</c:v>
                </c:pt>
                <c:pt idx="4">
                  <c:v>1000000</c:v>
                </c:pt>
              </c:numCache>
            </c:numRef>
          </c:xVal>
          <c:yVal>
            <c:numRef>
              <c:f>Sheet2!$S$8:$S$12</c:f>
              <c:numCache>
                <c:formatCode>General</c:formatCode>
                <c:ptCount val="5"/>
                <c:pt idx="2">
                  <c:v>10716753</c:v>
                </c:pt>
                <c:pt idx="3">
                  <c:v>6705087.6666666595</c:v>
                </c:pt>
                <c:pt idx="4">
                  <c:v>3152453.3333333293</c:v>
                </c:pt>
              </c:numCache>
            </c:numRef>
          </c:yVal>
          <c:smooth val="1"/>
        </c:ser>
        <c:axId val="83273216"/>
        <c:axId val="83279872"/>
      </c:scatterChart>
      <c:valAx>
        <c:axId val="83273216"/>
        <c:scaling>
          <c:logBase val="10"/>
          <c:orientation val="minMax"/>
          <c:min val="100"/>
        </c:scaling>
        <c:axPos val="b"/>
        <c:title>
          <c:tx>
            <c:rich>
              <a:bodyPr/>
              <a:lstStyle/>
              <a:p>
                <a:pPr>
                  <a:defRPr sz="1200"/>
                </a:pPr>
                <a:r>
                  <a:rPr lang="en-US" sz="1200"/>
                  <a:t>MAX KEY</a:t>
                </a:r>
              </a:p>
            </c:rich>
          </c:tx>
          <c:layout/>
        </c:title>
        <c:numFmt formatCode="General" sourceLinked="1"/>
        <c:majorTickMark val="none"/>
        <c:tickLblPos val="nextTo"/>
        <c:crossAx val="83279872"/>
        <c:crosses val="autoZero"/>
        <c:crossBetween val="midCat"/>
        <c:dispUnits>
          <c:builtInUnit val="hundreds"/>
          <c:dispUnitsLbl>
            <c:layout>
              <c:manualLayout>
                <c:xMode val="edge"/>
                <c:yMode val="edge"/>
                <c:x val="0.16282469135802469"/>
                <c:y val="0.88733436213991757"/>
              </c:manualLayout>
            </c:layout>
            <c:txPr>
              <a:bodyPr/>
              <a:lstStyle/>
              <a:p>
                <a:pPr>
                  <a:defRPr b="0"/>
                </a:pPr>
                <a:endParaRPr lang="he-IL"/>
              </a:p>
            </c:txPr>
          </c:dispUnitsLbl>
        </c:dispUnits>
      </c:valAx>
      <c:valAx>
        <c:axId val="83279872"/>
        <c:scaling>
          <c:logBase val="10"/>
          <c:orientation val="minMax"/>
          <c:min val="100000"/>
        </c:scaling>
        <c:axPos val="l"/>
        <c:majorGridlines/>
        <c:title>
          <c:tx>
            <c:rich>
              <a:bodyPr/>
              <a:lstStyle/>
              <a:p>
                <a:pPr>
                  <a:defRPr sz="1200"/>
                </a:pPr>
                <a:r>
                  <a:rPr lang="en-US" sz="1200"/>
                  <a:t>THROUGHPUT</a:t>
                </a:r>
              </a:p>
            </c:rich>
          </c:tx>
          <c:layout>
            <c:manualLayout>
              <c:xMode val="edge"/>
              <c:yMode val="edge"/>
              <c:x val="2.7109876543209906E-2"/>
              <c:y val="0.18736882716049402"/>
            </c:manualLayout>
          </c:layout>
        </c:title>
        <c:numFmt formatCode="General" sourceLinked="1"/>
        <c:majorTickMark val="none"/>
        <c:tickLblPos val="nextTo"/>
        <c:crossAx val="83273216"/>
        <c:crosses val="autoZero"/>
        <c:crossBetween val="midCat"/>
        <c:dispUnits>
          <c:builtInUnit val="tenThousands"/>
          <c:dispUnitsLbl>
            <c:layout>
              <c:manualLayout>
                <c:xMode val="edge"/>
                <c:yMode val="edge"/>
                <c:x val="8.9903292181070085E-2"/>
                <c:y val="0.68240483539094654"/>
              </c:manualLayout>
            </c:layout>
            <c:txPr>
              <a:bodyPr/>
              <a:lstStyle/>
              <a:p>
                <a:pPr>
                  <a:defRPr b="0"/>
                </a:pPr>
                <a:endParaRPr lang="he-IL"/>
              </a:p>
            </c:txPr>
          </c:dispUnitsLbl>
        </c:dispUnits>
      </c:valAx>
    </c:plotArea>
    <c:legend>
      <c:legendPos val="r"/>
      <c:layout>
        <c:manualLayout>
          <c:xMode val="edge"/>
          <c:yMode val="edge"/>
          <c:x val="0.41664156378600831"/>
          <c:y val="0.57612448559670781"/>
          <c:w val="0.28545720164609051"/>
          <c:h val="0.20146090534979424"/>
        </c:manualLayout>
      </c:layout>
      <c:txPr>
        <a:bodyPr/>
        <a:lstStyle/>
        <a:p>
          <a:pPr>
            <a:defRPr sz="700"/>
          </a:pPr>
          <a:endParaRPr lang="he-IL"/>
        </a:p>
      </c:txPr>
    </c:legend>
    <c:plotVisOnly val="1"/>
    <c:dispBlanksAs val="gap"/>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sz="1000"/>
            </a:pPr>
            <a:r>
              <a:rPr lang="en-US" sz="1200" b="1" i="0" baseline="0">
                <a:effectLst/>
              </a:rPr>
              <a:t>MaxKey = 10000 - Java</a:t>
            </a:r>
            <a:endParaRPr lang="he-IL" sz="1000">
              <a:effectLst/>
            </a:endParaRPr>
          </a:p>
        </c:rich>
      </c:tx>
      <c:layout>
        <c:manualLayout>
          <c:xMode val="edge"/>
          <c:yMode val="edge"/>
          <c:x val="0.22214032921810686"/>
          <c:y val="1.8837448559670792E-3"/>
        </c:manualLayout>
      </c:layout>
    </c:title>
    <c:plotArea>
      <c:layout>
        <c:manualLayout>
          <c:layoutTarget val="inner"/>
          <c:xMode val="edge"/>
          <c:yMode val="edge"/>
          <c:x val="0.22105267489711933"/>
          <c:y val="0.15019187242798351"/>
          <c:w val="0.79692467686822233"/>
          <c:h val="0.67116255144032921"/>
        </c:manualLayout>
      </c:layout>
      <c:scatterChart>
        <c:scatterStyle val="smoothMarker"/>
        <c:ser>
          <c:idx val="0"/>
          <c:order val="0"/>
          <c:tx>
            <c:v>Global</c:v>
          </c:tx>
          <c:xVal>
            <c:numRef>
              <c:f>Sheet1!$F$38:$F$40</c:f>
              <c:numCache>
                <c:formatCode>General</c:formatCode>
                <c:ptCount val="3"/>
                <c:pt idx="0">
                  <c:v>2</c:v>
                </c:pt>
                <c:pt idx="1">
                  <c:v>4</c:v>
                </c:pt>
                <c:pt idx="2">
                  <c:v>8</c:v>
                </c:pt>
              </c:numCache>
            </c:numRef>
          </c:xVal>
          <c:yVal>
            <c:numRef>
              <c:f>Sheet1!$G$38:$G$40</c:f>
              <c:numCache>
                <c:formatCode>General</c:formatCode>
                <c:ptCount val="3"/>
                <c:pt idx="0">
                  <c:v>199729</c:v>
                </c:pt>
                <c:pt idx="1">
                  <c:v>200760</c:v>
                </c:pt>
                <c:pt idx="2">
                  <c:v>199922</c:v>
                </c:pt>
              </c:numCache>
            </c:numRef>
          </c:yVal>
          <c:smooth val="1"/>
        </c:ser>
        <c:ser>
          <c:idx val="1"/>
          <c:order val="1"/>
          <c:tx>
            <c:v>Grained</c:v>
          </c:tx>
          <c:xVal>
            <c:numRef>
              <c:f>Sheet1!$I$38:$I$40</c:f>
              <c:numCache>
                <c:formatCode>General</c:formatCode>
                <c:ptCount val="3"/>
                <c:pt idx="0">
                  <c:v>2</c:v>
                </c:pt>
                <c:pt idx="1">
                  <c:v>4</c:v>
                </c:pt>
                <c:pt idx="2">
                  <c:v>8</c:v>
                </c:pt>
              </c:numCache>
            </c:numRef>
          </c:xVal>
          <c:yVal>
            <c:numRef>
              <c:f>Sheet1!$J$38:$J$40</c:f>
              <c:numCache>
                <c:formatCode>General</c:formatCode>
                <c:ptCount val="3"/>
                <c:pt idx="0">
                  <c:v>508444.66666666669</c:v>
                </c:pt>
                <c:pt idx="1">
                  <c:v>752369</c:v>
                </c:pt>
                <c:pt idx="2">
                  <c:v>980397.33333333407</c:v>
                </c:pt>
              </c:numCache>
            </c:numRef>
          </c:yVal>
          <c:smooth val="1"/>
        </c:ser>
        <c:ser>
          <c:idx val="2"/>
          <c:order val="2"/>
          <c:tx>
            <c:v>Stm</c:v>
          </c:tx>
          <c:xVal>
            <c:numRef>
              <c:f>Sheet1!$F$45:$F$47</c:f>
              <c:numCache>
                <c:formatCode>General</c:formatCode>
                <c:ptCount val="3"/>
                <c:pt idx="0">
                  <c:v>2</c:v>
                </c:pt>
                <c:pt idx="1">
                  <c:v>4</c:v>
                </c:pt>
                <c:pt idx="2">
                  <c:v>8</c:v>
                </c:pt>
              </c:numCache>
            </c:numRef>
          </c:xVal>
          <c:yVal>
            <c:numRef>
              <c:f>Sheet1!$G$45:$G$47</c:f>
              <c:numCache>
                <c:formatCode>General</c:formatCode>
                <c:ptCount val="3"/>
                <c:pt idx="0">
                  <c:v>152018</c:v>
                </c:pt>
                <c:pt idx="1">
                  <c:v>234912</c:v>
                </c:pt>
                <c:pt idx="2">
                  <c:v>186796</c:v>
                </c:pt>
              </c:numCache>
            </c:numRef>
          </c:yVal>
          <c:smooth val="1"/>
        </c:ser>
        <c:ser>
          <c:idx val="3"/>
          <c:order val="3"/>
          <c:tx>
            <c:v>Stm4</c:v>
          </c:tx>
          <c:xVal>
            <c:numRef>
              <c:f>Sheet1!$I$45:$I$47</c:f>
              <c:numCache>
                <c:formatCode>General</c:formatCode>
                <c:ptCount val="3"/>
                <c:pt idx="0">
                  <c:v>2</c:v>
                </c:pt>
                <c:pt idx="1">
                  <c:v>4</c:v>
                </c:pt>
                <c:pt idx="2">
                  <c:v>8</c:v>
                </c:pt>
              </c:numCache>
            </c:numRef>
          </c:xVal>
          <c:yVal>
            <c:numRef>
              <c:f>Sheet1!$J$45:$J$47</c:f>
              <c:numCache>
                <c:formatCode>General</c:formatCode>
                <c:ptCount val="3"/>
                <c:pt idx="0">
                  <c:v>146176</c:v>
                </c:pt>
                <c:pt idx="1">
                  <c:v>175942</c:v>
                </c:pt>
                <c:pt idx="2">
                  <c:v>152537</c:v>
                </c:pt>
              </c:numCache>
            </c:numRef>
          </c:yVal>
          <c:smooth val="1"/>
        </c:ser>
        <c:axId val="83434496"/>
        <c:axId val="83444864"/>
      </c:scatterChart>
      <c:valAx>
        <c:axId val="83434496"/>
        <c:scaling>
          <c:orientation val="minMax"/>
          <c:max val="8"/>
          <c:min val="2"/>
        </c:scaling>
        <c:axPos val="b"/>
        <c:title>
          <c:tx>
            <c:rich>
              <a:bodyPr/>
              <a:lstStyle/>
              <a:p>
                <a:pPr>
                  <a:defRPr sz="1200"/>
                </a:pPr>
                <a:r>
                  <a:rPr lang="en-US" sz="1200"/>
                  <a:t>Thread No.</a:t>
                </a:r>
              </a:p>
            </c:rich>
          </c:tx>
          <c:layout>
            <c:manualLayout>
              <c:xMode val="edge"/>
              <c:yMode val="edge"/>
              <c:x val="0.40186870816086723"/>
              <c:y val="0.87816100823045284"/>
            </c:manualLayout>
          </c:layout>
        </c:title>
        <c:numFmt formatCode="General" sourceLinked="1"/>
        <c:majorTickMark val="none"/>
        <c:tickLblPos val="nextTo"/>
        <c:txPr>
          <a:bodyPr/>
          <a:lstStyle/>
          <a:p>
            <a:pPr>
              <a:defRPr sz="800"/>
            </a:pPr>
            <a:endParaRPr lang="he-IL"/>
          </a:p>
        </c:txPr>
        <c:crossAx val="83444864"/>
        <c:crosses val="autoZero"/>
        <c:crossBetween val="midCat"/>
      </c:valAx>
      <c:valAx>
        <c:axId val="83444864"/>
        <c:scaling>
          <c:logBase val="10"/>
          <c:orientation val="minMax"/>
          <c:min val="100000"/>
        </c:scaling>
        <c:axPos val="l"/>
        <c:majorGridlines/>
        <c:title>
          <c:tx>
            <c:rich>
              <a:bodyPr/>
              <a:lstStyle/>
              <a:p>
                <a:pPr>
                  <a:defRPr sz="700"/>
                </a:pPr>
                <a:r>
                  <a:rPr lang="en-US" sz="1200"/>
                  <a:t>THROUGHPUT</a:t>
                </a:r>
                <a:endParaRPr lang="en-US" sz="700"/>
              </a:p>
            </c:rich>
          </c:tx>
          <c:layout>
            <c:manualLayout>
              <c:xMode val="edge"/>
              <c:yMode val="edge"/>
              <c:x val="1.6838271604938292E-2"/>
              <c:y val="0.17207201646090534"/>
            </c:manualLayout>
          </c:layout>
        </c:title>
        <c:numFmt formatCode="General" sourceLinked="1"/>
        <c:majorTickMark val="none"/>
        <c:tickLblPos val="nextTo"/>
        <c:txPr>
          <a:bodyPr/>
          <a:lstStyle/>
          <a:p>
            <a:pPr>
              <a:defRPr sz="800"/>
            </a:pPr>
            <a:endParaRPr lang="he-IL"/>
          </a:p>
        </c:txPr>
        <c:crossAx val="83434496"/>
        <c:crosses val="autoZero"/>
        <c:crossBetween val="midCat"/>
        <c:dispUnits>
          <c:builtInUnit val="tenThousands"/>
          <c:dispUnitsLbl>
            <c:layout>
              <c:manualLayout>
                <c:xMode val="edge"/>
                <c:yMode val="edge"/>
                <c:x val="1.9952156471970975E-2"/>
                <c:y val="0.70549022633744862"/>
              </c:manualLayout>
            </c:layout>
          </c:dispUnitsLbl>
        </c:dispUnits>
      </c:valAx>
    </c:plotArea>
    <c:legend>
      <c:legendPos val="r"/>
      <c:layout>
        <c:manualLayout>
          <c:xMode val="edge"/>
          <c:yMode val="edge"/>
          <c:x val="0.72034156378600811"/>
          <c:y val="0.22146141975308639"/>
          <c:w val="0.27521975308641977"/>
          <c:h val="0.37784979423868353"/>
        </c:manualLayout>
      </c:layout>
      <c:txPr>
        <a:bodyPr/>
        <a:lstStyle/>
        <a:p>
          <a:pPr>
            <a:defRPr sz="700"/>
          </a:pPr>
          <a:endParaRPr lang="he-IL"/>
        </a:p>
      </c:txPr>
    </c:legend>
    <c:plotVisOnly val="1"/>
    <c:dispBlanksAs val="gap"/>
  </c:chart>
  <c:externalData r:id="rId1"/>
</c:chartSpace>
</file>

<file path=ppt/charts/chart22.xml><?xml version="1.0" encoding="utf-8"?>
<c:chartSpace xmlns:c="http://schemas.openxmlformats.org/drawingml/2006/chart" xmlns:a="http://schemas.openxmlformats.org/drawingml/2006/main" xmlns:r="http://schemas.openxmlformats.org/officeDocument/2006/relationships">
  <c:lang val="he-IL"/>
  <c:chart>
    <c:title>
      <c:tx>
        <c:rich>
          <a:bodyPr/>
          <a:lstStyle/>
          <a:p>
            <a:pPr>
              <a:defRPr sz="1000"/>
            </a:pPr>
            <a:r>
              <a:rPr lang="en-US" sz="1200" b="1" i="0" baseline="0">
                <a:effectLst/>
              </a:rPr>
              <a:t>MaxKey = 10000 - C</a:t>
            </a:r>
            <a:endParaRPr lang="he-IL" sz="1000">
              <a:effectLst/>
            </a:endParaRPr>
          </a:p>
        </c:rich>
      </c:tx>
      <c:layout>
        <c:manualLayout>
          <c:xMode val="edge"/>
          <c:yMode val="edge"/>
          <c:x val="0.30053539094650206"/>
          <c:y val="1.8837448559670792E-3"/>
        </c:manualLayout>
      </c:layout>
    </c:title>
    <c:plotArea>
      <c:layout>
        <c:manualLayout>
          <c:layoutTarget val="inner"/>
          <c:xMode val="edge"/>
          <c:yMode val="edge"/>
          <c:x val="0.22105267489711933"/>
          <c:y val="0.15019187242798351"/>
          <c:w val="0.79692467686822233"/>
          <c:h val="0.67116255144032921"/>
        </c:manualLayout>
      </c:layout>
      <c:scatterChart>
        <c:scatterStyle val="smoothMarker"/>
        <c:ser>
          <c:idx val="0"/>
          <c:order val="0"/>
          <c:tx>
            <c:v>Global</c:v>
          </c:tx>
          <c:xVal>
            <c:numRef>
              <c:f>Sheet2!$F$39:$F$41</c:f>
              <c:numCache>
                <c:formatCode>General</c:formatCode>
                <c:ptCount val="3"/>
                <c:pt idx="0">
                  <c:v>2</c:v>
                </c:pt>
                <c:pt idx="1">
                  <c:v>4</c:v>
                </c:pt>
                <c:pt idx="2">
                  <c:v>8</c:v>
                </c:pt>
              </c:numCache>
            </c:numRef>
          </c:xVal>
          <c:yVal>
            <c:numRef>
              <c:f>Sheet2!$G$39:$G$41</c:f>
              <c:numCache>
                <c:formatCode>General</c:formatCode>
                <c:ptCount val="3"/>
                <c:pt idx="0">
                  <c:v>2492363.3333333293</c:v>
                </c:pt>
                <c:pt idx="1">
                  <c:v>2466095</c:v>
                </c:pt>
                <c:pt idx="2">
                  <c:v>1771418</c:v>
                </c:pt>
              </c:numCache>
            </c:numRef>
          </c:yVal>
          <c:smooth val="1"/>
        </c:ser>
        <c:ser>
          <c:idx val="1"/>
          <c:order val="1"/>
          <c:tx>
            <c:v>Grained</c:v>
          </c:tx>
          <c:xVal>
            <c:numRef>
              <c:f>Sheet2!$F$47:$F$49</c:f>
              <c:numCache>
                <c:formatCode>General</c:formatCode>
                <c:ptCount val="3"/>
                <c:pt idx="0">
                  <c:v>2</c:v>
                </c:pt>
                <c:pt idx="1">
                  <c:v>4</c:v>
                </c:pt>
                <c:pt idx="2">
                  <c:v>8</c:v>
                </c:pt>
              </c:numCache>
            </c:numRef>
          </c:xVal>
          <c:yVal>
            <c:numRef>
              <c:f>Sheet2!$G$47:$G$49</c:f>
              <c:numCache>
                <c:formatCode>General</c:formatCode>
                <c:ptCount val="3"/>
                <c:pt idx="0">
                  <c:v>6567910</c:v>
                </c:pt>
                <c:pt idx="1">
                  <c:v>12350733.666666659</c:v>
                </c:pt>
                <c:pt idx="2">
                  <c:v>15799439.333333334</c:v>
                </c:pt>
              </c:numCache>
            </c:numRef>
          </c:yVal>
          <c:smooth val="1"/>
        </c:ser>
        <c:ser>
          <c:idx val="2"/>
          <c:order val="2"/>
          <c:tx>
            <c:v>Stm</c:v>
          </c:tx>
          <c:xVal>
            <c:numRef>
              <c:f>Sheet2!$I$39:$I$41</c:f>
              <c:numCache>
                <c:formatCode>General</c:formatCode>
                <c:ptCount val="3"/>
                <c:pt idx="0">
                  <c:v>2</c:v>
                </c:pt>
                <c:pt idx="1">
                  <c:v>4</c:v>
                </c:pt>
                <c:pt idx="2">
                  <c:v>8</c:v>
                </c:pt>
              </c:numCache>
            </c:numRef>
          </c:xVal>
          <c:yVal>
            <c:numRef>
              <c:f>Sheet2!$J$39:$J$41</c:f>
              <c:numCache>
                <c:formatCode>General</c:formatCode>
                <c:ptCount val="3"/>
                <c:pt idx="0">
                  <c:v>2305973</c:v>
                </c:pt>
                <c:pt idx="1">
                  <c:v>3988994.3333333293</c:v>
                </c:pt>
                <c:pt idx="2">
                  <c:v>5104964.3333333284</c:v>
                </c:pt>
              </c:numCache>
            </c:numRef>
          </c:yVal>
          <c:smooth val="1"/>
        </c:ser>
        <c:ser>
          <c:idx val="3"/>
          <c:order val="3"/>
          <c:tx>
            <c:v>Htm</c:v>
          </c:tx>
          <c:xVal>
            <c:numRef>
              <c:f>Sheet2!$I$47:$I$49</c:f>
              <c:numCache>
                <c:formatCode>General</c:formatCode>
                <c:ptCount val="3"/>
                <c:pt idx="0">
                  <c:v>2</c:v>
                </c:pt>
                <c:pt idx="1">
                  <c:v>4</c:v>
                </c:pt>
                <c:pt idx="2">
                  <c:v>8</c:v>
                </c:pt>
              </c:numCache>
            </c:numRef>
          </c:xVal>
          <c:yVal>
            <c:numRef>
              <c:f>Sheet2!$J$47:$J$48</c:f>
              <c:numCache>
                <c:formatCode>General</c:formatCode>
                <c:ptCount val="2"/>
                <c:pt idx="0">
                  <c:v>5353316.3333333284</c:v>
                </c:pt>
                <c:pt idx="1">
                  <c:v>10716753</c:v>
                </c:pt>
              </c:numCache>
            </c:numRef>
          </c:yVal>
          <c:smooth val="1"/>
        </c:ser>
        <c:axId val="83488768"/>
        <c:axId val="83490688"/>
      </c:scatterChart>
      <c:valAx>
        <c:axId val="83488768"/>
        <c:scaling>
          <c:orientation val="minMax"/>
          <c:max val="8"/>
          <c:min val="2"/>
        </c:scaling>
        <c:axPos val="b"/>
        <c:title>
          <c:tx>
            <c:rich>
              <a:bodyPr/>
              <a:lstStyle/>
              <a:p>
                <a:pPr>
                  <a:defRPr sz="1200"/>
                </a:pPr>
                <a:r>
                  <a:rPr lang="en-US" sz="1200"/>
                  <a:t>Thread No.</a:t>
                </a:r>
              </a:p>
            </c:rich>
          </c:tx>
          <c:layout>
            <c:manualLayout>
              <c:xMode val="edge"/>
              <c:yMode val="edge"/>
              <c:x val="0.40186870816086723"/>
              <c:y val="0.87816100823045284"/>
            </c:manualLayout>
          </c:layout>
        </c:title>
        <c:numFmt formatCode="General" sourceLinked="1"/>
        <c:majorTickMark val="none"/>
        <c:tickLblPos val="nextTo"/>
        <c:txPr>
          <a:bodyPr/>
          <a:lstStyle/>
          <a:p>
            <a:pPr>
              <a:defRPr sz="800"/>
            </a:pPr>
            <a:endParaRPr lang="he-IL"/>
          </a:p>
        </c:txPr>
        <c:crossAx val="83490688"/>
        <c:crosses val="autoZero"/>
        <c:crossBetween val="midCat"/>
      </c:valAx>
      <c:valAx>
        <c:axId val="83490688"/>
        <c:scaling>
          <c:logBase val="10"/>
          <c:orientation val="minMax"/>
          <c:min val="100000"/>
        </c:scaling>
        <c:axPos val="l"/>
        <c:majorGridlines/>
        <c:title>
          <c:tx>
            <c:rich>
              <a:bodyPr/>
              <a:lstStyle/>
              <a:p>
                <a:pPr>
                  <a:defRPr sz="700"/>
                </a:pPr>
                <a:r>
                  <a:rPr lang="en-US" sz="1200"/>
                  <a:t>THROUGHPUT</a:t>
                </a:r>
                <a:endParaRPr lang="en-US" sz="700"/>
              </a:p>
            </c:rich>
          </c:tx>
          <c:layout>
            <c:manualLayout>
              <c:xMode val="edge"/>
              <c:yMode val="edge"/>
              <c:x val="1.6838271604938292E-2"/>
              <c:y val="0.17207201646090534"/>
            </c:manualLayout>
          </c:layout>
        </c:title>
        <c:numFmt formatCode="General" sourceLinked="1"/>
        <c:majorTickMark val="none"/>
        <c:tickLblPos val="nextTo"/>
        <c:txPr>
          <a:bodyPr/>
          <a:lstStyle/>
          <a:p>
            <a:pPr>
              <a:defRPr sz="800"/>
            </a:pPr>
            <a:endParaRPr lang="he-IL"/>
          </a:p>
        </c:txPr>
        <c:crossAx val="83488768"/>
        <c:crosses val="autoZero"/>
        <c:crossBetween val="midCat"/>
        <c:dispUnits>
          <c:builtInUnit val="tenThousands"/>
          <c:dispUnitsLbl>
            <c:layout>
              <c:manualLayout>
                <c:xMode val="edge"/>
                <c:yMode val="edge"/>
                <c:x val="1.9952156471970975E-2"/>
                <c:y val="0.70549022633744862"/>
              </c:manualLayout>
            </c:layout>
          </c:dispUnitsLbl>
        </c:dispUnits>
      </c:valAx>
    </c:plotArea>
    <c:legend>
      <c:legendPos val="r"/>
      <c:layout>
        <c:manualLayout>
          <c:xMode val="edge"/>
          <c:yMode val="edge"/>
          <c:x val="0.37540329218107021"/>
          <c:y val="0.59383796296296187"/>
          <c:w val="0.30263209876543212"/>
          <c:h val="0.23412551440329218"/>
        </c:manualLayout>
      </c:layout>
      <c:txPr>
        <a:bodyPr/>
        <a:lstStyle/>
        <a:p>
          <a:pPr>
            <a:defRPr sz="700"/>
          </a:pPr>
          <a:endParaRPr lang="he-IL"/>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he-IL"/>
  <c:chart>
    <c:autoTitleDeleted val="1"/>
    <c:plotArea>
      <c:layout>
        <c:manualLayout>
          <c:layoutTarget val="inner"/>
          <c:xMode val="edge"/>
          <c:yMode val="edge"/>
          <c:x val="0.1172475940507436"/>
          <c:y val="6.4432048772738587E-2"/>
          <c:w val="0.58879781420765032"/>
          <c:h val="0.79702004322166242"/>
        </c:manualLayout>
      </c:layout>
      <c:scatterChart>
        <c:scatterStyle val="lineMarker"/>
        <c:ser>
          <c:idx val="0"/>
          <c:order val="0"/>
          <c:tx>
            <c:v>Global Lock</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Sheet1!$K$131:$N$131</c:f>
              <c:numCache>
                <c:formatCode>General</c:formatCode>
                <c:ptCount val="4"/>
                <c:pt idx="0">
                  <c:v>1</c:v>
                </c:pt>
                <c:pt idx="1">
                  <c:v>2</c:v>
                </c:pt>
                <c:pt idx="2">
                  <c:v>4</c:v>
                </c:pt>
                <c:pt idx="3">
                  <c:v>8</c:v>
                </c:pt>
              </c:numCache>
            </c:numRef>
          </c:xVal>
          <c:yVal>
            <c:numRef>
              <c:f>Sheet1!$K$132:$N$132</c:f>
              <c:numCache>
                <c:formatCode>General</c:formatCode>
                <c:ptCount val="4"/>
                <c:pt idx="0">
                  <c:v>122676.3</c:v>
                </c:pt>
                <c:pt idx="1">
                  <c:v>122357.8</c:v>
                </c:pt>
                <c:pt idx="2">
                  <c:v>121098.5</c:v>
                </c:pt>
                <c:pt idx="3">
                  <c:v>126388.56666666664</c:v>
                </c:pt>
              </c:numCache>
            </c:numRef>
          </c:yVal>
        </c:ser>
        <c:ser>
          <c:idx val="1"/>
          <c:order val="1"/>
          <c:tx>
            <c:v>STM</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Sheet1!$K$131:$N$131</c:f>
              <c:numCache>
                <c:formatCode>General</c:formatCode>
                <c:ptCount val="4"/>
                <c:pt idx="0">
                  <c:v>1</c:v>
                </c:pt>
                <c:pt idx="1">
                  <c:v>2</c:v>
                </c:pt>
                <c:pt idx="2">
                  <c:v>4</c:v>
                </c:pt>
                <c:pt idx="3">
                  <c:v>8</c:v>
                </c:pt>
              </c:numCache>
            </c:numRef>
          </c:xVal>
          <c:yVal>
            <c:numRef>
              <c:f>Sheet1!$K$136:$N$136</c:f>
              <c:numCache>
                <c:formatCode>General</c:formatCode>
                <c:ptCount val="4"/>
                <c:pt idx="0">
                  <c:v>43814.866666666654</c:v>
                </c:pt>
                <c:pt idx="1">
                  <c:v>50439.700000000004</c:v>
                </c:pt>
                <c:pt idx="2">
                  <c:v>57723.933333333327</c:v>
                </c:pt>
                <c:pt idx="3">
                  <c:v>53493.233333333308</c:v>
                </c:pt>
              </c:numCache>
            </c:numRef>
          </c:yVal>
        </c:ser>
        <c:ser>
          <c:idx val="2"/>
          <c:order val="2"/>
          <c:tx>
            <c:v>Fine Grained</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Sheet1!$K$131:$N$131</c:f>
              <c:numCache>
                <c:formatCode>General</c:formatCode>
                <c:ptCount val="4"/>
                <c:pt idx="0">
                  <c:v>1</c:v>
                </c:pt>
                <c:pt idx="1">
                  <c:v>2</c:v>
                </c:pt>
                <c:pt idx="2">
                  <c:v>4</c:v>
                </c:pt>
                <c:pt idx="3">
                  <c:v>8</c:v>
                </c:pt>
              </c:numCache>
            </c:numRef>
          </c:xVal>
          <c:yVal>
            <c:numRef>
              <c:f>Sheet1!$K$134:$N$134</c:f>
              <c:numCache>
                <c:formatCode>General</c:formatCode>
                <c:ptCount val="4"/>
                <c:pt idx="0">
                  <c:v>123191.90000000001</c:v>
                </c:pt>
                <c:pt idx="1">
                  <c:v>152721.16666666666</c:v>
                </c:pt>
                <c:pt idx="2">
                  <c:v>181785.5</c:v>
                </c:pt>
                <c:pt idx="3">
                  <c:v>200655.63333333301</c:v>
                </c:pt>
              </c:numCache>
            </c:numRef>
          </c:yVal>
        </c:ser>
        <c:ser>
          <c:idx val="3"/>
          <c:order val="3"/>
          <c:tx>
            <c:v>Improve STM</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Sheet1!$K$131:$N$131</c:f>
              <c:numCache>
                <c:formatCode>General</c:formatCode>
                <c:ptCount val="4"/>
                <c:pt idx="0">
                  <c:v>1</c:v>
                </c:pt>
                <c:pt idx="1">
                  <c:v>2</c:v>
                </c:pt>
                <c:pt idx="2">
                  <c:v>4</c:v>
                </c:pt>
                <c:pt idx="3">
                  <c:v>8</c:v>
                </c:pt>
              </c:numCache>
            </c:numRef>
          </c:xVal>
          <c:yVal>
            <c:numRef>
              <c:f>Sheet1!$K$138:$N$138</c:f>
              <c:numCache>
                <c:formatCode>General</c:formatCode>
                <c:ptCount val="4"/>
                <c:pt idx="0">
                  <c:v>47799.299999999996</c:v>
                </c:pt>
                <c:pt idx="1">
                  <c:v>61705.700000000004</c:v>
                </c:pt>
                <c:pt idx="2">
                  <c:v>77735.233333333308</c:v>
                </c:pt>
                <c:pt idx="3">
                  <c:v>75012.966666666616</c:v>
                </c:pt>
              </c:numCache>
            </c:numRef>
          </c:yVal>
        </c:ser>
        <c:axId val="76952704"/>
        <c:axId val="76954624"/>
      </c:scatterChart>
      <c:valAx>
        <c:axId val="76952704"/>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6954624"/>
        <c:crosses val="autoZero"/>
        <c:crossBetween val="midCat"/>
      </c:valAx>
      <c:valAx>
        <c:axId val="7695462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6952704"/>
        <c:crosses val="autoZero"/>
        <c:crossBetween val="midCat"/>
      </c:valAx>
      <c:spPr>
        <a:noFill/>
        <a:ln>
          <a:noFill/>
        </a:ln>
        <a:effectLst/>
      </c:spPr>
    </c:plotArea>
    <c:legend>
      <c:legendPos val="r"/>
      <c:layout>
        <c:manualLayout>
          <c:xMode val="edge"/>
          <c:yMode val="edge"/>
          <c:x val="0.70310206101286465"/>
          <c:y val="0.20762160750401268"/>
          <c:w val="0.28596894931280853"/>
          <c:h val="0.46138395380003361"/>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chart>
  <c:spPr>
    <a:noFill/>
    <a:ln>
      <a:noFill/>
    </a:ln>
    <a:effectLst/>
  </c:spPr>
  <c:txPr>
    <a:bodyPr/>
    <a:lstStyle/>
    <a:p>
      <a:pPr>
        <a:defRPr/>
      </a:pPr>
      <a:endParaRPr lang="he-IL"/>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he-IL"/>
  <c:chart>
    <c:autoTitleDeleted val="1"/>
    <c:plotArea>
      <c:layout/>
      <c:scatterChart>
        <c:scatterStyle val="lineMarker"/>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Sheet1!$K$220:$N$220</c:f>
              <c:numCache>
                <c:formatCode>General</c:formatCode>
                <c:ptCount val="4"/>
                <c:pt idx="0">
                  <c:v>1</c:v>
                </c:pt>
                <c:pt idx="1">
                  <c:v>2</c:v>
                </c:pt>
                <c:pt idx="2">
                  <c:v>4</c:v>
                </c:pt>
                <c:pt idx="3">
                  <c:v>8</c:v>
                </c:pt>
              </c:numCache>
            </c:numRef>
          </c:xVal>
          <c:yVal>
            <c:numRef>
              <c:f>Sheet1!$K$221:$N$221</c:f>
              <c:numCache>
                <c:formatCode>General</c:formatCode>
                <c:ptCount val="4"/>
                <c:pt idx="0">
                  <c:v>36427.633333333324</c:v>
                </c:pt>
                <c:pt idx="1">
                  <c:v>31018.866666666658</c:v>
                </c:pt>
                <c:pt idx="2">
                  <c:v>34176.333333333336</c:v>
                </c:pt>
                <c:pt idx="3">
                  <c:v>33820.133333333324</c:v>
                </c:pt>
              </c:numCache>
            </c:numRef>
          </c:yVal>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Sheet1!$K$220:$N$220</c:f>
              <c:numCache>
                <c:formatCode>General</c:formatCode>
                <c:ptCount val="4"/>
                <c:pt idx="0">
                  <c:v>1</c:v>
                </c:pt>
                <c:pt idx="1">
                  <c:v>2</c:v>
                </c:pt>
                <c:pt idx="2">
                  <c:v>4</c:v>
                </c:pt>
                <c:pt idx="3">
                  <c:v>8</c:v>
                </c:pt>
              </c:numCache>
            </c:numRef>
          </c:xVal>
          <c:yVal>
            <c:numRef>
              <c:f>Sheet1!$K$225:$N$225</c:f>
              <c:numCache>
                <c:formatCode>General</c:formatCode>
                <c:ptCount val="4"/>
                <c:pt idx="0">
                  <c:v>8193.4666666666599</c:v>
                </c:pt>
                <c:pt idx="1">
                  <c:v>8565.9484848484844</c:v>
                </c:pt>
                <c:pt idx="2">
                  <c:v>8071.2333333333299</c:v>
                </c:pt>
                <c:pt idx="3">
                  <c:v>7849.8333333333294</c:v>
                </c:pt>
              </c:numCache>
            </c:numRef>
          </c:yVal>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Sheet1!$K$220:$N$220</c:f>
              <c:numCache>
                <c:formatCode>General</c:formatCode>
                <c:ptCount val="4"/>
                <c:pt idx="0">
                  <c:v>1</c:v>
                </c:pt>
                <c:pt idx="1">
                  <c:v>2</c:v>
                </c:pt>
                <c:pt idx="2">
                  <c:v>4</c:v>
                </c:pt>
                <c:pt idx="3">
                  <c:v>8</c:v>
                </c:pt>
              </c:numCache>
            </c:numRef>
          </c:xVal>
          <c:yVal>
            <c:numRef>
              <c:f>Sheet1!$K$223:$N$223</c:f>
              <c:numCache>
                <c:formatCode>General</c:formatCode>
                <c:ptCount val="4"/>
                <c:pt idx="0">
                  <c:v>32308.066666666666</c:v>
                </c:pt>
                <c:pt idx="1">
                  <c:v>34157.4</c:v>
                </c:pt>
                <c:pt idx="2">
                  <c:v>38369.799999999996</c:v>
                </c:pt>
                <c:pt idx="3">
                  <c:v>44821.799999999996</c:v>
                </c:pt>
              </c:numCache>
            </c:numRef>
          </c:yVal>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Sheet1!$K$220:$N$220</c:f>
              <c:numCache>
                <c:formatCode>General</c:formatCode>
                <c:ptCount val="4"/>
                <c:pt idx="0">
                  <c:v>1</c:v>
                </c:pt>
                <c:pt idx="1">
                  <c:v>2</c:v>
                </c:pt>
                <c:pt idx="2">
                  <c:v>4</c:v>
                </c:pt>
                <c:pt idx="3">
                  <c:v>8</c:v>
                </c:pt>
              </c:numCache>
            </c:numRef>
          </c:xVal>
          <c:yVal>
            <c:numRef>
              <c:f>Sheet1!$K$227:$N$227</c:f>
              <c:numCache>
                <c:formatCode>General</c:formatCode>
                <c:ptCount val="4"/>
                <c:pt idx="0">
                  <c:v>9449.266666666661</c:v>
                </c:pt>
                <c:pt idx="1">
                  <c:v>13044.699999999992</c:v>
                </c:pt>
                <c:pt idx="2">
                  <c:v>12135.699999999992</c:v>
                </c:pt>
                <c:pt idx="3">
                  <c:v>11383.86666666666</c:v>
                </c:pt>
              </c:numCache>
            </c:numRef>
          </c:yVal>
        </c:ser>
        <c:axId val="76988800"/>
        <c:axId val="76990720"/>
      </c:scatterChart>
      <c:valAx>
        <c:axId val="76988800"/>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6990720"/>
        <c:crosses val="autoZero"/>
        <c:crossBetween val="midCat"/>
      </c:valAx>
      <c:valAx>
        <c:axId val="769907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6988800"/>
        <c:crosses val="autoZero"/>
        <c:crossBetween val="midCat"/>
      </c:valAx>
      <c:spPr>
        <a:noFill/>
        <a:ln>
          <a:noFill/>
        </a:ln>
        <a:effectLst/>
      </c:spPr>
    </c:plotArea>
    <c:plotVisOnly val="1"/>
    <c:dispBlanksAs val="gap"/>
  </c:chart>
  <c:spPr>
    <a:noFill/>
    <a:ln>
      <a:noFill/>
    </a:ln>
    <a:effectLst/>
  </c:spPr>
  <c:txPr>
    <a:bodyPr/>
    <a:lstStyle/>
    <a:p>
      <a:pPr>
        <a:defRPr/>
      </a:pPr>
      <a:endParaRPr lang="he-IL"/>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he-IL"/>
  <c:chart>
    <c:autoTitleDeleted val="1"/>
    <c:plotArea>
      <c:layout>
        <c:manualLayout>
          <c:layoutTarget val="inner"/>
          <c:xMode val="edge"/>
          <c:yMode val="edge"/>
          <c:x val="0.11276463859739051"/>
          <c:y val="4.1515643877848694E-2"/>
          <c:w val="0.70945432855493507"/>
          <c:h val="0.82093131215740978"/>
        </c:manualLayout>
      </c:layout>
      <c:scatterChart>
        <c:scatterStyle val="lineMarker"/>
        <c:ser>
          <c:idx val="2"/>
          <c:order val="0"/>
          <c:tx>
            <c:v>Size 60</c:v>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f>Sheet1!$K$38:$N$38</c:f>
              <c:numCache>
                <c:formatCode>General</c:formatCode>
                <c:ptCount val="4"/>
                <c:pt idx="0">
                  <c:v>1</c:v>
                </c:pt>
                <c:pt idx="1">
                  <c:v>2</c:v>
                </c:pt>
                <c:pt idx="2">
                  <c:v>4</c:v>
                </c:pt>
                <c:pt idx="3">
                  <c:v>8</c:v>
                </c:pt>
              </c:numCache>
            </c:numRef>
          </c:xVal>
          <c:yVal>
            <c:numRef>
              <c:f>Sheet1!$K$129:$N$129</c:f>
              <c:numCache>
                <c:formatCode>General</c:formatCode>
                <c:ptCount val="4"/>
                <c:pt idx="0">
                  <c:v>1023094.5833333334</c:v>
                </c:pt>
                <c:pt idx="1">
                  <c:v>1878145.8333333333</c:v>
                </c:pt>
                <c:pt idx="2">
                  <c:v>3589887.25</c:v>
                </c:pt>
                <c:pt idx="3">
                  <c:v>4130698.833333326</c:v>
                </c:pt>
              </c:numCache>
            </c:numRef>
          </c:yVal>
        </c:ser>
        <c:ser>
          <c:idx val="3"/>
          <c:order val="1"/>
          <c:tx>
            <c:v>Size 100</c:v>
          </c:tx>
          <c:spPr>
            <a:ln w="22225" cap="rnd">
              <a:solidFill>
                <a:schemeClr val="accent4"/>
              </a:solidFill>
              <a:round/>
            </a:ln>
            <a:effectLst/>
          </c:spPr>
          <c:marker>
            <c:symbol val="x"/>
            <c:size val="6"/>
            <c:spPr>
              <a:noFill/>
              <a:ln w="9525">
                <a:solidFill>
                  <a:schemeClr val="accent4"/>
                </a:solidFill>
                <a:round/>
              </a:ln>
              <a:effectLst/>
            </c:spPr>
          </c:marker>
          <c:xVal>
            <c:numRef>
              <c:f>Sheet1!$K$38:$N$38</c:f>
              <c:numCache>
                <c:formatCode>General</c:formatCode>
                <c:ptCount val="4"/>
                <c:pt idx="0">
                  <c:v>1</c:v>
                </c:pt>
                <c:pt idx="1">
                  <c:v>2</c:v>
                </c:pt>
                <c:pt idx="2">
                  <c:v>4</c:v>
                </c:pt>
                <c:pt idx="3">
                  <c:v>8</c:v>
                </c:pt>
              </c:numCache>
            </c:numRef>
          </c:xVal>
          <c:yVal>
            <c:numRef>
              <c:f>Sheet1!$K$131:$N$131</c:f>
              <c:numCache>
                <c:formatCode>General</c:formatCode>
                <c:ptCount val="4"/>
                <c:pt idx="0">
                  <c:v>1215921.8333333333</c:v>
                </c:pt>
                <c:pt idx="1">
                  <c:v>2633689.3333333279</c:v>
                </c:pt>
                <c:pt idx="2">
                  <c:v>5040060</c:v>
                </c:pt>
                <c:pt idx="3">
                  <c:v>6910992.3333333256</c:v>
                </c:pt>
              </c:numCache>
            </c:numRef>
          </c:yVal>
        </c:ser>
        <c:ser>
          <c:idx val="1"/>
          <c:order val="2"/>
          <c:tx>
            <c:v>Size 300</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Sheet1!$K$38:$N$38</c:f>
              <c:numCache>
                <c:formatCode>General</c:formatCode>
                <c:ptCount val="4"/>
                <c:pt idx="0">
                  <c:v>1</c:v>
                </c:pt>
                <c:pt idx="1">
                  <c:v>2</c:v>
                </c:pt>
                <c:pt idx="2">
                  <c:v>4</c:v>
                </c:pt>
                <c:pt idx="3">
                  <c:v>8</c:v>
                </c:pt>
              </c:numCache>
            </c:numRef>
          </c:xVal>
          <c:yVal>
            <c:numRef>
              <c:f>Sheet1!$K$133:$N$133</c:f>
              <c:numCache>
                <c:formatCode>General</c:formatCode>
                <c:ptCount val="4"/>
                <c:pt idx="0">
                  <c:v>1249906.9583333326</c:v>
                </c:pt>
                <c:pt idx="1">
                  <c:v>2448132.5833333307</c:v>
                </c:pt>
                <c:pt idx="2">
                  <c:v>4291166.5</c:v>
                </c:pt>
                <c:pt idx="3">
                  <c:v>4899387.6666666595</c:v>
                </c:pt>
              </c:numCache>
            </c:numRef>
          </c:yVal>
        </c:ser>
        <c:ser>
          <c:idx val="0"/>
          <c:order val="3"/>
          <c:tx>
            <c:v>Size 500</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Sheet1!$K$38:$N$38</c:f>
              <c:numCache>
                <c:formatCode>General</c:formatCode>
                <c:ptCount val="4"/>
                <c:pt idx="0">
                  <c:v>1</c:v>
                </c:pt>
                <c:pt idx="1">
                  <c:v>2</c:v>
                </c:pt>
                <c:pt idx="2">
                  <c:v>4</c:v>
                </c:pt>
                <c:pt idx="3">
                  <c:v>8</c:v>
                </c:pt>
              </c:numCache>
            </c:numRef>
          </c:xVal>
          <c:yVal>
            <c:numRef>
              <c:f>Sheet1!$K$135:$N$135</c:f>
              <c:numCache>
                <c:formatCode>General</c:formatCode>
                <c:ptCount val="4"/>
                <c:pt idx="0">
                  <c:v>1198485.4583333326</c:v>
                </c:pt>
                <c:pt idx="1">
                  <c:v>2215479.25</c:v>
                </c:pt>
                <c:pt idx="2">
                  <c:v>3785322.0833333307</c:v>
                </c:pt>
                <c:pt idx="3">
                  <c:v>2902412.9166666628</c:v>
                </c:pt>
              </c:numCache>
            </c:numRef>
          </c:yVal>
        </c:ser>
        <c:ser>
          <c:idx val="4"/>
          <c:order val="4"/>
          <c:tx>
            <c:v>Size 1000</c:v>
          </c:tx>
          <c:spPr>
            <a:ln w="22225" cap="rnd">
              <a:solidFill>
                <a:schemeClr val="accent5"/>
              </a:solidFill>
              <a:round/>
            </a:ln>
            <a:effectLst/>
          </c:spPr>
          <c:marker>
            <c:symbol val="star"/>
            <c:size val="6"/>
            <c:spPr>
              <a:noFill/>
              <a:ln w="9525">
                <a:solidFill>
                  <a:schemeClr val="accent5"/>
                </a:solidFill>
                <a:round/>
              </a:ln>
              <a:effectLst/>
            </c:spPr>
          </c:marker>
          <c:xVal>
            <c:numRef>
              <c:f>Sheet1!$K$38:$N$38</c:f>
              <c:numCache>
                <c:formatCode>General</c:formatCode>
                <c:ptCount val="4"/>
                <c:pt idx="0">
                  <c:v>1</c:v>
                </c:pt>
                <c:pt idx="1">
                  <c:v>2</c:v>
                </c:pt>
                <c:pt idx="2">
                  <c:v>4</c:v>
                </c:pt>
                <c:pt idx="3">
                  <c:v>8</c:v>
                </c:pt>
              </c:numCache>
            </c:numRef>
          </c:xVal>
          <c:yVal>
            <c:numRef>
              <c:f>Sheet1!$K$137:$N$137</c:f>
              <c:numCache>
                <c:formatCode>General</c:formatCode>
                <c:ptCount val="4"/>
                <c:pt idx="0">
                  <c:v>782064.66666666744</c:v>
                </c:pt>
                <c:pt idx="1">
                  <c:v>1458171.9166666667</c:v>
                </c:pt>
                <c:pt idx="2">
                  <c:v>1255389.4583333326</c:v>
                </c:pt>
                <c:pt idx="3">
                  <c:v>1133908.91666667</c:v>
                </c:pt>
              </c:numCache>
            </c:numRef>
          </c:yVal>
        </c:ser>
        <c:axId val="77083008"/>
        <c:axId val="77084928"/>
      </c:scatterChart>
      <c:valAx>
        <c:axId val="77083008"/>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084928"/>
        <c:crosses val="autoZero"/>
        <c:crossBetween val="midCat"/>
      </c:valAx>
      <c:valAx>
        <c:axId val="770849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083008"/>
        <c:crosses val="autoZero"/>
        <c:crossBetween val="midCat"/>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chart>
  <c:spPr>
    <a:noFill/>
    <a:ln w="9525" cap="flat" cmpd="sng" algn="ctr">
      <a:solidFill>
        <a:schemeClr val="tx1">
          <a:lumMod val="15000"/>
          <a:lumOff val="85000"/>
        </a:schemeClr>
      </a:solidFill>
      <a:round/>
    </a:ln>
    <a:effectLst/>
  </c:spPr>
  <c:txPr>
    <a:bodyPr/>
    <a:lstStyle/>
    <a:p>
      <a:pPr>
        <a:defRPr/>
      </a:pPr>
      <a:endParaRPr lang="he-IL"/>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he-IL"/>
  <c:chart>
    <c:autoTitleDeleted val="1"/>
    <c:plotArea>
      <c:layout/>
      <c:scatterChart>
        <c:scatterStyle val="lineMarker"/>
        <c:ser>
          <c:idx val="2"/>
          <c:order val="0"/>
          <c:tx>
            <c:v>Size 60</c:v>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f>Sheet1!$L$141:$O$141</c:f>
              <c:numCache>
                <c:formatCode>General</c:formatCode>
                <c:ptCount val="4"/>
                <c:pt idx="0">
                  <c:v>1</c:v>
                </c:pt>
                <c:pt idx="1">
                  <c:v>2</c:v>
                </c:pt>
                <c:pt idx="2">
                  <c:v>4</c:v>
                </c:pt>
                <c:pt idx="3">
                  <c:v>8</c:v>
                </c:pt>
              </c:numCache>
            </c:numRef>
          </c:xVal>
          <c:yVal>
            <c:numRef>
              <c:f>Sheet1!$L$240:$O$240</c:f>
              <c:numCache>
                <c:formatCode>General</c:formatCode>
                <c:ptCount val="4"/>
                <c:pt idx="0">
                  <c:v>99388.166666666672</c:v>
                </c:pt>
                <c:pt idx="1">
                  <c:v>130095.59999999999</c:v>
                </c:pt>
                <c:pt idx="2">
                  <c:v>159444.16666666666</c:v>
                </c:pt>
                <c:pt idx="3">
                  <c:v>165735.56666666668</c:v>
                </c:pt>
              </c:numCache>
            </c:numRef>
          </c:yVal>
        </c:ser>
        <c:ser>
          <c:idx val="3"/>
          <c:order val="1"/>
          <c:tx>
            <c:v>Size 100</c:v>
          </c:tx>
          <c:spPr>
            <a:ln w="22225" cap="rnd">
              <a:solidFill>
                <a:schemeClr val="accent4"/>
              </a:solidFill>
              <a:round/>
            </a:ln>
            <a:effectLst/>
          </c:spPr>
          <c:marker>
            <c:symbol val="x"/>
            <c:size val="6"/>
            <c:spPr>
              <a:noFill/>
              <a:ln w="9525">
                <a:solidFill>
                  <a:schemeClr val="accent4"/>
                </a:solidFill>
                <a:round/>
              </a:ln>
              <a:effectLst/>
            </c:spPr>
          </c:marker>
          <c:xVal>
            <c:numRef>
              <c:f>Sheet1!$L$141:$O$141</c:f>
              <c:numCache>
                <c:formatCode>General</c:formatCode>
                <c:ptCount val="4"/>
                <c:pt idx="0">
                  <c:v>1</c:v>
                </c:pt>
                <c:pt idx="1">
                  <c:v>2</c:v>
                </c:pt>
                <c:pt idx="2">
                  <c:v>4</c:v>
                </c:pt>
                <c:pt idx="3">
                  <c:v>8</c:v>
                </c:pt>
              </c:numCache>
            </c:numRef>
          </c:xVal>
          <c:yVal>
            <c:numRef>
              <c:f>Sheet1!$L$242:$O$242</c:f>
              <c:numCache>
                <c:formatCode>General</c:formatCode>
                <c:ptCount val="4"/>
                <c:pt idx="0">
                  <c:v>104612.03333333333</c:v>
                </c:pt>
                <c:pt idx="1">
                  <c:v>137288.73333333334</c:v>
                </c:pt>
                <c:pt idx="2">
                  <c:v>163867.69999999998</c:v>
                </c:pt>
                <c:pt idx="3">
                  <c:v>164379.03333333333</c:v>
                </c:pt>
              </c:numCache>
            </c:numRef>
          </c:yVal>
        </c:ser>
        <c:ser>
          <c:idx val="1"/>
          <c:order val="2"/>
          <c:tx>
            <c:v>Size 300</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Sheet1!$L$141:$O$141</c:f>
              <c:numCache>
                <c:formatCode>General</c:formatCode>
                <c:ptCount val="4"/>
                <c:pt idx="0">
                  <c:v>1</c:v>
                </c:pt>
                <c:pt idx="1">
                  <c:v>2</c:v>
                </c:pt>
                <c:pt idx="2">
                  <c:v>4</c:v>
                </c:pt>
                <c:pt idx="3">
                  <c:v>8</c:v>
                </c:pt>
              </c:numCache>
            </c:numRef>
          </c:xVal>
          <c:yVal>
            <c:numRef>
              <c:f>Sheet1!$L$244:$O$244</c:f>
              <c:numCache>
                <c:formatCode>General</c:formatCode>
                <c:ptCount val="4"/>
                <c:pt idx="0">
                  <c:v>107782.76666666655</c:v>
                </c:pt>
                <c:pt idx="1">
                  <c:v>133512.16666666666</c:v>
                </c:pt>
                <c:pt idx="2">
                  <c:v>146432.5</c:v>
                </c:pt>
                <c:pt idx="3">
                  <c:v>160981.93333333332</c:v>
                </c:pt>
              </c:numCache>
            </c:numRef>
          </c:yVal>
        </c:ser>
        <c:ser>
          <c:idx val="0"/>
          <c:order val="3"/>
          <c:tx>
            <c:v>Size 500</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Sheet1!$L$141:$O$141</c:f>
              <c:numCache>
                <c:formatCode>General</c:formatCode>
                <c:ptCount val="4"/>
                <c:pt idx="0">
                  <c:v>1</c:v>
                </c:pt>
                <c:pt idx="1">
                  <c:v>2</c:v>
                </c:pt>
                <c:pt idx="2">
                  <c:v>4</c:v>
                </c:pt>
                <c:pt idx="3">
                  <c:v>8</c:v>
                </c:pt>
              </c:numCache>
            </c:numRef>
          </c:xVal>
          <c:yVal>
            <c:numRef>
              <c:f>Sheet1!$L$246:$O$246</c:f>
              <c:numCache>
                <c:formatCode>General</c:formatCode>
                <c:ptCount val="4"/>
                <c:pt idx="0">
                  <c:v>104329.40000000001</c:v>
                </c:pt>
                <c:pt idx="1">
                  <c:v>129239.3</c:v>
                </c:pt>
                <c:pt idx="2">
                  <c:v>143629.16666666666</c:v>
                </c:pt>
                <c:pt idx="3">
                  <c:v>127915.36666666664</c:v>
                </c:pt>
              </c:numCache>
            </c:numRef>
          </c:yVal>
        </c:ser>
        <c:ser>
          <c:idx val="4"/>
          <c:order val="4"/>
          <c:tx>
            <c:v>Size 1000</c:v>
          </c:tx>
          <c:spPr>
            <a:ln w="22225" cap="rnd">
              <a:solidFill>
                <a:schemeClr val="accent5"/>
              </a:solidFill>
              <a:round/>
            </a:ln>
            <a:effectLst/>
          </c:spPr>
          <c:marker>
            <c:symbol val="star"/>
            <c:size val="6"/>
            <c:spPr>
              <a:noFill/>
              <a:ln w="9525">
                <a:solidFill>
                  <a:schemeClr val="accent5"/>
                </a:solidFill>
                <a:round/>
              </a:ln>
              <a:effectLst/>
            </c:spPr>
          </c:marker>
          <c:xVal>
            <c:numRef>
              <c:f>Sheet1!$L$141:$O$141</c:f>
              <c:numCache>
                <c:formatCode>General</c:formatCode>
                <c:ptCount val="4"/>
                <c:pt idx="0">
                  <c:v>1</c:v>
                </c:pt>
                <c:pt idx="1">
                  <c:v>2</c:v>
                </c:pt>
                <c:pt idx="2">
                  <c:v>4</c:v>
                </c:pt>
                <c:pt idx="3">
                  <c:v>8</c:v>
                </c:pt>
              </c:numCache>
            </c:numRef>
          </c:xVal>
          <c:yVal>
            <c:numRef>
              <c:f>Sheet1!$L$248:$O$248</c:f>
              <c:numCache>
                <c:formatCode>General</c:formatCode>
                <c:ptCount val="4"/>
                <c:pt idx="0">
                  <c:v>64788.1</c:v>
                </c:pt>
                <c:pt idx="1">
                  <c:v>109475.83333333333</c:v>
                </c:pt>
                <c:pt idx="2">
                  <c:v>122021.53333333333</c:v>
                </c:pt>
                <c:pt idx="3">
                  <c:v>114372.53333333333</c:v>
                </c:pt>
              </c:numCache>
            </c:numRef>
          </c:yVal>
        </c:ser>
        <c:axId val="77177600"/>
        <c:axId val="77179520"/>
      </c:scatterChart>
      <c:valAx>
        <c:axId val="77177600"/>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179520"/>
        <c:crosses val="autoZero"/>
        <c:crossBetween val="midCat"/>
      </c:valAx>
      <c:valAx>
        <c:axId val="771795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177600"/>
        <c:crosses val="autoZero"/>
        <c:crossBetween val="midCat"/>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chart>
  <c:spPr>
    <a:noFill/>
    <a:ln w="9525" cap="flat" cmpd="sng" algn="ctr">
      <a:solidFill>
        <a:schemeClr val="tx1">
          <a:lumMod val="15000"/>
          <a:lumOff val="85000"/>
        </a:schemeClr>
      </a:solidFill>
      <a:round/>
    </a:ln>
    <a:effectLst/>
  </c:spPr>
  <c:txPr>
    <a:bodyPr/>
    <a:lstStyle/>
    <a:p>
      <a:pPr>
        <a:defRPr/>
      </a:pPr>
      <a:endParaRPr lang="he-IL"/>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100" baseline="0"/>
              <a:t>C - 10% modify</a:t>
            </a:r>
          </a:p>
        </c:rich>
      </c:tx>
      <c:layout/>
    </c:title>
    <c:plotArea>
      <c:layout>
        <c:manualLayout>
          <c:layoutTarget val="inner"/>
          <c:xMode val="edge"/>
          <c:yMode val="edge"/>
          <c:x val="0.27560386623241634"/>
          <c:y val="0.17767128546329491"/>
          <c:w val="0.64962460273998957"/>
          <c:h val="0.63615547700929098"/>
        </c:manualLayout>
      </c:layout>
      <c:scatterChart>
        <c:scatterStyle val="lineMarker"/>
        <c:ser>
          <c:idx val="2"/>
          <c:order val="0"/>
          <c:tx>
            <c:v>Trie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גיליון1!$J$33:$P$33</c:f>
              <c:numCache>
                <c:formatCode>General</c:formatCode>
                <c:ptCount val="7"/>
                <c:pt idx="0">
                  <c:v>6246629.8333333209</c:v>
                </c:pt>
                <c:pt idx="1">
                  <c:v>5402485.5</c:v>
                </c:pt>
                <c:pt idx="2">
                  <c:v>3081873.8333333256</c:v>
                </c:pt>
                <c:pt idx="3">
                  <c:v>1652739.6666666681</c:v>
                </c:pt>
                <c:pt idx="4">
                  <c:v>907095.18749999837</c:v>
                </c:pt>
                <c:pt idx="5">
                  <c:v>509954.8645833343</c:v>
                </c:pt>
                <c:pt idx="6">
                  <c:v>267708.63541666692</c:v>
                </c:pt>
              </c:numCache>
            </c:numRef>
          </c:yVal>
        </c:ser>
        <c:ser>
          <c:idx val="3"/>
          <c:order val="1"/>
          <c:tx>
            <c:v>Trie Not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גיליון1!$J$34:$P$34</c:f>
              <c:numCache>
                <c:formatCode>General</c:formatCode>
                <c:ptCount val="7"/>
                <c:pt idx="0">
                  <c:v>6882952</c:v>
                </c:pt>
                <c:pt idx="1">
                  <c:v>5496267.3333333209</c:v>
                </c:pt>
                <c:pt idx="2">
                  <c:v>2996597.25</c:v>
                </c:pt>
                <c:pt idx="3">
                  <c:v>1759767.3333333333</c:v>
                </c:pt>
                <c:pt idx="4">
                  <c:v>956776.04166666744</c:v>
                </c:pt>
                <c:pt idx="5">
                  <c:v>527753.47916666628</c:v>
                </c:pt>
                <c:pt idx="6">
                  <c:v>280159.16666666669</c:v>
                </c:pt>
              </c:numCache>
            </c:numRef>
          </c:yVal>
        </c:ser>
        <c:axId val="50157056"/>
        <c:axId val="50158976"/>
      </c:scatterChart>
      <c:valAx>
        <c:axId val="50157056"/>
        <c:scaling>
          <c:orientation val="minMax"/>
        </c:scaling>
        <c:axPos val="b"/>
        <c:title>
          <c:tx>
            <c:rich>
              <a:bodyPr/>
              <a:lstStyle/>
              <a:p>
                <a:pPr>
                  <a:defRPr/>
                </a:pPr>
                <a:r>
                  <a:rPr lang="en-US"/>
                  <a:t>trie size</a:t>
                </a:r>
              </a:p>
            </c:rich>
          </c:tx>
          <c:layout/>
        </c:title>
        <c:numFmt formatCode="General" sourceLinked="1"/>
        <c:tickLblPos val="nextTo"/>
        <c:crossAx val="50158976"/>
        <c:crosses val="autoZero"/>
        <c:crossBetween val="midCat"/>
      </c:valAx>
      <c:valAx>
        <c:axId val="50158976"/>
        <c:scaling>
          <c:orientation val="minMax"/>
        </c:scaling>
        <c:axPos val="l"/>
        <c:title>
          <c:tx>
            <c:rich>
              <a:bodyPr rot="0" vert="wordArtVert"/>
              <a:lstStyle/>
              <a:p>
                <a:pPr>
                  <a:defRPr/>
                </a:pPr>
                <a:r>
                  <a:rPr lang="en-US" sz="1000" b="1" i="0" u="none" strike="noStrike" baseline="0"/>
                  <a:t>throughpu</a:t>
                </a:r>
                <a:r>
                  <a:rPr lang="en-US"/>
                  <a:t>t</a:t>
                </a:r>
                <a:endParaRPr lang="he-IL"/>
              </a:p>
            </c:rich>
          </c:tx>
          <c:layout>
            <c:manualLayout>
              <c:xMode val="edge"/>
              <c:yMode val="edge"/>
              <c:x val="1.5526659790737847E-2"/>
              <c:y val="0.15744181638332208"/>
            </c:manualLayout>
          </c:layout>
        </c:title>
        <c:numFmt formatCode="General" sourceLinked="1"/>
        <c:tickLblPos val="nextTo"/>
        <c:crossAx val="50157056"/>
        <c:crosses val="autoZero"/>
        <c:crossBetween val="midCat"/>
        <c:dispUnits>
          <c:builtInUnit val="hundredThousands"/>
          <c:dispUnitsLbl>
            <c:layout>
              <c:manualLayout>
                <c:xMode val="edge"/>
                <c:yMode val="edge"/>
                <c:x val="8.6889169974202568E-2"/>
                <c:y val="4.3603266661038496E-2"/>
              </c:manualLayout>
            </c:layout>
          </c:dispUnitsLbl>
        </c:dispUnits>
      </c:valAx>
    </c:plotArea>
    <c:legend>
      <c:legendPos val="r"/>
      <c:layout>
        <c:manualLayout>
          <c:xMode val="edge"/>
          <c:yMode val="edge"/>
          <c:x val="0.33184740796289586"/>
          <c:y val="0.28091111222562182"/>
          <c:w val="0.48218278270771864"/>
          <c:h val="0.20027951920022735"/>
        </c:manualLayout>
      </c:layout>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he-IL"/>
  <c:chart>
    <c:title>
      <c:tx>
        <c:rich>
          <a:bodyPr/>
          <a:lstStyle/>
          <a:p>
            <a:pPr>
              <a:defRPr/>
            </a:pPr>
            <a:r>
              <a:rPr lang="en-US" sz="1100" baseline="0"/>
              <a:t>Java - 10% modify</a:t>
            </a:r>
          </a:p>
        </c:rich>
      </c:tx>
      <c:layout/>
    </c:title>
    <c:plotArea>
      <c:layout>
        <c:manualLayout>
          <c:layoutTarget val="inner"/>
          <c:xMode val="edge"/>
          <c:yMode val="edge"/>
          <c:x val="0.23896786743618953"/>
          <c:y val="0.19018105787624004"/>
          <c:w val="0.67775322362634094"/>
          <c:h val="0.60393576226700474"/>
        </c:manualLayout>
      </c:layout>
      <c:scatterChart>
        <c:scatterStyle val="lineMarker"/>
        <c:ser>
          <c:idx val="0"/>
          <c:order val="0"/>
          <c:tx>
            <c:v>Trie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גיליון1!$J$38:$P$38</c:f>
              <c:numCache>
                <c:formatCode>General</c:formatCode>
                <c:ptCount val="7"/>
                <c:pt idx="0">
                  <c:v>203213.33333333328</c:v>
                </c:pt>
                <c:pt idx="1">
                  <c:v>242736.33333333328</c:v>
                </c:pt>
                <c:pt idx="2">
                  <c:v>215554.33333333328</c:v>
                </c:pt>
                <c:pt idx="3">
                  <c:v>205408.33333333328</c:v>
                </c:pt>
                <c:pt idx="4">
                  <c:v>123208.33333333333</c:v>
                </c:pt>
                <c:pt idx="5">
                  <c:v>117970.66666666667</c:v>
                </c:pt>
                <c:pt idx="6">
                  <c:v>65462.333333333336</c:v>
                </c:pt>
              </c:numCache>
            </c:numRef>
          </c:yVal>
        </c:ser>
        <c:ser>
          <c:idx val="1"/>
          <c:order val="1"/>
          <c:tx>
            <c:v>Trie Not Used</c:v>
          </c:tx>
          <c:xVal>
            <c:numRef>
              <c:f>גיליון1!$J$27:$P$27</c:f>
              <c:numCache>
                <c:formatCode>General</c:formatCode>
                <c:ptCount val="7"/>
                <c:pt idx="0">
                  <c:v>32</c:v>
                </c:pt>
                <c:pt idx="1">
                  <c:v>64</c:v>
                </c:pt>
                <c:pt idx="2">
                  <c:v>128</c:v>
                </c:pt>
                <c:pt idx="3">
                  <c:v>256</c:v>
                </c:pt>
                <c:pt idx="4">
                  <c:v>512</c:v>
                </c:pt>
                <c:pt idx="5">
                  <c:v>1024</c:v>
                </c:pt>
                <c:pt idx="6">
                  <c:v>2048</c:v>
                </c:pt>
              </c:numCache>
            </c:numRef>
          </c:xVal>
          <c:yVal>
            <c:numRef>
              <c:f>גיליון1!$J$39:$P$39</c:f>
              <c:numCache>
                <c:formatCode>General</c:formatCode>
                <c:ptCount val="7"/>
                <c:pt idx="0">
                  <c:v>475573</c:v>
                </c:pt>
                <c:pt idx="1">
                  <c:v>496898</c:v>
                </c:pt>
                <c:pt idx="2">
                  <c:v>439039.66666666669</c:v>
                </c:pt>
                <c:pt idx="3">
                  <c:v>336553.3333333343</c:v>
                </c:pt>
                <c:pt idx="4">
                  <c:v>223242.33333333328</c:v>
                </c:pt>
                <c:pt idx="5">
                  <c:v>217891.33333333328</c:v>
                </c:pt>
                <c:pt idx="6">
                  <c:v>124069.33333333333</c:v>
                </c:pt>
              </c:numCache>
            </c:numRef>
          </c:yVal>
        </c:ser>
        <c:axId val="77267712"/>
        <c:axId val="77269632"/>
      </c:scatterChart>
      <c:valAx>
        <c:axId val="77267712"/>
        <c:scaling>
          <c:orientation val="minMax"/>
        </c:scaling>
        <c:axPos val="b"/>
        <c:title>
          <c:tx>
            <c:rich>
              <a:bodyPr/>
              <a:lstStyle/>
              <a:p>
                <a:pPr>
                  <a:defRPr/>
                </a:pPr>
                <a:r>
                  <a:rPr lang="en-US"/>
                  <a:t>trie size</a:t>
                </a:r>
              </a:p>
            </c:rich>
          </c:tx>
          <c:layout/>
        </c:title>
        <c:numFmt formatCode="General" sourceLinked="1"/>
        <c:tickLblPos val="nextTo"/>
        <c:crossAx val="77269632"/>
        <c:crosses val="autoZero"/>
        <c:crossBetween val="midCat"/>
      </c:valAx>
      <c:valAx>
        <c:axId val="77269632"/>
        <c:scaling>
          <c:orientation val="minMax"/>
        </c:scaling>
        <c:axPos val="l"/>
        <c:title>
          <c:tx>
            <c:rich>
              <a:bodyPr rot="0" vert="wordArtVert"/>
              <a:lstStyle/>
              <a:p>
                <a:pPr>
                  <a:defRPr/>
                </a:pPr>
                <a:r>
                  <a:rPr lang="en-US" sz="1000" b="1" i="0" u="none" strike="noStrike" baseline="0"/>
                  <a:t>throughpu</a:t>
                </a:r>
                <a:r>
                  <a:rPr lang="en-US"/>
                  <a:t>t</a:t>
                </a:r>
                <a:endParaRPr lang="he-IL"/>
              </a:p>
            </c:rich>
          </c:tx>
          <c:layout>
            <c:manualLayout>
              <c:xMode val="edge"/>
              <c:yMode val="edge"/>
              <c:x val="2.2543285631530401E-2"/>
              <c:y val="3.6508741492059252E-2"/>
            </c:manualLayout>
          </c:layout>
        </c:title>
        <c:numFmt formatCode="General" sourceLinked="1"/>
        <c:tickLblPos val="nextTo"/>
        <c:crossAx val="77267712"/>
        <c:crosses val="autoZero"/>
        <c:crossBetween val="midCat"/>
        <c:dispUnits>
          <c:builtInUnit val="hundredThousands"/>
          <c:dispUnitsLbl>
            <c:layout/>
          </c:dispUnitsLbl>
        </c:dispUnits>
      </c:valAx>
    </c:plotArea>
    <c:legend>
      <c:legendPos val="r"/>
      <c:layout>
        <c:manualLayout>
          <c:xMode val="edge"/>
          <c:yMode val="edge"/>
          <c:x val="0.50724252111537826"/>
          <c:y val="0.19829494194581609"/>
          <c:w val="0.31821922804608554"/>
          <c:h val="0.25331020063170068"/>
        </c:manualLayout>
      </c:layout>
    </c:legend>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he-IL"/>
  <c:chart>
    <c:title>
      <c:tx>
        <c:rich>
          <a:bodyPr/>
          <a:lstStyle/>
          <a:p>
            <a:pPr>
              <a:defRPr/>
            </a:pPr>
            <a:r>
              <a:rPr lang="en-US" sz="1100"/>
              <a:t>C -1% modify</a:t>
            </a:r>
          </a:p>
        </c:rich>
      </c:tx>
      <c:layout/>
    </c:title>
    <c:plotArea>
      <c:layout>
        <c:manualLayout>
          <c:layoutTarget val="inner"/>
          <c:xMode val="edge"/>
          <c:yMode val="edge"/>
          <c:x val="0.25167407793034247"/>
          <c:y val="0.1961657764807371"/>
          <c:w val="0.68145651215085723"/>
          <c:h val="0.59147220233834408"/>
        </c:manualLayout>
      </c:layout>
      <c:scatterChart>
        <c:scatterStyle val="lineMarker"/>
        <c:ser>
          <c:idx val="0"/>
          <c:order val="0"/>
          <c:tx>
            <c:v>Trie Used</c:v>
          </c:tx>
          <c:xVal>
            <c:numRef>
              <c:f>(גיליון1!$B$2,גיליון1!$B$5,גיליון1!$B$8,גיליון1!$B$11,גיליון1!$B$14,גיליון1!$B$17,גיליון1!$B$20)</c:f>
              <c:numCache>
                <c:formatCode>General</c:formatCode>
                <c:ptCount val="7"/>
                <c:pt idx="0">
                  <c:v>32</c:v>
                </c:pt>
                <c:pt idx="1">
                  <c:v>64</c:v>
                </c:pt>
                <c:pt idx="2">
                  <c:v>128</c:v>
                </c:pt>
                <c:pt idx="3">
                  <c:v>256</c:v>
                </c:pt>
                <c:pt idx="4">
                  <c:v>512</c:v>
                </c:pt>
                <c:pt idx="5">
                  <c:v>1024</c:v>
                </c:pt>
                <c:pt idx="6">
                  <c:v>2048</c:v>
                </c:pt>
              </c:numCache>
            </c:numRef>
          </c:xVal>
          <c:yVal>
            <c:numRef>
              <c:f>(גיליון1!$F$2,גיליון1!$F$5,גיליון1!$F$8,גיליון1!$F$11,גיליון1!$F$14,גיליון1!$F$17,גיליון1!$F$20)</c:f>
              <c:numCache>
                <c:formatCode>General</c:formatCode>
                <c:ptCount val="7"/>
                <c:pt idx="0">
                  <c:v>8415595</c:v>
                </c:pt>
                <c:pt idx="1">
                  <c:v>12987825.666666659</c:v>
                </c:pt>
                <c:pt idx="2">
                  <c:v>17774591.333333351</c:v>
                </c:pt>
                <c:pt idx="3">
                  <c:v>20110205.333333351</c:v>
                </c:pt>
                <c:pt idx="4">
                  <c:v>25693619.333333351</c:v>
                </c:pt>
                <c:pt idx="5">
                  <c:v>34579880</c:v>
                </c:pt>
                <c:pt idx="6">
                  <c:v>28219801.333333351</c:v>
                </c:pt>
              </c:numCache>
            </c:numRef>
          </c:yVal>
        </c:ser>
        <c:ser>
          <c:idx val="1"/>
          <c:order val="1"/>
          <c:tx>
            <c:v>Trie Not Used</c:v>
          </c:tx>
          <c:xVal>
            <c:numRef>
              <c:f>(גיליון1!$B$2,גיליון1!$B$5,גיליון1!$B$8,גיליון1!$B$11,גיליון1!$B$14,גיליון1!$B$17,גיליון1!$B$20)</c:f>
              <c:numCache>
                <c:formatCode>General</c:formatCode>
                <c:ptCount val="7"/>
                <c:pt idx="0">
                  <c:v>32</c:v>
                </c:pt>
                <c:pt idx="1">
                  <c:v>64</c:v>
                </c:pt>
                <c:pt idx="2">
                  <c:v>128</c:v>
                </c:pt>
                <c:pt idx="3">
                  <c:v>256</c:v>
                </c:pt>
                <c:pt idx="4">
                  <c:v>512</c:v>
                </c:pt>
                <c:pt idx="5">
                  <c:v>1024</c:v>
                </c:pt>
                <c:pt idx="6">
                  <c:v>2048</c:v>
                </c:pt>
              </c:numCache>
            </c:numRef>
          </c:xVal>
          <c:yVal>
            <c:numRef>
              <c:f>(גיליון1!$G$2,גיליון1!$G$5,גיליון1!$G$8,גיליון1!$G$11,גיליון1!$G$14,גיליון1!$G$17,גיליון1!$G$20)</c:f>
              <c:numCache>
                <c:formatCode>General</c:formatCode>
                <c:ptCount val="7"/>
                <c:pt idx="0">
                  <c:v>8647927.333333334</c:v>
                </c:pt>
                <c:pt idx="1">
                  <c:v>13023121</c:v>
                </c:pt>
                <c:pt idx="2">
                  <c:v>17024261</c:v>
                </c:pt>
                <c:pt idx="3">
                  <c:v>17774737</c:v>
                </c:pt>
                <c:pt idx="4">
                  <c:v>17550841.666666668</c:v>
                </c:pt>
                <c:pt idx="5">
                  <c:v>13646606.333333334</c:v>
                </c:pt>
                <c:pt idx="6">
                  <c:v>8617785.666666653</c:v>
                </c:pt>
              </c:numCache>
            </c:numRef>
          </c:yVal>
        </c:ser>
        <c:axId val="77214080"/>
        <c:axId val="77216000"/>
      </c:scatterChart>
      <c:valAx>
        <c:axId val="77214080"/>
        <c:scaling>
          <c:orientation val="minMax"/>
        </c:scaling>
        <c:axPos val="b"/>
        <c:title>
          <c:tx>
            <c:rich>
              <a:bodyPr/>
              <a:lstStyle/>
              <a:p>
                <a:pPr>
                  <a:defRPr/>
                </a:pPr>
                <a:r>
                  <a:rPr lang="en-US"/>
                  <a:t>trie size</a:t>
                </a:r>
              </a:p>
            </c:rich>
          </c:tx>
          <c:layout/>
        </c:title>
        <c:numFmt formatCode="General" sourceLinked="1"/>
        <c:tickLblPos val="nextTo"/>
        <c:crossAx val="77216000"/>
        <c:crosses val="autoZero"/>
        <c:crossBetween val="midCat"/>
      </c:valAx>
      <c:valAx>
        <c:axId val="77216000"/>
        <c:scaling>
          <c:orientation val="minMax"/>
        </c:scaling>
        <c:axPos val="l"/>
        <c:title>
          <c:tx>
            <c:rich>
              <a:bodyPr rot="0" vert="wordArtVert"/>
              <a:lstStyle/>
              <a:p>
                <a:pPr>
                  <a:defRPr/>
                </a:pPr>
                <a:r>
                  <a:rPr lang="en-US"/>
                  <a:t>throughput</a:t>
                </a:r>
              </a:p>
            </c:rich>
          </c:tx>
          <c:layout>
            <c:manualLayout>
              <c:xMode val="edge"/>
              <c:yMode val="edge"/>
              <c:x val="4.9990841624913951E-4"/>
              <c:y val="0.14557274295520956"/>
            </c:manualLayout>
          </c:layout>
        </c:title>
        <c:numFmt formatCode="General" sourceLinked="1"/>
        <c:tickLblPos val="nextTo"/>
        <c:crossAx val="77214080"/>
        <c:crosses val="autoZero"/>
        <c:crossBetween val="midCat"/>
        <c:dispUnits>
          <c:builtInUnit val="hundredThousands"/>
          <c:dispUnitsLbl>
            <c:layout>
              <c:manualLayout>
                <c:xMode val="edge"/>
                <c:yMode val="edge"/>
                <c:x val="2.9888009501545052E-2"/>
                <c:y val="5.1427989426470573E-3"/>
              </c:manualLayout>
            </c:layout>
          </c:dispUnitsLbl>
        </c:dispUnits>
      </c:valAx>
    </c:plotArea>
    <c:legend>
      <c:legendPos val="r"/>
      <c:layout>
        <c:manualLayout>
          <c:xMode val="edge"/>
          <c:yMode val="edge"/>
          <c:x val="0.72523849797358808"/>
          <c:y val="2.2072983306757946E-2"/>
          <c:w val="0.26918315890541217"/>
          <c:h val="0.37005203823213539"/>
        </c:manualLayout>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B69A-B64B-40C5-A8CD-693C9FD90B17}" type="datetimeFigureOut">
              <a:rPr lang="en-US" smtClean="0"/>
              <a:pPr/>
              <a:t>3/25/2015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820A-E210-4051-B304-0A0745D97E69}" type="slidenum">
              <a:rPr lang="en-US" smtClean="0"/>
              <a:pPr/>
              <a:t>‹#›</a:t>
            </a:fld>
            <a:endParaRPr lang="en-US"/>
          </a:p>
        </p:txBody>
      </p:sp>
    </p:spTree>
    <p:extLst>
      <p:ext uri="{BB962C8B-B14F-4D97-AF65-F5344CB8AC3E}">
        <p14:creationId xmlns="" xmlns:p14="http://schemas.microsoft.com/office/powerpoint/2010/main" val="165894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a:t>
            </a:fld>
            <a:endParaRPr lang="en-US"/>
          </a:p>
        </p:txBody>
      </p:sp>
    </p:spTree>
    <p:extLst>
      <p:ext uri="{BB962C8B-B14F-4D97-AF65-F5344CB8AC3E}">
        <p14:creationId xmlns="" xmlns:p14="http://schemas.microsoft.com/office/powerpoint/2010/main" val="3330319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For different mixture for 90% search and 10% modified we get the same results and conclusions that the two algorithm of HTM and Fine grained have the best throughput and dominate the other two algorithm.</a:t>
            </a:r>
          </a:p>
          <a:p>
            <a:pPr marL="228600" indent="-228600">
              <a:buAutoNum type="arabicPeriod"/>
            </a:pPr>
            <a:endParaRPr lang="en-US" sz="1200" kern="1200" dirty="0" smtClean="0">
              <a:solidFill>
                <a:schemeClr val="tx1"/>
              </a:solidFill>
              <a:effectLst/>
              <a:latin typeface="+mn-lt"/>
              <a:ea typeface="+mn-ea"/>
              <a:cs typeface="+mn-cs"/>
            </a:endParaRPr>
          </a:p>
          <a:p>
            <a:pPr marL="0" indent="0">
              <a:buNone/>
            </a:pPr>
            <a:r>
              <a:rPr lang="en-US" sz="1200" kern="1200" dirty="0" err="1" smtClean="0">
                <a:solidFill>
                  <a:schemeClr val="tx1"/>
                </a:solidFill>
                <a:effectLst/>
                <a:latin typeface="+mn-lt"/>
                <a:ea typeface="+mn-ea"/>
                <a:cs typeface="+mn-cs"/>
              </a:rPr>
              <a:t>Stdev</a:t>
            </a:r>
            <a:r>
              <a:rPr lang="en-US" sz="1200" kern="1200" dirty="0" smtClean="0">
                <a:solidFill>
                  <a:schemeClr val="tx1"/>
                </a:solidFill>
                <a:effectLst/>
                <a:latin typeface="+mn-lt"/>
                <a:ea typeface="+mn-ea"/>
                <a:cs typeface="+mn-cs"/>
              </a:rPr>
              <a:t>  for 90% search and 10% modified: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have a bigger standard deviation in the transactional memory algorithms the from the lock algorithms and the reason for this is that in run that don’t have many collisions the HTM and STM don’t use lock and give excellent performance but in runs that we have many collisions the part of the transactional memory in the code can run many times until it succeed to run atomically and neither of the threads make a progress. Because of the two possibilities we could have bigger difference in the throughput of two runs.</a:t>
            </a:r>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10</a:t>
            </a:fld>
            <a:endParaRPr lang="en-US" dirty="0"/>
          </a:p>
        </p:txBody>
      </p:sp>
    </p:spTree>
    <p:extLst>
      <p:ext uri="{BB962C8B-B14F-4D97-AF65-F5344CB8AC3E}">
        <p14:creationId xmlns="" xmlns:p14="http://schemas.microsoft.com/office/powerpoint/2010/main" val="123007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the reason for </a:t>
            </a:r>
            <a:r>
              <a:rPr lang="en-US" sz="1200" dirty="0" smtClean="0"/>
              <a:t>very poor throughput of transactional memory algorithms </a:t>
            </a:r>
            <a:r>
              <a:rPr lang="en-US" sz="1200" kern="1200" dirty="0" smtClean="0">
                <a:solidFill>
                  <a:schemeClr val="tx1"/>
                </a:solidFill>
                <a:effectLst/>
                <a:latin typeface="+mn-lt"/>
                <a:ea typeface="+mn-ea"/>
                <a:cs typeface="+mn-cs"/>
              </a:rPr>
              <a:t>is that the </a:t>
            </a:r>
            <a:r>
              <a:rPr lang="en-US" sz="1200" kern="1200" dirty="0" err="1" smtClean="0">
                <a:solidFill>
                  <a:schemeClr val="tx1"/>
                </a:solidFill>
                <a:effectLst/>
                <a:latin typeface="+mn-lt"/>
                <a:ea typeface="+mn-ea"/>
                <a:cs typeface="+mn-cs"/>
              </a:rPr>
              <a:t>DeuceSTM</a:t>
            </a:r>
            <a:r>
              <a:rPr lang="en-US" sz="1200" kern="1200" dirty="0" smtClean="0">
                <a:solidFill>
                  <a:schemeClr val="tx1"/>
                </a:solidFill>
                <a:effectLst/>
                <a:latin typeface="+mn-lt"/>
                <a:ea typeface="+mn-ea"/>
                <a:cs typeface="+mn-cs"/>
              </a:rPr>
              <a:t> is not powerful enough and when it have more than 1% modified the algorithm suffers from many collisions that causes many of cache misses that cause the performance to be very poor.</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err="1" smtClean="0">
                <a:solidFill>
                  <a:schemeClr val="tx1"/>
                </a:solidFill>
                <a:effectLst/>
                <a:latin typeface="+mn-lt"/>
                <a:ea typeface="+mn-ea"/>
                <a:cs typeface="+mn-cs"/>
              </a:rPr>
              <a:t>Stdev</a:t>
            </a:r>
            <a:r>
              <a:rPr lang="en-US" sz="1200" kern="1200" dirty="0" smtClean="0">
                <a:solidFill>
                  <a:schemeClr val="tx1"/>
                </a:solidFill>
                <a:effectLst/>
                <a:latin typeface="+mn-lt"/>
                <a:ea typeface="+mn-ea"/>
                <a:cs typeface="+mn-cs"/>
              </a:rPr>
              <a:t>  for 90% search and 10% modified: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can see that also in java even when the throughput of the STM and our improve STM is the lowest they have bigger standard deviation then the lock algorithms for the same reasons we mentioned above for C.</a:t>
            </a:r>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11</a:t>
            </a:fld>
            <a:endParaRPr lang="en-US" dirty="0"/>
          </a:p>
        </p:txBody>
      </p:sp>
    </p:spTree>
    <p:extLst>
      <p:ext uri="{BB962C8B-B14F-4D97-AF65-F5344CB8AC3E}">
        <p14:creationId xmlns="" xmlns:p14="http://schemas.microsoft.com/office/powerpoint/2010/main" val="226057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12</a:t>
            </a:fld>
            <a:endParaRPr lang="en-US" dirty="0"/>
          </a:p>
        </p:txBody>
      </p:sp>
    </p:spTree>
    <p:extLst>
      <p:ext uri="{BB962C8B-B14F-4D97-AF65-F5344CB8AC3E}">
        <p14:creationId xmlns="" xmlns:p14="http://schemas.microsoft.com/office/powerpoint/2010/main" val="264884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For smaller node sizes we need to run</a:t>
            </a:r>
            <a:r>
              <a:rPr lang="en-US" sz="1200" baseline="0" dirty="0" smtClean="0"/>
              <a:t> over more nodes when we search for the key and </a:t>
            </a:r>
            <a:r>
              <a:rPr lang="en-US" sz="1200" dirty="0" smtClean="0"/>
              <a:t>we suffered from more cache misses along the way.</a:t>
            </a:r>
          </a:p>
          <a:p>
            <a:pPr marL="0" indent="0">
              <a:buNone/>
            </a:pPr>
            <a:endParaRPr lang="en-US" sz="1200" dirty="0" smtClean="0"/>
          </a:p>
          <a:p>
            <a:pPr marL="0" indent="0">
              <a:buNone/>
            </a:pPr>
            <a:r>
              <a:rPr lang="en-US" sz="1200" dirty="0" smtClean="0"/>
              <a:t>For</a:t>
            </a:r>
            <a:r>
              <a:rPr lang="en-US" sz="1200" baseline="0" dirty="0" smtClean="0"/>
              <a:t> bigger node sizes the nodes holds many keys and different threads that operate on different keys will collide more often than for smaller sizes,</a:t>
            </a:r>
            <a:br>
              <a:rPr lang="en-US" sz="1200" baseline="0" dirty="0" smtClean="0"/>
            </a:br>
            <a:r>
              <a:rPr lang="en-US" sz="1200" baseline="0" dirty="0" smtClean="0"/>
              <a:t>and because of that we will also have more contention on the nodes locks.</a:t>
            </a:r>
            <a:endParaRPr lang="en-US" sz="1200" dirty="0" smtClean="0"/>
          </a:p>
        </p:txBody>
      </p:sp>
      <p:sp>
        <p:nvSpPr>
          <p:cNvPr id="4" name="Slide Number Placeholder 3"/>
          <p:cNvSpPr>
            <a:spLocks noGrp="1"/>
          </p:cNvSpPr>
          <p:nvPr>
            <p:ph type="sldNum" sz="quarter" idx="10"/>
          </p:nvPr>
        </p:nvSpPr>
        <p:spPr/>
        <p:txBody>
          <a:bodyPr/>
          <a:lstStyle/>
          <a:p>
            <a:fld id="{A443820A-E210-4051-B304-0A0745D97E69}" type="slidenum">
              <a:rPr lang="en-US" smtClean="0"/>
              <a:pPr/>
              <a:t>13</a:t>
            </a:fld>
            <a:endParaRPr lang="en-US" dirty="0"/>
          </a:p>
        </p:txBody>
      </p:sp>
    </p:spTree>
    <p:extLst>
      <p:ext uri="{BB962C8B-B14F-4D97-AF65-F5344CB8AC3E}">
        <p14:creationId xmlns="" xmlns:p14="http://schemas.microsoft.com/office/powerpoint/2010/main" val="19684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We can see the same behavior as in C for the sizes in relation to the number of threads.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 smaller size the performance is improving when the number increase and we are getting the biggest throughput for 8 threads.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 bigger sizes like 500 and 1000 the performance is decreasing and we get better throughput in 4 threads than in 8</a:t>
            </a:r>
            <a:r>
              <a:rPr lang="en-US" sz="1200" kern="1200" baseline="0" dirty="0" smtClean="0">
                <a:solidFill>
                  <a:schemeClr val="tx1"/>
                </a:solidFill>
                <a:effectLst/>
                <a:latin typeface="+mn-lt"/>
                <a:ea typeface="+mn-ea"/>
                <a:cs typeface="+mn-cs"/>
              </a:rPr>
              <a:t> because we have more collisions.</a:t>
            </a:r>
            <a:endParaRPr lang="en-US" sz="1200" dirty="0" smtClean="0"/>
          </a:p>
        </p:txBody>
      </p:sp>
      <p:sp>
        <p:nvSpPr>
          <p:cNvPr id="4" name="Slide Number Placeholder 3"/>
          <p:cNvSpPr>
            <a:spLocks noGrp="1"/>
          </p:cNvSpPr>
          <p:nvPr>
            <p:ph type="sldNum" sz="quarter" idx="10"/>
          </p:nvPr>
        </p:nvSpPr>
        <p:spPr/>
        <p:txBody>
          <a:bodyPr/>
          <a:lstStyle/>
          <a:p>
            <a:fld id="{A443820A-E210-4051-B304-0A0745D97E69}" type="slidenum">
              <a:rPr lang="en-US" smtClean="0"/>
              <a:pPr/>
              <a:t>14</a:t>
            </a:fld>
            <a:endParaRPr lang="en-US" dirty="0"/>
          </a:p>
        </p:txBody>
      </p:sp>
    </p:spTree>
    <p:extLst>
      <p:ext uri="{BB962C8B-B14F-4D97-AF65-F5344CB8AC3E}">
        <p14:creationId xmlns="" xmlns:p14="http://schemas.microsoft.com/office/powerpoint/2010/main" val="2321846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15</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reason is the creation time of a new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A new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is created every time a new node is created, which is every time there's a modification. When a split occurs two nodes are created, resulting in two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creations for a split. This will explain the big throughput difference for the java experiment, when using nodes that contain a small amount of elements. When node size is small, split happens more frequently and more nodes are created. Therefore, a lot of tries are created which result in a lot of time spent creating the tries. The main benefit of using tries  is O(log n) search time for a key. When the node size is small, this benefit is </a:t>
            </a:r>
            <a:r>
              <a:rPr lang="en-US" sz="1200" kern="1200" dirty="0" err="1" smtClean="0">
                <a:solidFill>
                  <a:schemeClr val="tx1"/>
                </a:solidFill>
                <a:latin typeface="+mn-lt"/>
                <a:ea typeface="+mn-ea"/>
                <a:cs typeface="+mn-cs"/>
              </a:rPr>
              <a:t>neglectable</a:t>
            </a:r>
            <a:r>
              <a:rPr lang="en-US" sz="1200" kern="1200" dirty="0" smtClean="0">
                <a:solidFill>
                  <a:schemeClr val="tx1"/>
                </a:solidFill>
                <a:latin typeface="+mn-lt"/>
                <a:ea typeface="+mn-ea"/>
                <a:cs typeface="+mn-cs"/>
              </a:rPr>
              <a:t> since traversing a small array takes a short period of time anyway.  When looking at a large node size ( 2048 elements ) we see that the results between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a not using one get closer. This happens from the same reasons there's a big difference for small node sizes. When a node is big it's less likely to be split, therefore less splits occur in a run ( for the same amount of time )  . The benefit of a quick search time in tries is much more relevant in this case. Since the array in each node is large, the O(log n) search time is much quicker the traversing the whole array.</a:t>
            </a:r>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16</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changed the modification rate to 1%</a:t>
            </a:r>
            <a:r>
              <a:rPr lang="en-US" baseline="0" dirty="0" smtClean="0"/>
              <a:t> for c, and 0% for java </a:t>
            </a:r>
            <a:r>
              <a:rPr lang="en-US" sz="1200" kern="1200" dirty="0" smtClean="0">
                <a:solidFill>
                  <a:schemeClr val="tx1"/>
                </a:solidFill>
                <a:latin typeface="+mn-lt"/>
                <a:ea typeface="+mn-ea"/>
                <a:cs typeface="+mn-cs"/>
              </a:rPr>
              <a:t>( not using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still beat the throughput of using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at 1% modification).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larger node sizes, using the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improves throughput significantly . Almost all operations require a key lookup in the node's array.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in these scenarios is much more beneficial, thanks to the quick search time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We see that throughput decreases for bigger node sizes than 128, when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is not used. It happens due to a long search time for a key in a large array. On the other hand, when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we see that the throughput increases when the node size gets bigger ( except for 2048 node size, where the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creation time is so long it affects the total performance ). Bigger nodes mean less splits and less tries to create, meaning less time spent on creating new tries.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Looking at the Java Implementation we see that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has a better throughput than not using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for a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size of 512 and up. Quick search as opposed to a whole array traversing wins for large node sizes in the java implementation as well. The java implementation using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started being better with node size of 512 </a:t>
            </a:r>
            <a:r>
              <a:rPr lang="en-US" sz="1200" kern="1200" dirty="0" err="1" smtClean="0">
                <a:solidFill>
                  <a:schemeClr val="tx1"/>
                </a:solidFill>
                <a:latin typeface="+mn-lt"/>
                <a:ea typeface="+mn-ea"/>
                <a:cs typeface="+mn-cs"/>
              </a:rPr>
              <a:t>elemetns</a:t>
            </a:r>
            <a:r>
              <a:rPr lang="en-US" sz="1200" kern="1200" dirty="0" smtClean="0">
                <a:solidFill>
                  <a:schemeClr val="tx1"/>
                </a:solidFill>
                <a:latin typeface="+mn-lt"/>
                <a:ea typeface="+mn-ea"/>
                <a:cs typeface="+mn-cs"/>
              </a:rPr>
              <a:t> and modification percentage of 0 ( as opposed to node size of 128 and modification percentage of 1 for the c implementation ). We assume that the reason is a long </a:t>
            </a:r>
            <a:r>
              <a:rPr lang="en-US" sz="1200" kern="1200" dirty="0" err="1" smtClean="0">
                <a:solidFill>
                  <a:schemeClr val="tx1"/>
                </a:solidFill>
                <a:latin typeface="+mn-lt"/>
                <a:ea typeface="+mn-ea"/>
                <a:cs typeface="+mn-cs"/>
              </a:rPr>
              <a:t>trie</a:t>
            </a:r>
            <a:r>
              <a:rPr lang="en-US" sz="1200" kern="1200" dirty="0" smtClean="0">
                <a:solidFill>
                  <a:schemeClr val="tx1"/>
                </a:solidFill>
                <a:latin typeface="+mn-lt"/>
                <a:ea typeface="+mn-ea"/>
                <a:cs typeface="+mn-cs"/>
              </a:rPr>
              <a:t> creation time and the java memory model.</a:t>
            </a:r>
          </a:p>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17</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way if a transaction fails on the 4th key value pair of the operation, the last 3 don't have to reapplied. When less successful operations are reapplied, throughput increases due to not applying redundant operations</a:t>
            </a:r>
          </a:p>
          <a:p>
            <a:endParaRPr lang="en-US" dirty="0" smtClean="0"/>
          </a:p>
          <a:p>
            <a:pPr lvl="0" rtl="0"/>
            <a:r>
              <a:rPr lang="en-US" sz="1200" b="1" kern="1200" dirty="0" smtClean="0">
                <a:solidFill>
                  <a:schemeClr val="tx1"/>
                </a:solidFill>
                <a:latin typeface="+mn-lt"/>
                <a:ea typeface="+mn-ea"/>
                <a:cs typeface="+mn-cs"/>
              </a:rPr>
              <a:t>Simple Run</a:t>
            </a:r>
            <a:r>
              <a:rPr lang="en-US" sz="1200" kern="1200" dirty="0" smtClean="0">
                <a:solidFill>
                  <a:schemeClr val="tx1"/>
                </a:solidFill>
                <a:latin typeface="+mn-lt"/>
                <a:ea typeface="+mn-ea"/>
                <a:cs typeface="+mn-cs"/>
              </a:rPr>
              <a:t> -  every update/remove operation gets an array of 4 key value pairs for 4 different lists. The lists are the same and in the same order for each operation. We excepted to see here many collisions causing many transactions aborts since all threads run on the same lists and in the same order.</a:t>
            </a:r>
          </a:p>
          <a:p>
            <a:pPr lvl="0" rtl="0"/>
            <a:r>
              <a:rPr lang="en-US" sz="1200" b="1" kern="1200" dirty="0" smtClean="0">
                <a:solidFill>
                  <a:schemeClr val="tx1"/>
                </a:solidFill>
                <a:latin typeface="+mn-lt"/>
                <a:ea typeface="+mn-ea"/>
                <a:cs typeface="+mn-cs"/>
              </a:rPr>
              <a:t>1/2 Backwards Run</a:t>
            </a:r>
            <a:r>
              <a:rPr lang="en-US" sz="1200" kern="1200" dirty="0" smtClean="0">
                <a:solidFill>
                  <a:schemeClr val="tx1"/>
                </a:solidFill>
                <a:latin typeface="+mn-lt"/>
                <a:ea typeface="+mn-ea"/>
                <a:cs typeface="+mn-cs"/>
              </a:rPr>
              <a:t> - every update/remove operation gets an array of 4 key value pairs for 4 different lists.  The lists are the same, half the operations are done in one order and half are done in a backwards order. Meaning, half the runs had the order "List1,List2,List3,List4", and half of them had the order "List4,List3,List2,List1". This way we excepted to have less collisions in the lists and thus less transaction aborts.</a:t>
            </a:r>
          </a:p>
          <a:p>
            <a:pPr lvl="0" rtl="0"/>
            <a:r>
              <a:rPr lang="en-US" sz="1200" b="1" kern="1200" dirty="0" smtClean="0">
                <a:solidFill>
                  <a:schemeClr val="tx1"/>
                </a:solidFill>
                <a:latin typeface="+mn-lt"/>
                <a:ea typeface="+mn-ea"/>
                <a:cs typeface="+mn-cs"/>
              </a:rPr>
              <a:t>Random Run</a:t>
            </a:r>
            <a:r>
              <a:rPr lang="en-US" sz="1200" kern="1200" dirty="0" smtClean="0">
                <a:solidFill>
                  <a:schemeClr val="tx1"/>
                </a:solidFill>
                <a:latin typeface="+mn-lt"/>
                <a:ea typeface="+mn-ea"/>
                <a:cs typeface="+mn-cs"/>
              </a:rPr>
              <a:t> - every update/remove operation gets an array of 4 key value pairs for 4 different lists. The lists are randomly selected from a pool of 7 different lists, and in are ordered randomly . This is a more realistic approach where different lists are accessed by different application. Because of the randomization of the operations we excepted to see less collisions than the other 2 scenarios.  </a:t>
            </a:r>
          </a:p>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18</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Since lists are randomly chosen and order is random as well, the collision have the same chance of occurring when applying the operation on the 4th list as in applying the operation on the 1st list. As stated before for "STM", collision on the 4th list means redundant reapplication of operations on the last 3 lists. In the "Simple Run" we excepted more collisions on the 1st or 2nd list, since all the threads have the same list order, and were dispatched at the same time. So here, there were a lot more reapplications of operations for lists then for the "Simple Run". It caused less and less actual needed operations to be applied, therefore low throughput.</a:t>
            </a:r>
          </a:p>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19</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רשימת דילוגים בנויה משכבות. השכבה התחתונה ביותר היא רשימה מקושרת רגילה, בה מופיעים כל האיברים במבנה הנתונים הנתון. האיברים מסודרים מהחוליה הקטנה ביותר לחוליה הגדולה ביותר. כל שכבה מוכלת על ידי השכבה מתחתיה. ההסתברות שחוליה  כלשהי, השייכת לרשימה בשכבה , תימצא גם ברשימה בשכבה  היא 0.5. ככלל, סיכויו של איבר כלשהו להימצא בשכבה  הוא , כשהשכבה התחתונה ביותר (אשר מכילה את כל האיברים) מיוצגת על ידי .</a:t>
            </a:r>
            <a:endParaRPr lang="en-US"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a:t>
            </a:fld>
            <a:endParaRPr lang="en-US"/>
          </a:p>
        </p:txBody>
      </p:sp>
    </p:spTree>
    <p:extLst>
      <p:ext uri="{BB962C8B-B14F-4D97-AF65-F5344CB8AC3E}">
        <p14:creationId xmlns="" xmlns:p14="http://schemas.microsoft.com/office/powerpoint/2010/main" val="3984258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suspect that it happened because the following scenario for "Improved STM" happened quite a lot : Say a few threads start an operation at the same time, all of them must apply the operation on list1,list2,list3 and list4 in that order. Therefore the threads will have their transaction fail on every list, since they all try to apply the operation on list1 and then list2 and so on. All of the threads will try to reapply the operation on the same list over and over again. On the other hand, for "STM", accesses to lists will be distributed to different lists after some time. Since transaction failure means starting over all of the operation in the function, some threads may "lag" behind because they keep getting transaction abort. Say a few threads are all trying to modify list3, upon failure a thread will go back and try to apply the operation on list1 again ( and not on list3). This may cause a scenario where some threads are accessing list4, some access list1 and the parallelism on same list access reduces, since threads access different lists at the same time. </a:t>
            </a:r>
          </a:p>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20</a:t>
            </a:fld>
            <a:endParaRPr lang="en-US"/>
          </a:p>
        </p:txBody>
      </p:sp>
    </p:spTree>
    <p:extLst>
      <p:ext uri="{BB962C8B-B14F-4D97-AF65-F5344CB8AC3E}">
        <p14:creationId xmlns="" xmlns:p14="http://schemas.microsoft.com/office/powerpoint/2010/main" val="325013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21</a:t>
            </a:fld>
            <a:endParaRPr lang="en-US" dirty="0"/>
          </a:p>
        </p:txBody>
      </p:sp>
    </p:spTree>
    <p:extLst>
      <p:ext uri="{BB962C8B-B14F-4D97-AF65-F5344CB8AC3E}">
        <p14:creationId xmlns:p14="http://schemas.microsoft.com/office/powerpoint/2010/main" xmlns="" val="1230076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22</a:t>
            </a:fld>
            <a:endParaRPr lang="en-US" dirty="0"/>
          </a:p>
        </p:txBody>
      </p:sp>
    </p:spTree>
    <p:extLst>
      <p:ext uri="{BB962C8B-B14F-4D97-AF65-F5344CB8AC3E}">
        <p14:creationId xmlns:p14="http://schemas.microsoft.com/office/powerpoint/2010/main" xmlns="" val="1230076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23</a:t>
            </a:fld>
            <a:endParaRPr lang="en-US" dirty="0"/>
          </a:p>
        </p:txBody>
      </p:sp>
    </p:spTree>
    <p:extLst>
      <p:ext uri="{BB962C8B-B14F-4D97-AF65-F5344CB8AC3E}">
        <p14:creationId xmlns:p14="http://schemas.microsoft.com/office/powerpoint/2010/main" xmlns="" val="1230076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24</a:t>
            </a:fld>
            <a:endParaRPr lang="en-US"/>
          </a:p>
        </p:txBody>
      </p:sp>
    </p:spTree>
    <p:extLst>
      <p:ext uri="{BB962C8B-B14F-4D97-AF65-F5344CB8AC3E}">
        <p14:creationId xmlns="" xmlns:p14="http://schemas.microsoft.com/office/powerpoint/2010/main" val="2315872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25</a:t>
            </a:fld>
            <a:endParaRPr lang="en-US"/>
          </a:p>
        </p:txBody>
      </p:sp>
    </p:spTree>
    <p:extLst>
      <p:ext uri="{BB962C8B-B14F-4D97-AF65-F5344CB8AC3E}">
        <p14:creationId xmlns="" xmlns:p14="http://schemas.microsoft.com/office/powerpoint/2010/main" val="2315872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26</a:t>
            </a:fld>
            <a:endParaRPr lang="en-US"/>
          </a:p>
        </p:txBody>
      </p:sp>
    </p:spTree>
    <p:extLst>
      <p:ext uri="{BB962C8B-B14F-4D97-AF65-F5344CB8AC3E}">
        <p14:creationId xmlns="" xmlns:p14="http://schemas.microsoft.com/office/powerpoint/2010/main" val="1760394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27</a:t>
            </a:fld>
            <a:endParaRPr lang="en-US"/>
          </a:p>
        </p:txBody>
      </p:sp>
    </p:spTree>
    <p:extLst>
      <p:ext uri="{BB962C8B-B14F-4D97-AF65-F5344CB8AC3E}">
        <p14:creationId xmlns="" xmlns:p14="http://schemas.microsoft.com/office/powerpoint/2010/main" val="548533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pPr/>
              <a:t>28</a:t>
            </a:fld>
            <a:endParaRPr lang="en-US"/>
          </a:p>
        </p:txBody>
      </p:sp>
    </p:spTree>
    <p:extLst>
      <p:ext uri="{BB962C8B-B14F-4D97-AF65-F5344CB8AC3E}">
        <p14:creationId xmlns="" xmlns:p14="http://schemas.microsoft.com/office/powerpoint/2010/main" val="1230076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29</a:t>
            </a:fld>
            <a:endParaRPr lang="en-US"/>
          </a:p>
        </p:txBody>
      </p:sp>
    </p:spTree>
    <p:extLst>
      <p:ext uri="{BB962C8B-B14F-4D97-AF65-F5344CB8AC3E}">
        <p14:creationId xmlns="" xmlns:p14="http://schemas.microsoft.com/office/powerpoint/2010/main" val="288409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3</a:t>
            </a:fld>
            <a:endParaRPr lang="en-US"/>
          </a:p>
        </p:txBody>
      </p:sp>
    </p:spTree>
    <p:extLst>
      <p:ext uri="{BB962C8B-B14F-4D97-AF65-F5344CB8AC3E}">
        <p14:creationId xmlns="" xmlns:p14="http://schemas.microsoft.com/office/powerpoint/2010/main" val="285387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4</a:t>
            </a:fld>
            <a:endParaRPr lang="en-US"/>
          </a:p>
        </p:txBody>
      </p:sp>
    </p:spTree>
    <p:extLst>
      <p:ext uri="{BB962C8B-B14F-4D97-AF65-F5344CB8AC3E}">
        <p14:creationId xmlns="" xmlns:p14="http://schemas.microsoft.com/office/powerpoint/2010/main" val="14560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5</a:t>
            </a:fld>
            <a:endParaRPr lang="en-US"/>
          </a:p>
        </p:txBody>
      </p:sp>
    </p:spTree>
    <p:extLst>
      <p:ext uri="{BB962C8B-B14F-4D97-AF65-F5344CB8AC3E}">
        <p14:creationId xmlns="" xmlns:p14="http://schemas.microsoft.com/office/powerpoint/2010/main" val="7981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6</a:t>
            </a:fld>
            <a:endParaRPr lang="en-US"/>
          </a:p>
        </p:txBody>
      </p:sp>
    </p:spTree>
    <p:extLst>
      <p:ext uri="{BB962C8B-B14F-4D97-AF65-F5344CB8AC3E}">
        <p14:creationId xmlns="" xmlns:p14="http://schemas.microsoft.com/office/powerpoint/2010/main" val="327575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7</a:t>
            </a:fld>
            <a:endParaRPr lang="en-US"/>
          </a:p>
        </p:txBody>
      </p:sp>
    </p:spTree>
    <p:extLst>
      <p:ext uri="{BB962C8B-B14F-4D97-AF65-F5344CB8AC3E}">
        <p14:creationId xmlns="" xmlns:p14="http://schemas.microsoft.com/office/powerpoint/2010/main" val="328900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8</a:t>
            </a:fld>
            <a:endParaRPr lang="en-US"/>
          </a:p>
        </p:txBody>
      </p:sp>
    </p:spTree>
    <p:extLst>
      <p:ext uri="{BB962C8B-B14F-4D97-AF65-F5344CB8AC3E}">
        <p14:creationId xmlns="" xmlns:p14="http://schemas.microsoft.com/office/powerpoint/2010/main" val="131070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pPr/>
              <a:t>9</a:t>
            </a:fld>
            <a:endParaRPr lang="en-US"/>
          </a:p>
        </p:txBody>
      </p:sp>
    </p:spTree>
    <p:extLst>
      <p:ext uri="{BB962C8B-B14F-4D97-AF65-F5344CB8AC3E}">
        <p14:creationId xmlns="" xmlns:p14="http://schemas.microsoft.com/office/powerpoint/2010/main" val="325013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254594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21330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31847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27730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1AFC7-D76A-4EEC-9719-7152ECDC829E}"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23233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1AFC7-D76A-4EEC-9719-7152ECDC829E}"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26494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1AFC7-D76A-4EEC-9719-7152ECDC829E}" type="datetimeFigureOut">
              <a:rPr lang="en-US" smtClean="0"/>
              <a:pPr/>
              <a:t>3/25/2015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66330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1AFC7-D76A-4EEC-9719-7152ECDC829E}" type="datetimeFigureOut">
              <a:rPr lang="en-US" smtClean="0"/>
              <a:pPr/>
              <a:t>3/25/2015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325963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AFC7-D76A-4EEC-9719-7152ECDC829E}" type="datetimeFigureOut">
              <a:rPr lang="en-US" smtClean="0"/>
              <a:pPr/>
              <a:t>3/25/2015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4254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17511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8014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AFC7-D76A-4EEC-9719-7152ECDC829E}" type="datetimeFigureOut">
              <a:rPr lang="en-US" smtClean="0"/>
              <a:pPr/>
              <a:t>3/25/2015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A7C18-0B6C-486F-ACEB-9A2D7439AB0A}" type="slidenum">
              <a:rPr lang="en-US" smtClean="0"/>
              <a:pPr/>
              <a:t>‹#›</a:t>
            </a:fld>
            <a:endParaRPr lang="en-US"/>
          </a:p>
        </p:txBody>
      </p:sp>
    </p:spTree>
    <p:extLst>
      <p:ext uri="{BB962C8B-B14F-4D97-AF65-F5344CB8AC3E}">
        <p14:creationId xmlns="" xmlns:p14="http://schemas.microsoft.com/office/powerpoint/2010/main" val="343762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2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rmAutofit fontScale="90000"/>
          </a:bodyPr>
          <a:lstStyle/>
          <a:p>
            <a:r>
              <a:rPr lang="en-US" sz="15000" dirty="0" smtClean="0">
                <a:solidFill>
                  <a:srgbClr val="C00000"/>
                </a:solidFill>
              </a:rPr>
              <a:t>Leap-List</a:t>
            </a:r>
            <a:endParaRPr lang="en-US" sz="15000" dirty="0">
              <a:solidFill>
                <a:srgbClr val="C00000"/>
              </a:solidFill>
            </a:endParaRPr>
          </a:p>
        </p:txBody>
      </p:sp>
    </p:spTree>
    <p:extLst>
      <p:ext uri="{BB962C8B-B14F-4D97-AF65-F5344CB8AC3E}">
        <p14:creationId xmlns="" xmlns:p14="http://schemas.microsoft.com/office/powerpoint/2010/main" val="74670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1143000"/>
          </a:xfrm>
        </p:spPr>
        <p:txBody>
          <a:bodyPr>
            <a:normAutofit/>
          </a:bodyPr>
          <a:lstStyle/>
          <a:p>
            <a:r>
              <a:rPr lang="en-US" dirty="0">
                <a:solidFill>
                  <a:srgbClr val="C00000"/>
                </a:solidFill>
              </a:rPr>
              <a:t>Different mixtures of operations</a:t>
            </a:r>
            <a:endParaRPr lang="he-IL" dirty="0">
              <a:solidFill>
                <a:srgbClr val="C00000"/>
              </a:solidFill>
            </a:endParaRPr>
          </a:p>
        </p:txBody>
      </p:sp>
      <p:sp>
        <p:nvSpPr>
          <p:cNvPr id="5" name="Content Placeholder 2"/>
          <p:cNvSpPr>
            <a:spLocks noGrp="1"/>
          </p:cNvSpPr>
          <p:nvPr>
            <p:ph idx="1"/>
          </p:nvPr>
        </p:nvSpPr>
        <p:spPr>
          <a:xfrm>
            <a:off x="457200" y="1143000"/>
            <a:ext cx="8229600" cy="3200400"/>
          </a:xfrm>
        </p:spPr>
        <p:txBody>
          <a:bodyPr>
            <a:normAutofit lnSpcReduction="10000"/>
          </a:bodyPr>
          <a:lstStyle/>
          <a:p>
            <a:pPr marL="0" indent="0">
              <a:buNone/>
            </a:pPr>
            <a:r>
              <a:rPr lang="en-US" b="1" dirty="0" smtClean="0"/>
              <a:t>In C :</a:t>
            </a:r>
          </a:p>
          <a:p>
            <a:r>
              <a:rPr lang="en-US" sz="2400" dirty="0" smtClean="0"/>
              <a:t>In 90% search and 10% modified we can see that Fine Grained and HTM throughput is the highest and its about 500% better then Global lock and about 150% better then STM.</a:t>
            </a:r>
          </a:p>
          <a:p>
            <a:r>
              <a:rPr lang="en-US" sz="2400" dirty="0" smtClean="0"/>
              <a:t>We can see that also in 100</a:t>
            </a:r>
            <a:r>
              <a:rPr lang="en-US" sz="2400" dirty="0"/>
              <a:t>% </a:t>
            </a:r>
            <a:r>
              <a:rPr lang="en-US" sz="2400" dirty="0" smtClean="0"/>
              <a:t>modified operation, </a:t>
            </a:r>
            <a:r>
              <a:rPr lang="en-US" sz="2400" dirty="0"/>
              <a:t>Fine Grained and HTM throughput is the highest and its about </a:t>
            </a:r>
            <a:r>
              <a:rPr lang="en-US" sz="2400" dirty="0" smtClean="0"/>
              <a:t>400</a:t>
            </a:r>
            <a:r>
              <a:rPr lang="en-US" sz="2400" dirty="0"/>
              <a:t>% better then Global lock and about </a:t>
            </a:r>
            <a:r>
              <a:rPr lang="en-US" sz="2400" dirty="0" smtClean="0"/>
              <a:t>120</a:t>
            </a:r>
            <a:r>
              <a:rPr lang="en-US" sz="2400" dirty="0"/>
              <a:t>% better then STM.</a:t>
            </a:r>
          </a:p>
          <a:p>
            <a:endParaRPr lang="en-US" dirty="0" smtClean="0"/>
          </a:p>
          <a:p>
            <a:endParaRPr lang="he-IL" dirty="0"/>
          </a:p>
        </p:txBody>
      </p:sp>
      <p:graphicFrame>
        <p:nvGraphicFramePr>
          <p:cNvPr id="8" name="Chart 7"/>
          <p:cNvGraphicFramePr/>
          <p:nvPr>
            <p:extLst>
              <p:ext uri="{D42A27DB-BD31-4B8C-83A1-F6EECF244321}">
                <p14:modId xmlns="" xmlns:p14="http://schemas.microsoft.com/office/powerpoint/2010/main" val="1727778937"/>
              </p:ext>
            </p:extLst>
          </p:nvPr>
        </p:nvGraphicFramePr>
        <p:xfrm>
          <a:off x="228600" y="5306326"/>
          <a:ext cx="3657600" cy="159607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57200" y="4730298"/>
            <a:ext cx="3048000" cy="584775"/>
          </a:xfrm>
          <a:prstGeom prst="rect">
            <a:avLst/>
          </a:prstGeom>
          <a:noFill/>
        </p:spPr>
        <p:txBody>
          <a:bodyPr wrap="square" rtlCol="0">
            <a:spAutoFit/>
          </a:bodyPr>
          <a:lstStyle/>
          <a:p>
            <a:r>
              <a:rPr lang="en-US" sz="1600" dirty="0"/>
              <a:t>60% lookup, 30% range query, 9% update and 1% remove</a:t>
            </a:r>
          </a:p>
        </p:txBody>
      </p:sp>
      <p:graphicFrame>
        <p:nvGraphicFramePr>
          <p:cNvPr id="12" name="Chart 11"/>
          <p:cNvGraphicFramePr/>
          <p:nvPr>
            <p:extLst>
              <p:ext uri="{D42A27DB-BD31-4B8C-83A1-F6EECF244321}">
                <p14:modId xmlns="" xmlns:p14="http://schemas.microsoft.com/office/powerpoint/2010/main" val="3038337260"/>
              </p:ext>
            </p:extLst>
          </p:nvPr>
        </p:nvGraphicFramePr>
        <p:xfrm>
          <a:off x="4572000" y="5306327"/>
          <a:ext cx="3546475" cy="16002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602480" y="4730297"/>
            <a:ext cx="3048000" cy="584775"/>
          </a:xfrm>
          <a:prstGeom prst="rect">
            <a:avLst/>
          </a:prstGeom>
          <a:noFill/>
        </p:spPr>
        <p:txBody>
          <a:bodyPr wrap="square" rtlCol="0">
            <a:spAutoFit/>
          </a:bodyPr>
          <a:lstStyle/>
          <a:p>
            <a:r>
              <a:rPr lang="en-US" sz="1600" dirty="0" smtClean="0"/>
              <a:t>100</a:t>
            </a:r>
            <a:r>
              <a:rPr lang="en-US" sz="1600" dirty="0"/>
              <a:t>% </a:t>
            </a:r>
            <a:r>
              <a:rPr lang="en-US" sz="1600" dirty="0" smtClean="0"/>
              <a:t>modified of 50% </a:t>
            </a:r>
            <a:r>
              <a:rPr lang="en-US" sz="1600" dirty="0"/>
              <a:t>update and </a:t>
            </a:r>
            <a:r>
              <a:rPr lang="en-US" sz="1600" dirty="0" smtClean="0"/>
              <a:t>50% </a:t>
            </a:r>
            <a:r>
              <a:rPr lang="en-US" sz="1600" dirty="0"/>
              <a:t>remove</a:t>
            </a:r>
          </a:p>
        </p:txBody>
      </p:sp>
    </p:spTree>
    <p:extLst>
      <p:ext uri="{BB962C8B-B14F-4D97-AF65-F5344CB8AC3E}">
        <p14:creationId xmlns="" xmlns:p14="http://schemas.microsoft.com/office/powerpoint/2010/main" val="288340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050"/>
            <a:ext cx="8229600" cy="1143000"/>
          </a:xfrm>
        </p:spPr>
        <p:txBody>
          <a:bodyPr>
            <a:normAutofit/>
          </a:bodyPr>
          <a:lstStyle/>
          <a:p>
            <a:r>
              <a:rPr lang="en-US" dirty="0">
                <a:solidFill>
                  <a:srgbClr val="C00000"/>
                </a:solidFill>
              </a:rPr>
              <a:t>Different mixtures of operations</a:t>
            </a:r>
            <a:endParaRPr lang="he-IL" dirty="0">
              <a:solidFill>
                <a:srgbClr val="C00000"/>
              </a:solidFill>
            </a:endParaRPr>
          </a:p>
        </p:txBody>
      </p:sp>
      <p:sp>
        <p:nvSpPr>
          <p:cNvPr id="5" name="Content Placeholder 2"/>
          <p:cNvSpPr>
            <a:spLocks noGrp="1"/>
          </p:cNvSpPr>
          <p:nvPr>
            <p:ph idx="1"/>
          </p:nvPr>
        </p:nvSpPr>
        <p:spPr>
          <a:xfrm>
            <a:off x="457200" y="1162050"/>
            <a:ext cx="8229600" cy="3739697"/>
          </a:xfrm>
        </p:spPr>
        <p:txBody>
          <a:bodyPr>
            <a:normAutofit fontScale="47500" lnSpcReduction="20000"/>
          </a:bodyPr>
          <a:lstStyle/>
          <a:p>
            <a:pPr marL="0" indent="0">
              <a:buNone/>
            </a:pPr>
            <a:r>
              <a:rPr lang="en-US" sz="5100" b="1" dirty="0" smtClean="0"/>
              <a:t>In Java :</a:t>
            </a:r>
            <a:br>
              <a:rPr lang="en-US" sz="5100" b="1" dirty="0" smtClean="0"/>
            </a:br>
            <a:r>
              <a:rPr lang="en-US" sz="4400" dirty="0" smtClean="0"/>
              <a:t>In java </a:t>
            </a:r>
            <a:r>
              <a:rPr lang="en-US" sz="4400" dirty="0"/>
              <a:t>the picture is entirely different from C.</a:t>
            </a:r>
            <a:br>
              <a:rPr lang="en-US" sz="4400" dirty="0"/>
            </a:br>
            <a:r>
              <a:rPr lang="en-US" sz="4400" dirty="0" smtClean="0"/>
              <a:t>The </a:t>
            </a:r>
            <a:r>
              <a:rPr lang="en-US" sz="4400" dirty="0"/>
              <a:t>algorithms of </a:t>
            </a:r>
            <a:r>
              <a:rPr lang="en-US" sz="4400" dirty="0" smtClean="0"/>
              <a:t>Transactional Memory </a:t>
            </a:r>
            <a:r>
              <a:rPr lang="en-US" sz="4400" dirty="0"/>
              <a:t>give </a:t>
            </a:r>
            <a:r>
              <a:rPr lang="en-US" sz="4400" dirty="0" smtClean="0"/>
              <a:t>very </a:t>
            </a:r>
            <a:r>
              <a:rPr lang="en-US" sz="4400" dirty="0"/>
              <a:t>poor throughput compare to </a:t>
            </a:r>
            <a:r>
              <a:rPr lang="en-US" sz="4400" dirty="0" smtClean="0"/>
              <a:t>Fine Grained </a:t>
            </a:r>
            <a:r>
              <a:rPr lang="en-US" sz="4400" dirty="0"/>
              <a:t>and even compare to the simple </a:t>
            </a:r>
            <a:r>
              <a:rPr lang="en-US" sz="4400" dirty="0" smtClean="0"/>
              <a:t>Global </a:t>
            </a:r>
            <a:r>
              <a:rPr lang="en-US" sz="4400" dirty="0"/>
              <a:t>lock</a:t>
            </a:r>
            <a:r>
              <a:rPr lang="en-US" sz="4400" dirty="0" smtClean="0"/>
              <a:t>.</a:t>
            </a:r>
            <a:r>
              <a:rPr lang="en-US" sz="3800" dirty="0" smtClean="0"/>
              <a:t/>
            </a:r>
            <a:br>
              <a:rPr lang="en-US" sz="3800" dirty="0" smtClean="0"/>
            </a:br>
            <a:endParaRPr lang="en-US" sz="3800" dirty="0" smtClean="0"/>
          </a:p>
          <a:p>
            <a:r>
              <a:rPr lang="en-US" sz="4200" dirty="0" smtClean="0"/>
              <a:t>In 90% search and 10% modified we can see that </a:t>
            </a:r>
            <a:r>
              <a:rPr lang="en-US" sz="4200" dirty="0"/>
              <a:t>F</a:t>
            </a:r>
            <a:r>
              <a:rPr lang="en-US" sz="4200" dirty="0" smtClean="0"/>
              <a:t>ine </a:t>
            </a:r>
            <a:r>
              <a:rPr lang="en-US" sz="4200" dirty="0"/>
              <a:t>G</a:t>
            </a:r>
            <a:r>
              <a:rPr lang="en-US" sz="4200" dirty="0" smtClean="0"/>
              <a:t>rained has </a:t>
            </a:r>
            <a:r>
              <a:rPr lang="en-US" sz="4200" dirty="0"/>
              <a:t>the best throughput, about 150% better then </a:t>
            </a:r>
            <a:r>
              <a:rPr lang="en-US" sz="4200" dirty="0" smtClean="0"/>
              <a:t>Global </a:t>
            </a:r>
            <a:r>
              <a:rPr lang="en-US" sz="4200" dirty="0"/>
              <a:t>lock and about 300% better than the our improve version of the STM code we get and about 400% better than the original STM. </a:t>
            </a:r>
            <a:endParaRPr lang="en-US" sz="4200" dirty="0" smtClean="0"/>
          </a:p>
          <a:p>
            <a:r>
              <a:rPr lang="en-US" sz="4200" dirty="0"/>
              <a:t>In 100% modified we still see that </a:t>
            </a:r>
            <a:r>
              <a:rPr lang="en-US" sz="4200" dirty="0" smtClean="0"/>
              <a:t>Fine </a:t>
            </a:r>
            <a:r>
              <a:rPr lang="en-US" sz="4200" dirty="0"/>
              <a:t>G</a:t>
            </a:r>
            <a:r>
              <a:rPr lang="en-US" sz="4200" dirty="0" smtClean="0"/>
              <a:t>rained </a:t>
            </a:r>
            <a:r>
              <a:rPr lang="en-US" sz="4200" dirty="0"/>
              <a:t>has the best throughput and it about 400% better than STM and our improve version of it.</a:t>
            </a:r>
            <a:br>
              <a:rPr lang="en-US" sz="4200" dirty="0"/>
            </a:br>
            <a:r>
              <a:rPr lang="en-US" sz="4200" dirty="0"/>
              <a:t>We can see that still our version </a:t>
            </a:r>
            <a:r>
              <a:rPr lang="en-US" sz="4200" dirty="0" smtClean="0"/>
              <a:t>give better </a:t>
            </a:r>
            <a:r>
              <a:rPr lang="en-US" sz="4200" dirty="0"/>
              <a:t>throughput then the original STM even in 100% modified</a:t>
            </a:r>
            <a:r>
              <a:rPr lang="en-US" sz="4200" dirty="0" smtClean="0"/>
              <a:t>.</a:t>
            </a:r>
          </a:p>
        </p:txBody>
      </p:sp>
      <p:sp>
        <p:nvSpPr>
          <p:cNvPr id="2" name="TextBox 1"/>
          <p:cNvSpPr txBox="1"/>
          <p:nvPr/>
        </p:nvSpPr>
        <p:spPr>
          <a:xfrm>
            <a:off x="457200" y="4730298"/>
            <a:ext cx="3048000" cy="584775"/>
          </a:xfrm>
          <a:prstGeom prst="rect">
            <a:avLst/>
          </a:prstGeom>
          <a:noFill/>
        </p:spPr>
        <p:txBody>
          <a:bodyPr wrap="square" rtlCol="0">
            <a:spAutoFit/>
          </a:bodyPr>
          <a:lstStyle/>
          <a:p>
            <a:r>
              <a:rPr lang="en-US" sz="1600" dirty="0"/>
              <a:t>60% lookup, 30% range query, 9% update and 1% remove</a:t>
            </a:r>
          </a:p>
        </p:txBody>
      </p:sp>
      <p:sp>
        <p:nvSpPr>
          <p:cNvPr id="13" name="TextBox 12"/>
          <p:cNvSpPr txBox="1"/>
          <p:nvPr/>
        </p:nvSpPr>
        <p:spPr>
          <a:xfrm>
            <a:off x="5334000" y="4730297"/>
            <a:ext cx="3048000" cy="584775"/>
          </a:xfrm>
          <a:prstGeom prst="rect">
            <a:avLst/>
          </a:prstGeom>
          <a:noFill/>
        </p:spPr>
        <p:txBody>
          <a:bodyPr wrap="square" rtlCol="0">
            <a:spAutoFit/>
          </a:bodyPr>
          <a:lstStyle/>
          <a:p>
            <a:r>
              <a:rPr lang="en-US" sz="1600" dirty="0" smtClean="0"/>
              <a:t>100</a:t>
            </a:r>
            <a:r>
              <a:rPr lang="en-US" sz="1600" dirty="0"/>
              <a:t>% </a:t>
            </a:r>
            <a:r>
              <a:rPr lang="en-US" sz="1600" dirty="0" smtClean="0"/>
              <a:t>modified of 50% </a:t>
            </a:r>
            <a:r>
              <a:rPr lang="en-US" sz="1600" dirty="0"/>
              <a:t>update and </a:t>
            </a:r>
            <a:r>
              <a:rPr lang="en-US" sz="1600" dirty="0" smtClean="0"/>
              <a:t>50% </a:t>
            </a:r>
            <a:r>
              <a:rPr lang="en-US" sz="1600" dirty="0"/>
              <a:t>remove</a:t>
            </a:r>
          </a:p>
        </p:txBody>
      </p:sp>
      <p:graphicFrame>
        <p:nvGraphicFramePr>
          <p:cNvPr id="9" name="Chart 8"/>
          <p:cNvGraphicFramePr/>
          <p:nvPr>
            <p:extLst>
              <p:ext uri="{D42A27DB-BD31-4B8C-83A1-F6EECF244321}">
                <p14:modId xmlns="" xmlns:p14="http://schemas.microsoft.com/office/powerpoint/2010/main" val="1545957977"/>
              </p:ext>
            </p:extLst>
          </p:nvPr>
        </p:nvGraphicFramePr>
        <p:xfrm>
          <a:off x="228600" y="5334122"/>
          <a:ext cx="4648200" cy="15238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 xmlns:p14="http://schemas.microsoft.com/office/powerpoint/2010/main" val="2727120303"/>
              </p:ext>
            </p:extLst>
          </p:nvPr>
        </p:nvGraphicFramePr>
        <p:xfrm>
          <a:off x="5047615" y="5315072"/>
          <a:ext cx="3334385" cy="15614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32032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050"/>
            <a:ext cx="8229600" cy="1143000"/>
          </a:xfrm>
        </p:spPr>
        <p:txBody>
          <a:bodyPr>
            <a:normAutofit/>
          </a:bodyPr>
          <a:lstStyle/>
          <a:p>
            <a:r>
              <a:rPr lang="en-US" dirty="0">
                <a:solidFill>
                  <a:srgbClr val="C00000"/>
                </a:solidFill>
              </a:rPr>
              <a:t>Different mixtures of operations</a:t>
            </a:r>
            <a:endParaRPr lang="he-IL" dirty="0">
              <a:solidFill>
                <a:srgbClr val="C00000"/>
              </a:solidFill>
            </a:endParaRPr>
          </a:p>
        </p:txBody>
      </p:sp>
      <p:sp>
        <p:nvSpPr>
          <p:cNvPr id="5" name="Content Placeholder 2"/>
          <p:cNvSpPr>
            <a:spLocks noGrp="1"/>
          </p:cNvSpPr>
          <p:nvPr>
            <p:ph idx="1"/>
          </p:nvPr>
        </p:nvSpPr>
        <p:spPr>
          <a:xfrm>
            <a:off x="457200" y="1162050"/>
            <a:ext cx="8229600" cy="4781550"/>
          </a:xfrm>
        </p:spPr>
        <p:txBody>
          <a:bodyPr>
            <a:normAutofit lnSpcReduction="10000"/>
          </a:bodyPr>
          <a:lstStyle/>
          <a:p>
            <a:pPr marL="0" indent="0">
              <a:buNone/>
            </a:pPr>
            <a:r>
              <a:rPr lang="en-US" sz="4200" b="1" dirty="0" smtClean="0"/>
              <a:t>Comparison between C and Java throughput :</a:t>
            </a:r>
          </a:p>
          <a:p>
            <a:pPr marL="0" indent="0">
              <a:buNone/>
            </a:pPr>
            <a:r>
              <a:rPr lang="en-US" sz="3900" dirty="0"/>
              <a:t>We can see from </a:t>
            </a:r>
            <a:r>
              <a:rPr lang="en-US" sz="3900" dirty="0" smtClean="0"/>
              <a:t>all the </a:t>
            </a:r>
            <a:r>
              <a:rPr lang="en-US" sz="3900" dirty="0"/>
              <a:t>results </a:t>
            </a:r>
            <a:r>
              <a:rPr lang="en-US" sz="3900" dirty="0" smtClean="0"/>
              <a:t>for C and for Java </a:t>
            </a:r>
            <a:r>
              <a:rPr lang="en-US" sz="3900" dirty="0"/>
              <a:t>that as we expected all the algorithms </a:t>
            </a:r>
            <a:r>
              <a:rPr lang="en-US" sz="3900" dirty="0" smtClean="0"/>
              <a:t>in </a:t>
            </a:r>
            <a:r>
              <a:rPr lang="en-US" sz="3900" dirty="0"/>
              <a:t>all </a:t>
            </a:r>
            <a:r>
              <a:rPr lang="en-US" sz="3900" dirty="0" smtClean="0"/>
              <a:t>the operations mixture the throughput </a:t>
            </a:r>
            <a:r>
              <a:rPr lang="en-US" sz="3900" dirty="0"/>
              <a:t>we get in C is much bigger than the throughput we get in Java.</a:t>
            </a:r>
            <a:endParaRPr lang="en-US" sz="3900" dirty="0" smtClean="0"/>
          </a:p>
        </p:txBody>
      </p:sp>
    </p:spTree>
    <p:extLst>
      <p:ext uri="{BB962C8B-B14F-4D97-AF65-F5344CB8AC3E}">
        <p14:creationId xmlns="" xmlns:p14="http://schemas.microsoft.com/office/powerpoint/2010/main" val="10775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050"/>
            <a:ext cx="8229600" cy="1143000"/>
          </a:xfrm>
        </p:spPr>
        <p:txBody>
          <a:bodyPr>
            <a:normAutofit/>
          </a:bodyPr>
          <a:lstStyle/>
          <a:p>
            <a:r>
              <a:rPr lang="en-US" dirty="0" smtClean="0">
                <a:solidFill>
                  <a:srgbClr val="C00000"/>
                </a:solidFill>
              </a:rPr>
              <a:t>Node Size</a:t>
            </a:r>
            <a:endParaRPr lang="he-IL" dirty="0">
              <a:solidFill>
                <a:srgbClr val="C00000"/>
              </a:solidFill>
            </a:endParaRPr>
          </a:p>
        </p:txBody>
      </p:sp>
      <p:sp>
        <p:nvSpPr>
          <p:cNvPr id="5" name="Content Placeholder 2"/>
          <p:cNvSpPr>
            <a:spLocks noGrp="1"/>
          </p:cNvSpPr>
          <p:nvPr>
            <p:ph idx="1"/>
          </p:nvPr>
        </p:nvSpPr>
        <p:spPr>
          <a:xfrm>
            <a:off x="457200" y="1162050"/>
            <a:ext cx="8229600" cy="4781550"/>
          </a:xfrm>
        </p:spPr>
        <p:txBody>
          <a:bodyPr>
            <a:normAutofit fontScale="92500" lnSpcReduction="10000"/>
          </a:bodyPr>
          <a:lstStyle/>
          <a:p>
            <a:pPr marL="0" indent="0">
              <a:buNone/>
            </a:pPr>
            <a:r>
              <a:rPr lang="en-US" sz="2800" dirty="0" smtClean="0"/>
              <a:t>In this </a:t>
            </a:r>
            <a:r>
              <a:rPr lang="en-US" sz="2800" dirty="0"/>
              <a:t>benchmark </a:t>
            </a:r>
            <a:r>
              <a:rPr lang="en-US" sz="2800" dirty="0" smtClean="0"/>
              <a:t>we checked the </a:t>
            </a:r>
            <a:r>
              <a:rPr lang="en-US" sz="2800" dirty="0"/>
              <a:t>effect of </a:t>
            </a:r>
            <a:r>
              <a:rPr lang="en-US" sz="2800" dirty="0" smtClean="0"/>
              <a:t>the node size </a:t>
            </a:r>
            <a:r>
              <a:rPr lang="en-US" sz="2800" dirty="0"/>
              <a:t>on the throughput of </a:t>
            </a:r>
            <a:r>
              <a:rPr lang="en-US" sz="2800" dirty="0" smtClean="0"/>
              <a:t>our Fine </a:t>
            </a:r>
            <a:r>
              <a:rPr lang="en-US" sz="2800" dirty="0"/>
              <a:t>Grained lock </a:t>
            </a:r>
            <a:r>
              <a:rPr lang="en-US" sz="2800" dirty="0" smtClean="0"/>
              <a:t>algorithm.</a:t>
            </a:r>
          </a:p>
          <a:p>
            <a:pPr marL="0" indent="0">
              <a:buNone/>
            </a:pPr>
            <a:r>
              <a:rPr lang="en-US" sz="3000" b="1" dirty="0" smtClean="0"/>
              <a:t>In C: </a:t>
            </a:r>
            <a:r>
              <a:rPr lang="en-US" sz="2800" b="1" dirty="0" smtClean="0"/>
              <a:t/>
            </a:r>
            <a:br>
              <a:rPr lang="en-US" sz="2800" b="1" dirty="0" smtClean="0"/>
            </a:br>
            <a:r>
              <a:rPr lang="en-US" sz="2800" dirty="0" smtClean="0"/>
              <a:t/>
            </a:r>
            <a:br>
              <a:rPr lang="en-US" sz="2800" dirty="0" smtClean="0"/>
            </a:br>
            <a:r>
              <a:rPr lang="en-US" sz="2800" dirty="0"/>
              <a:t>We can see that we get the best throughput when the node size is </a:t>
            </a:r>
            <a:r>
              <a:rPr lang="en-US" sz="2800" dirty="0" smtClean="0"/>
              <a:t>100 and then for node size 300.</a:t>
            </a:r>
            <a:br>
              <a:rPr lang="en-US" sz="2800" dirty="0" smtClean="0"/>
            </a:br>
            <a:r>
              <a:rPr lang="en-US" sz="2800" dirty="0" smtClean="0"/>
              <a:t>for smaller node sizes like 60 we have more nodes to iterate on when we search for the key. </a:t>
            </a:r>
            <a:br>
              <a:rPr lang="en-US" sz="2800" dirty="0" smtClean="0"/>
            </a:br>
            <a:r>
              <a:rPr lang="en-US" sz="2800" dirty="0" smtClean="0"/>
              <a:t/>
            </a:r>
            <a:br>
              <a:rPr lang="en-US" sz="2800" dirty="0" smtClean="0"/>
            </a:br>
            <a:r>
              <a:rPr lang="en-US" sz="2800" dirty="0" smtClean="0"/>
              <a:t>For bigger node sizes like 500 and 1000 we have more keys in the same node and we have much more conflict in the nodes between different threads. </a:t>
            </a:r>
          </a:p>
        </p:txBody>
      </p:sp>
      <p:graphicFrame>
        <p:nvGraphicFramePr>
          <p:cNvPr id="4" name="Chart 3"/>
          <p:cNvGraphicFramePr/>
          <p:nvPr>
            <p:extLst>
              <p:ext uri="{D42A27DB-BD31-4B8C-83A1-F6EECF244321}">
                <p14:modId xmlns="" xmlns:p14="http://schemas.microsoft.com/office/powerpoint/2010/main" val="1559634729"/>
              </p:ext>
            </p:extLst>
          </p:nvPr>
        </p:nvGraphicFramePr>
        <p:xfrm>
          <a:off x="5181600" y="5334000"/>
          <a:ext cx="3962400" cy="152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6038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050"/>
            <a:ext cx="8229600" cy="1143000"/>
          </a:xfrm>
        </p:spPr>
        <p:txBody>
          <a:bodyPr>
            <a:normAutofit/>
          </a:bodyPr>
          <a:lstStyle/>
          <a:p>
            <a:r>
              <a:rPr lang="en-US" dirty="0" smtClean="0">
                <a:solidFill>
                  <a:srgbClr val="C00000"/>
                </a:solidFill>
              </a:rPr>
              <a:t>Node Size</a:t>
            </a:r>
            <a:endParaRPr lang="he-IL" dirty="0">
              <a:solidFill>
                <a:srgbClr val="C00000"/>
              </a:solidFill>
            </a:endParaRPr>
          </a:p>
        </p:txBody>
      </p:sp>
      <p:sp>
        <p:nvSpPr>
          <p:cNvPr id="5" name="Content Placeholder 2"/>
          <p:cNvSpPr>
            <a:spLocks noGrp="1"/>
          </p:cNvSpPr>
          <p:nvPr>
            <p:ph idx="1"/>
          </p:nvPr>
        </p:nvSpPr>
        <p:spPr>
          <a:xfrm>
            <a:off x="457200" y="1162050"/>
            <a:ext cx="8229600" cy="4781550"/>
          </a:xfrm>
        </p:spPr>
        <p:txBody>
          <a:bodyPr>
            <a:normAutofit lnSpcReduction="10000"/>
          </a:bodyPr>
          <a:lstStyle/>
          <a:p>
            <a:pPr marL="0" indent="0">
              <a:buNone/>
            </a:pPr>
            <a:r>
              <a:rPr lang="en-US" sz="3000" b="1" dirty="0" smtClean="0"/>
              <a:t>In Java: </a:t>
            </a:r>
            <a:r>
              <a:rPr lang="en-US" sz="2800" b="1" dirty="0" smtClean="0"/>
              <a:t/>
            </a:r>
            <a:br>
              <a:rPr lang="en-US" sz="2800" b="1" dirty="0" smtClean="0"/>
            </a:br>
            <a:r>
              <a:rPr lang="en-US" sz="2800" dirty="0" smtClean="0"/>
              <a:t/>
            </a:r>
            <a:br>
              <a:rPr lang="en-US" sz="2800" dirty="0" smtClean="0"/>
            </a:br>
            <a:r>
              <a:rPr lang="en-US" sz="2800" dirty="0"/>
              <a:t>In Java we get different results from C here we can see that is better use smaller node </a:t>
            </a:r>
            <a:r>
              <a:rPr lang="en-US" sz="2800" dirty="0" smtClean="0"/>
              <a:t>sizes.</a:t>
            </a:r>
            <a:br>
              <a:rPr lang="en-US" sz="2800" dirty="0" smtClean="0"/>
            </a:br>
            <a:r>
              <a:rPr lang="en-US" sz="2800" dirty="0" smtClean="0"/>
              <a:t>We </a:t>
            </a:r>
            <a:r>
              <a:rPr lang="en-US" sz="2800" dirty="0"/>
              <a:t>get the best results for sizes </a:t>
            </a:r>
            <a:r>
              <a:rPr lang="en-US" sz="2800" dirty="0" smtClean="0"/>
              <a:t>60,100 and 300.</a:t>
            </a:r>
            <a:br>
              <a:rPr lang="en-US" sz="2800" dirty="0" smtClean="0"/>
            </a:br>
            <a:r>
              <a:rPr lang="en-US" sz="2800" dirty="0" smtClean="0"/>
              <a:t/>
            </a:r>
            <a:br>
              <a:rPr lang="en-US" sz="2800" dirty="0" smtClean="0"/>
            </a:br>
            <a:r>
              <a:rPr lang="en-US" sz="2800" dirty="0"/>
              <a:t>The main reason for this is that in Java the time of the </a:t>
            </a:r>
            <a:r>
              <a:rPr lang="en-US" sz="2800" dirty="0" smtClean="0"/>
              <a:t>node and his </a:t>
            </a:r>
            <a:r>
              <a:rPr lang="en-US" sz="2800" dirty="0" err="1"/>
              <a:t>trie</a:t>
            </a:r>
            <a:r>
              <a:rPr lang="en-US" sz="2800" dirty="0"/>
              <a:t> creation is much bigger than in C and when the </a:t>
            </a:r>
            <a:r>
              <a:rPr lang="en-US" sz="2800" dirty="0" smtClean="0"/>
              <a:t>size </a:t>
            </a:r>
            <a:r>
              <a:rPr lang="en-US" sz="2800" dirty="0"/>
              <a:t>of the node gets bigger it </a:t>
            </a:r>
            <a:r>
              <a:rPr lang="en-US" sz="2800" dirty="0" smtClean="0"/>
              <a:t>becomes </a:t>
            </a:r>
            <a:r>
              <a:rPr lang="en-US" sz="2800" dirty="0"/>
              <a:t>more crucial and </a:t>
            </a:r>
            <a:r>
              <a:rPr lang="en-US" sz="2800" dirty="0" smtClean="0"/>
              <a:t>we get </a:t>
            </a:r>
            <a:r>
              <a:rPr lang="en-US" sz="2800" dirty="0"/>
              <a:t>poor performance.</a:t>
            </a:r>
            <a:br>
              <a:rPr lang="en-US" sz="2800" dirty="0"/>
            </a:br>
            <a:endParaRPr lang="en-US" sz="2800" dirty="0" smtClean="0"/>
          </a:p>
        </p:txBody>
      </p:sp>
      <p:graphicFrame>
        <p:nvGraphicFramePr>
          <p:cNvPr id="4" name="Chart 3"/>
          <p:cNvGraphicFramePr/>
          <p:nvPr>
            <p:extLst>
              <p:ext uri="{D42A27DB-BD31-4B8C-83A1-F6EECF244321}">
                <p14:modId xmlns="" xmlns:p14="http://schemas.microsoft.com/office/powerpoint/2010/main" val="3151552574"/>
              </p:ext>
            </p:extLst>
          </p:nvPr>
        </p:nvGraphicFramePr>
        <p:xfrm>
          <a:off x="4343400" y="5181600"/>
          <a:ext cx="4630420" cy="16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39502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Trie</a:t>
            </a:r>
            <a:r>
              <a:rPr lang="en-US" dirty="0" smtClean="0">
                <a:solidFill>
                  <a:srgbClr val="C00000"/>
                </a:solidFill>
              </a:rPr>
              <a:t> Benchmark</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The </a:t>
            </a:r>
            <a:r>
              <a:rPr lang="en-US" dirty="0" err="1" smtClean="0"/>
              <a:t>trie</a:t>
            </a:r>
            <a:r>
              <a:rPr lang="en-US" dirty="0" smtClean="0"/>
              <a:t> benchmark comes to show the benefit gained by using </a:t>
            </a:r>
            <a:r>
              <a:rPr lang="en-US" dirty="0" err="1" smtClean="0"/>
              <a:t>trie</a:t>
            </a:r>
            <a:r>
              <a:rPr lang="en-US" dirty="0" smtClean="0"/>
              <a:t> for different node sizes.</a:t>
            </a:r>
          </a:p>
          <a:p>
            <a:r>
              <a:rPr lang="en-US" dirty="0" smtClean="0"/>
              <a:t>The different </a:t>
            </a:r>
            <a:r>
              <a:rPr lang="en-US" dirty="0" err="1" smtClean="0"/>
              <a:t>trie</a:t>
            </a:r>
            <a:r>
              <a:rPr lang="en-US" dirty="0" smtClean="0"/>
              <a:t> sizes tested were : 32,64,128,256,512,1024,2048 </a:t>
            </a:r>
          </a:p>
        </p:txBody>
      </p:sp>
    </p:spTree>
    <p:extLst>
      <p:ext uri="{BB962C8B-B14F-4D97-AF65-F5344CB8AC3E}">
        <p14:creationId xmlns="" xmlns:p14="http://schemas.microsoft.com/office/powerpoint/2010/main" val="35953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Trie</a:t>
            </a:r>
            <a:r>
              <a:rPr lang="en-US" dirty="0" smtClean="0">
                <a:solidFill>
                  <a:srgbClr val="C00000"/>
                </a:solidFill>
              </a:rPr>
              <a:t> Benchmark - Continued</a:t>
            </a:r>
            <a:endParaRPr lang="en-US" dirty="0">
              <a:solidFill>
                <a:srgbClr val="C00000"/>
              </a:solidFill>
            </a:endParaRPr>
          </a:p>
        </p:txBody>
      </p:sp>
      <p:graphicFrame>
        <p:nvGraphicFramePr>
          <p:cNvPr id="4" name="מציין מיקום תוכן 3"/>
          <p:cNvGraphicFramePr>
            <a:graphicFrameLocks noGrp="1"/>
          </p:cNvGraphicFramePr>
          <p:nvPr>
            <p:ph idx="1"/>
          </p:nvPr>
        </p:nvGraphicFramePr>
        <p:xfrm>
          <a:off x="457200" y="1600201"/>
          <a:ext cx="3276600" cy="2971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תרשים 4"/>
          <p:cNvGraphicFramePr/>
          <p:nvPr/>
        </p:nvGraphicFramePr>
        <p:xfrm>
          <a:off x="4343400" y="1676400"/>
          <a:ext cx="3654899" cy="2916071"/>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457200" y="4495800"/>
            <a:ext cx="7467600" cy="1569660"/>
          </a:xfrm>
          <a:prstGeom prst="rect">
            <a:avLst/>
          </a:prstGeom>
          <a:noFill/>
        </p:spPr>
        <p:txBody>
          <a:bodyPr wrap="square" rtlCol="1">
            <a:spAutoFit/>
          </a:bodyPr>
          <a:lstStyle/>
          <a:p>
            <a:r>
              <a:rPr lang="en-US" sz="3200" dirty="0" smtClean="0"/>
              <a:t>When modification is 10% of the operations, </a:t>
            </a:r>
            <a:r>
              <a:rPr lang="en-US" sz="3200" dirty="0" err="1" smtClean="0"/>
              <a:t>trie</a:t>
            </a:r>
            <a:r>
              <a:rPr lang="en-US" sz="3200" dirty="0" smtClean="0"/>
              <a:t> is not useful and not using a </a:t>
            </a:r>
            <a:r>
              <a:rPr lang="en-US" sz="3200" dirty="0" err="1" smtClean="0"/>
              <a:t>trie</a:t>
            </a:r>
            <a:r>
              <a:rPr lang="en-US" sz="3200" dirty="0" smtClean="0"/>
              <a:t> would result in a better throughput.</a:t>
            </a:r>
            <a:endParaRPr lang="he-IL" sz="3200" dirty="0" smtClean="0"/>
          </a:p>
        </p:txBody>
      </p:sp>
    </p:spTree>
    <p:extLst>
      <p:ext uri="{BB962C8B-B14F-4D97-AF65-F5344CB8AC3E}">
        <p14:creationId xmlns="" xmlns:p14="http://schemas.microsoft.com/office/powerpoint/2010/main" val="3595317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Trie</a:t>
            </a:r>
            <a:r>
              <a:rPr lang="en-US" dirty="0" smtClean="0">
                <a:solidFill>
                  <a:srgbClr val="C00000"/>
                </a:solidFill>
              </a:rPr>
              <a:t> Benchmark - Continued</a:t>
            </a:r>
            <a:endParaRPr lang="en-US" dirty="0">
              <a:solidFill>
                <a:srgbClr val="C00000"/>
              </a:solidFill>
            </a:endParaRPr>
          </a:p>
        </p:txBody>
      </p:sp>
      <p:sp>
        <p:nvSpPr>
          <p:cNvPr id="6" name="TextBox 5"/>
          <p:cNvSpPr txBox="1"/>
          <p:nvPr/>
        </p:nvSpPr>
        <p:spPr>
          <a:xfrm>
            <a:off x="381000" y="4114800"/>
            <a:ext cx="7467600" cy="2677656"/>
          </a:xfrm>
          <a:prstGeom prst="rect">
            <a:avLst/>
          </a:prstGeom>
          <a:noFill/>
        </p:spPr>
        <p:txBody>
          <a:bodyPr wrap="square" rtlCol="1">
            <a:spAutoFit/>
          </a:bodyPr>
          <a:lstStyle/>
          <a:p>
            <a:pPr>
              <a:buFont typeface="Arial" pitchFamily="34" charset="0"/>
              <a:buChar char="•"/>
            </a:pPr>
            <a:r>
              <a:rPr lang="en-US" sz="2400" dirty="0" smtClean="0"/>
              <a:t>When a modification rarely happens we can focus on the  search time and its efficiency using a </a:t>
            </a:r>
            <a:r>
              <a:rPr lang="en-US" sz="2400" dirty="0" err="1" smtClean="0"/>
              <a:t>trie</a:t>
            </a:r>
            <a:r>
              <a:rPr lang="en-US" sz="2400" dirty="0" smtClean="0"/>
              <a:t>. </a:t>
            </a:r>
          </a:p>
          <a:p>
            <a:pPr>
              <a:buFont typeface="Arial" pitchFamily="34" charset="0"/>
              <a:buChar char="•"/>
            </a:pPr>
            <a:r>
              <a:rPr lang="en-US" sz="2400" dirty="0" smtClean="0"/>
              <a:t>For the c Implementation we see that using a </a:t>
            </a:r>
            <a:r>
              <a:rPr lang="en-US" sz="2400" dirty="0" err="1" smtClean="0"/>
              <a:t>trie</a:t>
            </a:r>
            <a:r>
              <a:rPr lang="en-US" sz="2400" dirty="0" smtClean="0"/>
              <a:t> has a better throughput than not using a </a:t>
            </a:r>
            <a:r>
              <a:rPr lang="en-US" sz="2400" dirty="0" err="1" smtClean="0"/>
              <a:t>trie</a:t>
            </a:r>
            <a:r>
              <a:rPr lang="en-US" sz="2400" dirty="0" smtClean="0"/>
              <a:t> for a </a:t>
            </a:r>
            <a:r>
              <a:rPr lang="en-US" sz="2400" dirty="0" err="1" smtClean="0"/>
              <a:t>trie</a:t>
            </a:r>
            <a:r>
              <a:rPr lang="en-US" sz="2400" dirty="0" smtClean="0"/>
              <a:t> size of 128 and up</a:t>
            </a:r>
          </a:p>
          <a:p>
            <a:pPr>
              <a:buFont typeface="Arial" pitchFamily="34" charset="0"/>
              <a:buChar char="•"/>
            </a:pPr>
            <a:r>
              <a:rPr lang="en-US" sz="2400" dirty="0" smtClean="0"/>
              <a:t>For the Java Implementation , that using a </a:t>
            </a:r>
            <a:r>
              <a:rPr lang="en-US" sz="2400" dirty="0" err="1" smtClean="0"/>
              <a:t>trie</a:t>
            </a:r>
            <a:r>
              <a:rPr lang="en-US" sz="2400" dirty="0" smtClean="0"/>
              <a:t> has a better throughput for a </a:t>
            </a:r>
            <a:r>
              <a:rPr lang="en-US" sz="2400" dirty="0" err="1" smtClean="0"/>
              <a:t>trie</a:t>
            </a:r>
            <a:r>
              <a:rPr lang="en-US" sz="2400" dirty="0" smtClean="0"/>
              <a:t> size of 512 and up</a:t>
            </a:r>
            <a:endParaRPr lang="he-IL" sz="2400" dirty="0" smtClean="0"/>
          </a:p>
        </p:txBody>
      </p:sp>
      <p:graphicFrame>
        <p:nvGraphicFramePr>
          <p:cNvPr id="8" name="תרשים 7"/>
          <p:cNvGraphicFramePr/>
          <p:nvPr/>
        </p:nvGraphicFramePr>
        <p:xfrm>
          <a:off x="838200" y="1447800"/>
          <a:ext cx="3200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תרשים 8"/>
          <p:cNvGraphicFramePr/>
          <p:nvPr/>
        </p:nvGraphicFramePr>
        <p:xfrm>
          <a:off x="4953000" y="1524000"/>
          <a:ext cx="3276600" cy="259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3595317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Java STM Benchmark</a:t>
            </a:r>
            <a:endParaRPr lang="en-US" dirty="0">
              <a:solidFill>
                <a:srgbClr val="C00000"/>
              </a:solidFill>
            </a:endParaRPr>
          </a:p>
        </p:txBody>
      </p:sp>
      <p:sp>
        <p:nvSpPr>
          <p:cNvPr id="6" name="TextBox 5"/>
          <p:cNvSpPr txBox="1"/>
          <p:nvPr/>
        </p:nvSpPr>
        <p:spPr>
          <a:xfrm>
            <a:off x="457200" y="1447800"/>
            <a:ext cx="7467600" cy="4154984"/>
          </a:xfrm>
          <a:prstGeom prst="rect">
            <a:avLst/>
          </a:prstGeom>
          <a:noFill/>
        </p:spPr>
        <p:txBody>
          <a:bodyPr wrap="square" rtlCol="1">
            <a:spAutoFit/>
          </a:bodyPr>
          <a:lstStyle/>
          <a:p>
            <a:pPr>
              <a:buFont typeface="Arial" pitchFamily="34" charset="0"/>
              <a:buChar char="•"/>
            </a:pPr>
            <a:r>
              <a:rPr lang="en-US" sz="2400" dirty="0" smtClean="0"/>
              <a:t>This benchmark shows the difference between the performance of the given algorithm for Java STM and the our improved solution.</a:t>
            </a:r>
          </a:p>
          <a:p>
            <a:pPr>
              <a:buFont typeface="Arial" pitchFamily="34" charset="0"/>
              <a:buChar char="•"/>
            </a:pPr>
            <a:r>
              <a:rPr lang="en-US" sz="2400" dirty="0" smtClean="0"/>
              <a:t>The improved solution had the transaction scope set per operation on a key value pair, and not over all the key value pairs given as parameters to the function.</a:t>
            </a:r>
          </a:p>
          <a:p>
            <a:pPr>
              <a:buFont typeface="Arial" pitchFamily="34" charset="0"/>
              <a:buChar char="•"/>
            </a:pPr>
            <a:r>
              <a:rPr lang="en-US" sz="2400" dirty="0" smtClean="0"/>
              <a:t>We’ve checked different scenarios to test the improvement’s behavior. </a:t>
            </a:r>
          </a:p>
          <a:p>
            <a:pPr lvl="1">
              <a:buFont typeface="Arial" pitchFamily="34" charset="0"/>
              <a:buChar char="•"/>
            </a:pPr>
            <a:r>
              <a:rPr lang="en-US" sz="2400" b="1" dirty="0" smtClean="0"/>
              <a:t>Simple Run</a:t>
            </a:r>
          </a:p>
          <a:p>
            <a:pPr lvl="1">
              <a:buFont typeface="Arial" pitchFamily="34" charset="0"/>
              <a:buChar char="•"/>
            </a:pPr>
            <a:r>
              <a:rPr lang="en-US" sz="2400" b="1" dirty="0" smtClean="0"/>
              <a:t>1/2 Backwards Run</a:t>
            </a:r>
          </a:p>
          <a:p>
            <a:pPr lvl="1">
              <a:buFont typeface="Arial" pitchFamily="34" charset="0"/>
              <a:buChar char="•"/>
            </a:pPr>
            <a:r>
              <a:rPr lang="en-US" sz="2400" b="1" dirty="0" smtClean="0"/>
              <a:t>Random Run</a:t>
            </a:r>
            <a:endParaRPr lang="he-IL" sz="2400" dirty="0" smtClean="0"/>
          </a:p>
        </p:txBody>
      </p:sp>
    </p:spTree>
    <p:extLst>
      <p:ext uri="{BB962C8B-B14F-4D97-AF65-F5344CB8AC3E}">
        <p14:creationId xmlns="" xmlns:p14="http://schemas.microsoft.com/office/powerpoint/2010/main" val="3595317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Java STM Benchmark – Random Run</a:t>
            </a:r>
            <a:endParaRPr lang="en-US" dirty="0">
              <a:solidFill>
                <a:srgbClr val="C00000"/>
              </a:solidFill>
            </a:endParaRPr>
          </a:p>
        </p:txBody>
      </p:sp>
      <p:sp>
        <p:nvSpPr>
          <p:cNvPr id="5" name="TextBox 4"/>
          <p:cNvSpPr txBox="1"/>
          <p:nvPr/>
        </p:nvSpPr>
        <p:spPr>
          <a:xfrm>
            <a:off x="609600" y="3962400"/>
            <a:ext cx="7696200" cy="2862322"/>
          </a:xfrm>
          <a:prstGeom prst="rect">
            <a:avLst/>
          </a:prstGeom>
          <a:noFill/>
        </p:spPr>
        <p:txBody>
          <a:bodyPr wrap="square" rtlCol="1">
            <a:spAutoFit/>
          </a:bodyPr>
          <a:lstStyle/>
          <a:p>
            <a:pPr>
              <a:buFont typeface="Arial" pitchFamily="34" charset="0"/>
              <a:buChar char="•"/>
            </a:pPr>
            <a:r>
              <a:rPr lang="en-US" dirty="0" smtClean="0"/>
              <a:t>Here we see that "STM Improved" is much better for 2 threads and up, especially for 8 threads. </a:t>
            </a:r>
          </a:p>
          <a:p>
            <a:pPr>
              <a:buFont typeface="Arial" pitchFamily="34" charset="0"/>
              <a:buChar char="•"/>
            </a:pPr>
            <a:r>
              <a:rPr lang="en-US" dirty="0" smtClean="0"/>
              <a:t>The lists that the operation runs on are chosen randomly, less contention occurs while accessing each lists.</a:t>
            </a:r>
          </a:p>
          <a:p>
            <a:pPr>
              <a:buFont typeface="Arial" pitchFamily="34" charset="0"/>
              <a:buChar char="•"/>
            </a:pPr>
            <a:r>
              <a:rPr lang="en-US" dirty="0" smtClean="0"/>
              <a:t>STM's throughput decreases as number of threads increases. Since we have a pool of 7 lists and 4 lists are given as parameters to a modify function, there's still a good chance of contention per list and thus the transaction will abort.</a:t>
            </a:r>
          </a:p>
          <a:p>
            <a:pPr>
              <a:buFont typeface="Arial" pitchFamily="34" charset="0"/>
              <a:buChar char="•"/>
            </a:pPr>
            <a:r>
              <a:rPr lang="en-US" dirty="0" smtClean="0"/>
              <a:t>Throughput for 2 threads is still the best for both implementations.  Showing that the usage of a large number of threads won't help to get a better throughput, when using STM.</a:t>
            </a:r>
            <a:endParaRPr lang="he-IL" dirty="0"/>
          </a:p>
        </p:txBody>
      </p:sp>
      <p:graphicFrame>
        <p:nvGraphicFramePr>
          <p:cNvPr id="6" name="תרשים 5"/>
          <p:cNvGraphicFramePr/>
          <p:nvPr/>
        </p:nvGraphicFramePr>
        <p:xfrm>
          <a:off x="1905000" y="1219200"/>
          <a:ext cx="4572000" cy="2667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595317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Leap-List</a:t>
            </a:r>
            <a:endParaRPr lang="en-US" dirty="0">
              <a:solidFill>
                <a:srgbClr val="C00000"/>
              </a:solidFill>
            </a:endParaRPr>
          </a:p>
        </p:txBody>
      </p:sp>
      <p:sp>
        <p:nvSpPr>
          <p:cNvPr id="3" name="Content Placeholder 2"/>
          <p:cNvSpPr>
            <a:spLocks noGrp="1"/>
          </p:cNvSpPr>
          <p:nvPr>
            <p:ph idx="1"/>
          </p:nvPr>
        </p:nvSpPr>
        <p:spPr>
          <a:xfrm>
            <a:off x="457200" y="1600201"/>
            <a:ext cx="8229600" cy="1905000"/>
          </a:xfrm>
        </p:spPr>
        <p:txBody>
          <a:bodyPr>
            <a:normAutofit fontScale="92500" lnSpcReduction="20000"/>
          </a:bodyPr>
          <a:lstStyle/>
          <a:p>
            <a:r>
              <a:rPr lang="en-US" dirty="0" smtClean="0"/>
              <a:t>It’s basically a skip list which has a set of key-value pairs in each node. </a:t>
            </a:r>
          </a:p>
          <a:p>
            <a:r>
              <a:rPr lang="en-US" dirty="0" smtClean="0"/>
              <a:t>What’s a skip list?</a:t>
            </a:r>
          </a:p>
          <a:p>
            <a:r>
              <a:rPr lang="en-US" dirty="0" smtClean="0"/>
              <a:t>Our data structure is base on a set of n Leap-Lists. </a:t>
            </a:r>
          </a:p>
          <a:p>
            <a:endParaRPr lang="en-US" dirty="0"/>
          </a:p>
        </p:txBody>
      </p:sp>
      <p:pic>
        <p:nvPicPr>
          <p:cNvPr id="2050" name="Picture 2" descr="Skip list.sv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72844" y="4038600"/>
            <a:ext cx="7813956"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27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Java STM Benchmark – Backwards Run</a:t>
            </a:r>
            <a:endParaRPr lang="en-US" dirty="0">
              <a:solidFill>
                <a:srgbClr val="C00000"/>
              </a:solidFill>
            </a:endParaRPr>
          </a:p>
        </p:txBody>
      </p:sp>
      <p:sp>
        <p:nvSpPr>
          <p:cNvPr id="5" name="TextBox 4"/>
          <p:cNvSpPr txBox="1"/>
          <p:nvPr/>
        </p:nvSpPr>
        <p:spPr>
          <a:xfrm>
            <a:off x="609600" y="3962400"/>
            <a:ext cx="7696200" cy="1200329"/>
          </a:xfrm>
          <a:prstGeom prst="rect">
            <a:avLst/>
          </a:prstGeom>
          <a:noFill/>
        </p:spPr>
        <p:txBody>
          <a:bodyPr wrap="square" rtlCol="1">
            <a:spAutoFit/>
          </a:bodyPr>
          <a:lstStyle/>
          <a:p>
            <a:pPr>
              <a:buFont typeface="Arial" pitchFamily="34" charset="0"/>
              <a:buChar char="•"/>
            </a:pPr>
            <a:r>
              <a:rPr lang="en-US" dirty="0" smtClean="0"/>
              <a:t>The throughput of ‘</a:t>
            </a:r>
            <a:r>
              <a:rPr lang="en-US" dirty="0" err="1" smtClean="0"/>
              <a:t>Stm</a:t>
            </a:r>
            <a:r>
              <a:rPr lang="en-US" dirty="0" smtClean="0"/>
              <a:t> Improved’ is better since no operations are reapplied when not needed</a:t>
            </a:r>
          </a:p>
          <a:p>
            <a:pPr>
              <a:buFont typeface="Arial" pitchFamily="34" charset="0"/>
              <a:buChar char="•"/>
            </a:pPr>
            <a:r>
              <a:rPr lang="en-US" dirty="0" smtClean="0"/>
              <a:t>We do see that for a large number of threads ( 8 ), the throughput of "STM Improved" is still better, but it's pretty close to the throughput of "STM".</a:t>
            </a:r>
            <a:endParaRPr lang="he-IL" dirty="0"/>
          </a:p>
        </p:txBody>
      </p:sp>
      <p:graphicFrame>
        <p:nvGraphicFramePr>
          <p:cNvPr id="6" name="תרשים 5"/>
          <p:cNvGraphicFramePr/>
          <p:nvPr/>
        </p:nvGraphicFramePr>
        <p:xfrm>
          <a:off x="914400" y="1295400"/>
          <a:ext cx="5181600" cy="2514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59531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solidFill>
                  <a:srgbClr val="C00000"/>
                </a:solidFill>
              </a:rPr>
              <a:t>Parallel Overhead</a:t>
            </a:r>
            <a:endParaRPr lang="he-IL" dirty="0">
              <a:solidFill>
                <a:srgbClr val="C00000"/>
              </a:solidFill>
            </a:endParaRPr>
          </a:p>
        </p:txBody>
      </p:sp>
      <p:sp>
        <p:nvSpPr>
          <p:cNvPr id="5" name="Content Placeholder 2"/>
          <p:cNvSpPr>
            <a:spLocks noGrp="1"/>
          </p:cNvSpPr>
          <p:nvPr>
            <p:ph idx="1"/>
          </p:nvPr>
        </p:nvSpPr>
        <p:spPr>
          <a:xfrm>
            <a:off x="457200" y="1600200"/>
            <a:ext cx="8229600" cy="3200400"/>
          </a:xfrm>
        </p:spPr>
        <p:txBody>
          <a:bodyPr>
            <a:normAutofit lnSpcReduction="10000"/>
          </a:bodyPr>
          <a:lstStyle/>
          <a:p>
            <a:r>
              <a:rPr lang="en-US" dirty="0" smtClean="0"/>
              <a:t>Java overhead was much greater than c in the transactional modules.</a:t>
            </a:r>
          </a:p>
          <a:p>
            <a:r>
              <a:rPr lang="en-US" dirty="0" smtClean="0"/>
              <a:t>The grained module actually worked better than the “clean” module.</a:t>
            </a:r>
          </a:p>
          <a:p>
            <a:r>
              <a:rPr lang="en-US" dirty="0" smtClean="0"/>
              <a:t>The overhead in the “mostly find” test was greater then the updates only.</a:t>
            </a:r>
          </a:p>
          <a:p>
            <a:endParaRPr lang="he-IL" dirty="0"/>
          </a:p>
        </p:txBody>
      </p:sp>
      <p:graphicFrame>
        <p:nvGraphicFramePr>
          <p:cNvPr id="8" name="Chart 7"/>
          <p:cNvGraphicFramePr/>
          <p:nvPr/>
        </p:nvGraphicFramePr>
        <p:xfrm>
          <a:off x="228600" y="4800600"/>
          <a:ext cx="2286000" cy="18574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8"/>
          <p:cNvGraphicFramePr>
            <a:graphicFrameLocks/>
          </p:cNvGraphicFramePr>
          <p:nvPr/>
        </p:nvGraphicFramePr>
        <p:xfrm>
          <a:off x="2438401" y="4876800"/>
          <a:ext cx="2286000" cy="17622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8"/>
          <p:cNvGraphicFramePr>
            <a:graphicFrameLocks/>
          </p:cNvGraphicFramePr>
          <p:nvPr/>
        </p:nvGraphicFramePr>
        <p:xfrm>
          <a:off x="4419600" y="4724400"/>
          <a:ext cx="2447481" cy="19722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9"/>
          <p:cNvGraphicFramePr>
            <a:graphicFrameLocks/>
          </p:cNvGraphicFramePr>
          <p:nvPr/>
        </p:nvGraphicFramePr>
        <p:xfrm>
          <a:off x="6553200" y="4724400"/>
          <a:ext cx="2468997" cy="19722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288340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normAutofit/>
          </a:bodyPr>
          <a:lstStyle/>
          <a:p>
            <a:r>
              <a:rPr lang="en-US" dirty="0" smtClean="0">
                <a:solidFill>
                  <a:srgbClr val="C00000"/>
                </a:solidFill>
              </a:rPr>
              <a:t>Key-Range </a:t>
            </a:r>
            <a:r>
              <a:rPr lang="en-US" dirty="0" err="1" smtClean="0">
                <a:solidFill>
                  <a:srgbClr val="C00000"/>
                </a:solidFill>
              </a:rPr>
              <a:t>Bencmark</a:t>
            </a:r>
            <a:endParaRPr lang="he-IL" dirty="0">
              <a:solidFill>
                <a:srgbClr val="C00000"/>
              </a:solidFill>
            </a:endParaRPr>
          </a:p>
        </p:txBody>
      </p:sp>
      <p:sp>
        <p:nvSpPr>
          <p:cNvPr id="5" name="Content Placeholder 2"/>
          <p:cNvSpPr>
            <a:spLocks noGrp="1"/>
          </p:cNvSpPr>
          <p:nvPr>
            <p:ph idx="1"/>
          </p:nvPr>
        </p:nvSpPr>
        <p:spPr>
          <a:xfrm>
            <a:off x="457200" y="1143000"/>
            <a:ext cx="8229600" cy="3581400"/>
          </a:xfrm>
        </p:spPr>
        <p:txBody>
          <a:bodyPr>
            <a:normAutofit fontScale="85000" lnSpcReduction="10000"/>
          </a:bodyPr>
          <a:lstStyle/>
          <a:p>
            <a:r>
              <a:rPr lang="en-US" dirty="0" smtClean="0"/>
              <a:t>There is shifting balance between less interference and longer search time.</a:t>
            </a:r>
          </a:p>
          <a:p>
            <a:r>
              <a:rPr lang="en-US" dirty="0" smtClean="0"/>
              <a:t>Modules mostly decline in throughput as max-key increases. The difference is the rate of decline.</a:t>
            </a:r>
          </a:p>
          <a:p>
            <a:r>
              <a:rPr lang="en-US" dirty="0" smtClean="0"/>
              <a:t>The decreasing interference has the most positive effect on the transactional modules. Especially in “C”.</a:t>
            </a:r>
          </a:p>
          <a:p>
            <a:r>
              <a:rPr lang="en-US" dirty="0" smtClean="0"/>
              <a:t> The transactional modules are more “granular” yet not stable when many collisions </a:t>
            </a:r>
            <a:r>
              <a:rPr lang="en-US" dirty="0" err="1" smtClean="0"/>
              <a:t>ocure</a:t>
            </a:r>
            <a:r>
              <a:rPr lang="en-US" dirty="0" smtClean="0"/>
              <a:t>.</a:t>
            </a:r>
          </a:p>
          <a:p>
            <a:endParaRPr lang="en-US" dirty="0" smtClean="0"/>
          </a:p>
          <a:p>
            <a:endParaRPr lang="en-US" dirty="0" smtClean="0"/>
          </a:p>
          <a:p>
            <a:endParaRPr lang="he-IL" dirty="0"/>
          </a:p>
        </p:txBody>
      </p:sp>
      <p:graphicFrame>
        <p:nvGraphicFramePr>
          <p:cNvPr id="8" name="Chart 7"/>
          <p:cNvGraphicFramePr/>
          <p:nvPr>
            <p:extLst>
              <p:ext uri="{D42A27DB-BD31-4B8C-83A1-F6EECF244321}">
                <p14:modId xmlns:p14="http://schemas.microsoft.com/office/powerpoint/2010/main" xmlns="" val="439569669"/>
              </p:ext>
            </p:extLst>
          </p:nvPr>
        </p:nvGraphicFramePr>
        <p:xfrm>
          <a:off x="76200" y="4876800"/>
          <a:ext cx="2362200" cy="18675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xmlns="" val="609344170"/>
              </p:ext>
            </p:extLst>
          </p:nvPr>
        </p:nvGraphicFramePr>
        <p:xfrm>
          <a:off x="2362200" y="4876800"/>
          <a:ext cx="2362200" cy="18675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extLst>
              <p:ext uri="{D42A27DB-BD31-4B8C-83A1-F6EECF244321}">
                <p14:modId xmlns:p14="http://schemas.microsoft.com/office/powerpoint/2010/main" xmlns="" val="2151732593"/>
              </p:ext>
            </p:extLst>
          </p:nvPr>
        </p:nvGraphicFramePr>
        <p:xfrm>
          <a:off x="4724400" y="4876800"/>
          <a:ext cx="2286000" cy="18192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p:nvPr>
            <p:extLst>
              <p:ext uri="{D42A27DB-BD31-4B8C-83A1-F6EECF244321}">
                <p14:modId xmlns:p14="http://schemas.microsoft.com/office/powerpoint/2010/main" xmlns="" val="1836429520"/>
              </p:ext>
            </p:extLst>
          </p:nvPr>
        </p:nvGraphicFramePr>
        <p:xfrm>
          <a:off x="6858000" y="4800600"/>
          <a:ext cx="2362200" cy="188468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231959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solidFill>
                  <a:srgbClr val="C00000"/>
                </a:solidFill>
              </a:rPr>
              <a:t>Key-Range </a:t>
            </a:r>
            <a:r>
              <a:rPr lang="en-US" dirty="0" err="1" smtClean="0">
                <a:solidFill>
                  <a:srgbClr val="C00000"/>
                </a:solidFill>
              </a:rPr>
              <a:t>Bencmark</a:t>
            </a:r>
            <a:r>
              <a:rPr lang="en-US" dirty="0" smtClean="0">
                <a:solidFill>
                  <a:srgbClr val="C00000"/>
                </a:solidFill>
              </a:rPr>
              <a:t> – Continued</a:t>
            </a:r>
            <a:endParaRPr lang="he-IL" dirty="0">
              <a:solidFill>
                <a:srgbClr val="C00000"/>
              </a:solidFill>
            </a:endParaRPr>
          </a:p>
        </p:txBody>
      </p:sp>
      <p:sp>
        <p:nvSpPr>
          <p:cNvPr id="5" name="Content Placeholder 2"/>
          <p:cNvSpPr>
            <a:spLocks noGrp="1"/>
          </p:cNvSpPr>
          <p:nvPr>
            <p:ph idx="1"/>
          </p:nvPr>
        </p:nvSpPr>
        <p:spPr>
          <a:xfrm>
            <a:off x="304800" y="3581400"/>
            <a:ext cx="8229600" cy="3200400"/>
          </a:xfrm>
        </p:spPr>
        <p:txBody>
          <a:bodyPr>
            <a:normAutofit fontScale="92500" lnSpcReduction="20000"/>
          </a:bodyPr>
          <a:lstStyle/>
          <a:p>
            <a:r>
              <a:rPr lang="en-US" dirty="0" smtClean="0"/>
              <a:t>Throughput doesn’t grow at the same rate as the thread No.</a:t>
            </a:r>
          </a:p>
          <a:p>
            <a:r>
              <a:rPr lang="en-US" dirty="0" smtClean="0"/>
              <a:t>Global Lock throughput stays the same.</a:t>
            </a:r>
          </a:p>
          <a:p>
            <a:r>
              <a:rPr lang="en-US" dirty="0" smtClean="0"/>
              <a:t>The other module’s throughput increases except for Java transactional modules.</a:t>
            </a:r>
          </a:p>
          <a:p>
            <a:r>
              <a:rPr lang="en-US" dirty="0" smtClean="0"/>
              <a:t>Java transactional modules have a very high parallel overhead.</a:t>
            </a:r>
          </a:p>
          <a:p>
            <a:endParaRPr lang="en-US" dirty="0" smtClean="0"/>
          </a:p>
          <a:p>
            <a:endParaRPr lang="en-US" dirty="0" smtClean="0"/>
          </a:p>
          <a:p>
            <a:endParaRPr lang="he-IL" dirty="0"/>
          </a:p>
        </p:txBody>
      </p:sp>
      <p:graphicFrame>
        <p:nvGraphicFramePr>
          <p:cNvPr id="8" name="Chart 7"/>
          <p:cNvGraphicFramePr/>
          <p:nvPr>
            <p:extLst>
              <p:ext uri="{D42A27DB-BD31-4B8C-83A1-F6EECF244321}">
                <p14:modId xmlns:p14="http://schemas.microsoft.com/office/powerpoint/2010/main" xmlns="" val="2774544053"/>
              </p:ext>
            </p:extLst>
          </p:nvPr>
        </p:nvGraphicFramePr>
        <p:xfrm>
          <a:off x="914400" y="1371600"/>
          <a:ext cx="2667000" cy="21723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xmlns="" val="2051116096"/>
              </p:ext>
            </p:extLst>
          </p:nvPr>
        </p:nvGraphicFramePr>
        <p:xfrm>
          <a:off x="4876800" y="1371600"/>
          <a:ext cx="2590800" cy="20961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22906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rgbClr val="C00000"/>
                </a:solidFill>
              </a:rPr>
              <a:t>Pitfalls - 1</a:t>
            </a:r>
            <a:endParaRPr lang="he-IL" dirty="0">
              <a:solidFill>
                <a:srgbClr val="C00000"/>
              </a:solidFill>
            </a:endParaRPr>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The given code wasn’t entirely compatible with the article. So it took a while to understand the changes between the given implementations to the article.</a:t>
            </a:r>
          </a:p>
          <a:p>
            <a:r>
              <a:rPr lang="en-US" dirty="0" smtClean="0"/>
              <a:t>False Sharing. Slowed down the application and probably cause inconsistencies.   We solved it by padding small variables (byte) to long.</a:t>
            </a:r>
          </a:p>
          <a:p>
            <a:r>
              <a:rPr lang="en-US" dirty="0" smtClean="0"/>
              <a:t>Cache coherence. We witnessed some old data being used by threads, causing dead locks and live locks. We’ve changed the next array of each node to be a list of </a:t>
            </a:r>
            <a:r>
              <a:rPr lang="en-US" dirty="0" err="1" smtClean="0"/>
              <a:t>AtomicRefernce</a:t>
            </a:r>
            <a:r>
              <a:rPr lang="en-US" dirty="0"/>
              <a:t> </a:t>
            </a:r>
            <a:r>
              <a:rPr lang="en-US" dirty="0" smtClean="0"/>
              <a:t>objects.</a:t>
            </a:r>
            <a:endParaRPr lang="en-US" dirty="0"/>
          </a:p>
        </p:txBody>
      </p:sp>
    </p:spTree>
    <p:extLst>
      <p:ext uri="{BB962C8B-B14F-4D97-AF65-F5344CB8AC3E}">
        <p14:creationId xmlns="" xmlns:p14="http://schemas.microsoft.com/office/powerpoint/2010/main" val="17231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rgbClr val="C00000"/>
                </a:solidFill>
              </a:rPr>
              <a:t>Pitfalls - 2</a:t>
            </a:r>
            <a:endParaRPr lang="he-IL" dirty="0">
              <a:solidFill>
                <a:srgbClr val="C00000"/>
              </a:solidFill>
            </a:endParaRPr>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Data races. We had a scenario where we validated data and assumed it was correct a few code lines later. Incorrect data caused the application to get stuck and function incorrectly, we fixed by using </a:t>
            </a:r>
            <a:r>
              <a:rPr lang="en-US" dirty="0" err="1" smtClean="0"/>
              <a:t>tryLock</a:t>
            </a:r>
            <a:r>
              <a:rPr lang="en-US" dirty="0" smtClean="0"/>
              <a:t> instead of lock. (checking that the lock is initialized)</a:t>
            </a:r>
          </a:p>
          <a:p>
            <a:r>
              <a:rPr lang="en-US" dirty="0" smtClean="0"/>
              <a:t>Split/Merge Threshold . Parallel updates &amp; removes on the same node , while it’s at the threshold caused unexpected behavior. We fixed it by  changing the split threshold to be a bit smaller.</a:t>
            </a:r>
            <a:endParaRPr lang="en-US" dirty="0"/>
          </a:p>
        </p:txBody>
      </p:sp>
    </p:spTree>
    <p:extLst>
      <p:ext uri="{BB962C8B-B14F-4D97-AF65-F5344CB8AC3E}">
        <p14:creationId xmlns="" xmlns:p14="http://schemas.microsoft.com/office/powerpoint/2010/main" val="150057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fontScale="90000"/>
          </a:bodyPr>
          <a:lstStyle/>
          <a:p>
            <a:r>
              <a:rPr lang="en-US" dirty="0" smtClean="0">
                <a:solidFill>
                  <a:srgbClr val="C00000"/>
                </a:solidFill>
              </a:rPr>
              <a:t>Efficiency VS. Coding Difficulties - Java </a:t>
            </a:r>
            <a:endParaRPr lang="he-IL" dirty="0">
              <a:solidFill>
                <a:srgbClr val="C00000"/>
              </a:solidFill>
            </a:endParaRPr>
          </a:p>
        </p:txBody>
      </p:sp>
      <p:sp>
        <p:nvSpPr>
          <p:cNvPr id="8" name="Content Placeholder 2"/>
          <p:cNvSpPr>
            <a:spLocks noGrp="1"/>
          </p:cNvSpPr>
          <p:nvPr>
            <p:ph idx="1"/>
          </p:nvPr>
        </p:nvSpPr>
        <p:spPr>
          <a:xfrm>
            <a:off x="457200" y="1600200"/>
            <a:ext cx="8229600" cy="4525963"/>
          </a:xfrm>
        </p:spPr>
        <p:txBody>
          <a:bodyPr>
            <a:normAutofit fontScale="92500" lnSpcReduction="10000"/>
          </a:bodyPr>
          <a:lstStyle/>
          <a:p>
            <a:r>
              <a:rPr lang="en-US" dirty="0"/>
              <a:t>T</a:t>
            </a:r>
            <a:r>
              <a:rPr lang="en-US" dirty="0" smtClean="0"/>
              <a:t>he transaction memory implementations had  an overhead of creating the </a:t>
            </a:r>
            <a:r>
              <a:rPr lang="en-US" dirty="0" err="1" smtClean="0"/>
              <a:t>updateLT</a:t>
            </a:r>
            <a:r>
              <a:rPr lang="en-US" dirty="0" smtClean="0"/>
              <a:t>/</a:t>
            </a:r>
            <a:r>
              <a:rPr lang="en-US" dirty="0" err="1" smtClean="0"/>
              <a:t>removeLT</a:t>
            </a:r>
            <a:r>
              <a:rPr lang="en-US" dirty="0" smtClean="0"/>
              <a:t> functions. It had good results when the modify part in the application was small. When the modify part was much bigger, transaction had worse results than the global lock.</a:t>
            </a:r>
          </a:p>
          <a:p>
            <a:r>
              <a:rPr lang="en-US" dirty="0" smtClean="0"/>
              <a:t>Global lock was the easiest to implement.</a:t>
            </a:r>
          </a:p>
          <a:p>
            <a:r>
              <a:rPr lang="en-US" dirty="0" smtClean="0"/>
              <a:t>Grained lock was the hardest to implement and seems to have the best results ( or similar to transaction when modification part is small).</a:t>
            </a:r>
            <a:endParaRPr lang="he-IL" dirty="0"/>
          </a:p>
        </p:txBody>
      </p:sp>
    </p:spTree>
    <p:extLst>
      <p:ext uri="{BB962C8B-B14F-4D97-AF65-F5344CB8AC3E}">
        <p14:creationId xmlns="" xmlns:p14="http://schemas.microsoft.com/office/powerpoint/2010/main" val="777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“C” and “Java”</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Memory handling.</a:t>
            </a:r>
          </a:p>
          <a:p>
            <a:r>
              <a:rPr lang="en-US" dirty="0" smtClean="0"/>
              <a:t>No </a:t>
            </a:r>
            <a:r>
              <a:rPr lang="en-US" dirty="0" err="1" smtClean="0"/>
              <a:t>try,catch</a:t>
            </a:r>
            <a:r>
              <a:rPr lang="en-US" dirty="0" smtClean="0"/>
              <a:t> &amp; finally in C.</a:t>
            </a:r>
          </a:p>
          <a:p>
            <a:r>
              <a:rPr lang="en-US" dirty="0" smtClean="0"/>
              <a:t>STM vs HTM. STM is more robust and flexible to big transactions. HTM is much more efficient.</a:t>
            </a:r>
          </a:p>
          <a:p>
            <a:r>
              <a:rPr lang="en-US" dirty="0" smtClean="0"/>
              <a:t>Thread debugging. </a:t>
            </a:r>
            <a:endParaRPr lang="en-US" dirty="0"/>
          </a:p>
        </p:txBody>
      </p:sp>
    </p:spTree>
    <p:extLst>
      <p:ext uri="{BB962C8B-B14F-4D97-AF65-F5344CB8AC3E}">
        <p14:creationId xmlns="" xmlns:p14="http://schemas.microsoft.com/office/powerpoint/2010/main" val="332743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a:bodyPr>
          <a:lstStyle/>
          <a:p>
            <a:r>
              <a:rPr lang="en-US" dirty="0" smtClean="0">
                <a:solidFill>
                  <a:srgbClr val="C00000"/>
                </a:solidFill>
              </a:rPr>
              <a:t>Efficiency VS. Coding Difficulties - C</a:t>
            </a:r>
            <a:endParaRPr lang="he-IL" dirty="0">
              <a:solidFill>
                <a:srgbClr val="C00000"/>
              </a:solidFill>
            </a:endParaRPr>
          </a:p>
        </p:txBody>
      </p:sp>
      <p:sp>
        <p:nvSpPr>
          <p:cNvPr id="5" name="Content Placeholder 2"/>
          <p:cNvSpPr>
            <a:spLocks noGrp="1"/>
          </p:cNvSpPr>
          <p:nvPr>
            <p:ph idx="1"/>
          </p:nvPr>
        </p:nvSpPr>
        <p:spPr>
          <a:xfrm>
            <a:off x="457200" y="1600200"/>
            <a:ext cx="8229600" cy="4525963"/>
          </a:xfrm>
        </p:spPr>
        <p:txBody>
          <a:bodyPr>
            <a:normAutofit fontScale="92500"/>
          </a:bodyPr>
          <a:lstStyle/>
          <a:p>
            <a:r>
              <a:rPr lang="en-US" dirty="0"/>
              <a:t>The transaction memory implementations </a:t>
            </a:r>
            <a:r>
              <a:rPr lang="en-US" dirty="0" smtClean="0"/>
              <a:t>were given in STM form.</a:t>
            </a:r>
          </a:p>
          <a:p>
            <a:r>
              <a:rPr lang="en-US" dirty="0" smtClean="0"/>
              <a:t>Changing it to HTM was fairly simple. But, the given implementation didn’t work because its transaction part was too big for an hardware transaction to handle.</a:t>
            </a:r>
          </a:p>
          <a:p>
            <a:r>
              <a:rPr lang="en-US" dirty="0" smtClean="0"/>
              <a:t>Grained lock was the hardest to implement, and it seems to be running better than global lock and worse that the transactions implementations. </a:t>
            </a:r>
          </a:p>
          <a:p>
            <a:pPr marL="0" indent="0">
              <a:buNone/>
            </a:pPr>
            <a:endParaRPr lang="he-IL" dirty="0"/>
          </a:p>
        </p:txBody>
      </p:sp>
    </p:spTree>
    <p:extLst>
      <p:ext uri="{BB962C8B-B14F-4D97-AF65-F5344CB8AC3E}">
        <p14:creationId xmlns="" xmlns:p14="http://schemas.microsoft.com/office/powerpoint/2010/main" val="2666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5246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2376487"/>
            <a:ext cx="9144000" cy="4590143"/>
          </a:xfrm>
          <a:prstGeom prst="rect">
            <a:avLst/>
          </a:prstGeom>
        </p:spPr>
      </p:pic>
      <p:sp>
        <p:nvSpPr>
          <p:cNvPr id="5" name="Title 1"/>
          <p:cNvSpPr>
            <a:spLocks noGrp="1"/>
          </p:cNvSpPr>
          <p:nvPr>
            <p:ph type="title"/>
          </p:nvPr>
        </p:nvSpPr>
        <p:spPr>
          <a:xfrm>
            <a:off x="228600" y="228600"/>
            <a:ext cx="8229600" cy="1143000"/>
          </a:xfrm>
        </p:spPr>
        <p:txBody>
          <a:bodyPr/>
          <a:lstStyle/>
          <a:p>
            <a:r>
              <a:rPr lang="en-US" dirty="0" smtClean="0">
                <a:solidFill>
                  <a:srgbClr val="C00000"/>
                </a:solidFill>
              </a:rPr>
              <a:t>Leap-Node</a:t>
            </a:r>
            <a:endParaRPr lang="en-US" dirty="0">
              <a:solidFill>
                <a:srgbClr val="C00000"/>
              </a:solidFill>
            </a:endParaRPr>
          </a:p>
        </p:txBody>
      </p:sp>
    </p:spTree>
    <p:extLst>
      <p:ext uri="{BB962C8B-B14F-4D97-AF65-F5344CB8AC3E}">
        <p14:creationId xmlns="" xmlns:p14="http://schemas.microsoft.com/office/powerpoint/2010/main" val="197723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US" dirty="0" smtClean="0">
                <a:solidFill>
                  <a:srgbClr val="C00000"/>
                </a:solidFill>
              </a:rPr>
              <a:t>API</a:t>
            </a:r>
            <a:endParaRPr lang="en-US" dirty="0">
              <a:solidFill>
                <a:srgbClr val="C00000"/>
              </a:solidFill>
            </a:endParaRPr>
          </a:p>
        </p:txBody>
      </p:sp>
      <p:sp>
        <p:nvSpPr>
          <p:cNvPr id="3" name="Content Placeholder 2"/>
          <p:cNvSpPr>
            <a:spLocks noGrp="1"/>
          </p:cNvSpPr>
          <p:nvPr>
            <p:ph idx="1"/>
          </p:nvPr>
        </p:nvSpPr>
        <p:spPr>
          <a:xfrm>
            <a:off x="457200" y="838200"/>
            <a:ext cx="8229600" cy="4906963"/>
          </a:xfrm>
        </p:spPr>
        <p:txBody>
          <a:bodyPr>
            <a:normAutofit fontScale="85000" lnSpcReduction="20000"/>
          </a:bodyPr>
          <a:lstStyle/>
          <a:p>
            <a:r>
              <a:rPr lang="en-US" b="1" dirty="0" smtClean="0"/>
              <a:t>Lookup</a:t>
            </a:r>
          </a:p>
          <a:p>
            <a:pPr lvl="1"/>
            <a:r>
              <a:rPr lang="en-US" dirty="0" smtClean="0"/>
              <a:t>Gets a list, and a key. </a:t>
            </a:r>
          </a:p>
          <a:p>
            <a:pPr lvl="1"/>
            <a:r>
              <a:rPr lang="en-US" dirty="0" smtClean="0"/>
              <a:t>Returns the value associated with the key.</a:t>
            </a:r>
          </a:p>
          <a:p>
            <a:r>
              <a:rPr lang="en-US" b="1" dirty="0" smtClean="0"/>
              <a:t>Range Query </a:t>
            </a:r>
          </a:p>
          <a:p>
            <a:pPr lvl="1"/>
            <a:r>
              <a:rPr lang="en-US" dirty="0" smtClean="0"/>
              <a:t>Gets a list, low key and a high key.</a:t>
            </a:r>
          </a:p>
          <a:p>
            <a:pPr lvl="1"/>
            <a:r>
              <a:rPr lang="en-US" dirty="0" smtClean="0"/>
              <a:t>Returns an array of the values associated with the existing keys within the given range.</a:t>
            </a:r>
          </a:p>
          <a:p>
            <a:r>
              <a:rPr lang="en-US" b="1" dirty="0" smtClean="0"/>
              <a:t>Update</a:t>
            </a:r>
          </a:p>
          <a:p>
            <a:pPr lvl="1"/>
            <a:r>
              <a:rPr lang="en-US" dirty="0"/>
              <a:t> </a:t>
            </a:r>
            <a:r>
              <a:rPr lang="en-US" dirty="0" smtClean="0"/>
              <a:t>Gets a set of lists, key-value pairs.</a:t>
            </a:r>
          </a:p>
          <a:p>
            <a:pPr lvl="1"/>
            <a:r>
              <a:rPr lang="en-US" dirty="0" smtClean="0"/>
              <a:t>Updates/Inserts any key-value pair to their associated list.</a:t>
            </a:r>
          </a:p>
          <a:p>
            <a:r>
              <a:rPr lang="en-US" b="1" dirty="0" smtClean="0"/>
              <a:t>Remove</a:t>
            </a:r>
          </a:p>
          <a:p>
            <a:pPr lvl="1"/>
            <a:r>
              <a:rPr lang="en-US" dirty="0" smtClean="0"/>
              <a:t> Gets a set of lists, key-value pairs.</a:t>
            </a:r>
          </a:p>
          <a:p>
            <a:pPr lvl="1"/>
            <a:r>
              <a:rPr lang="en-US" dirty="0" smtClean="0"/>
              <a:t>Removes the key-value pairs associated with the given list.</a:t>
            </a:r>
          </a:p>
          <a:p>
            <a:endParaRPr lang="en-US" dirty="0" smtClean="0"/>
          </a:p>
          <a:p>
            <a:endParaRPr lang="en-US" dirty="0" smtClean="0"/>
          </a:p>
          <a:p>
            <a:pPr lvl="1"/>
            <a:endParaRPr lang="en-US" dirty="0" smtClean="0"/>
          </a:p>
        </p:txBody>
      </p:sp>
    </p:spTree>
    <p:extLst>
      <p:ext uri="{BB962C8B-B14F-4D97-AF65-F5344CB8AC3E}">
        <p14:creationId xmlns="" xmlns:p14="http://schemas.microsoft.com/office/powerpoint/2010/main" val="227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stretch>
            <a:fillRect/>
          </a:stretch>
        </p:blipFill>
        <p:spPr>
          <a:xfrm>
            <a:off x="545216" y="1128954"/>
            <a:ext cx="8118138" cy="3483768"/>
          </a:xfrm>
          <a:prstGeom prst="rect">
            <a:avLst/>
          </a:prstGeom>
        </p:spPr>
      </p:pic>
      <p:sp>
        <p:nvSpPr>
          <p:cNvPr id="2" name="Title 1"/>
          <p:cNvSpPr>
            <a:spLocks noGrp="1"/>
          </p:cNvSpPr>
          <p:nvPr>
            <p:ph type="title"/>
          </p:nvPr>
        </p:nvSpPr>
        <p:spPr>
          <a:xfrm>
            <a:off x="433754" y="-14046"/>
            <a:ext cx="8229600" cy="1143000"/>
          </a:xfrm>
        </p:spPr>
        <p:txBody>
          <a:bodyPr/>
          <a:lstStyle/>
          <a:p>
            <a:r>
              <a:rPr lang="en-US" dirty="0" err="1" smtClean="0">
                <a:solidFill>
                  <a:srgbClr val="C00000"/>
                </a:solidFill>
              </a:rPr>
              <a:t>SearchPredecessor</a:t>
            </a:r>
            <a:r>
              <a:rPr lang="en-US" dirty="0" smtClean="0">
                <a:solidFill>
                  <a:srgbClr val="C00000"/>
                </a:solidFill>
              </a:rPr>
              <a:t>(</a:t>
            </a:r>
            <a:r>
              <a:rPr lang="en-US" dirty="0" err="1" smtClean="0">
                <a:solidFill>
                  <a:srgbClr val="C00000"/>
                </a:solidFill>
              </a:rPr>
              <a:t>key,pa</a:t>
            </a:r>
            <a:r>
              <a:rPr lang="en-US" dirty="0" smtClean="0">
                <a:solidFill>
                  <a:srgbClr val="C00000"/>
                </a:solidFill>
              </a:rPr>
              <a:t>[],</a:t>
            </a:r>
            <a:r>
              <a:rPr lang="en-US" dirty="0" err="1" smtClean="0">
                <a:solidFill>
                  <a:srgbClr val="C00000"/>
                </a:solidFill>
              </a:rPr>
              <a:t>na</a:t>
            </a:r>
            <a:r>
              <a:rPr lang="en-US" dirty="0" smtClean="0">
                <a:solidFill>
                  <a:srgbClr val="C00000"/>
                </a:solidFill>
              </a:rPr>
              <a:t>[])</a:t>
            </a:r>
            <a:endParaRPr lang="en-US" dirty="0">
              <a:solidFill>
                <a:srgbClr val="C00000"/>
              </a:solidFill>
            </a:endParaRPr>
          </a:p>
        </p:txBody>
      </p:sp>
      <p:sp>
        <p:nvSpPr>
          <p:cNvPr id="5" name="Content Placeholder 2"/>
          <p:cNvSpPr txBox="1">
            <a:spLocks/>
          </p:cNvSpPr>
          <p:nvPr/>
        </p:nvSpPr>
        <p:spPr>
          <a:xfrm>
            <a:off x="433754" y="4624754"/>
            <a:ext cx="8182947"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Returns the node containing the desired key.</a:t>
            </a:r>
          </a:p>
          <a:p>
            <a:r>
              <a:rPr lang="en-US" dirty="0" smtClean="0"/>
              <a:t>Changes the given predecessor and successor arrays.</a:t>
            </a:r>
            <a:endParaRPr lang="en-US" dirty="0"/>
          </a:p>
        </p:txBody>
      </p:sp>
    </p:spTree>
    <p:extLst>
      <p:ext uri="{BB962C8B-B14F-4D97-AF65-F5344CB8AC3E}">
        <p14:creationId xmlns="" xmlns:p14="http://schemas.microsoft.com/office/powerpoint/2010/main" val="17480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cstate="print"/>
          <a:stretch>
            <a:fillRect/>
          </a:stretch>
        </p:blipFill>
        <p:spPr>
          <a:xfrm>
            <a:off x="838200" y="0"/>
            <a:ext cx="6934200" cy="2975700"/>
          </a:xfrm>
          <a:prstGeom prst="rect">
            <a:avLst/>
          </a:prstGeom>
        </p:spPr>
      </p:pic>
      <p:sp>
        <p:nvSpPr>
          <p:cNvPr id="3" name="Content Placeholder 2"/>
          <p:cNvSpPr>
            <a:spLocks noGrp="1"/>
          </p:cNvSpPr>
          <p:nvPr>
            <p:ph idx="1"/>
          </p:nvPr>
        </p:nvSpPr>
        <p:spPr>
          <a:xfrm>
            <a:off x="457200" y="3707536"/>
            <a:ext cx="8182947" cy="3150464"/>
          </a:xfrm>
        </p:spPr>
        <p:txBody>
          <a:bodyPr/>
          <a:lstStyle/>
          <a:p>
            <a:r>
              <a:rPr lang="en-US" dirty="0"/>
              <a:t>p</a:t>
            </a:r>
            <a:r>
              <a:rPr lang="en-US" dirty="0" smtClean="0"/>
              <a:t>a[</a:t>
            </a:r>
            <a:r>
              <a:rPr lang="en-US" dirty="0" err="1" smtClean="0"/>
              <a:t>i</a:t>
            </a:r>
            <a:r>
              <a:rPr lang="en-US" dirty="0" smtClean="0"/>
              <a:t>].next[</a:t>
            </a:r>
            <a:r>
              <a:rPr lang="en-US" dirty="0" err="1" smtClean="0"/>
              <a:t>i</a:t>
            </a:r>
            <a:r>
              <a:rPr lang="en-US" dirty="0" smtClean="0"/>
              <a:t>] -&gt; n (for all indexes up to </a:t>
            </a:r>
            <a:r>
              <a:rPr lang="en-US" dirty="0" err="1" smtClean="0"/>
              <a:t>n.level</a:t>
            </a:r>
            <a:r>
              <a:rPr lang="en-US" dirty="0" smtClean="0"/>
              <a:t>)</a:t>
            </a:r>
          </a:p>
          <a:p>
            <a:r>
              <a:rPr lang="en-US" dirty="0" err="1" smtClean="0"/>
              <a:t>na</a:t>
            </a:r>
            <a:r>
              <a:rPr lang="en-US" dirty="0" smtClean="0"/>
              <a:t>[</a:t>
            </a:r>
            <a:r>
              <a:rPr lang="en-US" dirty="0" err="1" smtClean="0"/>
              <a:t>i</a:t>
            </a:r>
            <a:r>
              <a:rPr lang="en-US" dirty="0" smtClean="0"/>
              <a:t>] = pa[</a:t>
            </a:r>
            <a:r>
              <a:rPr lang="en-US" dirty="0" err="1" smtClean="0"/>
              <a:t>i</a:t>
            </a:r>
            <a:r>
              <a:rPr lang="en-US" dirty="0" smtClean="0"/>
              <a:t>].next[</a:t>
            </a:r>
            <a:r>
              <a:rPr lang="en-US" dirty="0" err="1" smtClean="0"/>
              <a:t>i</a:t>
            </a:r>
            <a:r>
              <a:rPr lang="en-US" dirty="0" smtClean="0"/>
              <a:t>].</a:t>
            </a:r>
          </a:p>
          <a:p>
            <a:r>
              <a:rPr lang="en-US" dirty="0" smtClean="0"/>
              <a:t>n </a:t>
            </a:r>
            <a:r>
              <a:rPr lang="en-US" dirty="0"/>
              <a:t>= </a:t>
            </a:r>
            <a:r>
              <a:rPr lang="en-US" dirty="0" err="1"/>
              <a:t>na</a:t>
            </a:r>
            <a:r>
              <a:rPr lang="en-US" dirty="0"/>
              <a:t>[0] </a:t>
            </a:r>
          </a:p>
        </p:txBody>
      </p:sp>
    </p:spTree>
    <p:extLst>
      <p:ext uri="{BB962C8B-B14F-4D97-AF65-F5344CB8AC3E}">
        <p14:creationId xmlns="" xmlns:p14="http://schemas.microsoft.com/office/powerpoint/2010/main" val="219904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global lock and fine grained lock</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fine grained implementation is base on the “lazy skip list” algorithm.</a:t>
            </a:r>
          </a:p>
          <a:p>
            <a:r>
              <a:rPr lang="en-US" dirty="0" smtClean="0"/>
              <a:t>In the grained locking mechanism the locks move from the API functions to the individual nodes themselves.</a:t>
            </a:r>
          </a:p>
          <a:p>
            <a:r>
              <a:rPr lang="en-US" dirty="0" smtClean="0"/>
              <a:t>Only the nodes that are changed (by the update or remove functions) and their predecessors are actually locked.</a:t>
            </a:r>
          </a:p>
          <a:p>
            <a:r>
              <a:rPr lang="en-US" dirty="0" smtClean="0"/>
              <a:t>The lookup functions checks the “live” fields instead of using locks</a:t>
            </a:r>
            <a:r>
              <a:rPr lang="en-US" dirty="0"/>
              <a:t>.</a:t>
            </a:r>
            <a:endParaRPr lang="en-US" dirty="0" smtClean="0"/>
          </a:p>
        </p:txBody>
      </p:sp>
    </p:spTree>
    <p:extLst>
      <p:ext uri="{BB962C8B-B14F-4D97-AF65-F5344CB8AC3E}">
        <p14:creationId xmlns="" xmlns:p14="http://schemas.microsoft.com/office/powerpoint/2010/main" val="92929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Transactional Memory </a:t>
            </a:r>
            <a:br>
              <a:rPr lang="en-US" dirty="0" smtClean="0">
                <a:solidFill>
                  <a:srgbClr val="C00000"/>
                </a:solidFill>
              </a:rPr>
            </a:br>
            <a:r>
              <a:rPr lang="en-US" dirty="0" smtClean="0">
                <a:solidFill>
                  <a:srgbClr val="C00000"/>
                </a:solidFill>
              </a:rPr>
              <a:t>implementation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this implementation two more atomic utility functions are added to the update and remove actions: </a:t>
            </a:r>
            <a:r>
              <a:rPr lang="en-US" dirty="0" err="1" smtClean="0"/>
              <a:t>updateLT</a:t>
            </a:r>
            <a:r>
              <a:rPr lang="en-US" dirty="0" smtClean="0"/>
              <a:t> and </a:t>
            </a:r>
            <a:r>
              <a:rPr lang="en-US" dirty="0" err="1" smtClean="0"/>
              <a:t>removeLT</a:t>
            </a:r>
            <a:r>
              <a:rPr lang="en-US" dirty="0" smtClean="0"/>
              <a:t>.</a:t>
            </a:r>
          </a:p>
          <a:p>
            <a:r>
              <a:rPr lang="en-US" dirty="0" smtClean="0"/>
              <a:t>These functions check if “our” nodes are marked as going through changes by another thread. If these nodes are marked the function fails and tries again, if not it marks them itself.</a:t>
            </a:r>
          </a:p>
          <a:p>
            <a:endParaRPr lang="en-US" dirty="0"/>
          </a:p>
        </p:txBody>
      </p:sp>
    </p:spTree>
    <p:extLst>
      <p:ext uri="{BB962C8B-B14F-4D97-AF65-F5344CB8AC3E}">
        <p14:creationId xmlns="" xmlns:p14="http://schemas.microsoft.com/office/powerpoint/2010/main" val="41588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improvement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the transactional code we received, if the atomic action fails than the update/remove actions starts allover again for the Leap-Lists in the array.</a:t>
            </a:r>
          </a:p>
          <a:p>
            <a:r>
              <a:rPr lang="en-US" dirty="0" smtClean="0"/>
              <a:t>In our implementation the action is retried only for the problematic list itself.</a:t>
            </a:r>
          </a:p>
          <a:p>
            <a:r>
              <a:rPr lang="en-US" dirty="0" smtClean="0"/>
              <a:t>In the “c” module the hardware transactional code didn’t work before improvement.</a:t>
            </a:r>
            <a:endParaRPr lang="en-US" dirty="0"/>
          </a:p>
        </p:txBody>
      </p:sp>
    </p:spTree>
    <p:extLst>
      <p:ext uri="{BB962C8B-B14F-4D97-AF65-F5344CB8AC3E}">
        <p14:creationId xmlns="" xmlns:p14="http://schemas.microsoft.com/office/powerpoint/2010/main" val="35953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2989</Words>
  <Application>Microsoft Office PowerPoint</Application>
  <PresentationFormat>‫הצגה על המסך (4:3)</PresentationFormat>
  <Paragraphs>215</Paragraphs>
  <Slides>29</Slides>
  <Notes>29</Notes>
  <HiddenSlides>0</HiddenSlides>
  <MMClips>0</MMClips>
  <ScaleCrop>false</ScaleCrop>
  <HeadingPairs>
    <vt:vector size="4" baseType="variant">
      <vt:variant>
        <vt:lpstr>ערכת נושא</vt:lpstr>
      </vt:variant>
      <vt:variant>
        <vt:i4>1</vt:i4>
      </vt:variant>
      <vt:variant>
        <vt:lpstr>כותרות שקופיות</vt:lpstr>
      </vt:variant>
      <vt:variant>
        <vt:i4>29</vt:i4>
      </vt:variant>
    </vt:vector>
  </HeadingPairs>
  <TitlesOfParts>
    <vt:vector size="30" baseType="lpstr">
      <vt:lpstr>Office Theme</vt:lpstr>
      <vt:lpstr>Leap-List</vt:lpstr>
      <vt:lpstr>What is a Leap-List</vt:lpstr>
      <vt:lpstr>Leap-Node</vt:lpstr>
      <vt:lpstr>API</vt:lpstr>
      <vt:lpstr>SearchPredecessor(key,pa[],na[])</vt:lpstr>
      <vt:lpstr>שקופית 6</vt:lpstr>
      <vt:lpstr>Differences between global lock and fine grained lock</vt:lpstr>
      <vt:lpstr>Transactional Memory  implementation</vt:lpstr>
      <vt:lpstr>Our improvement</vt:lpstr>
      <vt:lpstr>Different mixtures of operations</vt:lpstr>
      <vt:lpstr>Different mixtures of operations</vt:lpstr>
      <vt:lpstr>Different mixtures of operations</vt:lpstr>
      <vt:lpstr>Node Size</vt:lpstr>
      <vt:lpstr>Node Size</vt:lpstr>
      <vt:lpstr>Trie Benchmark</vt:lpstr>
      <vt:lpstr>Trie Benchmark - Continued</vt:lpstr>
      <vt:lpstr>Trie Benchmark - Continued</vt:lpstr>
      <vt:lpstr>Java STM Benchmark</vt:lpstr>
      <vt:lpstr>Java STM Benchmark – Random Run</vt:lpstr>
      <vt:lpstr>Java STM Benchmark – Backwards Run</vt:lpstr>
      <vt:lpstr>Parallel Overhead</vt:lpstr>
      <vt:lpstr>Key-Range Bencmark</vt:lpstr>
      <vt:lpstr>Key-Range Bencmark – Continued</vt:lpstr>
      <vt:lpstr>Pitfalls - 1</vt:lpstr>
      <vt:lpstr>Pitfalls - 2</vt:lpstr>
      <vt:lpstr>Efficiency VS. Coding Difficulties - Java </vt:lpstr>
      <vt:lpstr>Differences between “C” and “Java”</vt:lpstr>
      <vt:lpstr>Efficiency VS. Coding Difficulties - C</vt:lpstr>
      <vt:lpstr>שקופית 29</vt:lpstr>
    </vt:vector>
  </TitlesOfParts>
  <Company>DSP Group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Merian</dc:creator>
  <cp:lastModifiedBy>user</cp:lastModifiedBy>
  <cp:revision>71</cp:revision>
  <dcterms:created xsi:type="dcterms:W3CDTF">2014-12-16T12:07:56Z</dcterms:created>
  <dcterms:modified xsi:type="dcterms:W3CDTF">2015-03-25T19:01:04Z</dcterms:modified>
</cp:coreProperties>
</file>