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58" r:id="rId5"/>
    <p:sldId id="259" r:id="rId6"/>
    <p:sldId id="260" r:id="rId7"/>
    <p:sldId id="261"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p:cViewPr>
        <p:scale>
          <a:sx n="60" d="100"/>
          <a:sy n="60" d="100"/>
        </p:scale>
        <p:origin x="882"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01B69A-B64B-40C5-A8CD-693C9FD90B17}" type="datetimeFigureOut">
              <a:rPr lang="en-US" smtClean="0"/>
              <a:t>12/16/2014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3820A-E210-4051-B304-0A0745D97E69}" type="slidenum">
              <a:rPr lang="en-US" smtClean="0"/>
              <a:t>‹#›</a:t>
            </a:fld>
            <a:endParaRPr lang="en-US"/>
          </a:p>
        </p:txBody>
      </p:sp>
    </p:spTree>
    <p:extLst>
      <p:ext uri="{BB962C8B-B14F-4D97-AF65-F5344CB8AC3E}">
        <p14:creationId xmlns:p14="http://schemas.microsoft.com/office/powerpoint/2010/main" val="1658941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t>1</a:t>
            </a:fld>
            <a:endParaRPr lang="en-US"/>
          </a:p>
        </p:txBody>
      </p:sp>
    </p:spTree>
    <p:extLst>
      <p:ext uri="{BB962C8B-B14F-4D97-AF65-F5344CB8AC3E}">
        <p14:creationId xmlns:p14="http://schemas.microsoft.com/office/powerpoint/2010/main" val="3330319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0" i="0" kern="1200" dirty="0" smtClean="0">
                <a:solidFill>
                  <a:schemeClr val="tx1"/>
                </a:solidFill>
                <a:effectLst/>
                <a:latin typeface="+mn-lt"/>
                <a:ea typeface="+mn-ea"/>
                <a:cs typeface="+mn-cs"/>
              </a:rPr>
              <a:t>רשימת דילוגים בנויה משכבות. השכבה התחתונה ביותר היא רשימה מקושרת רגילה, בה מופיעים כל האיברים במבנה הנתונים הנתון. האיברים מסודרים מהחוליה הקטנה ביותר לחוליה הגדולה ביותר. כל שכבה מוכלת על ידי השכבה מתחתיה. ההסתברות שחוליה  כלשהי, השייכת לרשימה בשכבה , תימצא גם ברשימה בשכבה  היא 0.5. ככלל, סיכויו של איבר כלשהו להימצא בשכבה  הוא , כשהשכבה התחתונה ביותר (אשר מכילה את כל האיברים) מיוצגת על ידי .</a:t>
            </a:r>
            <a:endParaRPr lang="en-US" sz="1200" b="0" i="0" kern="1200" dirty="0" smtClean="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t>2</a:t>
            </a:fld>
            <a:endParaRPr lang="en-US"/>
          </a:p>
        </p:txBody>
      </p:sp>
    </p:spTree>
    <p:extLst>
      <p:ext uri="{BB962C8B-B14F-4D97-AF65-F5344CB8AC3E}">
        <p14:creationId xmlns:p14="http://schemas.microsoft.com/office/powerpoint/2010/main" val="398425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4</a:t>
            </a:fld>
            <a:endParaRPr lang="en-US"/>
          </a:p>
        </p:txBody>
      </p:sp>
    </p:spTree>
    <p:extLst>
      <p:ext uri="{BB962C8B-B14F-4D97-AF65-F5344CB8AC3E}">
        <p14:creationId xmlns:p14="http://schemas.microsoft.com/office/powerpoint/2010/main" val="14560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54594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13302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318470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7730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32336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01AFC7-D76A-4EEC-9719-7152ECDC829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64945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01AFC7-D76A-4EEC-9719-7152ECDC829E}" type="datetimeFigureOut">
              <a:rPr lang="en-US" smtClean="0"/>
              <a:t>12/16/2014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66330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01AFC7-D76A-4EEC-9719-7152ECDC829E}" type="datetimeFigureOut">
              <a:rPr lang="en-US" smtClean="0"/>
              <a:t>12/16/2014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325963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1AFC7-D76A-4EEC-9719-7152ECDC829E}" type="datetimeFigureOut">
              <a:rPr lang="en-US" smtClean="0"/>
              <a:t>12/16/2014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425466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1AFC7-D76A-4EEC-9719-7152ECDC829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175112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1AFC7-D76A-4EEC-9719-7152ECDC829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8014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1AFC7-D76A-4EEC-9719-7152ECDC829E}" type="datetimeFigureOut">
              <a:rPr lang="en-US" smtClean="0"/>
              <a:t>12/16/2014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A7C18-0B6C-486F-ACEB-9A2D7439AB0A}" type="slidenum">
              <a:rPr lang="en-US" smtClean="0"/>
              <a:t>‹#›</a:t>
            </a:fld>
            <a:endParaRPr lang="en-US"/>
          </a:p>
        </p:txBody>
      </p:sp>
    </p:spTree>
    <p:extLst>
      <p:ext uri="{BB962C8B-B14F-4D97-AF65-F5344CB8AC3E}">
        <p14:creationId xmlns:p14="http://schemas.microsoft.com/office/powerpoint/2010/main" val="343762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0"/>
            <a:ext cx="7772400" cy="1470025"/>
          </a:xfrm>
        </p:spPr>
        <p:txBody>
          <a:bodyPr>
            <a:normAutofit fontScale="90000"/>
          </a:bodyPr>
          <a:lstStyle/>
          <a:p>
            <a:r>
              <a:rPr lang="en-US" sz="15000" dirty="0" smtClean="0">
                <a:solidFill>
                  <a:srgbClr val="C00000"/>
                </a:solidFill>
              </a:rPr>
              <a:t>Leap-List</a:t>
            </a:r>
            <a:endParaRPr lang="en-US" sz="15000" dirty="0">
              <a:solidFill>
                <a:srgbClr val="C00000"/>
              </a:solidFill>
            </a:endParaRPr>
          </a:p>
        </p:txBody>
      </p:sp>
    </p:spTree>
    <p:extLst>
      <p:ext uri="{BB962C8B-B14F-4D97-AF65-F5344CB8AC3E}">
        <p14:creationId xmlns:p14="http://schemas.microsoft.com/office/powerpoint/2010/main" val="74670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C00000"/>
                </a:solidFill>
              </a:rPr>
              <a:t>Diffrences</a:t>
            </a:r>
            <a:r>
              <a:rPr lang="en-US" dirty="0" smtClean="0">
                <a:solidFill>
                  <a:srgbClr val="C00000"/>
                </a:solidFill>
              </a:rPr>
              <a:t> between “C” and “Java”</a:t>
            </a:r>
            <a:endParaRPr lang="en-US" dirty="0">
              <a:solidFill>
                <a:srgbClr val="C00000"/>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27438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246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a Leap-List</a:t>
            </a:r>
            <a:endParaRPr lang="en-US" dirty="0">
              <a:solidFill>
                <a:srgbClr val="C00000"/>
              </a:solidFill>
            </a:endParaRPr>
          </a:p>
        </p:txBody>
      </p:sp>
      <p:sp>
        <p:nvSpPr>
          <p:cNvPr id="3" name="Content Placeholder 2"/>
          <p:cNvSpPr>
            <a:spLocks noGrp="1"/>
          </p:cNvSpPr>
          <p:nvPr>
            <p:ph idx="1"/>
          </p:nvPr>
        </p:nvSpPr>
        <p:spPr>
          <a:xfrm>
            <a:off x="457200" y="1600201"/>
            <a:ext cx="8229600" cy="1905000"/>
          </a:xfrm>
        </p:spPr>
        <p:txBody>
          <a:bodyPr>
            <a:normAutofit fontScale="92500" lnSpcReduction="20000"/>
          </a:bodyPr>
          <a:lstStyle/>
          <a:p>
            <a:r>
              <a:rPr lang="en-US" dirty="0" smtClean="0"/>
              <a:t>It’s basically a skip list which has a set of key-value pairs in each node. </a:t>
            </a:r>
          </a:p>
          <a:p>
            <a:r>
              <a:rPr lang="en-US" dirty="0" smtClean="0"/>
              <a:t>What’s a skip list</a:t>
            </a:r>
            <a:r>
              <a:rPr lang="en-US" dirty="0" smtClean="0"/>
              <a:t>?</a:t>
            </a:r>
          </a:p>
          <a:p>
            <a:r>
              <a:rPr lang="en-US" dirty="0" smtClean="0"/>
              <a:t>Our data structure is base on a set of n Leap-Lists. </a:t>
            </a:r>
            <a:endParaRPr lang="en-US" dirty="0" smtClean="0"/>
          </a:p>
          <a:p>
            <a:endParaRPr lang="en-US" dirty="0"/>
          </a:p>
        </p:txBody>
      </p:sp>
      <p:pic>
        <p:nvPicPr>
          <p:cNvPr id="2050" name="Picture 2" descr="Skip list.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44" y="4038600"/>
            <a:ext cx="7813956"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2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376487"/>
            <a:ext cx="9144000" cy="4590143"/>
          </a:xfrm>
          <a:prstGeom prst="rect">
            <a:avLst/>
          </a:prstGeom>
        </p:spPr>
      </p:pic>
      <p:sp>
        <p:nvSpPr>
          <p:cNvPr id="5" name="Title 1"/>
          <p:cNvSpPr>
            <a:spLocks noGrp="1"/>
          </p:cNvSpPr>
          <p:nvPr>
            <p:ph type="title"/>
          </p:nvPr>
        </p:nvSpPr>
        <p:spPr>
          <a:xfrm>
            <a:off x="228600" y="228600"/>
            <a:ext cx="8229600" cy="1143000"/>
          </a:xfrm>
        </p:spPr>
        <p:txBody>
          <a:bodyPr/>
          <a:lstStyle/>
          <a:p>
            <a:r>
              <a:rPr lang="en-US" dirty="0" smtClean="0">
                <a:solidFill>
                  <a:srgbClr val="C00000"/>
                </a:solidFill>
              </a:rPr>
              <a:t>Leap-Node</a:t>
            </a:r>
            <a:endParaRPr lang="en-US" dirty="0">
              <a:solidFill>
                <a:srgbClr val="C00000"/>
              </a:solidFill>
            </a:endParaRPr>
          </a:p>
        </p:txBody>
      </p:sp>
    </p:spTree>
    <p:extLst>
      <p:ext uri="{BB962C8B-B14F-4D97-AF65-F5344CB8AC3E}">
        <p14:creationId xmlns:p14="http://schemas.microsoft.com/office/powerpoint/2010/main" val="1977238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143000"/>
          </a:xfrm>
        </p:spPr>
        <p:txBody>
          <a:bodyPr/>
          <a:lstStyle/>
          <a:p>
            <a:r>
              <a:rPr lang="en-US" dirty="0" smtClean="0">
                <a:solidFill>
                  <a:srgbClr val="C00000"/>
                </a:solidFill>
              </a:rPr>
              <a:t>API</a:t>
            </a:r>
            <a:endParaRPr lang="en-US" dirty="0">
              <a:solidFill>
                <a:srgbClr val="C00000"/>
              </a:solidFill>
            </a:endParaRPr>
          </a:p>
        </p:txBody>
      </p:sp>
      <p:sp>
        <p:nvSpPr>
          <p:cNvPr id="3" name="Content Placeholder 2"/>
          <p:cNvSpPr>
            <a:spLocks noGrp="1"/>
          </p:cNvSpPr>
          <p:nvPr>
            <p:ph idx="1"/>
          </p:nvPr>
        </p:nvSpPr>
        <p:spPr>
          <a:xfrm>
            <a:off x="457200" y="838200"/>
            <a:ext cx="8229600" cy="4906963"/>
          </a:xfrm>
        </p:spPr>
        <p:txBody>
          <a:bodyPr>
            <a:normAutofit fontScale="85000" lnSpcReduction="20000"/>
          </a:bodyPr>
          <a:lstStyle/>
          <a:p>
            <a:r>
              <a:rPr lang="en-US" b="1" dirty="0" smtClean="0"/>
              <a:t>Lookup</a:t>
            </a:r>
          </a:p>
          <a:p>
            <a:pPr lvl="1"/>
            <a:r>
              <a:rPr lang="en-US" dirty="0" smtClean="0"/>
              <a:t>Gets a list, and a key. </a:t>
            </a:r>
          </a:p>
          <a:p>
            <a:pPr lvl="1"/>
            <a:r>
              <a:rPr lang="en-US" dirty="0" smtClean="0"/>
              <a:t>Returns the value associated with the key.</a:t>
            </a:r>
          </a:p>
          <a:p>
            <a:r>
              <a:rPr lang="en-US" b="1" dirty="0" smtClean="0"/>
              <a:t>Range Query </a:t>
            </a:r>
          </a:p>
          <a:p>
            <a:pPr lvl="1"/>
            <a:r>
              <a:rPr lang="en-US" dirty="0" smtClean="0"/>
              <a:t>Gets a list, low key and a high key.</a:t>
            </a:r>
          </a:p>
          <a:p>
            <a:pPr lvl="1"/>
            <a:r>
              <a:rPr lang="en-US" dirty="0" smtClean="0"/>
              <a:t>Returns an array of the values associated with the existing keys within the given range.</a:t>
            </a:r>
          </a:p>
          <a:p>
            <a:r>
              <a:rPr lang="en-US" b="1" dirty="0" smtClean="0"/>
              <a:t>Update</a:t>
            </a:r>
          </a:p>
          <a:p>
            <a:pPr lvl="1"/>
            <a:r>
              <a:rPr lang="en-US" dirty="0"/>
              <a:t> </a:t>
            </a:r>
            <a:r>
              <a:rPr lang="en-US" dirty="0" smtClean="0"/>
              <a:t>Gets a set of lists, key-value pairs.</a:t>
            </a:r>
          </a:p>
          <a:p>
            <a:pPr lvl="1"/>
            <a:r>
              <a:rPr lang="en-US" dirty="0" smtClean="0"/>
              <a:t>Updates/Inserts any key-value pair to their associated list.</a:t>
            </a:r>
          </a:p>
          <a:p>
            <a:r>
              <a:rPr lang="en-US" b="1" dirty="0" smtClean="0"/>
              <a:t>Remove</a:t>
            </a:r>
          </a:p>
          <a:p>
            <a:pPr lvl="1"/>
            <a:r>
              <a:rPr lang="en-US" dirty="0" smtClean="0"/>
              <a:t> Gets a set of lists, key-value pairs.</a:t>
            </a:r>
          </a:p>
          <a:p>
            <a:pPr lvl="1"/>
            <a:r>
              <a:rPr lang="en-US" dirty="0" smtClean="0"/>
              <a:t>Removes the key-value pairs associated with the given list.</a:t>
            </a:r>
          </a:p>
          <a:p>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2274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5216" y="1128954"/>
            <a:ext cx="8118138" cy="3483768"/>
          </a:xfrm>
          <a:prstGeom prst="rect">
            <a:avLst/>
          </a:prstGeom>
        </p:spPr>
      </p:pic>
      <p:sp>
        <p:nvSpPr>
          <p:cNvPr id="2" name="Title 1"/>
          <p:cNvSpPr>
            <a:spLocks noGrp="1"/>
          </p:cNvSpPr>
          <p:nvPr>
            <p:ph type="title"/>
          </p:nvPr>
        </p:nvSpPr>
        <p:spPr>
          <a:xfrm>
            <a:off x="433754" y="-14046"/>
            <a:ext cx="8229600" cy="1143000"/>
          </a:xfrm>
        </p:spPr>
        <p:txBody>
          <a:bodyPr/>
          <a:lstStyle/>
          <a:p>
            <a:r>
              <a:rPr lang="en-US" dirty="0" err="1" smtClean="0">
                <a:solidFill>
                  <a:srgbClr val="C00000"/>
                </a:solidFill>
              </a:rPr>
              <a:t>SearchPredecessor</a:t>
            </a:r>
            <a:r>
              <a:rPr lang="en-US" dirty="0" smtClean="0">
                <a:solidFill>
                  <a:srgbClr val="C00000"/>
                </a:solidFill>
              </a:rPr>
              <a:t>(</a:t>
            </a:r>
            <a:r>
              <a:rPr lang="en-US" dirty="0" err="1" smtClean="0">
                <a:solidFill>
                  <a:srgbClr val="C00000"/>
                </a:solidFill>
              </a:rPr>
              <a:t>key,pa</a:t>
            </a:r>
            <a:r>
              <a:rPr lang="en-US" dirty="0" smtClean="0">
                <a:solidFill>
                  <a:srgbClr val="C00000"/>
                </a:solidFill>
              </a:rPr>
              <a:t>[],</a:t>
            </a:r>
            <a:r>
              <a:rPr lang="en-US" dirty="0" err="1" smtClean="0">
                <a:solidFill>
                  <a:srgbClr val="C00000"/>
                </a:solidFill>
              </a:rPr>
              <a:t>na</a:t>
            </a:r>
            <a:r>
              <a:rPr lang="en-US" dirty="0" smtClean="0">
                <a:solidFill>
                  <a:srgbClr val="C00000"/>
                </a:solidFill>
              </a:rPr>
              <a:t>[])</a:t>
            </a:r>
            <a:endParaRPr lang="en-US" dirty="0">
              <a:solidFill>
                <a:srgbClr val="C00000"/>
              </a:solidFill>
            </a:endParaRPr>
          </a:p>
        </p:txBody>
      </p:sp>
      <p:sp>
        <p:nvSpPr>
          <p:cNvPr id="5" name="Content Placeholder 2"/>
          <p:cNvSpPr txBox="1">
            <a:spLocks/>
          </p:cNvSpPr>
          <p:nvPr/>
        </p:nvSpPr>
        <p:spPr>
          <a:xfrm>
            <a:off x="433754" y="4624754"/>
            <a:ext cx="8182947"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Returns the node containing the desired key.</a:t>
            </a:r>
          </a:p>
          <a:p>
            <a:r>
              <a:rPr lang="en-US" dirty="0" smtClean="0"/>
              <a:t>Changes the given predecessor and successor arrays.</a:t>
            </a:r>
            <a:endParaRPr lang="en-US" dirty="0"/>
          </a:p>
        </p:txBody>
      </p:sp>
    </p:spTree>
    <p:extLst>
      <p:ext uri="{BB962C8B-B14F-4D97-AF65-F5344CB8AC3E}">
        <p14:creationId xmlns:p14="http://schemas.microsoft.com/office/powerpoint/2010/main" val="174803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stretch>
            <a:fillRect/>
          </a:stretch>
        </p:blipFill>
        <p:spPr>
          <a:xfrm>
            <a:off x="838200" y="0"/>
            <a:ext cx="6934200" cy="2975700"/>
          </a:xfrm>
          <a:prstGeom prst="rect">
            <a:avLst/>
          </a:prstGeom>
        </p:spPr>
      </p:pic>
      <p:sp>
        <p:nvSpPr>
          <p:cNvPr id="3" name="Content Placeholder 2"/>
          <p:cNvSpPr>
            <a:spLocks noGrp="1"/>
          </p:cNvSpPr>
          <p:nvPr>
            <p:ph idx="1"/>
          </p:nvPr>
        </p:nvSpPr>
        <p:spPr>
          <a:xfrm>
            <a:off x="457200" y="3707536"/>
            <a:ext cx="8182947" cy="3150464"/>
          </a:xfrm>
        </p:spPr>
        <p:txBody>
          <a:bodyPr/>
          <a:lstStyle/>
          <a:p>
            <a:r>
              <a:rPr lang="en-US" dirty="0"/>
              <a:t>p</a:t>
            </a:r>
            <a:r>
              <a:rPr lang="en-US" dirty="0" smtClean="0"/>
              <a:t>a[</a:t>
            </a:r>
            <a:r>
              <a:rPr lang="en-US" dirty="0" err="1" smtClean="0"/>
              <a:t>i</a:t>
            </a:r>
            <a:r>
              <a:rPr lang="en-US" dirty="0" smtClean="0"/>
              <a:t>].next[</a:t>
            </a:r>
            <a:r>
              <a:rPr lang="en-US" dirty="0" err="1" smtClean="0"/>
              <a:t>i</a:t>
            </a:r>
            <a:r>
              <a:rPr lang="en-US" dirty="0" smtClean="0"/>
              <a:t>] -&gt; n (for all indexes up to </a:t>
            </a:r>
            <a:r>
              <a:rPr lang="en-US" dirty="0" err="1" smtClean="0"/>
              <a:t>n.level</a:t>
            </a:r>
            <a:r>
              <a:rPr lang="en-US" dirty="0" smtClean="0"/>
              <a:t>)</a:t>
            </a:r>
          </a:p>
          <a:p>
            <a:r>
              <a:rPr lang="en-US" dirty="0" err="1" smtClean="0"/>
              <a:t>na</a:t>
            </a:r>
            <a:r>
              <a:rPr lang="en-US" dirty="0" smtClean="0"/>
              <a:t>[</a:t>
            </a:r>
            <a:r>
              <a:rPr lang="en-US" dirty="0" err="1" smtClean="0"/>
              <a:t>i</a:t>
            </a:r>
            <a:r>
              <a:rPr lang="en-US" dirty="0" smtClean="0"/>
              <a:t>] = pa[</a:t>
            </a:r>
            <a:r>
              <a:rPr lang="en-US" dirty="0" err="1" smtClean="0"/>
              <a:t>i</a:t>
            </a:r>
            <a:r>
              <a:rPr lang="en-US" dirty="0" smtClean="0"/>
              <a:t>].next[</a:t>
            </a:r>
            <a:r>
              <a:rPr lang="en-US" dirty="0" err="1" smtClean="0"/>
              <a:t>i</a:t>
            </a:r>
            <a:r>
              <a:rPr lang="en-US" dirty="0" smtClean="0"/>
              <a:t>].</a:t>
            </a:r>
          </a:p>
          <a:p>
            <a:r>
              <a:rPr lang="en-US" dirty="0" err="1" smtClean="0"/>
              <a:t>na</a:t>
            </a:r>
            <a:r>
              <a:rPr lang="en-US" dirty="0" smtClean="0"/>
              <a:t>[0] = n</a:t>
            </a:r>
            <a:endParaRPr lang="en-US" dirty="0"/>
          </a:p>
        </p:txBody>
      </p:sp>
    </p:spTree>
    <p:extLst>
      <p:ext uri="{BB962C8B-B14F-4D97-AF65-F5344CB8AC3E}">
        <p14:creationId xmlns:p14="http://schemas.microsoft.com/office/powerpoint/2010/main" val="2199045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Differences between global lock and fine grained lock</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In the grained locking mechanism the locks move from the API functions to the individual nodes themselves.</a:t>
            </a:r>
          </a:p>
          <a:p>
            <a:r>
              <a:rPr lang="en-US" dirty="0" smtClean="0"/>
              <a:t>Only the nodes that needs to be replaced (by the update or remove functions) are actually locked.</a:t>
            </a:r>
          </a:p>
          <a:p>
            <a:r>
              <a:rPr lang="en-US" dirty="0" smtClean="0"/>
              <a:t>The lookup functions checks the “live” fields instead of using locks.</a:t>
            </a:r>
            <a:endParaRPr lang="en-US" dirty="0"/>
          </a:p>
        </p:txBody>
      </p:sp>
    </p:spTree>
    <p:extLst>
      <p:ext uri="{BB962C8B-B14F-4D97-AF65-F5344CB8AC3E}">
        <p14:creationId xmlns:p14="http://schemas.microsoft.com/office/powerpoint/2010/main" val="92929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Transactional Memory </a:t>
            </a:r>
            <a:br>
              <a:rPr lang="en-US" dirty="0" smtClean="0">
                <a:solidFill>
                  <a:srgbClr val="C00000"/>
                </a:solidFill>
              </a:rPr>
            </a:br>
            <a:r>
              <a:rPr lang="en-US" dirty="0" smtClean="0">
                <a:solidFill>
                  <a:srgbClr val="C00000"/>
                </a:solidFill>
              </a:rPr>
              <a:t>implementation</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In this implementation two more atomic utility functions are added to the update and remove actions: </a:t>
            </a:r>
            <a:r>
              <a:rPr lang="en-US" dirty="0" err="1" smtClean="0"/>
              <a:t>updateLT</a:t>
            </a:r>
            <a:r>
              <a:rPr lang="en-US" dirty="0" smtClean="0"/>
              <a:t> and </a:t>
            </a:r>
            <a:r>
              <a:rPr lang="en-US" dirty="0" err="1" smtClean="0"/>
              <a:t>removeLT</a:t>
            </a:r>
            <a:r>
              <a:rPr lang="en-US" dirty="0" smtClean="0"/>
              <a:t>.</a:t>
            </a:r>
          </a:p>
          <a:p>
            <a:r>
              <a:rPr lang="en-US" dirty="0" smtClean="0"/>
              <a:t>These functions check if “our” nodes are marked as going through changes by another thread. If these nodes are marked the function fails and tries again, if not it marks them itself.</a:t>
            </a:r>
          </a:p>
          <a:p>
            <a:endParaRPr lang="en-US" dirty="0"/>
          </a:p>
        </p:txBody>
      </p:sp>
    </p:spTree>
    <p:extLst>
      <p:ext uri="{BB962C8B-B14F-4D97-AF65-F5344CB8AC3E}">
        <p14:creationId xmlns:p14="http://schemas.microsoft.com/office/powerpoint/2010/main" val="415882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Our </a:t>
            </a:r>
            <a:r>
              <a:rPr lang="en-US" dirty="0" err="1" smtClean="0">
                <a:solidFill>
                  <a:srgbClr val="C00000"/>
                </a:solidFill>
              </a:rPr>
              <a:t>improvment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In the transactional code we received, if the atomic action fails than the update/remove actions starts allover again for the Leap-Lists in the array.</a:t>
            </a:r>
          </a:p>
          <a:p>
            <a:r>
              <a:rPr lang="en-US" dirty="0" smtClean="0"/>
              <a:t>In our implementation the action is retried only for the problematic list itself.</a:t>
            </a:r>
          </a:p>
          <a:p>
            <a:r>
              <a:rPr lang="en-US" dirty="0" smtClean="0"/>
              <a:t>In the “c” module the transactional code didn’t work before improvement.</a:t>
            </a:r>
            <a:endParaRPr lang="en-US" dirty="0"/>
          </a:p>
        </p:txBody>
      </p:sp>
    </p:spTree>
    <p:extLst>
      <p:ext uri="{BB962C8B-B14F-4D97-AF65-F5344CB8AC3E}">
        <p14:creationId xmlns:p14="http://schemas.microsoft.com/office/powerpoint/2010/main" val="359531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400</Words>
  <Application>Microsoft Office PowerPoint</Application>
  <PresentationFormat>On-screen Show (4:3)</PresentationFormat>
  <Paragraphs>42</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Leap-List</vt:lpstr>
      <vt:lpstr>What is a Leap-List</vt:lpstr>
      <vt:lpstr>Leap-Node</vt:lpstr>
      <vt:lpstr>API</vt:lpstr>
      <vt:lpstr>SearchPredecessor(key,pa[],na[])</vt:lpstr>
      <vt:lpstr>PowerPoint Presentation</vt:lpstr>
      <vt:lpstr>Differences between global lock and fine grained lock</vt:lpstr>
      <vt:lpstr>Transactional Memory  implementation</vt:lpstr>
      <vt:lpstr>Our improvment</vt:lpstr>
      <vt:lpstr>Diffrences between “C” and “Java”</vt:lpstr>
      <vt:lpstr>PowerPoint Presentation</vt:lpstr>
    </vt:vector>
  </TitlesOfParts>
  <Company>DSP Group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Merian</dc:creator>
  <cp:lastModifiedBy>Yakobi, Yossef</cp:lastModifiedBy>
  <cp:revision>24</cp:revision>
  <dcterms:created xsi:type="dcterms:W3CDTF">2014-12-16T12:07:56Z</dcterms:created>
  <dcterms:modified xsi:type="dcterms:W3CDTF">2014-12-16T16:06:57Z</dcterms:modified>
</cp:coreProperties>
</file>