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2" r:id="rId4"/>
    <p:sldId id="258" r:id="rId5"/>
    <p:sldId id="259" r:id="rId6"/>
    <p:sldId id="260" r:id="rId7"/>
    <p:sldId id="261" r:id="rId8"/>
    <p:sldId id="263" r:id="rId9"/>
    <p:sldId id="264" r:id="rId10"/>
    <p:sldId id="266" r:id="rId11"/>
    <p:sldId id="270" r:id="rId12"/>
    <p:sldId id="271" r:id="rId13"/>
    <p:sldId id="272"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4" autoAdjust="0"/>
  </p:normalViewPr>
  <p:slideViewPr>
    <p:cSldViewPr>
      <p:cViewPr>
        <p:scale>
          <a:sx n="60" d="100"/>
          <a:sy n="60" d="100"/>
        </p:scale>
        <p:origin x="-2098" y="-58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01B69A-B64B-40C5-A8CD-693C9FD90B17}" type="datetimeFigureOut">
              <a:rPr lang="en-US" smtClean="0"/>
              <a:t>12/16/2014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43820A-E210-4051-B304-0A0745D97E69}" type="slidenum">
              <a:rPr lang="en-US" smtClean="0"/>
              <a:t>‹#›</a:t>
            </a:fld>
            <a:endParaRPr lang="en-US"/>
          </a:p>
        </p:txBody>
      </p:sp>
    </p:spTree>
    <p:extLst>
      <p:ext uri="{BB962C8B-B14F-4D97-AF65-F5344CB8AC3E}">
        <p14:creationId xmlns:p14="http://schemas.microsoft.com/office/powerpoint/2010/main" val="1658941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43820A-E210-4051-B304-0A0745D97E69}" type="slidenum">
              <a:rPr lang="en-US" smtClean="0"/>
              <a:t>1</a:t>
            </a:fld>
            <a:endParaRPr lang="en-US"/>
          </a:p>
        </p:txBody>
      </p:sp>
    </p:spTree>
    <p:extLst>
      <p:ext uri="{BB962C8B-B14F-4D97-AF65-F5344CB8AC3E}">
        <p14:creationId xmlns:p14="http://schemas.microsoft.com/office/powerpoint/2010/main" val="3330319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b="0" i="0" kern="1200" dirty="0" smtClean="0">
                <a:solidFill>
                  <a:schemeClr val="tx1"/>
                </a:solidFill>
                <a:effectLst/>
                <a:latin typeface="+mn-lt"/>
                <a:ea typeface="+mn-ea"/>
                <a:cs typeface="+mn-cs"/>
              </a:rPr>
              <a:t>רשימת דילוגים בנויה משכבות. השכבה התחתונה ביותר היא רשימה מקושרת רגילה, בה מופיעים כל האיברים במבנה הנתונים הנתון. האיברים מסודרים מהחוליה הקטנה ביותר לחוליה הגדולה ביותר. כל שכבה מוכלת על ידי השכבה מתחתיה. ההסתברות שחוליה  כלשהי, השייכת לרשימה בשכבה , תימצא גם ברשימה בשכבה  היא 0.5. ככלל, סיכויו של איבר כלשהו להימצא בשכבה  הוא , כשהשכבה התחתונה ביותר (אשר מכילה את כל האיברים) מיוצגת על ידי .</a:t>
            </a:r>
            <a:endParaRPr lang="en-US" sz="1200" b="0" i="0" kern="1200" dirty="0" smtClean="0">
              <a:solidFill>
                <a:schemeClr val="tx1"/>
              </a:solidFill>
              <a:effectLst/>
              <a:latin typeface="+mn-lt"/>
              <a:ea typeface="+mn-ea"/>
              <a:cs typeface="+mn-cs"/>
            </a:endParaRPr>
          </a:p>
          <a:p>
            <a:pPr algn="r" rtl="1"/>
            <a:endParaRPr lang="en-US" dirty="0"/>
          </a:p>
        </p:txBody>
      </p:sp>
      <p:sp>
        <p:nvSpPr>
          <p:cNvPr id="4" name="Slide Number Placeholder 3"/>
          <p:cNvSpPr>
            <a:spLocks noGrp="1"/>
          </p:cNvSpPr>
          <p:nvPr>
            <p:ph type="sldNum" sz="quarter" idx="10"/>
          </p:nvPr>
        </p:nvSpPr>
        <p:spPr/>
        <p:txBody>
          <a:bodyPr/>
          <a:lstStyle/>
          <a:p>
            <a:fld id="{A443820A-E210-4051-B304-0A0745D97E69}" type="slidenum">
              <a:rPr lang="en-US" smtClean="0"/>
              <a:t>2</a:t>
            </a:fld>
            <a:endParaRPr lang="en-US"/>
          </a:p>
        </p:txBody>
      </p:sp>
    </p:spTree>
    <p:extLst>
      <p:ext uri="{BB962C8B-B14F-4D97-AF65-F5344CB8AC3E}">
        <p14:creationId xmlns:p14="http://schemas.microsoft.com/office/powerpoint/2010/main" val="3984258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43820A-E210-4051-B304-0A0745D97E69}" type="slidenum">
              <a:rPr lang="en-US" smtClean="0"/>
              <a:t>4</a:t>
            </a:fld>
            <a:endParaRPr lang="en-US"/>
          </a:p>
        </p:txBody>
      </p:sp>
    </p:spTree>
    <p:extLst>
      <p:ext uri="{BB962C8B-B14F-4D97-AF65-F5344CB8AC3E}">
        <p14:creationId xmlns:p14="http://schemas.microsoft.com/office/powerpoint/2010/main" val="145605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01AFC7-D76A-4EEC-9719-7152ECDC829E}"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2545947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01AFC7-D76A-4EEC-9719-7152ECDC829E}"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2133029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01AFC7-D76A-4EEC-9719-7152ECDC829E}"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3184707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01AFC7-D76A-4EEC-9719-7152ECDC829E}"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27730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01AFC7-D76A-4EEC-9719-7152ECDC829E}"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2323368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01AFC7-D76A-4EEC-9719-7152ECDC829E}" type="datetimeFigureOut">
              <a:rPr lang="en-US" smtClean="0"/>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2649454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01AFC7-D76A-4EEC-9719-7152ECDC829E}" type="datetimeFigureOut">
              <a:rPr lang="en-US" smtClean="0"/>
              <a:t>12/16/2014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66330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01AFC7-D76A-4EEC-9719-7152ECDC829E}" type="datetimeFigureOut">
              <a:rPr lang="en-US" smtClean="0"/>
              <a:t>12/16/2014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3259635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1AFC7-D76A-4EEC-9719-7152ECDC829E}" type="datetimeFigureOut">
              <a:rPr lang="en-US" smtClean="0"/>
              <a:t>12/16/2014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425466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01AFC7-D76A-4EEC-9719-7152ECDC829E}" type="datetimeFigureOut">
              <a:rPr lang="en-US" smtClean="0"/>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1751129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01AFC7-D76A-4EEC-9719-7152ECDC829E}" type="datetimeFigureOut">
              <a:rPr lang="en-US" smtClean="0"/>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8014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1AFC7-D76A-4EEC-9719-7152ECDC829E}" type="datetimeFigureOut">
              <a:rPr lang="en-US" smtClean="0"/>
              <a:t>12/16/2014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6A7C18-0B6C-486F-ACEB-9A2D7439AB0A}" type="slidenum">
              <a:rPr lang="en-US" smtClean="0"/>
              <a:t>‹#›</a:t>
            </a:fld>
            <a:endParaRPr lang="en-US"/>
          </a:p>
        </p:txBody>
      </p:sp>
    </p:spTree>
    <p:extLst>
      <p:ext uri="{BB962C8B-B14F-4D97-AF65-F5344CB8AC3E}">
        <p14:creationId xmlns:p14="http://schemas.microsoft.com/office/powerpoint/2010/main" val="3437624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0"/>
            <a:ext cx="7772400" cy="1470025"/>
          </a:xfrm>
        </p:spPr>
        <p:txBody>
          <a:bodyPr>
            <a:normAutofit fontScale="90000"/>
          </a:bodyPr>
          <a:lstStyle/>
          <a:p>
            <a:r>
              <a:rPr lang="en-US" sz="15000" dirty="0" smtClean="0">
                <a:solidFill>
                  <a:srgbClr val="C00000"/>
                </a:solidFill>
              </a:rPr>
              <a:t>Leap-List</a:t>
            </a:r>
            <a:endParaRPr lang="en-US" sz="15000" dirty="0">
              <a:solidFill>
                <a:srgbClr val="C00000"/>
              </a:solidFill>
            </a:endParaRPr>
          </a:p>
        </p:txBody>
      </p:sp>
    </p:spTree>
    <p:extLst>
      <p:ext uri="{BB962C8B-B14F-4D97-AF65-F5344CB8AC3E}">
        <p14:creationId xmlns:p14="http://schemas.microsoft.com/office/powerpoint/2010/main" val="746705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6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Differences </a:t>
            </a:r>
            <a:r>
              <a:rPr lang="en-US" dirty="0" smtClean="0">
                <a:solidFill>
                  <a:srgbClr val="C00000"/>
                </a:solidFill>
              </a:rPr>
              <a:t>between “C” and “Java”</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Memory handling.</a:t>
            </a:r>
          </a:p>
          <a:p>
            <a:r>
              <a:rPr lang="en-US" dirty="0" smtClean="0"/>
              <a:t>No </a:t>
            </a:r>
            <a:r>
              <a:rPr lang="en-US" dirty="0" err="1" smtClean="0"/>
              <a:t>try,catch</a:t>
            </a:r>
            <a:r>
              <a:rPr lang="en-US" dirty="0" smtClean="0"/>
              <a:t> &amp; finally in C.</a:t>
            </a:r>
          </a:p>
          <a:p>
            <a:r>
              <a:rPr lang="en-US" dirty="0" smtClean="0"/>
              <a:t>STM vs HTM. STM is more robust and flexible to big transactions. HTM is much more efficient.</a:t>
            </a:r>
          </a:p>
          <a:p>
            <a:r>
              <a:rPr lang="en-US" dirty="0" smtClean="0"/>
              <a:t>Thread debugging. </a:t>
            </a:r>
            <a:endParaRPr lang="en-US" dirty="0"/>
          </a:p>
        </p:txBody>
      </p:sp>
    </p:spTree>
    <p:extLst>
      <p:ext uri="{BB962C8B-B14F-4D97-AF65-F5344CB8AC3E}">
        <p14:creationId xmlns:p14="http://schemas.microsoft.com/office/powerpoint/2010/main" val="332743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6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solidFill>
                  <a:srgbClr val="C00000"/>
                </a:solidFill>
              </a:rPr>
              <a:t>Pitfalls</a:t>
            </a:r>
            <a:endParaRPr lang="he-IL" dirty="0">
              <a:solidFill>
                <a:srgbClr val="C00000"/>
              </a:solidFill>
            </a:endParaRPr>
          </a:p>
        </p:txBody>
      </p:sp>
      <p:sp>
        <p:nvSpPr>
          <p:cNvPr id="7" name="Content Placeholder 2"/>
          <p:cNvSpPr>
            <a:spLocks noGrp="1"/>
          </p:cNvSpPr>
          <p:nvPr>
            <p:ph idx="1"/>
          </p:nvPr>
        </p:nvSpPr>
        <p:spPr>
          <a:xfrm>
            <a:off x="457200" y="1600200"/>
            <a:ext cx="8229600" cy="4525963"/>
          </a:xfrm>
        </p:spPr>
        <p:txBody>
          <a:bodyPr/>
          <a:lstStyle/>
          <a:p>
            <a:r>
              <a:rPr lang="en-US" dirty="0" smtClean="0"/>
              <a:t>Memory handling.</a:t>
            </a:r>
          </a:p>
          <a:p>
            <a:r>
              <a:rPr lang="en-US" dirty="0" smtClean="0"/>
              <a:t>No </a:t>
            </a:r>
            <a:r>
              <a:rPr lang="en-US" dirty="0" err="1" smtClean="0"/>
              <a:t>try,catch</a:t>
            </a:r>
            <a:r>
              <a:rPr lang="en-US" dirty="0" smtClean="0"/>
              <a:t> &amp; finally in C.</a:t>
            </a:r>
          </a:p>
          <a:p>
            <a:r>
              <a:rPr lang="en-US" dirty="0" smtClean="0"/>
              <a:t>STM vs HTM. STM is more robust and flexible to big transactions. HTM is much more efficient.</a:t>
            </a:r>
          </a:p>
          <a:p>
            <a:r>
              <a:rPr lang="en-US" dirty="0" smtClean="0"/>
              <a:t>Thread debugging. </a:t>
            </a:r>
            <a:endParaRPr lang="en-US" dirty="0"/>
          </a:p>
        </p:txBody>
      </p:sp>
    </p:spTree>
    <p:extLst>
      <p:ext uri="{BB962C8B-B14F-4D97-AF65-F5344CB8AC3E}">
        <p14:creationId xmlns:p14="http://schemas.microsoft.com/office/powerpoint/2010/main" val="172312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6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1143000"/>
          </a:xfrm>
        </p:spPr>
        <p:txBody>
          <a:bodyPr>
            <a:normAutofit fontScale="90000"/>
          </a:bodyPr>
          <a:lstStyle/>
          <a:p>
            <a:r>
              <a:rPr lang="en-US" dirty="0" smtClean="0">
                <a:solidFill>
                  <a:srgbClr val="C00000"/>
                </a:solidFill>
              </a:rPr>
              <a:t>Efficiency VS. Coding Difficulties - Java </a:t>
            </a:r>
            <a:endParaRPr lang="he-IL" dirty="0">
              <a:solidFill>
                <a:srgbClr val="C00000"/>
              </a:solidFill>
            </a:endParaRPr>
          </a:p>
        </p:txBody>
      </p:sp>
      <p:sp>
        <p:nvSpPr>
          <p:cNvPr id="8" name="Content Placeholder 2"/>
          <p:cNvSpPr>
            <a:spLocks noGrp="1"/>
          </p:cNvSpPr>
          <p:nvPr>
            <p:ph idx="1"/>
          </p:nvPr>
        </p:nvSpPr>
        <p:spPr>
          <a:xfrm>
            <a:off x="457200" y="1600200"/>
            <a:ext cx="8229600" cy="4525963"/>
          </a:xfrm>
        </p:spPr>
        <p:txBody>
          <a:bodyPr>
            <a:normAutofit fontScale="92500" lnSpcReduction="10000"/>
          </a:bodyPr>
          <a:lstStyle/>
          <a:p>
            <a:r>
              <a:rPr lang="en-US" dirty="0"/>
              <a:t>T</a:t>
            </a:r>
            <a:r>
              <a:rPr lang="en-US" dirty="0" smtClean="0"/>
              <a:t>he transaction memory implementations had  an overhead of creating the </a:t>
            </a:r>
            <a:r>
              <a:rPr lang="en-US" dirty="0" err="1" smtClean="0"/>
              <a:t>updateLT</a:t>
            </a:r>
            <a:r>
              <a:rPr lang="en-US" dirty="0" smtClean="0"/>
              <a:t>/</a:t>
            </a:r>
            <a:r>
              <a:rPr lang="en-US" dirty="0" err="1" smtClean="0"/>
              <a:t>removeLT</a:t>
            </a:r>
            <a:r>
              <a:rPr lang="en-US" dirty="0" smtClean="0"/>
              <a:t> functions. It had good results when the modify part in the application was small. When the modify part was much bigger, transaction had worse results than the global lock.</a:t>
            </a:r>
          </a:p>
          <a:p>
            <a:r>
              <a:rPr lang="en-US" dirty="0" smtClean="0"/>
              <a:t>Global lock was the easiest to implement.</a:t>
            </a:r>
          </a:p>
          <a:p>
            <a:r>
              <a:rPr lang="en-US" dirty="0" smtClean="0"/>
              <a:t>Grained lock was the hardest to implement and seems to have the best results ( or similar to transaction when modification part is small).</a:t>
            </a:r>
            <a:endParaRPr lang="he-IL" dirty="0"/>
          </a:p>
        </p:txBody>
      </p:sp>
    </p:spTree>
    <p:extLst>
      <p:ext uri="{BB962C8B-B14F-4D97-AF65-F5344CB8AC3E}">
        <p14:creationId xmlns:p14="http://schemas.microsoft.com/office/powerpoint/2010/main" val="77766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6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1143000"/>
          </a:xfrm>
        </p:spPr>
        <p:txBody>
          <a:bodyPr>
            <a:normAutofit fontScale="90000"/>
          </a:bodyPr>
          <a:lstStyle/>
          <a:p>
            <a:r>
              <a:rPr lang="en-US" dirty="0" smtClean="0">
                <a:solidFill>
                  <a:srgbClr val="C00000"/>
                </a:solidFill>
              </a:rPr>
              <a:t>Efficiency VS. Coding Difficulties - Java </a:t>
            </a:r>
            <a:endParaRPr lang="he-IL" dirty="0">
              <a:solidFill>
                <a:srgbClr val="C00000"/>
              </a:solidFill>
            </a:endParaRPr>
          </a:p>
        </p:txBody>
      </p:sp>
      <p:sp>
        <p:nvSpPr>
          <p:cNvPr id="5" name="Content Placeholder 2"/>
          <p:cNvSpPr>
            <a:spLocks noGrp="1"/>
          </p:cNvSpPr>
          <p:nvPr>
            <p:ph idx="1"/>
          </p:nvPr>
        </p:nvSpPr>
        <p:spPr>
          <a:xfrm>
            <a:off x="457200" y="1600200"/>
            <a:ext cx="8229600" cy="4525963"/>
          </a:xfrm>
        </p:spPr>
        <p:txBody>
          <a:bodyPr>
            <a:normAutofit fontScale="92500"/>
          </a:bodyPr>
          <a:lstStyle/>
          <a:p>
            <a:r>
              <a:rPr lang="en-US" dirty="0"/>
              <a:t>The transaction memory implementations </a:t>
            </a:r>
            <a:r>
              <a:rPr lang="en-US" dirty="0" smtClean="0"/>
              <a:t>were given in STM form.</a:t>
            </a:r>
          </a:p>
          <a:p>
            <a:r>
              <a:rPr lang="en-US" dirty="0" smtClean="0"/>
              <a:t>Changing it to HTM was fairly simple. But, the given implementation didn’t work because its transaction part was too big for an hardware transaction to handle.</a:t>
            </a:r>
          </a:p>
          <a:p>
            <a:r>
              <a:rPr lang="en-US" dirty="0" smtClean="0"/>
              <a:t>Grained lock was the hardest to implement, and it seems to be running better than global lock and worse that the transactions implementations. </a:t>
            </a:r>
          </a:p>
          <a:p>
            <a:pPr marL="0" indent="0">
              <a:buNone/>
            </a:pPr>
            <a:endParaRPr lang="he-IL" dirty="0"/>
          </a:p>
        </p:txBody>
      </p:sp>
    </p:spTree>
    <p:extLst>
      <p:ext uri="{BB962C8B-B14F-4D97-AF65-F5344CB8AC3E}">
        <p14:creationId xmlns:p14="http://schemas.microsoft.com/office/powerpoint/2010/main" val="266686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2460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What is a Leap-List</a:t>
            </a:r>
            <a:endParaRPr lang="en-US" dirty="0">
              <a:solidFill>
                <a:srgbClr val="C00000"/>
              </a:solidFill>
            </a:endParaRPr>
          </a:p>
        </p:txBody>
      </p:sp>
      <p:sp>
        <p:nvSpPr>
          <p:cNvPr id="3" name="Content Placeholder 2"/>
          <p:cNvSpPr>
            <a:spLocks noGrp="1"/>
          </p:cNvSpPr>
          <p:nvPr>
            <p:ph idx="1"/>
          </p:nvPr>
        </p:nvSpPr>
        <p:spPr>
          <a:xfrm>
            <a:off x="457200" y="1600201"/>
            <a:ext cx="8229600" cy="1905000"/>
          </a:xfrm>
        </p:spPr>
        <p:txBody>
          <a:bodyPr>
            <a:normAutofit fontScale="92500" lnSpcReduction="20000"/>
          </a:bodyPr>
          <a:lstStyle/>
          <a:p>
            <a:r>
              <a:rPr lang="en-US" dirty="0" smtClean="0"/>
              <a:t>It’s basically a skip list which has a set of key-value pairs in each node. </a:t>
            </a:r>
          </a:p>
          <a:p>
            <a:r>
              <a:rPr lang="en-US" dirty="0" smtClean="0"/>
              <a:t>What’s a skip list?</a:t>
            </a:r>
          </a:p>
          <a:p>
            <a:r>
              <a:rPr lang="en-US" dirty="0" smtClean="0"/>
              <a:t>Our data structure is base on a set of n Leap-Lists. </a:t>
            </a:r>
          </a:p>
          <a:p>
            <a:endParaRPr lang="en-US" dirty="0"/>
          </a:p>
        </p:txBody>
      </p:sp>
      <p:pic>
        <p:nvPicPr>
          <p:cNvPr id="2050" name="Picture 2" descr="Skip list.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844" y="4038600"/>
            <a:ext cx="7813956"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2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5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376487"/>
            <a:ext cx="9144000" cy="4590143"/>
          </a:xfrm>
          <a:prstGeom prst="rect">
            <a:avLst/>
          </a:prstGeom>
        </p:spPr>
      </p:pic>
      <p:sp>
        <p:nvSpPr>
          <p:cNvPr id="5" name="Title 1"/>
          <p:cNvSpPr>
            <a:spLocks noGrp="1"/>
          </p:cNvSpPr>
          <p:nvPr>
            <p:ph type="title"/>
          </p:nvPr>
        </p:nvSpPr>
        <p:spPr>
          <a:xfrm>
            <a:off x="228600" y="228600"/>
            <a:ext cx="8229600" cy="1143000"/>
          </a:xfrm>
        </p:spPr>
        <p:txBody>
          <a:bodyPr/>
          <a:lstStyle/>
          <a:p>
            <a:r>
              <a:rPr lang="en-US" dirty="0" smtClean="0">
                <a:solidFill>
                  <a:srgbClr val="C00000"/>
                </a:solidFill>
              </a:rPr>
              <a:t>Leap-Node</a:t>
            </a:r>
            <a:endParaRPr lang="en-US" dirty="0">
              <a:solidFill>
                <a:srgbClr val="C00000"/>
              </a:solidFill>
            </a:endParaRPr>
          </a:p>
        </p:txBody>
      </p:sp>
    </p:spTree>
    <p:extLst>
      <p:ext uri="{BB962C8B-B14F-4D97-AF65-F5344CB8AC3E}">
        <p14:creationId xmlns:p14="http://schemas.microsoft.com/office/powerpoint/2010/main" val="1977238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37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143000"/>
          </a:xfrm>
        </p:spPr>
        <p:txBody>
          <a:bodyPr/>
          <a:lstStyle/>
          <a:p>
            <a:r>
              <a:rPr lang="en-US" dirty="0" smtClean="0">
                <a:solidFill>
                  <a:srgbClr val="C00000"/>
                </a:solidFill>
              </a:rPr>
              <a:t>API</a:t>
            </a:r>
            <a:endParaRPr lang="en-US" dirty="0">
              <a:solidFill>
                <a:srgbClr val="C00000"/>
              </a:solidFill>
            </a:endParaRPr>
          </a:p>
        </p:txBody>
      </p:sp>
      <p:sp>
        <p:nvSpPr>
          <p:cNvPr id="3" name="Content Placeholder 2"/>
          <p:cNvSpPr>
            <a:spLocks noGrp="1"/>
          </p:cNvSpPr>
          <p:nvPr>
            <p:ph idx="1"/>
          </p:nvPr>
        </p:nvSpPr>
        <p:spPr>
          <a:xfrm>
            <a:off x="457200" y="838200"/>
            <a:ext cx="8229600" cy="4906963"/>
          </a:xfrm>
        </p:spPr>
        <p:txBody>
          <a:bodyPr>
            <a:normAutofit fontScale="85000" lnSpcReduction="20000"/>
          </a:bodyPr>
          <a:lstStyle/>
          <a:p>
            <a:r>
              <a:rPr lang="en-US" b="1" dirty="0" smtClean="0"/>
              <a:t>Lookup</a:t>
            </a:r>
          </a:p>
          <a:p>
            <a:pPr lvl="1"/>
            <a:r>
              <a:rPr lang="en-US" dirty="0" smtClean="0"/>
              <a:t>Gets a list, and a key. </a:t>
            </a:r>
          </a:p>
          <a:p>
            <a:pPr lvl="1"/>
            <a:r>
              <a:rPr lang="en-US" dirty="0" smtClean="0"/>
              <a:t>Returns the value associated with the key.</a:t>
            </a:r>
          </a:p>
          <a:p>
            <a:r>
              <a:rPr lang="en-US" b="1" dirty="0" smtClean="0"/>
              <a:t>Range Query </a:t>
            </a:r>
          </a:p>
          <a:p>
            <a:pPr lvl="1"/>
            <a:r>
              <a:rPr lang="en-US" dirty="0" smtClean="0"/>
              <a:t>Gets a list, low key and a high key.</a:t>
            </a:r>
          </a:p>
          <a:p>
            <a:pPr lvl="1"/>
            <a:r>
              <a:rPr lang="en-US" dirty="0" smtClean="0"/>
              <a:t>Returns an array of the values associated with the existing keys within the given range.</a:t>
            </a:r>
          </a:p>
          <a:p>
            <a:r>
              <a:rPr lang="en-US" b="1" dirty="0" smtClean="0"/>
              <a:t>Update</a:t>
            </a:r>
          </a:p>
          <a:p>
            <a:pPr lvl="1"/>
            <a:r>
              <a:rPr lang="en-US" dirty="0"/>
              <a:t> </a:t>
            </a:r>
            <a:r>
              <a:rPr lang="en-US" dirty="0" smtClean="0"/>
              <a:t>Gets a set of lists, key-value pairs.</a:t>
            </a:r>
          </a:p>
          <a:p>
            <a:pPr lvl="1"/>
            <a:r>
              <a:rPr lang="en-US" dirty="0" smtClean="0"/>
              <a:t>Updates/Inserts any key-value pair to their associated list.</a:t>
            </a:r>
          </a:p>
          <a:p>
            <a:r>
              <a:rPr lang="en-US" b="1" dirty="0" smtClean="0"/>
              <a:t>Remove</a:t>
            </a:r>
          </a:p>
          <a:p>
            <a:pPr lvl="1"/>
            <a:r>
              <a:rPr lang="en-US" dirty="0" smtClean="0"/>
              <a:t> Gets a set of lists, key-value pairs.</a:t>
            </a:r>
          </a:p>
          <a:p>
            <a:pPr lvl="1"/>
            <a:r>
              <a:rPr lang="en-US" dirty="0" smtClean="0"/>
              <a:t>Removes the key-value pairs associated with the given list.</a:t>
            </a:r>
          </a:p>
          <a:p>
            <a:endParaRPr lang="en-US" dirty="0" smtClean="0"/>
          </a:p>
          <a:p>
            <a:endParaRPr lang="en-US" dirty="0" smtClean="0"/>
          </a:p>
          <a:p>
            <a:pPr lvl="1"/>
            <a:endParaRPr lang="en-US" dirty="0" smtClean="0"/>
          </a:p>
        </p:txBody>
      </p:sp>
    </p:spTree>
    <p:extLst>
      <p:ext uri="{BB962C8B-B14F-4D97-AF65-F5344CB8AC3E}">
        <p14:creationId xmlns:p14="http://schemas.microsoft.com/office/powerpoint/2010/main" val="2274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37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45216" y="1128954"/>
            <a:ext cx="8118138" cy="3483768"/>
          </a:xfrm>
          <a:prstGeom prst="rect">
            <a:avLst/>
          </a:prstGeom>
        </p:spPr>
      </p:pic>
      <p:sp>
        <p:nvSpPr>
          <p:cNvPr id="2" name="Title 1"/>
          <p:cNvSpPr>
            <a:spLocks noGrp="1"/>
          </p:cNvSpPr>
          <p:nvPr>
            <p:ph type="title"/>
          </p:nvPr>
        </p:nvSpPr>
        <p:spPr>
          <a:xfrm>
            <a:off x="433754" y="-14046"/>
            <a:ext cx="8229600" cy="1143000"/>
          </a:xfrm>
        </p:spPr>
        <p:txBody>
          <a:bodyPr/>
          <a:lstStyle/>
          <a:p>
            <a:r>
              <a:rPr lang="en-US" dirty="0" err="1" smtClean="0">
                <a:solidFill>
                  <a:srgbClr val="C00000"/>
                </a:solidFill>
              </a:rPr>
              <a:t>SearchPredecessor</a:t>
            </a:r>
            <a:r>
              <a:rPr lang="en-US" dirty="0" smtClean="0">
                <a:solidFill>
                  <a:srgbClr val="C00000"/>
                </a:solidFill>
              </a:rPr>
              <a:t>(</a:t>
            </a:r>
            <a:r>
              <a:rPr lang="en-US" dirty="0" err="1" smtClean="0">
                <a:solidFill>
                  <a:srgbClr val="C00000"/>
                </a:solidFill>
              </a:rPr>
              <a:t>key,pa</a:t>
            </a:r>
            <a:r>
              <a:rPr lang="en-US" dirty="0" smtClean="0">
                <a:solidFill>
                  <a:srgbClr val="C00000"/>
                </a:solidFill>
              </a:rPr>
              <a:t>[],</a:t>
            </a:r>
            <a:r>
              <a:rPr lang="en-US" dirty="0" err="1" smtClean="0">
                <a:solidFill>
                  <a:srgbClr val="C00000"/>
                </a:solidFill>
              </a:rPr>
              <a:t>na</a:t>
            </a:r>
            <a:r>
              <a:rPr lang="en-US" dirty="0" smtClean="0">
                <a:solidFill>
                  <a:srgbClr val="C00000"/>
                </a:solidFill>
              </a:rPr>
              <a:t>[])</a:t>
            </a:r>
            <a:endParaRPr lang="en-US" dirty="0">
              <a:solidFill>
                <a:srgbClr val="C00000"/>
              </a:solidFill>
            </a:endParaRPr>
          </a:p>
        </p:txBody>
      </p:sp>
      <p:sp>
        <p:nvSpPr>
          <p:cNvPr id="5" name="Content Placeholder 2"/>
          <p:cNvSpPr txBox="1">
            <a:spLocks/>
          </p:cNvSpPr>
          <p:nvPr/>
        </p:nvSpPr>
        <p:spPr>
          <a:xfrm>
            <a:off x="433754" y="4624754"/>
            <a:ext cx="8182947" cy="2209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Returns the node containing the desired key.</a:t>
            </a:r>
          </a:p>
          <a:p>
            <a:r>
              <a:rPr lang="en-US" dirty="0" smtClean="0"/>
              <a:t>Changes the given predecessor and successor arrays.</a:t>
            </a:r>
            <a:endParaRPr lang="en-US" dirty="0"/>
          </a:p>
        </p:txBody>
      </p:sp>
    </p:spTree>
    <p:extLst>
      <p:ext uri="{BB962C8B-B14F-4D97-AF65-F5344CB8AC3E}">
        <p14:creationId xmlns:p14="http://schemas.microsoft.com/office/powerpoint/2010/main" val="1748038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37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stretch>
            <a:fillRect/>
          </a:stretch>
        </p:blipFill>
        <p:spPr>
          <a:xfrm>
            <a:off x="838200" y="0"/>
            <a:ext cx="6934200" cy="2975700"/>
          </a:xfrm>
          <a:prstGeom prst="rect">
            <a:avLst/>
          </a:prstGeom>
        </p:spPr>
      </p:pic>
      <p:sp>
        <p:nvSpPr>
          <p:cNvPr id="3" name="Content Placeholder 2"/>
          <p:cNvSpPr>
            <a:spLocks noGrp="1"/>
          </p:cNvSpPr>
          <p:nvPr>
            <p:ph idx="1"/>
          </p:nvPr>
        </p:nvSpPr>
        <p:spPr>
          <a:xfrm>
            <a:off x="457200" y="3707536"/>
            <a:ext cx="8182947" cy="3150464"/>
          </a:xfrm>
        </p:spPr>
        <p:txBody>
          <a:bodyPr/>
          <a:lstStyle/>
          <a:p>
            <a:r>
              <a:rPr lang="en-US" dirty="0"/>
              <a:t>p</a:t>
            </a:r>
            <a:r>
              <a:rPr lang="en-US" dirty="0" smtClean="0"/>
              <a:t>a[</a:t>
            </a:r>
            <a:r>
              <a:rPr lang="en-US" dirty="0" err="1" smtClean="0"/>
              <a:t>i</a:t>
            </a:r>
            <a:r>
              <a:rPr lang="en-US" dirty="0" smtClean="0"/>
              <a:t>].next[</a:t>
            </a:r>
            <a:r>
              <a:rPr lang="en-US" dirty="0" err="1" smtClean="0"/>
              <a:t>i</a:t>
            </a:r>
            <a:r>
              <a:rPr lang="en-US" dirty="0" smtClean="0"/>
              <a:t>] -&gt; n (for all indexes up to </a:t>
            </a:r>
            <a:r>
              <a:rPr lang="en-US" dirty="0" err="1" smtClean="0"/>
              <a:t>n.level</a:t>
            </a:r>
            <a:r>
              <a:rPr lang="en-US" dirty="0" smtClean="0"/>
              <a:t>)</a:t>
            </a:r>
          </a:p>
          <a:p>
            <a:r>
              <a:rPr lang="en-US" dirty="0" err="1" smtClean="0"/>
              <a:t>na</a:t>
            </a:r>
            <a:r>
              <a:rPr lang="en-US" dirty="0" smtClean="0"/>
              <a:t>[</a:t>
            </a:r>
            <a:r>
              <a:rPr lang="en-US" dirty="0" err="1" smtClean="0"/>
              <a:t>i</a:t>
            </a:r>
            <a:r>
              <a:rPr lang="en-US" dirty="0" smtClean="0"/>
              <a:t>] = pa[</a:t>
            </a:r>
            <a:r>
              <a:rPr lang="en-US" dirty="0" err="1" smtClean="0"/>
              <a:t>i</a:t>
            </a:r>
            <a:r>
              <a:rPr lang="en-US" dirty="0" smtClean="0"/>
              <a:t>].next[</a:t>
            </a:r>
            <a:r>
              <a:rPr lang="en-US" dirty="0" err="1" smtClean="0"/>
              <a:t>i</a:t>
            </a:r>
            <a:r>
              <a:rPr lang="en-US" dirty="0" smtClean="0"/>
              <a:t>].</a:t>
            </a:r>
          </a:p>
          <a:p>
            <a:r>
              <a:rPr lang="en-US" dirty="0" smtClean="0"/>
              <a:t>n </a:t>
            </a:r>
            <a:r>
              <a:rPr lang="en-US" dirty="0"/>
              <a:t>= </a:t>
            </a:r>
            <a:r>
              <a:rPr lang="en-US" dirty="0" err="1"/>
              <a:t>na</a:t>
            </a:r>
            <a:r>
              <a:rPr lang="en-US" dirty="0"/>
              <a:t>[0] </a:t>
            </a:r>
            <a:endParaRPr lang="en-US" dirty="0"/>
          </a:p>
        </p:txBody>
      </p:sp>
    </p:spTree>
    <p:extLst>
      <p:ext uri="{BB962C8B-B14F-4D97-AF65-F5344CB8AC3E}">
        <p14:creationId xmlns:p14="http://schemas.microsoft.com/office/powerpoint/2010/main" val="2199045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5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Differences between global lock and fine grained lock</a:t>
            </a:r>
            <a:endParaRPr lang="en-US"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t>The fine grained implementation is base on the “lazy skip list” </a:t>
            </a:r>
            <a:r>
              <a:rPr lang="en-US" dirty="0" err="1" smtClean="0"/>
              <a:t>algorithem</a:t>
            </a:r>
            <a:r>
              <a:rPr lang="en-US" dirty="0" smtClean="0"/>
              <a:t>.</a:t>
            </a:r>
          </a:p>
          <a:p>
            <a:r>
              <a:rPr lang="en-US" dirty="0" smtClean="0"/>
              <a:t>In </a:t>
            </a:r>
            <a:r>
              <a:rPr lang="en-US" dirty="0" smtClean="0"/>
              <a:t>the grained locking mechanism the locks move from the API functions to the individual nodes themselves.</a:t>
            </a:r>
          </a:p>
          <a:p>
            <a:r>
              <a:rPr lang="en-US" dirty="0" smtClean="0"/>
              <a:t>Only the nodes that </a:t>
            </a:r>
            <a:r>
              <a:rPr lang="en-US" dirty="0" smtClean="0"/>
              <a:t>are changed </a:t>
            </a:r>
            <a:r>
              <a:rPr lang="en-US" dirty="0" smtClean="0"/>
              <a:t>(by the update or remove functions) </a:t>
            </a:r>
            <a:r>
              <a:rPr lang="en-US" dirty="0" smtClean="0"/>
              <a:t>and their predecessors are </a:t>
            </a:r>
            <a:r>
              <a:rPr lang="en-US" dirty="0" smtClean="0"/>
              <a:t>actually locked.</a:t>
            </a:r>
          </a:p>
          <a:p>
            <a:r>
              <a:rPr lang="en-US" dirty="0" smtClean="0"/>
              <a:t>The lookup functions checks the “live” fields instead of using </a:t>
            </a:r>
            <a:r>
              <a:rPr lang="en-US" dirty="0" smtClean="0"/>
              <a:t>locks</a:t>
            </a:r>
            <a:r>
              <a:rPr lang="en-US" dirty="0"/>
              <a:t>.</a:t>
            </a:r>
            <a:endParaRPr lang="en-US" dirty="0" smtClean="0"/>
          </a:p>
        </p:txBody>
      </p:sp>
    </p:spTree>
    <p:extLst>
      <p:ext uri="{BB962C8B-B14F-4D97-AF65-F5344CB8AC3E}">
        <p14:creationId xmlns:p14="http://schemas.microsoft.com/office/powerpoint/2010/main" val="92929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5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Transactional Memory </a:t>
            </a:r>
            <a:br>
              <a:rPr lang="en-US" dirty="0" smtClean="0">
                <a:solidFill>
                  <a:srgbClr val="C00000"/>
                </a:solidFill>
              </a:rPr>
            </a:br>
            <a:r>
              <a:rPr lang="en-US" dirty="0" smtClean="0">
                <a:solidFill>
                  <a:srgbClr val="C00000"/>
                </a:solidFill>
              </a:rPr>
              <a:t>implementation</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In this implementation two more atomic utility functions are added to the update and remove actions: </a:t>
            </a:r>
            <a:r>
              <a:rPr lang="en-US" dirty="0" err="1" smtClean="0"/>
              <a:t>updateLT</a:t>
            </a:r>
            <a:r>
              <a:rPr lang="en-US" dirty="0" smtClean="0"/>
              <a:t> and </a:t>
            </a:r>
            <a:r>
              <a:rPr lang="en-US" dirty="0" err="1" smtClean="0"/>
              <a:t>removeLT</a:t>
            </a:r>
            <a:r>
              <a:rPr lang="en-US" dirty="0" smtClean="0"/>
              <a:t>.</a:t>
            </a:r>
          </a:p>
          <a:p>
            <a:r>
              <a:rPr lang="en-US" dirty="0" smtClean="0"/>
              <a:t>These functions check if “our” nodes are marked as going through changes by another thread. If these nodes are marked the function fails and tries again, if not it marks them itself.</a:t>
            </a:r>
          </a:p>
          <a:p>
            <a:endParaRPr lang="en-US" dirty="0"/>
          </a:p>
        </p:txBody>
      </p:sp>
    </p:spTree>
    <p:extLst>
      <p:ext uri="{BB962C8B-B14F-4D97-AF65-F5344CB8AC3E}">
        <p14:creationId xmlns:p14="http://schemas.microsoft.com/office/powerpoint/2010/main" val="415882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6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Our </a:t>
            </a:r>
            <a:r>
              <a:rPr lang="en-US" dirty="0" smtClean="0">
                <a:solidFill>
                  <a:srgbClr val="C00000"/>
                </a:solidFill>
              </a:rPr>
              <a:t>improvement</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In the transactional code we received, if the atomic action fails than the update/remove actions starts allover again for the Leap-Lists in the array.</a:t>
            </a:r>
          </a:p>
          <a:p>
            <a:r>
              <a:rPr lang="en-US" dirty="0" smtClean="0"/>
              <a:t>In our implementation the action is retried only for the problematic list itself.</a:t>
            </a:r>
          </a:p>
          <a:p>
            <a:r>
              <a:rPr lang="en-US" dirty="0" smtClean="0"/>
              <a:t>In the “c” module </a:t>
            </a:r>
            <a:r>
              <a:rPr lang="en-US" dirty="0" smtClean="0"/>
              <a:t>the hardware </a:t>
            </a:r>
            <a:r>
              <a:rPr lang="en-US" dirty="0" smtClean="0"/>
              <a:t>transactional code didn’t work before improvement.</a:t>
            </a:r>
            <a:endParaRPr lang="en-US" dirty="0"/>
          </a:p>
        </p:txBody>
      </p:sp>
    </p:spTree>
    <p:extLst>
      <p:ext uri="{BB962C8B-B14F-4D97-AF65-F5344CB8AC3E}">
        <p14:creationId xmlns:p14="http://schemas.microsoft.com/office/powerpoint/2010/main" val="359531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TotalTime>
  <Words>639</Words>
  <Application>Microsoft Office PowerPoint</Application>
  <PresentationFormat>On-screen Show (4:3)</PresentationFormat>
  <Paragraphs>60</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Leap-List</vt:lpstr>
      <vt:lpstr>What is a Leap-List</vt:lpstr>
      <vt:lpstr>Leap-Node</vt:lpstr>
      <vt:lpstr>API</vt:lpstr>
      <vt:lpstr>SearchPredecessor(key,pa[],na[])</vt:lpstr>
      <vt:lpstr>PowerPoint Presentation</vt:lpstr>
      <vt:lpstr>Differences between global lock and fine grained lock</vt:lpstr>
      <vt:lpstr>Transactional Memory  implementation</vt:lpstr>
      <vt:lpstr>Our improvement</vt:lpstr>
      <vt:lpstr>Differences between “C” and “Java”</vt:lpstr>
      <vt:lpstr>Pitfalls</vt:lpstr>
      <vt:lpstr>Efficiency VS. Coding Difficulties - Java </vt:lpstr>
      <vt:lpstr>Efficiency VS. Coding Difficulties - Java </vt:lpstr>
      <vt:lpstr>PowerPoint Presentation</vt:lpstr>
    </vt:vector>
  </TitlesOfParts>
  <Company>DSP Group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Merian</dc:creator>
  <cp:lastModifiedBy>שי פלד</cp:lastModifiedBy>
  <cp:revision>40</cp:revision>
  <dcterms:created xsi:type="dcterms:W3CDTF">2014-12-16T12:07:56Z</dcterms:created>
  <dcterms:modified xsi:type="dcterms:W3CDTF">2014-12-16T18:47:32Z</dcterms:modified>
</cp:coreProperties>
</file>