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4"/>
  </p:normalViewPr>
  <p:slideViewPr>
    <p:cSldViewPr>
      <p:cViewPr varScale="1">
        <p:scale>
          <a:sx n="94" d="100"/>
          <a:sy n="94" d="100"/>
        </p:scale>
        <p:origin x="162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2.wmf"/><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5" Type="http://schemas.openxmlformats.org/officeDocument/2006/relationships/image" Target="../media/image38.wmf"/><Relationship Id="rId4" Type="http://schemas.openxmlformats.org/officeDocument/2006/relationships/image" Target="../media/image37.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37.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A87AF8CC-0956-49F3-AF70-30966D17C0A3}" type="datetimeFigureOut">
              <a:rPr lang="he-IL" smtClean="0"/>
              <a:pPr/>
              <a:t>כ"א/אב/תש"ף</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AECC72A9-02DF-4D5A-999A-5B2E660BD071}" type="slidenum">
              <a:rPr lang="he-IL" smtClean="0"/>
              <a:pPr/>
              <a:t>‹#›</a:t>
            </a:fld>
            <a:endParaRPr lang="he-IL"/>
          </a:p>
        </p:txBody>
      </p:sp>
    </p:spTree>
    <p:extLst>
      <p:ext uri="{BB962C8B-B14F-4D97-AF65-F5344CB8AC3E}">
        <p14:creationId xmlns:p14="http://schemas.microsoft.com/office/powerpoint/2010/main" val="395568314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37E5E06-99A5-4861-A2BC-3E682D88673E}" type="datetime1">
              <a:rPr lang="en-US" smtClean="0"/>
              <a:pPr/>
              <a:t>8/11/20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4778F9-0F76-45C9-8614-530933C2E395}" type="datetime1">
              <a:rPr lang="en-US" smtClean="0"/>
              <a:pPr/>
              <a:t>8/11/20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DFACD2-F757-418F-B7C0-751F7B71AEBD}" type="datetime1">
              <a:rPr lang="en-US" smtClean="0"/>
              <a:pPr/>
              <a:t>8/11/20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683446-0E9E-49DD-8948-63ED9B94BC68}" type="datetime1">
              <a:rPr lang="en-US" smtClean="0"/>
              <a:pPr/>
              <a:t>8/11/20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1A5A77-7653-420D-9008-E923585A91BE}" type="datetime1">
              <a:rPr lang="en-US" smtClean="0"/>
              <a:pPr/>
              <a:t>8/11/20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1D673D-3797-4EDF-9A37-9EA3970FA0D4}" type="datetime1">
              <a:rPr lang="en-US" smtClean="0"/>
              <a:pPr/>
              <a:t>8/11/20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66ED05-DB3B-4B03-BB3A-62A89747A997}" type="datetime1">
              <a:rPr lang="en-US" smtClean="0"/>
              <a:pPr/>
              <a:t>8/11/20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7389B5-DFCF-4FEE-A5F1-3C749D9559AD}" type="datetime1">
              <a:rPr lang="en-US" smtClean="0"/>
              <a:pPr/>
              <a:t>8/11/20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DB3F2E-61D5-423B-AA02-7D667ECE377E}" type="datetime1">
              <a:rPr lang="en-US" smtClean="0"/>
              <a:pPr/>
              <a:t>8/11/20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D82CCD-3737-4268-B39A-A9F892E91F24}" type="datetime1">
              <a:rPr lang="en-US" smtClean="0"/>
              <a:pPr/>
              <a:t>8/11/20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B8A086-1749-4A38-9103-51C744BD3F89}" type="datetime1">
              <a:rPr lang="en-US" smtClean="0"/>
              <a:pPr/>
              <a:t>8/11/20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7C69D1-D661-49CB-A385-9F7F262E609D}" type="datetime1">
              <a:rPr lang="en-US" smtClean="0"/>
              <a:pPr/>
              <a:t>8/11/20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0.wmf"/><Relationship Id="rId5" Type="http://schemas.openxmlformats.org/officeDocument/2006/relationships/oleObject" Target="../embeddings/oleObject11.bin"/><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4.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1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15.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15.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1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15.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15.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15.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16.wmf"/><Relationship Id="rId5" Type="http://schemas.openxmlformats.org/officeDocument/2006/relationships/oleObject" Target="../embeddings/oleObject26.bin"/><Relationship Id="rId4" Type="http://schemas.openxmlformats.org/officeDocument/2006/relationships/image" Target="../media/image15.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7.wmf"/><Relationship Id="rId5" Type="http://schemas.openxmlformats.org/officeDocument/2006/relationships/oleObject" Target="../embeddings/oleObject28.bin"/><Relationship Id="rId4" Type="http://schemas.openxmlformats.org/officeDocument/2006/relationships/image" Target="../media/image15.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17.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18.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19.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21.wmf"/><Relationship Id="rId5" Type="http://schemas.openxmlformats.org/officeDocument/2006/relationships/oleObject" Target="../embeddings/oleObject33.bin"/><Relationship Id="rId4" Type="http://schemas.openxmlformats.org/officeDocument/2006/relationships/image" Target="../media/image20.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23.wmf"/><Relationship Id="rId5" Type="http://schemas.openxmlformats.org/officeDocument/2006/relationships/oleObject" Target="../embeddings/oleObject35.bin"/><Relationship Id="rId4" Type="http://schemas.openxmlformats.org/officeDocument/2006/relationships/image" Target="../media/image22.wmf"/></Relationships>
</file>

<file path=ppt/slides/_rels/slide36.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22.wmf"/><Relationship Id="rId5" Type="http://schemas.openxmlformats.org/officeDocument/2006/relationships/oleObject" Target="../embeddings/oleObject38.bin"/><Relationship Id="rId4" Type="http://schemas.openxmlformats.org/officeDocument/2006/relationships/image" Target="../media/image25.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27.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29.wmf"/><Relationship Id="rId5" Type="http://schemas.openxmlformats.org/officeDocument/2006/relationships/oleObject" Target="../embeddings/oleObject42.bin"/><Relationship Id="rId4" Type="http://schemas.openxmlformats.org/officeDocument/2006/relationships/image" Target="../media/image28.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31.wmf"/><Relationship Id="rId5" Type="http://schemas.openxmlformats.org/officeDocument/2006/relationships/oleObject" Target="../embeddings/oleObject44.bin"/><Relationship Id="rId4" Type="http://schemas.openxmlformats.org/officeDocument/2006/relationships/image" Target="../media/image30.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32.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34.vml"/><Relationship Id="rId4" Type="http://schemas.openxmlformats.org/officeDocument/2006/relationships/image" Target="../media/image15.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35.vml"/><Relationship Id="rId4" Type="http://schemas.openxmlformats.org/officeDocument/2006/relationships/image" Target="../media/image33.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38.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35.w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51.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37.vml"/><Relationship Id="rId4" Type="http://schemas.openxmlformats.org/officeDocument/2006/relationships/image" Target="../media/image39.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38.vml"/><Relationship Id="rId4" Type="http://schemas.openxmlformats.org/officeDocument/2006/relationships/image" Target="../media/image40.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39.vml"/><Relationship Id="rId4" Type="http://schemas.openxmlformats.org/officeDocument/2006/relationships/image" Target="../media/image41.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42.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43.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44.wmf"/><Relationship Id="rId5" Type="http://schemas.openxmlformats.org/officeDocument/2006/relationships/oleObject" Target="../embeddings/oleObject59.bin"/><Relationship Id="rId4" Type="http://schemas.openxmlformats.org/officeDocument/2006/relationships/image" Target="../media/image37.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46.wmf"/><Relationship Id="rId5" Type="http://schemas.openxmlformats.org/officeDocument/2006/relationships/oleObject" Target="../embeddings/oleObject61.bin"/><Relationship Id="rId4" Type="http://schemas.openxmlformats.org/officeDocument/2006/relationships/image" Target="../media/image45.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48.wmf"/><Relationship Id="rId5" Type="http://schemas.openxmlformats.org/officeDocument/2006/relationships/oleObject" Target="../embeddings/oleObject63.bin"/><Relationship Id="rId4" Type="http://schemas.openxmlformats.org/officeDocument/2006/relationships/image" Target="../media/image47.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49.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51.wmf"/><Relationship Id="rId5" Type="http://schemas.openxmlformats.org/officeDocument/2006/relationships/oleObject" Target="../embeddings/oleObject66.bin"/><Relationship Id="rId4" Type="http://schemas.openxmlformats.org/officeDocument/2006/relationships/image" Target="../media/image50.wmf"/></Relationships>
</file>

<file path=ppt/slides/_rels/slide61.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53.wmf"/><Relationship Id="rId5" Type="http://schemas.openxmlformats.org/officeDocument/2006/relationships/oleObject" Target="../embeddings/oleObject68.bin"/><Relationship Id="rId4" Type="http://schemas.openxmlformats.org/officeDocument/2006/relationships/image" Target="../media/image52.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48.vml"/><Relationship Id="rId4" Type="http://schemas.openxmlformats.org/officeDocument/2006/relationships/image" Target="../media/image55.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49.vml"/><Relationship Id="rId4" Type="http://schemas.openxmlformats.org/officeDocument/2006/relationships/image" Target="../media/image56.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50.vml"/><Relationship Id="rId4" Type="http://schemas.openxmlformats.org/officeDocument/2006/relationships/image" Target="../media/image5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a:solidFill>
                  <a:srgbClr val="002060"/>
                </a:solidFill>
              </a:rPr>
              <a:t>אלגברת יחסים</a:t>
            </a:r>
          </a:p>
        </p:txBody>
      </p:sp>
      <p:sp>
        <p:nvSpPr>
          <p:cNvPr id="3" name="Subtitle 2"/>
          <p:cNvSpPr>
            <a:spLocks noGrp="1"/>
          </p:cNvSpPr>
          <p:nvPr>
            <p:ph type="subTitle" idx="1"/>
          </p:nvPr>
        </p:nvSpPr>
        <p:spPr/>
        <p:txBody>
          <a:bodyPr/>
          <a:lstStyle/>
          <a:p>
            <a:r>
              <a:rPr lang="he-IL" dirty="0"/>
              <a:t>שי תבור</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solidFill>
                  <a:srgbClr val="002060"/>
                </a:solidFill>
              </a:rPr>
              <a:t>בחירה</a:t>
            </a:r>
          </a:p>
        </p:txBody>
      </p:sp>
      <p:sp>
        <p:nvSpPr>
          <p:cNvPr id="3" name="Content Placeholder 2"/>
          <p:cNvSpPr>
            <a:spLocks noGrp="1"/>
          </p:cNvSpPr>
          <p:nvPr>
            <p:ph idx="1"/>
          </p:nvPr>
        </p:nvSpPr>
        <p:spPr>
          <a:xfrm>
            <a:off x="457200" y="1600201"/>
            <a:ext cx="8229600" cy="1981200"/>
          </a:xfrm>
        </p:spPr>
        <p:txBody>
          <a:bodyPr/>
          <a:lstStyle/>
          <a:p>
            <a:pPr algn="r" rtl="1"/>
            <a:r>
              <a:rPr lang="he-IL" dirty="0"/>
              <a:t>השאילתה הבאה מוצאת את פרטי כל הספקים ששמם הוא "דוד":</a:t>
            </a:r>
          </a:p>
          <a:p>
            <a:pPr algn="l">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5" name="Object 4"/>
          <p:cNvGraphicFramePr>
            <a:graphicFrameLocks noChangeAspect="1"/>
          </p:cNvGraphicFramePr>
          <p:nvPr/>
        </p:nvGraphicFramePr>
        <p:xfrm>
          <a:off x="762000" y="2362200"/>
          <a:ext cx="4191000" cy="705028"/>
        </p:xfrm>
        <a:graphic>
          <a:graphicData uri="http://schemas.openxmlformats.org/presentationml/2006/ole">
            <mc:AlternateContent xmlns:mc="http://schemas.openxmlformats.org/markup-compatibility/2006">
              <mc:Choice xmlns:v="urn:schemas-microsoft-com:vml" Requires="v">
                <p:oleObj spid="_x0000_s6151" name="Equation" r:id="rId3" imgW="1358640" imgH="228600" progId="Equation.3">
                  <p:embed/>
                </p:oleObj>
              </mc:Choice>
              <mc:Fallback>
                <p:oleObj name="Equation" r:id="rId3" imgW="135864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362200"/>
                        <a:ext cx="4191000" cy="7050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7170" name="Object 2"/>
          <p:cNvGraphicFramePr>
            <a:graphicFrameLocks noChangeAspect="1"/>
          </p:cNvGraphicFramePr>
          <p:nvPr/>
        </p:nvGraphicFramePr>
        <p:xfrm>
          <a:off x="2362200" y="457200"/>
          <a:ext cx="4191000" cy="704850"/>
        </p:xfrm>
        <a:graphic>
          <a:graphicData uri="http://schemas.openxmlformats.org/presentationml/2006/ole">
            <mc:AlternateContent xmlns:mc="http://schemas.openxmlformats.org/markup-compatibility/2006">
              <mc:Choice xmlns:v="urn:schemas-microsoft-com:vml" Requires="v">
                <p:oleObj spid="_x0000_s7175" name="Equation" r:id="rId3" imgW="1358640" imgH="228600" progId="Equation.3">
                  <p:embed/>
                </p:oleObj>
              </mc:Choice>
              <mc:Fallback>
                <p:oleObj name="Equation" r:id="rId3" imgW="135864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57200"/>
                        <a:ext cx="4191000"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Table 3"/>
          <p:cNvGraphicFramePr>
            <a:graphicFrameLocks noGrp="1"/>
          </p:cNvGraphicFramePr>
          <p:nvPr/>
        </p:nvGraphicFramePr>
        <p:xfrm>
          <a:off x="1600200" y="1600200"/>
          <a:ext cx="6096000" cy="1854200"/>
        </p:xfrm>
        <a:graphic>
          <a:graphicData uri="http://schemas.openxmlformats.org/drawingml/2006/table">
            <a:tbl>
              <a:tblPr rtl="1"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rtl="1"/>
                      <a:r>
                        <a:rPr lang="en-US" dirty="0"/>
                        <a:t>City</a:t>
                      </a:r>
                      <a:endParaRPr lang="he-IL" dirty="0"/>
                    </a:p>
                  </a:txBody>
                  <a:tcPr>
                    <a:solidFill>
                      <a:schemeClr val="bg1">
                        <a:lumMod val="85000"/>
                      </a:schemeClr>
                    </a:solidFill>
                  </a:tcPr>
                </a:tc>
                <a:tc>
                  <a:txBody>
                    <a:bodyPr/>
                    <a:lstStyle/>
                    <a:p>
                      <a:pPr algn="ctr" rtl="1"/>
                      <a:r>
                        <a:rPr lang="en-US" dirty="0" err="1"/>
                        <a:t>Sname</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Tel Aviv</a:t>
                      </a:r>
                      <a:endParaRPr lang="he-IL" dirty="0"/>
                    </a:p>
                  </a:txBody>
                  <a:tcPr/>
                </a:tc>
                <a:tc>
                  <a:txBody>
                    <a:bodyPr/>
                    <a:lstStyle/>
                    <a:p>
                      <a:pPr algn="ctr" rtl="1"/>
                      <a:r>
                        <a:rPr lang="en-US" dirty="0"/>
                        <a:t>David</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1"/>
                  </a:ext>
                </a:extLst>
              </a:tr>
              <a:tr h="370840">
                <a:tc>
                  <a:txBody>
                    <a:bodyPr/>
                    <a:lstStyle/>
                    <a:p>
                      <a:pPr algn="ctr" rtl="1"/>
                      <a:r>
                        <a:rPr lang="en-US" dirty="0"/>
                        <a:t>Ramat </a:t>
                      </a:r>
                      <a:r>
                        <a:rPr lang="en-US" dirty="0" err="1"/>
                        <a:t>Gan</a:t>
                      </a:r>
                      <a:endParaRPr lang="he-IL" dirty="0"/>
                    </a:p>
                  </a:txBody>
                  <a:tcPr/>
                </a:tc>
                <a:tc>
                  <a:txBody>
                    <a:bodyPr/>
                    <a:lstStyle/>
                    <a:p>
                      <a:pPr algn="ctr" rtl="1"/>
                      <a:r>
                        <a:rPr lang="en-US" dirty="0" err="1"/>
                        <a:t>Yossi</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2"/>
                  </a:ext>
                </a:extLst>
              </a:tr>
              <a:tr h="370840">
                <a:tc>
                  <a:txBody>
                    <a:bodyPr/>
                    <a:lstStyle/>
                    <a:p>
                      <a:pPr algn="ctr" rtl="1"/>
                      <a:r>
                        <a:rPr lang="en-US" dirty="0"/>
                        <a:t>Tel Aviv</a:t>
                      </a:r>
                      <a:endParaRPr lang="he-IL" dirty="0"/>
                    </a:p>
                  </a:txBody>
                  <a:tcPr/>
                </a:tc>
                <a:tc>
                  <a:txBody>
                    <a:bodyPr/>
                    <a:lstStyle/>
                    <a:p>
                      <a:pPr algn="ctr" rtl="1"/>
                      <a:r>
                        <a:rPr lang="en-US" dirty="0"/>
                        <a:t>Shimon</a:t>
                      </a:r>
                      <a:endParaRPr lang="he-IL" dirty="0"/>
                    </a:p>
                  </a:txBody>
                  <a:tcPr/>
                </a:tc>
                <a:tc>
                  <a:txBody>
                    <a:bodyPr/>
                    <a:lstStyle/>
                    <a:p>
                      <a:pPr algn="ctr" rtl="1"/>
                      <a:r>
                        <a:rPr lang="en-US" dirty="0"/>
                        <a:t>333</a:t>
                      </a:r>
                      <a:endParaRPr lang="he-IL" dirty="0"/>
                    </a:p>
                  </a:txBody>
                  <a:tcPr/>
                </a:tc>
                <a:extLst>
                  <a:ext uri="{0D108BD9-81ED-4DB2-BD59-A6C34878D82A}">
                    <a16:rowId xmlns:a16="http://schemas.microsoft.com/office/drawing/2014/main" val="10003"/>
                  </a:ext>
                </a:extLst>
              </a:tr>
              <a:tr h="370840">
                <a:tc>
                  <a:txBody>
                    <a:bodyPr/>
                    <a:lstStyle/>
                    <a:p>
                      <a:pPr algn="ctr" rtl="1"/>
                      <a:r>
                        <a:rPr lang="en-US" dirty="0"/>
                        <a:t>Jerusalem</a:t>
                      </a:r>
                      <a:endParaRPr lang="he-IL" dirty="0"/>
                    </a:p>
                  </a:txBody>
                  <a:tcPr/>
                </a:tc>
                <a:tc>
                  <a:txBody>
                    <a:bodyPr/>
                    <a:lstStyle/>
                    <a:p>
                      <a:pPr algn="ctr" rtl="1"/>
                      <a:r>
                        <a:rPr lang="en-US" dirty="0"/>
                        <a:t>David</a:t>
                      </a:r>
                      <a:endParaRPr lang="he-IL" dirty="0"/>
                    </a:p>
                  </a:txBody>
                  <a:tcPr/>
                </a:tc>
                <a:tc>
                  <a:txBody>
                    <a:bodyPr/>
                    <a:lstStyle/>
                    <a:p>
                      <a:pPr algn="ctr" rtl="1"/>
                      <a:r>
                        <a:rPr lang="en-US" dirty="0"/>
                        <a:t>444</a:t>
                      </a:r>
                      <a:endParaRPr lang="he-IL" dirty="0"/>
                    </a:p>
                  </a:txBody>
                  <a:tcPr/>
                </a:tc>
                <a:extLst>
                  <a:ext uri="{0D108BD9-81ED-4DB2-BD59-A6C34878D82A}">
                    <a16:rowId xmlns:a16="http://schemas.microsoft.com/office/drawing/2014/main" val="10004"/>
                  </a:ext>
                </a:extLst>
              </a:tr>
            </a:tbl>
          </a:graphicData>
        </a:graphic>
      </p:graphicFrame>
      <p:sp>
        <p:nvSpPr>
          <p:cNvPr id="5" name="Oval 4"/>
          <p:cNvSpPr/>
          <p:nvPr/>
        </p:nvSpPr>
        <p:spPr>
          <a:xfrm>
            <a:off x="1143000" y="1905000"/>
            <a:ext cx="6934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Oval 5"/>
          <p:cNvSpPr/>
          <p:nvPr/>
        </p:nvSpPr>
        <p:spPr>
          <a:xfrm>
            <a:off x="1143000" y="3048000"/>
            <a:ext cx="6934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7" name="Table 6"/>
          <p:cNvGraphicFramePr>
            <a:graphicFrameLocks noGrp="1"/>
          </p:cNvGraphicFramePr>
          <p:nvPr/>
        </p:nvGraphicFramePr>
        <p:xfrm>
          <a:off x="1676400" y="4572000"/>
          <a:ext cx="6096000" cy="1112520"/>
        </p:xfrm>
        <a:graphic>
          <a:graphicData uri="http://schemas.openxmlformats.org/drawingml/2006/table">
            <a:tbl>
              <a:tblPr rtl="1"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rtl="1"/>
                      <a:r>
                        <a:rPr lang="en-US" dirty="0"/>
                        <a:t>City</a:t>
                      </a:r>
                      <a:endParaRPr lang="he-IL" dirty="0"/>
                    </a:p>
                  </a:txBody>
                  <a:tcPr>
                    <a:solidFill>
                      <a:schemeClr val="bg1">
                        <a:lumMod val="85000"/>
                      </a:schemeClr>
                    </a:solidFill>
                  </a:tcPr>
                </a:tc>
                <a:tc>
                  <a:txBody>
                    <a:bodyPr/>
                    <a:lstStyle/>
                    <a:p>
                      <a:pPr algn="ctr" rtl="1"/>
                      <a:r>
                        <a:rPr lang="en-US" dirty="0" err="1"/>
                        <a:t>Sname</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Tel Aviv</a:t>
                      </a:r>
                      <a:endParaRPr lang="he-IL" dirty="0"/>
                    </a:p>
                  </a:txBody>
                  <a:tcPr/>
                </a:tc>
                <a:tc>
                  <a:txBody>
                    <a:bodyPr/>
                    <a:lstStyle/>
                    <a:p>
                      <a:pPr algn="ctr" rtl="1"/>
                      <a:r>
                        <a:rPr lang="en-US" dirty="0"/>
                        <a:t>David</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1"/>
                  </a:ext>
                </a:extLst>
              </a:tr>
              <a:tr h="370840">
                <a:tc>
                  <a:txBody>
                    <a:bodyPr/>
                    <a:lstStyle/>
                    <a:p>
                      <a:pPr algn="ctr" rtl="1"/>
                      <a:r>
                        <a:rPr lang="en-US" dirty="0"/>
                        <a:t>Jerusalem</a:t>
                      </a:r>
                      <a:endParaRPr lang="he-IL" dirty="0"/>
                    </a:p>
                  </a:txBody>
                  <a:tcPr/>
                </a:tc>
                <a:tc>
                  <a:txBody>
                    <a:bodyPr/>
                    <a:lstStyle/>
                    <a:p>
                      <a:pPr algn="ctr" rtl="1"/>
                      <a:r>
                        <a:rPr lang="en-US" dirty="0"/>
                        <a:t>David</a:t>
                      </a:r>
                      <a:endParaRPr lang="he-IL" dirty="0"/>
                    </a:p>
                  </a:txBody>
                  <a:tcPr/>
                </a:tc>
                <a:tc>
                  <a:txBody>
                    <a:bodyPr/>
                    <a:lstStyle/>
                    <a:p>
                      <a:pPr algn="ctr" rtl="1"/>
                      <a:r>
                        <a:rPr lang="en-US" dirty="0"/>
                        <a:t>444</a:t>
                      </a:r>
                      <a:endParaRPr lang="he-IL" dirty="0"/>
                    </a:p>
                  </a:txBody>
                  <a:tcPr/>
                </a:tc>
                <a:extLst>
                  <a:ext uri="{0D108BD9-81ED-4DB2-BD59-A6C34878D82A}">
                    <a16:rowId xmlns:a16="http://schemas.microsoft.com/office/drawing/2014/main" val="10002"/>
                  </a:ext>
                </a:extLst>
              </a:tr>
            </a:tbl>
          </a:graphicData>
        </a:graphic>
      </p:graphicFrame>
      <p:sp>
        <p:nvSpPr>
          <p:cNvPr id="8" name="Down Arrow 7"/>
          <p:cNvSpPr/>
          <p:nvPr/>
        </p:nvSpPr>
        <p:spPr>
          <a:xfrm>
            <a:off x="4572000" y="3657600"/>
            <a:ext cx="3810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childTnLst>
                                </p:cTn>
                              </p:par>
                              <p:par>
                                <p:cTn id="14" presetID="23"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3124201"/>
          </a:xfrm>
        </p:spPr>
        <p:txBody>
          <a:bodyPr/>
          <a:lstStyle/>
          <a:p>
            <a:pPr algn="r" rtl="1"/>
            <a:r>
              <a:rPr lang="he-IL" dirty="0"/>
              <a:t>השאילתה הבאה מוצאת את פרטי כל הספקים ששמם הוא "דוד" וגרים בתל אביב"</a:t>
            </a:r>
          </a:p>
          <a:p>
            <a:pPr algn="l">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graphicFrame>
        <p:nvGraphicFramePr>
          <p:cNvPr id="5" name="Object 4"/>
          <p:cNvGraphicFramePr>
            <a:graphicFrameLocks noChangeAspect="1"/>
          </p:cNvGraphicFramePr>
          <p:nvPr/>
        </p:nvGraphicFramePr>
        <p:xfrm>
          <a:off x="914400" y="2057400"/>
          <a:ext cx="7422662" cy="914400"/>
        </p:xfrm>
        <a:graphic>
          <a:graphicData uri="http://schemas.openxmlformats.org/presentationml/2006/ole">
            <mc:AlternateContent xmlns:mc="http://schemas.openxmlformats.org/markup-compatibility/2006">
              <mc:Choice xmlns:v="urn:schemas-microsoft-com:vml" Requires="v">
                <p:oleObj spid="_x0000_s8199" name="Equation" r:id="rId3" imgW="1955520" imgH="241200" progId="Equation.3">
                  <p:embed/>
                </p:oleObj>
              </mc:Choice>
              <mc:Fallback>
                <p:oleObj name="Equation" r:id="rId3" imgW="195552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057400"/>
                        <a:ext cx="742266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solidFill>
                  <a:srgbClr val="002060"/>
                </a:solidFill>
              </a:rPr>
              <a:t>הטלה</a:t>
            </a:r>
          </a:p>
        </p:txBody>
      </p:sp>
      <p:sp>
        <p:nvSpPr>
          <p:cNvPr id="3" name="Content Placeholder 2"/>
          <p:cNvSpPr>
            <a:spLocks noGrp="1"/>
          </p:cNvSpPr>
          <p:nvPr>
            <p:ph idx="1"/>
          </p:nvPr>
        </p:nvSpPr>
        <p:spPr>
          <a:xfrm>
            <a:off x="457200" y="1600201"/>
            <a:ext cx="8229600" cy="1676400"/>
          </a:xfrm>
        </p:spPr>
        <p:txBody>
          <a:bodyPr/>
          <a:lstStyle/>
          <a:p>
            <a:pPr algn="r" rtl="1"/>
            <a:r>
              <a:rPr lang="he-IL" dirty="0"/>
              <a:t>פעולת ההטלה – </a:t>
            </a:r>
            <a:r>
              <a:rPr lang="en-US" dirty="0"/>
              <a:t>Projection</a:t>
            </a:r>
            <a:r>
              <a:rPr lang="he-IL" dirty="0"/>
              <a:t> – מסומנת ב- </a:t>
            </a:r>
          </a:p>
          <a:p>
            <a:pPr algn="r" rtl="1"/>
            <a:r>
              <a:rPr lang="he-IL" dirty="0"/>
              <a:t>הפעולה מקבלת יחס ומשמיטה ממנו עמודות.</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graphicFrame>
        <p:nvGraphicFramePr>
          <p:cNvPr id="5" name="Object 4"/>
          <p:cNvGraphicFramePr>
            <a:graphicFrameLocks noChangeAspect="1"/>
          </p:cNvGraphicFramePr>
          <p:nvPr/>
        </p:nvGraphicFramePr>
        <p:xfrm>
          <a:off x="1371600" y="1676400"/>
          <a:ext cx="495300" cy="457200"/>
        </p:xfrm>
        <a:graphic>
          <a:graphicData uri="http://schemas.openxmlformats.org/presentationml/2006/ole">
            <mc:AlternateContent xmlns:mc="http://schemas.openxmlformats.org/markup-compatibility/2006">
              <mc:Choice xmlns:v="urn:schemas-microsoft-com:vml" Requires="v">
                <p:oleObj spid="_x0000_s9228" name="Equation" r:id="rId3" imgW="164880" imgH="152280" progId="Equation.3">
                  <p:embed/>
                </p:oleObj>
              </mc:Choice>
              <mc:Fallback>
                <p:oleObj name="Equation" r:id="rId3" imgW="164880" imgH="1522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676400"/>
                        <a:ext cx="495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3581400" y="3124200"/>
          <a:ext cx="2787651" cy="912322"/>
        </p:xfrm>
        <a:graphic>
          <a:graphicData uri="http://schemas.openxmlformats.org/presentationml/2006/ole">
            <mc:AlternateContent xmlns:mc="http://schemas.openxmlformats.org/markup-compatibility/2006">
              <mc:Choice xmlns:v="urn:schemas-microsoft-com:vml" Requires="v">
                <p:oleObj spid="_x0000_s9229" name="Equation" r:id="rId5" imgW="698400" imgH="228600" progId="Equation.3">
                  <p:embed/>
                </p:oleObj>
              </mc:Choice>
              <mc:Fallback>
                <p:oleObj name="Equation" r:id="rId5" imgW="6984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3124200"/>
                        <a:ext cx="2787651" cy="9123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838200" y="4343400"/>
            <a:ext cx="7696200" cy="1077218"/>
          </a:xfrm>
          <a:prstGeom prst="rect">
            <a:avLst/>
          </a:prstGeom>
          <a:noFill/>
        </p:spPr>
        <p:txBody>
          <a:bodyPr wrap="square" rtlCol="1">
            <a:spAutoFit/>
          </a:bodyPr>
          <a:lstStyle/>
          <a:p>
            <a:pPr algn="r" rtl="1"/>
            <a:r>
              <a:rPr lang="he-IL" sz="3200" dirty="0"/>
              <a:t>כאשר </a:t>
            </a:r>
            <a:r>
              <a:rPr lang="en-US" sz="3200" dirty="0"/>
              <a:t>R</a:t>
            </a:r>
            <a:r>
              <a:rPr lang="he-IL" sz="3200" dirty="0"/>
              <a:t> הוא יחס כלשהו ו-</a:t>
            </a:r>
            <a:r>
              <a:rPr lang="en-US" sz="3200" dirty="0"/>
              <a:t>Columns</a:t>
            </a:r>
            <a:r>
              <a:rPr lang="he-IL" sz="3200" dirty="0"/>
              <a:t> הן העמודות שנרצה לקבל מהיחס.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r" rtl="1"/>
            <a:r>
              <a:rPr lang="he-IL" dirty="0"/>
              <a:t>השאילתה הבאה מוצאת את שמות כל הערים שקיימות ב-</a:t>
            </a:r>
            <a:r>
              <a:rPr lang="en-US" dirty="0"/>
              <a:t>DB</a:t>
            </a:r>
            <a:r>
              <a:rPr lang="he-IL" dirty="0"/>
              <a:t>:</a:t>
            </a:r>
          </a:p>
          <a:p>
            <a:pPr algn="l">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5" name="Object 4"/>
          <p:cNvGraphicFramePr>
            <a:graphicFrameLocks noChangeAspect="1"/>
          </p:cNvGraphicFramePr>
          <p:nvPr/>
        </p:nvGraphicFramePr>
        <p:xfrm>
          <a:off x="3276600" y="1676400"/>
          <a:ext cx="2882566" cy="730250"/>
        </p:xfrm>
        <a:graphic>
          <a:graphicData uri="http://schemas.openxmlformats.org/presentationml/2006/ole">
            <mc:AlternateContent xmlns:mc="http://schemas.openxmlformats.org/markup-compatibility/2006">
              <mc:Choice xmlns:v="urn:schemas-microsoft-com:vml" Requires="v">
                <p:oleObj spid="_x0000_s10247" name="Equation" r:id="rId3" imgW="952200" imgH="241200" progId="Equation.3">
                  <p:embed/>
                </p:oleObj>
              </mc:Choice>
              <mc:Fallback>
                <p:oleObj name="Equation" r:id="rId3" imgW="95220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676400"/>
                        <a:ext cx="2882566"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Table 5"/>
          <p:cNvGraphicFramePr>
            <a:graphicFrameLocks noGrp="1"/>
          </p:cNvGraphicFramePr>
          <p:nvPr/>
        </p:nvGraphicFramePr>
        <p:xfrm>
          <a:off x="3962400" y="2667000"/>
          <a:ext cx="4800600" cy="1854200"/>
        </p:xfrm>
        <a:graphic>
          <a:graphicData uri="http://schemas.openxmlformats.org/drawingml/2006/table">
            <a:tbl>
              <a:tblPr rtl="1" firstRow="1" bandRow="1">
                <a:tableStyleId>{5940675A-B579-460E-94D1-54222C63F5DA}</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370840">
                <a:tc>
                  <a:txBody>
                    <a:bodyPr/>
                    <a:lstStyle/>
                    <a:p>
                      <a:pPr algn="ctr" rtl="1"/>
                      <a:r>
                        <a:rPr lang="en-US" dirty="0"/>
                        <a:t>City</a:t>
                      </a:r>
                      <a:endParaRPr lang="he-IL" dirty="0"/>
                    </a:p>
                  </a:txBody>
                  <a:tcPr>
                    <a:solidFill>
                      <a:schemeClr val="bg1">
                        <a:lumMod val="85000"/>
                      </a:schemeClr>
                    </a:solidFill>
                  </a:tcPr>
                </a:tc>
                <a:tc>
                  <a:txBody>
                    <a:bodyPr/>
                    <a:lstStyle/>
                    <a:p>
                      <a:pPr algn="ctr" rtl="1"/>
                      <a:r>
                        <a:rPr lang="en-US" dirty="0" err="1"/>
                        <a:t>Sname</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Tel Aviv</a:t>
                      </a:r>
                      <a:endParaRPr lang="he-IL" dirty="0"/>
                    </a:p>
                  </a:txBody>
                  <a:tcPr/>
                </a:tc>
                <a:tc>
                  <a:txBody>
                    <a:bodyPr/>
                    <a:lstStyle/>
                    <a:p>
                      <a:pPr algn="ctr" rtl="1"/>
                      <a:r>
                        <a:rPr lang="en-US" dirty="0"/>
                        <a:t>David</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1"/>
                  </a:ext>
                </a:extLst>
              </a:tr>
              <a:tr h="370840">
                <a:tc>
                  <a:txBody>
                    <a:bodyPr/>
                    <a:lstStyle/>
                    <a:p>
                      <a:pPr algn="ctr" rtl="1"/>
                      <a:r>
                        <a:rPr lang="en-US" dirty="0"/>
                        <a:t>Ramat </a:t>
                      </a:r>
                      <a:r>
                        <a:rPr lang="en-US" dirty="0" err="1"/>
                        <a:t>Gan</a:t>
                      </a:r>
                      <a:endParaRPr lang="he-IL" dirty="0"/>
                    </a:p>
                  </a:txBody>
                  <a:tcPr/>
                </a:tc>
                <a:tc>
                  <a:txBody>
                    <a:bodyPr/>
                    <a:lstStyle/>
                    <a:p>
                      <a:pPr algn="ctr" rtl="1"/>
                      <a:r>
                        <a:rPr lang="en-US" dirty="0" err="1"/>
                        <a:t>Yossi</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2"/>
                  </a:ext>
                </a:extLst>
              </a:tr>
              <a:tr h="370840">
                <a:tc>
                  <a:txBody>
                    <a:bodyPr/>
                    <a:lstStyle/>
                    <a:p>
                      <a:pPr algn="ctr" rtl="1"/>
                      <a:r>
                        <a:rPr lang="en-US" dirty="0"/>
                        <a:t>Tel Aviv</a:t>
                      </a:r>
                      <a:endParaRPr lang="he-IL" dirty="0"/>
                    </a:p>
                  </a:txBody>
                  <a:tcPr/>
                </a:tc>
                <a:tc>
                  <a:txBody>
                    <a:bodyPr/>
                    <a:lstStyle/>
                    <a:p>
                      <a:pPr algn="ctr" rtl="1"/>
                      <a:r>
                        <a:rPr lang="en-US" dirty="0"/>
                        <a:t>Shimon</a:t>
                      </a:r>
                      <a:endParaRPr lang="he-IL" dirty="0"/>
                    </a:p>
                  </a:txBody>
                  <a:tcPr/>
                </a:tc>
                <a:tc>
                  <a:txBody>
                    <a:bodyPr/>
                    <a:lstStyle/>
                    <a:p>
                      <a:pPr algn="ctr" rtl="1"/>
                      <a:r>
                        <a:rPr lang="en-US" dirty="0"/>
                        <a:t>333</a:t>
                      </a:r>
                      <a:endParaRPr lang="he-IL" dirty="0"/>
                    </a:p>
                  </a:txBody>
                  <a:tcPr/>
                </a:tc>
                <a:extLst>
                  <a:ext uri="{0D108BD9-81ED-4DB2-BD59-A6C34878D82A}">
                    <a16:rowId xmlns:a16="http://schemas.microsoft.com/office/drawing/2014/main" val="10003"/>
                  </a:ext>
                </a:extLst>
              </a:tr>
              <a:tr h="370840">
                <a:tc>
                  <a:txBody>
                    <a:bodyPr/>
                    <a:lstStyle/>
                    <a:p>
                      <a:pPr algn="ctr" rtl="1"/>
                      <a:r>
                        <a:rPr lang="en-US" dirty="0"/>
                        <a:t>Jerusalem</a:t>
                      </a:r>
                      <a:endParaRPr lang="he-IL" dirty="0"/>
                    </a:p>
                  </a:txBody>
                  <a:tcPr/>
                </a:tc>
                <a:tc>
                  <a:txBody>
                    <a:bodyPr/>
                    <a:lstStyle/>
                    <a:p>
                      <a:pPr algn="ctr" rtl="1"/>
                      <a:r>
                        <a:rPr lang="en-US" dirty="0"/>
                        <a:t>David</a:t>
                      </a:r>
                      <a:endParaRPr lang="he-IL" dirty="0"/>
                    </a:p>
                  </a:txBody>
                  <a:tcPr/>
                </a:tc>
                <a:tc>
                  <a:txBody>
                    <a:bodyPr/>
                    <a:lstStyle/>
                    <a:p>
                      <a:pPr algn="ctr" rtl="1"/>
                      <a:r>
                        <a:rPr lang="en-US" dirty="0"/>
                        <a:t>444</a:t>
                      </a:r>
                      <a:endParaRPr lang="he-IL" dirty="0"/>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nvGraphicFramePr>
        <p:xfrm>
          <a:off x="685800" y="2667000"/>
          <a:ext cx="1549400" cy="1483360"/>
        </p:xfrm>
        <a:graphic>
          <a:graphicData uri="http://schemas.openxmlformats.org/drawingml/2006/table">
            <a:tbl>
              <a:tblPr rtl="1" firstRow="1" bandRow="1">
                <a:tableStyleId>{5940675A-B579-460E-94D1-54222C63F5DA}</a:tableStyleId>
              </a:tblPr>
              <a:tblGrid>
                <a:gridCol w="1549400">
                  <a:extLst>
                    <a:ext uri="{9D8B030D-6E8A-4147-A177-3AD203B41FA5}">
                      <a16:colId xmlns:a16="http://schemas.microsoft.com/office/drawing/2014/main" val="20000"/>
                    </a:ext>
                  </a:extLst>
                </a:gridCol>
              </a:tblGrid>
              <a:tr h="370840">
                <a:tc>
                  <a:txBody>
                    <a:bodyPr/>
                    <a:lstStyle/>
                    <a:p>
                      <a:pPr algn="ctr" rtl="1"/>
                      <a:r>
                        <a:rPr lang="en-US" dirty="0"/>
                        <a:t>City</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Tel Aviv</a:t>
                      </a:r>
                      <a:endParaRPr lang="he-IL" dirty="0"/>
                    </a:p>
                  </a:txBody>
                  <a:tcPr/>
                </a:tc>
                <a:extLst>
                  <a:ext uri="{0D108BD9-81ED-4DB2-BD59-A6C34878D82A}">
                    <a16:rowId xmlns:a16="http://schemas.microsoft.com/office/drawing/2014/main" val="10001"/>
                  </a:ext>
                </a:extLst>
              </a:tr>
              <a:tr h="370840">
                <a:tc>
                  <a:txBody>
                    <a:bodyPr/>
                    <a:lstStyle/>
                    <a:p>
                      <a:pPr algn="ctr" rtl="1"/>
                      <a:r>
                        <a:rPr lang="en-US" dirty="0"/>
                        <a:t>Ramat </a:t>
                      </a:r>
                      <a:r>
                        <a:rPr lang="en-US" dirty="0" err="1"/>
                        <a:t>Gan</a:t>
                      </a:r>
                      <a:endParaRPr lang="he-IL" dirty="0"/>
                    </a:p>
                  </a:txBody>
                  <a:tcPr/>
                </a:tc>
                <a:extLst>
                  <a:ext uri="{0D108BD9-81ED-4DB2-BD59-A6C34878D82A}">
                    <a16:rowId xmlns:a16="http://schemas.microsoft.com/office/drawing/2014/main" val="10002"/>
                  </a:ext>
                </a:extLst>
              </a:tr>
              <a:tr h="370840">
                <a:tc>
                  <a:txBody>
                    <a:bodyPr/>
                    <a:lstStyle/>
                    <a:p>
                      <a:pPr algn="ctr" rtl="1"/>
                      <a:r>
                        <a:rPr lang="en-US" dirty="0"/>
                        <a:t>Jerusalem</a:t>
                      </a:r>
                      <a:endParaRPr lang="he-IL" dirty="0"/>
                    </a:p>
                  </a:txBody>
                  <a:tcPr/>
                </a:tc>
                <a:extLst>
                  <a:ext uri="{0D108BD9-81ED-4DB2-BD59-A6C34878D82A}">
                    <a16:rowId xmlns:a16="http://schemas.microsoft.com/office/drawing/2014/main" val="10003"/>
                  </a:ext>
                </a:extLst>
              </a:tr>
            </a:tbl>
          </a:graphicData>
        </a:graphic>
      </p:graphicFrame>
      <p:sp>
        <p:nvSpPr>
          <p:cNvPr id="8" name="Right Arrow 7"/>
          <p:cNvSpPr/>
          <p:nvPr/>
        </p:nvSpPr>
        <p:spPr>
          <a:xfrm flipH="1">
            <a:off x="2667000" y="3505200"/>
            <a:ext cx="1066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Left)">
                                      <p:cBhvr>
                                        <p:cTn id="12" dur="500"/>
                                        <p:tgtEl>
                                          <p:spTgt spid="7"/>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solidFill>
                  <a:srgbClr val="002060"/>
                </a:solidFill>
              </a:rPr>
              <a:t>הרכבת שאילתות</a:t>
            </a:r>
          </a:p>
        </p:txBody>
      </p:sp>
      <p:sp>
        <p:nvSpPr>
          <p:cNvPr id="3" name="Content Placeholder 2"/>
          <p:cNvSpPr>
            <a:spLocks noGrp="1"/>
          </p:cNvSpPr>
          <p:nvPr>
            <p:ph idx="1"/>
          </p:nvPr>
        </p:nvSpPr>
        <p:spPr/>
        <p:txBody>
          <a:bodyPr/>
          <a:lstStyle/>
          <a:p>
            <a:pPr algn="r" rtl="1"/>
            <a:r>
              <a:rPr lang="he-IL" dirty="0"/>
              <a:t>כיוון שהתוצאה של כל אופרטור באלגברה היא יחס חדש, ניתן להפעיל על התוצאה אופרטור נוסף.</a:t>
            </a:r>
          </a:p>
          <a:p>
            <a:pPr algn="r" rtl="1"/>
            <a:r>
              <a:rPr lang="he-IL" dirty="0"/>
              <a:t>למשל, השאילתה הבאה מוצאת את מקומות המגורים של כל הספקים ששמם "דוד":</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graphicFrame>
        <p:nvGraphicFramePr>
          <p:cNvPr id="5" name="Object 4"/>
          <p:cNvGraphicFramePr>
            <a:graphicFrameLocks noChangeAspect="1"/>
          </p:cNvGraphicFramePr>
          <p:nvPr/>
        </p:nvGraphicFramePr>
        <p:xfrm>
          <a:off x="1676400" y="4495800"/>
          <a:ext cx="6593306" cy="914400"/>
        </p:xfrm>
        <a:graphic>
          <a:graphicData uri="http://schemas.openxmlformats.org/presentationml/2006/ole">
            <mc:AlternateContent xmlns:mc="http://schemas.openxmlformats.org/markup-compatibility/2006">
              <mc:Choice xmlns:v="urn:schemas-microsoft-com:vml" Requires="v">
                <p:oleObj spid="_x0000_s11271" name="Equation" r:id="rId3" imgW="1739880" imgH="241200" progId="Equation.3">
                  <p:embed/>
                </p:oleObj>
              </mc:Choice>
              <mc:Fallback>
                <p:oleObj name="Equation" r:id="rId3" imgW="173988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495800"/>
                        <a:ext cx="6593306"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graphicFrame>
        <p:nvGraphicFramePr>
          <p:cNvPr id="12290" name="Object 2"/>
          <p:cNvGraphicFramePr>
            <a:graphicFrameLocks noChangeAspect="1"/>
          </p:cNvGraphicFramePr>
          <p:nvPr/>
        </p:nvGraphicFramePr>
        <p:xfrm>
          <a:off x="1524000" y="304800"/>
          <a:ext cx="6400800" cy="887758"/>
        </p:xfrm>
        <a:graphic>
          <a:graphicData uri="http://schemas.openxmlformats.org/presentationml/2006/ole">
            <mc:AlternateContent xmlns:mc="http://schemas.openxmlformats.org/markup-compatibility/2006">
              <mc:Choice xmlns:v="urn:schemas-microsoft-com:vml" Requires="v">
                <p:oleObj spid="_x0000_s12295" name="Equation" r:id="rId3" imgW="1739880" imgH="241200" progId="Equation.3">
                  <p:embed/>
                </p:oleObj>
              </mc:Choice>
              <mc:Fallback>
                <p:oleObj name="Equation" r:id="rId3" imgW="173988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04800"/>
                        <a:ext cx="6400800" cy="8877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Table 3"/>
          <p:cNvGraphicFramePr>
            <a:graphicFrameLocks noGrp="1"/>
          </p:cNvGraphicFramePr>
          <p:nvPr/>
        </p:nvGraphicFramePr>
        <p:xfrm>
          <a:off x="3886200" y="1828800"/>
          <a:ext cx="3810000" cy="1828800"/>
        </p:xfrm>
        <a:graphic>
          <a:graphicData uri="http://schemas.openxmlformats.org/drawingml/2006/table">
            <a:tbl>
              <a:tblPr rtl="1" firstRow="1" bandRow="1">
                <a:tableStyleId>{5940675A-B579-460E-94D1-54222C63F5DA}</a:tableStyleId>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tblGrid>
              <a:tr h="289560">
                <a:tc>
                  <a:txBody>
                    <a:bodyPr/>
                    <a:lstStyle/>
                    <a:p>
                      <a:pPr algn="ctr" rtl="1"/>
                      <a:r>
                        <a:rPr lang="en-US" dirty="0"/>
                        <a:t>City</a:t>
                      </a:r>
                      <a:endParaRPr lang="he-IL" dirty="0"/>
                    </a:p>
                  </a:txBody>
                  <a:tcPr>
                    <a:solidFill>
                      <a:schemeClr val="bg1">
                        <a:lumMod val="85000"/>
                      </a:schemeClr>
                    </a:solidFill>
                  </a:tcPr>
                </a:tc>
                <a:tc>
                  <a:txBody>
                    <a:bodyPr/>
                    <a:lstStyle/>
                    <a:p>
                      <a:pPr algn="ctr" rtl="1"/>
                      <a:r>
                        <a:rPr lang="en-US" dirty="0" err="1"/>
                        <a:t>Sname</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extLst>
                  <a:ext uri="{0D108BD9-81ED-4DB2-BD59-A6C34878D82A}">
                    <a16:rowId xmlns:a16="http://schemas.microsoft.com/office/drawing/2014/main" val="10000"/>
                  </a:ext>
                </a:extLst>
              </a:tr>
              <a:tr h="289560">
                <a:tc>
                  <a:txBody>
                    <a:bodyPr/>
                    <a:lstStyle/>
                    <a:p>
                      <a:pPr algn="ctr" rtl="1"/>
                      <a:r>
                        <a:rPr lang="en-US" dirty="0"/>
                        <a:t>Tel Aviv</a:t>
                      </a:r>
                      <a:endParaRPr lang="he-IL" dirty="0"/>
                    </a:p>
                  </a:txBody>
                  <a:tcPr/>
                </a:tc>
                <a:tc>
                  <a:txBody>
                    <a:bodyPr/>
                    <a:lstStyle/>
                    <a:p>
                      <a:pPr algn="ctr" rtl="1"/>
                      <a:r>
                        <a:rPr lang="en-US" dirty="0"/>
                        <a:t>David</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1"/>
                  </a:ext>
                </a:extLst>
              </a:tr>
              <a:tr h="289560">
                <a:tc>
                  <a:txBody>
                    <a:bodyPr/>
                    <a:lstStyle/>
                    <a:p>
                      <a:pPr algn="ctr" rtl="1"/>
                      <a:r>
                        <a:rPr lang="en-US" dirty="0"/>
                        <a:t>Ramat </a:t>
                      </a:r>
                      <a:r>
                        <a:rPr lang="en-US" dirty="0" err="1"/>
                        <a:t>Gan</a:t>
                      </a:r>
                      <a:endParaRPr lang="he-IL" dirty="0"/>
                    </a:p>
                  </a:txBody>
                  <a:tcPr/>
                </a:tc>
                <a:tc>
                  <a:txBody>
                    <a:bodyPr/>
                    <a:lstStyle/>
                    <a:p>
                      <a:pPr algn="ctr" rtl="1"/>
                      <a:r>
                        <a:rPr lang="en-US" dirty="0" err="1"/>
                        <a:t>Yossi</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2"/>
                  </a:ext>
                </a:extLst>
              </a:tr>
              <a:tr h="289560">
                <a:tc>
                  <a:txBody>
                    <a:bodyPr/>
                    <a:lstStyle/>
                    <a:p>
                      <a:pPr algn="ctr" rtl="1"/>
                      <a:r>
                        <a:rPr lang="en-US" dirty="0"/>
                        <a:t>Tel Aviv</a:t>
                      </a:r>
                      <a:endParaRPr lang="he-IL" dirty="0"/>
                    </a:p>
                  </a:txBody>
                  <a:tcPr/>
                </a:tc>
                <a:tc>
                  <a:txBody>
                    <a:bodyPr/>
                    <a:lstStyle/>
                    <a:p>
                      <a:pPr algn="ctr" rtl="1"/>
                      <a:r>
                        <a:rPr lang="en-US" dirty="0"/>
                        <a:t>Shimon</a:t>
                      </a:r>
                      <a:endParaRPr lang="he-IL" dirty="0"/>
                    </a:p>
                  </a:txBody>
                  <a:tcPr/>
                </a:tc>
                <a:tc>
                  <a:txBody>
                    <a:bodyPr/>
                    <a:lstStyle/>
                    <a:p>
                      <a:pPr algn="ctr" rtl="1"/>
                      <a:r>
                        <a:rPr lang="en-US" dirty="0"/>
                        <a:t>333</a:t>
                      </a:r>
                      <a:endParaRPr lang="he-IL" dirty="0"/>
                    </a:p>
                  </a:txBody>
                  <a:tcPr/>
                </a:tc>
                <a:extLst>
                  <a:ext uri="{0D108BD9-81ED-4DB2-BD59-A6C34878D82A}">
                    <a16:rowId xmlns:a16="http://schemas.microsoft.com/office/drawing/2014/main" val="10003"/>
                  </a:ext>
                </a:extLst>
              </a:tr>
              <a:tr h="289560">
                <a:tc>
                  <a:txBody>
                    <a:bodyPr/>
                    <a:lstStyle/>
                    <a:p>
                      <a:pPr algn="ctr" rtl="1"/>
                      <a:r>
                        <a:rPr lang="en-US" dirty="0"/>
                        <a:t>Jerusalem</a:t>
                      </a:r>
                      <a:endParaRPr lang="he-IL" dirty="0"/>
                    </a:p>
                  </a:txBody>
                  <a:tcPr/>
                </a:tc>
                <a:tc>
                  <a:txBody>
                    <a:bodyPr/>
                    <a:lstStyle/>
                    <a:p>
                      <a:pPr algn="ctr" rtl="1"/>
                      <a:r>
                        <a:rPr lang="en-US" dirty="0"/>
                        <a:t>David</a:t>
                      </a:r>
                      <a:endParaRPr lang="he-IL" dirty="0"/>
                    </a:p>
                  </a:txBody>
                  <a:tcPr/>
                </a:tc>
                <a:tc>
                  <a:txBody>
                    <a:bodyPr/>
                    <a:lstStyle/>
                    <a:p>
                      <a:pPr algn="ctr" rtl="1"/>
                      <a:r>
                        <a:rPr lang="en-US" dirty="0"/>
                        <a:t>444</a:t>
                      </a:r>
                      <a:endParaRPr lang="he-IL" dirty="0"/>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nvGraphicFramePr>
        <p:xfrm>
          <a:off x="3886200" y="4800600"/>
          <a:ext cx="3886200" cy="1112520"/>
        </p:xfrm>
        <a:graphic>
          <a:graphicData uri="http://schemas.openxmlformats.org/drawingml/2006/table">
            <a:tbl>
              <a:tblPr rtl="1" firstRow="1" bandRow="1">
                <a:tableStyleId>{5940675A-B579-460E-94D1-54222C63F5DA}</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70840">
                <a:tc>
                  <a:txBody>
                    <a:bodyPr/>
                    <a:lstStyle/>
                    <a:p>
                      <a:pPr algn="ctr" rtl="1"/>
                      <a:r>
                        <a:rPr lang="en-US" dirty="0"/>
                        <a:t>City</a:t>
                      </a:r>
                      <a:endParaRPr lang="he-IL" dirty="0"/>
                    </a:p>
                  </a:txBody>
                  <a:tcPr>
                    <a:solidFill>
                      <a:schemeClr val="bg1">
                        <a:lumMod val="85000"/>
                      </a:schemeClr>
                    </a:solidFill>
                  </a:tcPr>
                </a:tc>
                <a:tc>
                  <a:txBody>
                    <a:bodyPr/>
                    <a:lstStyle/>
                    <a:p>
                      <a:pPr algn="ctr" rtl="1"/>
                      <a:r>
                        <a:rPr lang="en-US" dirty="0" err="1"/>
                        <a:t>Sname</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Tel Aviv</a:t>
                      </a:r>
                      <a:endParaRPr lang="he-IL" dirty="0"/>
                    </a:p>
                  </a:txBody>
                  <a:tcPr/>
                </a:tc>
                <a:tc>
                  <a:txBody>
                    <a:bodyPr/>
                    <a:lstStyle/>
                    <a:p>
                      <a:pPr algn="ctr" rtl="1"/>
                      <a:r>
                        <a:rPr lang="en-US" dirty="0"/>
                        <a:t>David</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1"/>
                  </a:ext>
                </a:extLst>
              </a:tr>
              <a:tr h="370840">
                <a:tc>
                  <a:txBody>
                    <a:bodyPr/>
                    <a:lstStyle/>
                    <a:p>
                      <a:pPr algn="ctr" rtl="1"/>
                      <a:r>
                        <a:rPr lang="en-US" dirty="0"/>
                        <a:t>Jerusalem</a:t>
                      </a:r>
                      <a:endParaRPr lang="he-IL" dirty="0"/>
                    </a:p>
                  </a:txBody>
                  <a:tcPr/>
                </a:tc>
                <a:tc>
                  <a:txBody>
                    <a:bodyPr/>
                    <a:lstStyle/>
                    <a:p>
                      <a:pPr algn="ctr" rtl="1"/>
                      <a:r>
                        <a:rPr lang="en-US" dirty="0"/>
                        <a:t>David</a:t>
                      </a:r>
                      <a:endParaRPr lang="he-IL" dirty="0"/>
                    </a:p>
                  </a:txBody>
                  <a:tcPr/>
                </a:tc>
                <a:tc>
                  <a:txBody>
                    <a:bodyPr/>
                    <a:lstStyle/>
                    <a:p>
                      <a:pPr algn="ctr" rtl="1"/>
                      <a:r>
                        <a:rPr lang="en-US" dirty="0"/>
                        <a:t>444</a:t>
                      </a:r>
                      <a:endParaRPr lang="he-IL" dirty="0"/>
                    </a:p>
                  </a:txBody>
                  <a:tcPr/>
                </a:tc>
                <a:extLst>
                  <a:ext uri="{0D108BD9-81ED-4DB2-BD59-A6C34878D82A}">
                    <a16:rowId xmlns:a16="http://schemas.microsoft.com/office/drawing/2014/main" val="10002"/>
                  </a:ext>
                </a:extLst>
              </a:tr>
            </a:tbl>
          </a:graphicData>
        </a:graphic>
      </p:graphicFrame>
      <p:sp>
        <p:nvSpPr>
          <p:cNvPr id="8" name="Down Arrow 7"/>
          <p:cNvSpPr/>
          <p:nvPr/>
        </p:nvSpPr>
        <p:spPr>
          <a:xfrm>
            <a:off x="5638800" y="3886200"/>
            <a:ext cx="3810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Right Brace 8"/>
          <p:cNvSpPr/>
          <p:nvPr/>
        </p:nvSpPr>
        <p:spPr>
          <a:xfrm rot="5400000">
            <a:off x="5105400" y="-1066800"/>
            <a:ext cx="228600" cy="46482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graphicFrame>
        <p:nvGraphicFramePr>
          <p:cNvPr id="10" name="Table 9"/>
          <p:cNvGraphicFramePr>
            <a:graphicFrameLocks noGrp="1"/>
          </p:cNvGraphicFramePr>
          <p:nvPr/>
        </p:nvGraphicFramePr>
        <p:xfrm>
          <a:off x="609600" y="4800600"/>
          <a:ext cx="1549400" cy="1097280"/>
        </p:xfrm>
        <a:graphic>
          <a:graphicData uri="http://schemas.openxmlformats.org/drawingml/2006/table">
            <a:tbl>
              <a:tblPr rtl="1" firstRow="1" bandRow="1">
                <a:tableStyleId>{5940675A-B579-460E-94D1-54222C63F5DA}</a:tableStyleId>
              </a:tblPr>
              <a:tblGrid>
                <a:gridCol w="1549400">
                  <a:extLst>
                    <a:ext uri="{9D8B030D-6E8A-4147-A177-3AD203B41FA5}">
                      <a16:colId xmlns:a16="http://schemas.microsoft.com/office/drawing/2014/main" val="20000"/>
                    </a:ext>
                  </a:extLst>
                </a:gridCol>
              </a:tblGrid>
              <a:tr h="294290">
                <a:tc>
                  <a:txBody>
                    <a:bodyPr/>
                    <a:lstStyle/>
                    <a:p>
                      <a:pPr algn="ctr" rtl="1"/>
                      <a:r>
                        <a:rPr lang="en-US" dirty="0"/>
                        <a:t>City</a:t>
                      </a:r>
                      <a:endParaRPr lang="he-IL" dirty="0"/>
                    </a:p>
                  </a:txBody>
                  <a:tcPr>
                    <a:solidFill>
                      <a:schemeClr val="bg1">
                        <a:lumMod val="85000"/>
                      </a:schemeClr>
                    </a:solidFill>
                  </a:tcPr>
                </a:tc>
                <a:extLst>
                  <a:ext uri="{0D108BD9-81ED-4DB2-BD59-A6C34878D82A}">
                    <a16:rowId xmlns:a16="http://schemas.microsoft.com/office/drawing/2014/main" val="10000"/>
                  </a:ext>
                </a:extLst>
              </a:tr>
              <a:tr h="294290">
                <a:tc>
                  <a:txBody>
                    <a:bodyPr/>
                    <a:lstStyle/>
                    <a:p>
                      <a:pPr algn="ctr" rtl="1"/>
                      <a:r>
                        <a:rPr lang="en-US" dirty="0"/>
                        <a:t>Tel Aviv</a:t>
                      </a:r>
                      <a:endParaRPr lang="he-IL" dirty="0"/>
                    </a:p>
                  </a:txBody>
                  <a:tcPr/>
                </a:tc>
                <a:extLst>
                  <a:ext uri="{0D108BD9-81ED-4DB2-BD59-A6C34878D82A}">
                    <a16:rowId xmlns:a16="http://schemas.microsoft.com/office/drawing/2014/main" val="10001"/>
                  </a:ext>
                </a:extLst>
              </a:tr>
              <a:tr h="290259">
                <a:tc>
                  <a:txBody>
                    <a:bodyPr/>
                    <a:lstStyle/>
                    <a:p>
                      <a:pPr algn="ctr" rtl="1"/>
                      <a:r>
                        <a:rPr lang="en-US" dirty="0"/>
                        <a:t>Jerusalem</a:t>
                      </a:r>
                      <a:endParaRPr lang="he-IL" dirty="0"/>
                    </a:p>
                  </a:txBody>
                  <a:tcPr/>
                </a:tc>
                <a:extLst>
                  <a:ext uri="{0D108BD9-81ED-4DB2-BD59-A6C34878D82A}">
                    <a16:rowId xmlns:a16="http://schemas.microsoft.com/office/drawing/2014/main" val="10002"/>
                  </a:ext>
                </a:extLst>
              </a:tr>
            </a:tbl>
          </a:graphicData>
        </a:graphic>
      </p:graphicFrame>
      <p:sp>
        <p:nvSpPr>
          <p:cNvPr id="11" name="Right Arrow 10"/>
          <p:cNvSpPr/>
          <p:nvPr/>
        </p:nvSpPr>
        <p:spPr>
          <a:xfrm flipH="1">
            <a:off x="2590800" y="5181600"/>
            <a:ext cx="1066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Right Brace 11"/>
          <p:cNvSpPr/>
          <p:nvPr/>
        </p:nvSpPr>
        <p:spPr>
          <a:xfrm rot="5400000">
            <a:off x="1981200" y="791028"/>
            <a:ext cx="228600" cy="9906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1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8" presetClass="entr" presetSubtype="12"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strips(downLeft)">
                                      <p:cBhvr>
                                        <p:cTn id="36" dur="500"/>
                                        <p:tgtEl>
                                          <p:spTgt spid="10"/>
                                        </p:tgtEl>
                                      </p:cBhvr>
                                    </p:animEffect>
                                  </p:childTnLst>
                                </p:cTn>
                              </p:par>
                              <p:par>
                                <p:cTn id="37" presetID="18" presetClass="entr" presetSubtype="12"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strips(down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r" rtl="1"/>
            <a:r>
              <a:rPr lang="he-IL" dirty="0"/>
              <a:t>כתבו שאילתה שמוצאת את מספריהם ושמותיהם של כל המוצרים בצבע אדום</a:t>
            </a:r>
          </a:p>
          <a:p>
            <a:pPr algn="l">
              <a:buNone/>
            </a:pPr>
            <a:r>
              <a:rPr lang="en-US" dirty="0"/>
              <a:t>Product(</a:t>
            </a:r>
            <a:r>
              <a:rPr lang="en-US" u="sng" dirty="0" err="1"/>
              <a:t>pid</a:t>
            </a:r>
            <a:r>
              <a:rPr lang="en-US" dirty="0"/>
              <a:t>, </a:t>
            </a:r>
            <a:r>
              <a:rPr lang="en-US" dirty="0" err="1"/>
              <a:t>pname</a:t>
            </a:r>
            <a:r>
              <a:rPr lang="en-US" dirty="0"/>
              <a:t>, color)</a:t>
            </a:r>
          </a:p>
          <a:p>
            <a:pPr algn="l">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graphicFrame>
        <p:nvGraphicFramePr>
          <p:cNvPr id="5" name="Object 4"/>
          <p:cNvGraphicFramePr>
            <a:graphicFrameLocks noChangeAspect="1"/>
          </p:cNvGraphicFramePr>
          <p:nvPr/>
        </p:nvGraphicFramePr>
        <p:xfrm>
          <a:off x="1082675" y="2743200"/>
          <a:ext cx="6781800" cy="882650"/>
        </p:xfrm>
        <a:graphic>
          <a:graphicData uri="http://schemas.openxmlformats.org/presentationml/2006/ole">
            <mc:AlternateContent xmlns:mc="http://schemas.openxmlformats.org/markup-compatibility/2006">
              <mc:Choice xmlns:v="urn:schemas-microsoft-com:vml" Requires="v">
                <p:oleObj spid="_x0000_s13319" name="Equation" r:id="rId3" imgW="1854000" imgH="241200" progId="Equation.3">
                  <p:embed/>
                </p:oleObj>
              </mc:Choice>
              <mc:Fallback>
                <p:oleObj name="Equation" r:id="rId3" imgW="185400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675" y="2743200"/>
                        <a:ext cx="6781800"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solidFill>
                  <a:srgbClr val="002060"/>
                </a:solidFill>
              </a:rPr>
              <a:t>מכפלה קרטזית</a:t>
            </a:r>
          </a:p>
        </p:txBody>
      </p:sp>
      <p:sp>
        <p:nvSpPr>
          <p:cNvPr id="3" name="Content Placeholder 2"/>
          <p:cNvSpPr>
            <a:spLocks noGrp="1"/>
          </p:cNvSpPr>
          <p:nvPr>
            <p:ph idx="1"/>
          </p:nvPr>
        </p:nvSpPr>
        <p:spPr/>
        <p:txBody>
          <a:bodyPr/>
          <a:lstStyle/>
          <a:p>
            <a:pPr algn="r" rtl="1"/>
            <a:r>
              <a:rPr lang="he-IL" dirty="0"/>
              <a:t>מכפלה קרטזית – </a:t>
            </a:r>
            <a:r>
              <a:rPr lang="en-US" dirty="0"/>
              <a:t>Cross Product</a:t>
            </a:r>
            <a:r>
              <a:rPr lang="he-IL" dirty="0"/>
              <a:t> – מסומנת ב-</a:t>
            </a:r>
            <a:r>
              <a:rPr lang="en-US" dirty="0"/>
              <a:t>X</a:t>
            </a:r>
            <a:r>
              <a:rPr lang="he-IL" dirty="0"/>
              <a:t> פועלת על שני יחסים, ומחזירה יחס שמכיל כל שורה מהיחס הראשון עם כל שורה מהיחס השני.</a:t>
            </a:r>
          </a:p>
          <a:p>
            <a:pPr algn="r" rtl="1">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5" name="Object 4"/>
          <p:cNvGraphicFramePr>
            <a:graphicFrameLocks noChangeAspect="1"/>
          </p:cNvGraphicFramePr>
          <p:nvPr/>
        </p:nvGraphicFramePr>
        <p:xfrm>
          <a:off x="3733800" y="3581400"/>
          <a:ext cx="1854200" cy="927100"/>
        </p:xfrm>
        <a:graphic>
          <a:graphicData uri="http://schemas.openxmlformats.org/presentationml/2006/ole">
            <mc:AlternateContent xmlns:mc="http://schemas.openxmlformats.org/markup-compatibility/2006">
              <mc:Choice xmlns:v="urn:schemas-microsoft-com:vml" Requires="v">
                <p:oleObj spid="_x0000_s14343" name="Equation" r:id="rId3" imgW="355320" imgH="177480" progId="Equation.3">
                  <p:embed/>
                </p:oleObj>
              </mc:Choice>
              <mc:Fallback>
                <p:oleObj name="Equation" r:id="rId3" imgW="355320" imgH="177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581400"/>
                        <a:ext cx="18542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graphicFrame>
        <p:nvGraphicFramePr>
          <p:cNvPr id="3" name="Table 2"/>
          <p:cNvGraphicFramePr>
            <a:graphicFrameLocks noGrp="1"/>
          </p:cNvGraphicFramePr>
          <p:nvPr/>
        </p:nvGraphicFramePr>
        <p:xfrm>
          <a:off x="914400" y="914400"/>
          <a:ext cx="3124200" cy="1483360"/>
        </p:xfrm>
        <a:graphic>
          <a:graphicData uri="http://schemas.openxmlformats.org/drawingml/2006/table">
            <a:tbl>
              <a:tblPr rtl="1" firstRow="1" bandRow="1">
                <a:tableStyleId>{5940675A-B579-460E-94D1-54222C63F5DA}</a:tableStyleId>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tblGrid>
              <a:tr h="370840">
                <a:tc>
                  <a:txBody>
                    <a:bodyPr/>
                    <a:lstStyle/>
                    <a:p>
                      <a:pPr algn="ctr" rtl="1"/>
                      <a:r>
                        <a:rPr lang="en-US" dirty="0"/>
                        <a:t>A2</a:t>
                      </a:r>
                      <a:endParaRPr lang="he-IL" dirty="0"/>
                    </a:p>
                  </a:txBody>
                  <a:tcPr>
                    <a:solidFill>
                      <a:schemeClr val="bg1">
                        <a:lumMod val="85000"/>
                      </a:schemeClr>
                    </a:solidFill>
                  </a:tcPr>
                </a:tc>
                <a:tc>
                  <a:txBody>
                    <a:bodyPr/>
                    <a:lstStyle/>
                    <a:p>
                      <a:pPr algn="ctr" rtl="1"/>
                      <a:r>
                        <a:rPr lang="en-US" dirty="0"/>
                        <a:t>A1</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111</a:t>
                      </a:r>
                      <a:endParaRPr lang="he-IL" dirty="0"/>
                    </a:p>
                  </a:txBody>
                  <a:tcPr/>
                </a:tc>
                <a:tc>
                  <a:txBody>
                    <a:bodyPr/>
                    <a:lstStyle/>
                    <a:p>
                      <a:pPr algn="ctr" rtl="1"/>
                      <a:r>
                        <a:rPr lang="en-US" dirty="0"/>
                        <a:t>1</a:t>
                      </a:r>
                      <a:endParaRPr lang="he-IL" dirty="0"/>
                    </a:p>
                  </a:txBody>
                  <a:tcPr/>
                </a:tc>
                <a:extLst>
                  <a:ext uri="{0D108BD9-81ED-4DB2-BD59-A6C34878D82A}">
                    <a16:rowId xmlns:a16="http://schemas.microsoft.com/office/drawing/2014/main" val="10001"/>
                  </a:ext>
                </a:extLst>
              </a:tr>
              <a:tr h="370840">
                <a:tc>
                  <a:txBody>
                    <a:bodyPr/>
                    <a:lstStyle/>
                    <a:p>
                      <a:pPr algn="ctr" rtl="1"/>
                      <a:r>
                        <a:rPr lang="en-US" dirty="0"/>
                        <a:t>222</a:t>
                      </a:r>
                      <a:endParaRPr lang="he-IL" dirty="0"/>
                    </a:p>
                  </a:txBody>
                  <a:tcPr/>
                </a:tc>
                <a:tc>
                  <a:txBody>
                    <a:bodyPr/>
                    <a:lstStyle/>
                    <a:p>
                      <a:pPr algn="ctr" rtl="1"/>
                      <a:r>
                        <a:rPr lang="en-US" dirty="0"/>
                        <a:t>2</a:t>
                      </a:r>
                      <a:endParaRPr lang="he-IL" dirty="0"/>
                    </a:p>
                  </a:txBody>
                  <a:tcPr/>
                </a:tc>
                <a:extLst>
                  <a:ext uri="{0D108BD9-81ED-4DB2-BD59-A6C34878D82A}">
                    <a16:rowId xmlns:a16="http://schemas.microsoft.com/office/drawing/2014/main" val="10002"/>
                  </a:ext>
                </a:extLst>
              </a:tr>
              <a:tr h="370840">
                <a:tc>
                  <a:txBody>
                    <a:bodyPr/>
                    <a:lstStyle/>
                    <a:p>
                      <a:pPr algn="ctr" rtl="1"/>
                      <a:r>
                        <a:rPr lang="en-US" dirty="0"/>
                        <a:t>333</a:t>
                      </a:r>
                      <a:endParaRPr lang="he-IL" dirty="0"/>
                    </a:p>
                  </a:txBody>
                  <a:tcPr/>
                </a:tc>
                <a:tc>
                  <a:txBody>
                    <a:bodyPr/>
                    <a:lstStyle/>
                    <a:p>
                      <a:pPr algn="ctr" rtl="1"/>
                      <a:r>
                        <a:rPr lang="en-US" dirty="0"/>
                        <a:t>3</a:t>
                      </a:r>
                      <a:endParaRPr lang="he-IL" dirty="0"/>
                    </a:p>
                  </a:txBody>
                  <a:tcPr/>
                </a:tc>
                <a:extLst>
                  <a:ext uri="{0D108BD9-81ED-4DB2-BD59-A6C34878D82A}">
                    <a16:rowId xmlns:a16="http://schemas.microsoft.com/office/drawing/2014/main" val="10003"/>
                  </a:ext>
                </a:extLst>
              </a:tr>
            </a:tbl>
          </a:graphicData>
        </a:graphic>
      </p:graphicFrame>
      <p:sp>
        <p:nvSpPr>
          <p:cNvPr id="4" name="TextBox 3"/>
          <p:cNvSpPr txBox="1"/>
          <p:nvPr/>
        </p:nvSpPr>
        <p:spPr>
          <a:xfrm>
            <a:off x="2209800" y="228600"/>
            <a:ext cx="533400" cy="584775"/>
          </a:xfrm>
          <a:prstGeom prst="rect">
            <a:avLst/>
          </a:prstGeom>
          <a:noFill/>
        </p:spPr>
        <p:txBody>
          <a:bodyPr wrap="square" rtlCol="1">
            <a:spAutoFit/>
          </a:bodyPr>
          <a:lstStyle/>
          <a:p>
            <a:r>
              <a:rPr lang="en-US" sz="3200" dirty="0"/>
              <a:t>A</a:t>
            </a:r>
            <a:endParaRPr lang="he-IL" sz="3200" dirty="0"/>
          </a:p>
        </p:txBody>
      </p:sp>
      <p:graphicFrame>
        <p:nvGraphicFramePr>
          <p:cNvPr id="5" name="Table 4"/>
          <p:cNvGraphicFramePr>
            <a:graphicFrameLocks noGrp="1"/>
          </p:cNvGraphicFramePr>
          <p:nvPr/>
        </p:nvGraphicFramePr>
        <p:xfrm>
          <a:off x="5029200" y="914400"/>
          <a:ext cx="3124200" cy="1112520"/>
        </p:xfrm>
        <a:graphic>
          <a:graphicData uri="http://schemas.openxmlformats.org/drawingml/2006/table">
            <a:tbl>
              <a:tblPr rtl="1" firstRow="1" bandRow="1">
                <a:tableStyleId>{5940675A-B579-460E-94D1-54222C63F5DA}</a:tableStyleId>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tblGrid>
              <a:tr h="370840">
                <a:tc>
                  <a:txBody>
                    <a:bodyPr/>
                    <a:lstStyle/>
                    <a:p>
                      <a:pPr algn="ctr" rtl="1"/>
                      <a:r>
                        <a:rPr lang="en-US" dirty="0"/>
                        <a:t>B2</a:t>
                      </a:r>
                      <a:endParaRPr lang="he-IL" dirty="0"/>
                    </a:p>
                  </a:txBody>
                  <a:tcPr>
                    <a:solidFill>
                      <a:schemeClr val="bg1">
                        <a:lumMod val="85000"/>
                      </a:schemeClr>
                    </a:solidFill>
                  </a:tcPr>
                </a:tc>
                <a:tc>
                  <a:txBody>
                    <a:bodyPr/>
                    <a:lstStyle/>
                    <a:p>
                      <a:pPr algn="ctr" rtl="1"/>
                      <a:r>
                        <a:rPr lang="en-US" dirty="0"/>
                        <a:t>B1</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555</a:t>
                      </a:r>
                      <a:endParaRPr lang="he-IL" dirty="0"/>
                    </a:p>
                  </a:txBody>
                  <a:tcPr/>
                </a:tc>
                <a:tc>
                  <a:txBody>
                    <a:bodyPr/>
                    <a:lstStyle/>
                    <a:p>
                      <a:pPr algn="ctr" rtl="1"/>
                      <a:r>
                        <a:rPr lang="en-US" dirty="0"/>
                        <a:t>5</a:t>
                      </a:r>
                      <a:endParaRPr lang="he-IL" dirty="0"/>
                    </a:p>
                  </a:txBody>
                  <a:tcPr/>
                </a:tc>
                <a:extLst>
                  <a:ext uri="{0D108BD9-81ED-4DB2-BD59-A6C34878D82A}">
                    <a16:rowId xmlns:a16="http://schemas.microsoft.com/office/drawing/2014/main" val="10001"/>
                  </a:ext>
                </a:extLst>
              </a:tr>
              <a:tr h="370840">
                <a:tc>
                  <a:txBody>
                    <a:bodyPr/>
                    <a:lstStyle/>
                    <a:p>
                      <a:pPr algn="ctr" rtl="1"/>
                      <a:r>
                        <a:rPr lang="en-US" dirty="0"/>
                        <a:t>666</a:t>
                      </a:r>
                      <a:endParaRPr lang="he-IL" dirty="0"/>
                    </a:p>
                  </a:txBody>
                  <a:tcPr/>
                </a:tc>
                <a:tc>
                  <a:txBody>
                    <a:bodyPr/>
                    <a:lstStyle/>
                    <a:p>
                      <a:pPr algn="ctr" rtl="1"/>
                      <a:r>
                        <a:rPr lang="en-US" dirty="0"/>
                        <a:t>6</a:t>
                      </a:r>
                      <a:endParaRPr lang="he-IL" dirty="0"/>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6324600" y="228600"/>
            <a:ext cx="533400" cy="584775"/>
          </a:xfrm>
          <a:prstGeom prst="rect">
            <a:avLst/>
          </a:prstGeom>
          <a:noFill/>
        </p:spPr>
        <p:txBody>
          <a:bodyPr wrap="square" rtlCol="1">
            <a:spAutoFit/>
          </a:bodyPr>
          <a:lstStyle/>
          <a:p>
            <a:r>
              <a:rPr lang="en-US" sz="3200" dirty="0"/>
              <a:t>B</a:t>
            </a:r>
            <a:endParaRPr lang="he-IL" sz="3200" dirty="0"/>
          </a:p>
        </p:txBody>
      </p:sp>
      <p:graphicFrame>
        <p:nvGraphicFramePr>
          <p:cNvPr id="8" name="Object 7"/>
          <p:cNvGraphicFramePr>
            <a:graphicFrameLocks noChangeAspect="1"/>
          </p:cNvGraphicFramePr>
          <p:nvPr/>
        </p:nvGraphicFramePr>
        <p:xfrm>
          <a:off x="4267200" y="1219200"/>
          <a:ext cx="533400" cy="592667"/>
        </p:xfrm>
        <a:graphic>
          <a:graphicData uri="http://schemas.openxmlformats.org/presentationml/2006/ole">
            <mc:AlternateContent xmlns:mc="http://schemas.openxmlformats.org/markup-compatibility/2006">
              <mc:Choice xmlns:v="urn:schemas-microsoft-com:vml" Requires="v">
                <p:oleObj spid="_x0000_s15368" name="Equation" r:id="rId3" imgW="114120" imgH="126720" progId="Equation.3">
                  <p:embed/>
                </p:oleObj>
              </mc:Choice>
              <mc:Fallback>
                <p:oleObj name="Equation" r:id="rId3" imgW="114120" imgH="12672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219200"/>
                        <a:ext cx="533400" cy="5926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Table 8"/>
          <p:cNvGraphicFramePr>
            <a:graphicFrameLocks noGrp="1"/>
          </p:cNvGraphicFramePr>
          <p:nvPr/>
        </p:nvGraphicFramePr>
        <p:xfrm>
          <a:off x="1447800" y="2895600"/>
          <a:ext cx="6096000" cy="370840"/>
        </p:xfrm>
        <a:graphic>
          <a:graphicData uri="http://schemas.openxmlformats.org/drawingml/2006/table">
            <a:tbl>
              <a:tblPr rtl="1" firstRow="1" bandRow="1">
                <a:tableStyleId>{5940675A-B579-460E-94D1-54222C63F5DA}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gridCol w="1651000">
                  <a:extLst>
                    <a:ext uri="{9D8B030D-6E8A-4147-A177-3AD203B41FA5}">
                      <a16:colId xmlns:a16="http://schemas.microsoft.com/office/drawing/2014/main" val="20003"/>
                    </a:ext>
                  </a:extLst>
                </a:gridCol>
              </a:tblGrid>
              <a:tr h="370840">
                <a:tc>
                  <a:txBody>
                    <a:bodyPr/>
                    <a:lstStyle/>
                    <a:p>
                      <a:pPr algn="ctr" rtl="1"/>
                      <a:r>
                        <a:rPr lang="en-US" dirty="0"/>
                        <a:t>B2</a:t>
                      </a:r>
                      <a:endParaRPr lang="he-IL" dirty="0"/>
                    </a:p>
                  </a:txBody>
                  <a:tcPr>
                    <a:solidFill>
                      <a:schemeClr val="bg1">
                        <a:lumMod val="85000"/>
                      </a:schemeClr>
                    </a:solidFill>
                  </a:tcPr>
                </a:tc>
                <a:tc>
                  <a:txBody>
                    <a:bodyPr/>
                    <a:lstStyle/>
                    <a:p>
                      <a:pPr algn="ctr" rtl="1"/>
                      <a:r>
                        <a:rPr lang="en-US" dirty="0"/>
                        <a:t>B1</a:t>
                      </a:r>
                      <a:endParaRPr lang="he-IL" dirty="0"/>
                    </a:p>
                  </a:txBody>
                  <a:tcPr>
                    <a:solidFill>
                      <a:schemeClr val="bg1">
                        <a:lumMod val="85000"/>
                      </a:schemeClr>
                    </a:solidFill>
                  </a:tcPr>
                </a:tc>
                <a:tc>
                  <a:txBody>
                    <a:bodyPr/>
                    <a:lstStyle/>
                    <a:p>
                      <a:pPr algn="ctr" rtl="1"/>
                      <a:r>
                        <a:rPr lang="en-US" dirty="0"/>
                        <a:t>A2</a:t>
                      </a:r>
                      <a:endParaRPr lang="he-IL" dirty="0"/>
                    </a:p>
                  </a:txBody>
                  <a:tcPr>
                    <a:solidFill>
                      <a:schemeClr val="bg1">
                        <a:lumMod val="85000"/>
                      </a:schemeClr>
                    </a:solidFill>
                  </a:tcPr>
                </a:tc>
                <a:tc>
                  <a:txBody>
                    <a:bodyPr/>
                    <a:lstStyle/>
                    <a:p>
                      <a:pPr algn="ctr" rtl="1"/>
                      <a:r>
                        <a:rPr lang="en-US" dirty="0"/>
                        <a:t>A1</a:t>
                      </a:r>
                      <a:endParaRPr lang="he-IL" dirty="0"/>
                    </a:p>
                  </a:txBody>
                  <a:tcPr>
                    <a:solidFill>
                      <a:schemeClr val="bg1">
                        <a:lumMod val="85000"/>
                      </a:schemeClr>
                    </a:solidFill>
                  </a:tcPr>
                </a:tc>
                <a:extLst>
                  <a:ext uri="{0D108BD9-81ED-4DB2-BD59-A6C34878D82A}">
                    <a16:rowId xmlns:a16="http://schemas.microsoft.com/office/drawing/2014/main" val="10000"/>
                  </a:ext>
                </a:extLst>
              </a:tr>
            </a:tbl>
          </a:graphicData>
        </a:graphic>
      </p:graphicFrame>
      <p:sp>
        <p:nvSpPr>
          <p:cNvPr id="10" name="TextBox 9"/>
          <p:cNvSpPr txBox="1"/>
          <p:nvPr/>
        </p:nvSpPr>
        <p:spPr>
          <a:xfrm>
            <a:off x="914400" y="4343400"/>
            <a:ext cx="7467600" cy="523220"/>
          </a:xfrm>
          <a:prstGeom prst="rect">
            <a:avLst/>
          </a:prstGeom>
          <a:noFill/>
        </p:spPr>
        <p:txBody>
          <a:bodyPr wrap="square" rtlCol="1">
            <a:spAutoFit/>
          </a:bodyPr>
          <a:lstStyle/>
          <a:p>
            <a:pPr algn="r" rtl="1"/>
            <a:r>
              <a:rPr lang="he-IL" sz="2800" dirty="0"/>
              <a:t>טבלת התוצאה מכילה את כל העמודות של </a:t>
            </a:r>
            <a:r>
              <a:rPr lang="en-US" sz="2800" dirty="0"/>
              <a:t>A</a:t>
            </a:r>
            <a:r>
              <a:rPr lang="he-IL" sz="2800" dirty="0"/>
              <a:t> ושל </a:t>
            </a:r>
            <a:r>
              <a:rPr lang="en-US" sz="2800" dirty="0"/>
              <a:t>B</a:t>
            </a:r>
            <a:endParaRPr lang="he-IL"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par>
                                <p:cTn id="13" presetID="9" presetClass="entr" presetSubtype="0" fill="hold"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dissolve">
                                      <p:cBhvr>
                                        <p:cTn id="15"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solidFill>
                  <a:srgbClr val="002060"/>
                </a:solidFill>
              </a:rPr>
              <a:t>אלגברת יחסים</a:t>
            </a:r>
          </a:p>
        </p:txBody>
      </p:sp>
      <p:sp>
        <p:nvSpPr>
          <p:cNvPr id="3" name="Content Placeholder 2"/>
          <p:cNvSpPr>
            <a:spLocks noGrp="1"/>
          </p:cNvSpPr>
          <p:nvPr>
            <p:ph idx="1"/>
          </p:nvPr>
        </p:nvSpPr>
        <p:spPr/>
        <p:txBody>
          <a:bodyPr/>
          <a:lstStyle/>
          <a:p>
            <a:pPr algn="r" rtl="1"/>
            <a:r>
              <a:rPr lang="he-IL" dirty="0"/>
              <a:t>אלגברת יחסים היא שפה תיאורטית שמאפשרת לבצע שאילתות על מסד הנתונים ולקבל ממנו מידע.</a:t>
            </a:r>
          </a:p>
          <a:p>
            <a:pPr algn="r" rtl="1"/>
            <a:r>
              <a:rPr lang="he-IL" dirty="0"/>
              <a:t>אלגברת היחסים מכילה אופרטורים לפעולה על טבלאות (יחסים).</a:t>
            </a:r>
          </a:p>
          <a:p>
            <a:pPr algn="r" rtl="1"/>
            <a:r>
              <a:rPr lang="he-IL" dirty="0"/>
              <a:t>תוצאת פעולת אופרטור על יחס/ים היא תמיד יחס חדש.</a:t>
            </a:r>
          </a:p>
          <a:p>
            <a:pPr algn="r" rtl="1"/>
            <a:r>
              <a:rPr lang="he-IL" dirty="0"/>
              <a:t>בתוצאות השאילתה אף פעם אין שורות כפולות.</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3" name="Table 2"/>
          <p:cNvGraphicFramePr>
            <a:graphicFrameLocks noGrp="1"/>
          </p:cNvGraphicFramePr>
          <p:nvPr/>
        </p:nvGraphicFramePr>
        <p:xfrm>
          <a:off x="914400" y="914400"/>
          <a:ext cx="3124200" cy="1483360"/>
        </p:xfrm>
        <a:graphic>
          <a:graphicData uri="http://schemas.openxmlformats.org/drawingml/2006/table">
            <a:tbl>
              <a:tblPr rtl="1" firstRow="1" bandRow="1">
                <a:tableStyleId>{5940675A-B579-460E-94D1-54222C63F5DA}</a:tableStyleId>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tblGrid>
              <a:tr h="370840">
                <a:tc>
                  <a:txBody>
                    <a:bodyPr/>
                    <a:lstStyle/>
                    <a:p>
                      <a:pPr algn="ctr" rtl="1"/>
                      <a:r>
                        <a:rPr lang="en-US" dirty="0"/>
                        <a:t>A2</a:t>
                      </a:r>
                      <a:endParaRPr lang="he-IL" dirty="0"/>
                    </a:p>
                  </a:txBody>
                  <a:tcPr>
                    <a:solidFill>
                      <a:schemeClr val="bg1">
                        <a:lumMod val="85000"/>
                      </a:schemeClr>
                    </a:solidFill>
                  </a:tcPr>
                </a:tc>
                <a:tc>
                  <a:txBody>
                    <a:bodyPr/>
                    <a:lstStyle/>
                    <a:p>
                      <a:pPr algn="ctr" rtl="1"/>
                      <a:r>
                        <a:rPr lang="en-US" dirty="0"/>
                        <a:t>A1</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111</a:t>
                      </a:r>
                      <a:endParaRPr lang="he-IL" dirty="0"/>
                    </a:p>
                  </a:txBody>
                  <a:tcPr/>
                </a:tc>
                <a:tc>
                  <a:txBody>
                    <a:bodyPr/>
                    <a:lstStyle/>
                    <a:p>
                      <a:pPr algn="ctr" rtl="1"/>
                      <a:r>
                        <a:rPr lang="en-US" dirty="0"/>
                        <a:t>1</a:t>
                      </a:r>
                      <a:endParaRPr lang="he-IL" dirty="0"/>
                    </a:p>
                  </a:txBody>
                  <a:tcPr/>
                </a:tc>
                <a:extLst>
                  <a:ext uri="{0D108BD9-81ED-4DB2-BD59-A6C34878D82A}">
                    <a16:rowId xmlns:a16="http://schemas.microsoft.com/office/drawing/2014/main" val="10001"/>
                  </a:ext>
                </a:extLst>
              </a:tr>
              <a:tr h="370840">
                <a:tc>
                  <a:txBody>
                    <a:bodyPr/>
                    <a:lstStyle/>
                    <a:p>
                      <a:pPr algn="ctr" rtl="1"/>
                      <a:r>
                        <a:rPr lang="en-US" dirty="0"/>
                        <a:t>222</a:t>
                      </a:r>
                      <a:endParaRPr lang="he-IL" dirty="0"/>
                    </a:p>
                  </a:txBody>
                  <a:tcPr/>
                </a:tc>
                <a:tc>
                  <a:txBody>
                    <a:bodyPr/>
                    <a:lstStyle/>
                    <a:p>
                      <a:pPr algn="ctr" rtl="1"/>
                      <a:r>
                        <a:rPr lang="en-US" dirty="0"/>
                        <a:t>2</a:t>
                      </a:r>
                      <a:endParaRPr lang="he-IL" dirty="0"/>
                    </a:p>
                  </a:txBody>
                  <a:tcPr/>
                </a:tc>
                <a:extLst>
                  <a:ext uri="{0D108BD9-81ED-4DB2-BD59-A6C34878D82A}">
                    <a16:rowId xmlns:a16="http://schemas.microsoft.com/office/drawing/2014/main" val="10002"/>
                  </a:ext>
                </a:extLst>
              </a:tr>
              <a:tr h="370840">
                <a:tc>
                  <a:txBody>
                    <a:bodyPr/>
                    <a:lstStyle/>
                    <a:p>
                      <a:pPr algn="ctr" rtl="1"/>
                      <a:r>
                        <a:rPr lang="en-US" dirty="0"/>
                        <a:t>333</a:t>
                      </a:r>
                      <a:endParaRPr lang="he-IL" dirty="0"/>
                    </a:p>
                  </a:txBody>
                  <a:tcPr/>
                </a:tc>
                <a:tc>
                  <a:txBody>
                    <a:bodyPr/>
                    <a:lstStyle/>
                    <a:p>
                      <a:pPr algn="ctr" rtl="1"/>
                      <a:r>
                        <a:rPr lang="en-US" dirty="0"/>
                        <a:t>3</a:t>
                      </a:r>
                      <a:endParaRPr lang="he-IL" dirty="0"/>
                    </a:p>
                  </a:txBody>
                  <a:tcPr/>
                </a:tc>
                <a:extLst>
                  <a:ext uri="{0D108BD9-81ED-4DB2-BD59-A6C34878D82A}">
                    <a16:rowId xmlns:a16="http://schemas.microsoft.com/office/drawing/2014/main" val="10003"/>
                  </a:ext>
                </a:extLst>
              </a:tr>
            </a:tbl>
          </a:graphicData>
        </a:graphic>
      </p:graphicFrame>
      <p:sp>
        <p:nvSpPr>
          <p:cNvPr id="4" name="TextBox 3"/>
          <p:cNvSpPr txBox="1"/>
          <p:nvPr/>
        </p:nvSpPr>
        <p:spPr>
          <a:xfrm>
            <a:off x="2209800" y="228600"/>
            <a:ext cx="533400" cy="584775"/>
          </a:xfrm>
          <a:prstGeom prst="rect">
            <a:avLst/>
          </a:prstGeom>
          <a:noFill/>
        </p:spPr>
        <p:txBody>
          <a:bodyPr wrap="square" rtlCol="1">
            <a:spAutoFit/>
          </a:bodyPr>
          <a:lstStyle/>
          <a:p>
            <a:r>
              <a:rPr lang="en-US" sz="3200" dirty="0"/>
              <a:t>A</a:t>
            </a:r>
            <a:endParaRPr lang="he-IL" sz="3200" dirty="0"/>
          </a:p>
        </p:txBody>
      </p:sp>
      <p:graphicFrame>
        <p:nvGraphicFramePr>
          <p:cNvPr id="5" name="Table 4"/>
          <p:cNvGraphicFramePr>
            <a:graphicFrameLocks noGrp="1"/>
          </p:cNvGraphicFramePr>
          <p:nvPr/>
        </p:nvGraphicFramePr>
        <p:xfrm>
          <a:off x="5029200" y="914400"/>
          <a:ext cx="3124200" cy="1112520"/>
        </p:xfrm>
        <a:graphic>
          <a:graphicData uri="http://schemas.openxmlformats.org/drawingml/2006/table">
            <a:tbl>
              <a:tblPr rtl="1" firstRow="1" bandRow="1">
                <a:tableStyleId>{5940675A-B579-460E-94D1-54222C63F5DA}</a:tableStyleId>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tblGrid>
              <a:tr h="370840">
                <a:tc>
                  <a:txBody>
                    <a:bodyPr/>
                    <a:lstStyle/>
                    <a:p>
                      <a:pPr algn="ctr" rtl="1"/>
                      <a:r>
                        <a:rPr lang="en-US" dirty="0"/>
                        <a:t>B2</a:t>
                      </a:r>
                      <a:endParaRPr lang="he-IL" dirty="0"/>
                    </a:p>
                  </a:txBody>
                  <a:tcPr>
                    <a:solidFill>
                      <a:schemeClr val="bg1">
                        <a:lumMod val="85000"/>
                      </a:schemeClr>
                    </a:solidFill>
                  </a:tcPr>
                </a:tc>
                <a:tc>
                  <a:txBody>
                    <a:bodyPr/>
                    <a:lstStyle/>
                    <a:p>
                      <a:pPr algn="ctr" rtl="1"/>
                      <a:r>
                        <a:rPr lang="en-US" dirty="0"/>
                        <a:t>B1</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555</a:t>
                      </a:r>
                      <a:endParaRPr lang="he-IL" dirty="0"/>
                    </a:p>
                  </a:txBody>
                  <a:tcPr/>
                </a:tc>
                <a:tc>
                  <a:txBody>
                    <a:bodyPr/>
                    <a:lstStyle/>
                    <a:p>
                      <a:pPr algn="ctr" rtl="1"/>
                      <a:r>
                        <a:rPr lang="en-US" dirty="0"/>
                        <a:t>5</a:t>
                      </a:r>
                      <a:endParaRPr lang="he-IL" dirty="0"/>
                    </a:p>
                  </a:txBody>
                  <a:tcPr/>
                </a:tc>
                <a:extLst>
                  <a:ext uri="{0D108BD9-81ED-4DB2-BD59-A6C34878D82A}">
                    <a16:rowId xmlns:a16="http://schemas.microsoft.com/office/drawing/2014/main" val="10001"/>
                  </a:ext>
                </a:extLst>
              </a:tr>
              <a:tr h="370840">
                <a:tc>
                  <a:txBody>
                    <a:bodyPr/>
                    <a:lstStyle/>
                    <a:p>
                      <a:pPr algn="ctr" rtl="1"/>
                      <a:r>
                        <a:rPr lang="en-US" dirty="0"/>
                        <a:t>666</a:t>
                      </a:r>
                      <a:endParaRPr lang="he-IL" dirty="0"/>
                    </a:p>
                  </a:txBody>
                  <a:tcPr/>
                </a:tc>
                <a:tc>
                  <a:txBody>
                    <a:bodyPr/>
                    <a:lstStyle/>
                    <a:p>
                      <a:pPr algn="ctr" rtl="1"/>
                      <a:r>
                        <a:rPr lang="en-US" dirty="0"/>
                        <a:t>6</a:t>
                      </a:r>
                      <a:endParaRPr lang="he-IL" dirty="0"/>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6324600" y="228600"/>
            <a:ext cx="533400" cy="584775"/>
          </a:xfrm>
          <a:prstGeom prst="rect">
            <a:avLst/>
          </a:prstGeom>
          <a:noFill/>
        </p:spPr>
        <p:txBody>
          <a:bodyPr wrap="square" rtlCol="1">
            <a:spAutoFit/>
          </a:bodyPr>
          <a:lstStyle/>
          <a:p>
            <a:r>
              <a:rPr lang="en-US" sz="3200" dirty="0"/>
              <a:t>B</a:t>
            </a:r>
            <a:endParaRPr lang="he-IL" sz="3200" dirty="0"/>
          </a:p>
        </p:txBody>
      </p:sp>
      <p:graphicFrame>
        <p:nvGraphicFramePr>
          <p:cNvPr id="8" name="Object 7"/>
          <p:cNvGraphicFramePr>
            <a:graphicFrameLocks noChangeAspect="1"/>
          </p:cNvGraphicFramePr>
          <p:nvPr/>
        </p:nvGraphicFramePr>
        <p:xfrm>
          <a:off x="4267200" y="1219200"/>
          <a:ext cx="533400" cy="592667"/>
        </p:xfrm>
        <a:graphic>
          <a:graphicData uri="http://schemas.openxmlformats.org/presentationml/2006/ole">
            <mc:AlternateContent xmlns:mc="http://schemas.openxmlformats.org/markup-compatibility/2006">
              <mc:Choice xmlns:v="urn:schemas-microsoft-com:vml" Requires="v">
                <p:oleObj spid="_x0000_s16391" name="Equation" r:id="rId3" imgW="114120" imgH="126720" progId="Equation.3">
                  <p:embed/>
                </p:oleObj>
              </mc:Choice>
              <mc:Fallback>
                <p:oleObj name="Equation" r:id="rId3" imgW="114120" imgH="126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219200"/>
                        <a:ext cx="533400" cy="5926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Table 8"/>
          <p:cNvGraphicFramePr>
            <a:graphicFrameLocks noGrp="1"/>
          </p:cNvGraphicFramePr>
          <p:nvPr/>
        </p:nvGraphicFramePr>
        <p:xfrm>
          <a:off x="1447800" y="2895600"/>
          <a:ext cx="6096000" cy="370840"/>
        </p:xfrm>
        <a:graphic>
          <a:graphicData uri="http://schemas.openxmlformats.org/drawingml/2006/table">
            <a:tbl>
              <a:tblPr rtl="1" firstRow="1" bandRow="1">
                <a:tableStyleId>{5940675A-B579-460E-94D1-54222C63F5DA}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gridCol w="1651000">
                  <a:extLst>
                    <a:ext uri="{9D8B030D-6E8A-4147-A177-3AD203B41FA5}">
                      <a16:colId xmlns:a16="http://schemas.microsoft.com/office/drawing/2014/main" val="20003"/>
                    </a:ext>
                  </a:extLst>
                </a:gridCol>
              </a:tblGrid>
              <a:tr h="370840">
                <a:tc>
                  <a:txBody>
                    <a:bodyPr/>
                    <a:lstStyle/>
                    <a:p>
                      <a:pPr algn="ctr" rtl="1"/>
                      <a:r>
                        <a:rPr lang="en-US" dirty="0"/>
                        <a:t>B2</a:t>
                      </a:r>
                      <a:endParaRPr lang="he-IL" dirty="0"/>
                    </a:p>
                  </a:txBody>
                  <a:tcPr>
                    <a:solidFill>
                      <a:schemeClr val="bg1">
                        <a:lumMod val="85000"/>
                      </a:schemeClr>
                    </a:solidFill>
                  </a:tcPr>
                </a:tc>
                <a:tc>
                  <a:txBody>
                    <a:bodyPr/>
                    <a:lstStyle/>
                    <a:p>
                      <a:pPr algn="ctr" rtl="1"/>
                      <a:r>
                        <a:rPr lang="en-US" dirty="0"/>
                        <a:t>B1</a:t>
                      </a:r>
                      <a:endParaRPr lang="he-IL" dirty="0"/>
                    </a:p>
                  </a:txBody>
                  <a:tcPr>
                    <a:solidFill>
                      <a:schemeClr val="bg1">
                        <a:lumMod val="85000"/>
                      </a:schemeClr>
                    </a:solidFill>
                  </a:tcPr>
                </a:tc>
                <a:tc>
                  <a:txBody>
                    <a:bodyPr/>
                    <a:lstStyle/>
                    <a:p>
                      <a:pPr algn="ctr" rtl="1"/>
                      <a:r>
                        <a:rPr lang="en-US" dirty="0"/>
                        <a:t>A2</a:t>
                      </a:r>
                      <a:endParaRPr lang="he-IL" dirty="0"/>
                    </a:p>
                  </a:txBody>
                  <a:tcPr>
                    <a:solidFill>
                      <a:schemeClr val="bg1">
                        <a:lumMod val="85000"/>
                      </a:schemeClr>
                    </a:solidFill>
                  </a:tcPr>
                </a:tc>
                <a:tc>
                  <a:txBody>
                    <a:bodyPr/>
                    <a:lstStyle/>
                    <a:p>
                      <a:pPr algn="ctr" rtl="1"/>
                      <a:r>
                        <a:rPr lang="en-US" dirty="0"/>
                        <a:t>A1</a:t>
                      </a:r>
                      <a:endParaRPr lang="he-IL" dirty="0"/>
                    </a:p>
                  </a:txBody>
                  <a:tcPr>
                    <a:solidFill>
                      <a:schemeClr val="bg1">
                        <a:lumMod val="85000"/>
                      </a:schemeClr>
                    </a:solidFill>
                  </a:tcPr>
                </a:tc>
                <a:extLst>
                  <a:ext uri="{0D108BD9-81ED-4DB2-BD59-A6C34878D82A}">
                    <a16:rowId xmlns:a16="http://schemas.microsoft.com/office/drawing/2014/main" val="10000"/>
                  </a:ext>
                </a:extLst>
              </a:tr>
            </a:tbl>
          </a:graphicData>
        </a:graphic>
      </p:graphicFrame>
      <p:sp>
        <p:nvSpPr>
          <p:cNvPr id="11" name="Right Arrow 10"/>
          <p:cNvSpPr/>
          <p:nvPr/>
        </p:nvSpPr>
        <p:spPr>
          <a:xfrm>
            <a:off x="304800" y="12954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Right Arrow 11"/>
          <p:cNvSpPr/>
          <p:nvPr/>
        </p:nvSpPr>
        <p:spPr>
          <a:xfrm flipH="1">
            <a:off x="8229600" y="12954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graphicFrame>
        <p:nvGraphicFramePr>
          <p:cNvPr id="3" name="Table 2"/>
          <p:cNvGraphicFramePr>
            <a:graphicFrameLocks noGrp="1"/>
          </p:cNvGraphicFramePr>
          <p:nvPr/>
        </p:nvGraphicFramePr>
        <p:xfrm>
          <a:off x="914400" y="914400"/>
          <a:ext cx="3124200" cy="1483360"/>
        </p:xfrm>
        <a:graphic>
          <a:graphicData uri="http://schemas.openxmlformats.org/drawingml/2006/table">
            <a:tbl>
              <a:tblPr rtl="1" firstRow="1" bandRow="1">
                <a:tableStyleId>{5940675A-B579-460E-94D1-54222C63F5DA}</a:tableStyleId>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tblGrid>
              <a:tr h="370840">
                <a:tc>
                  <a:txBody>
                    <a:bodyPr/>
                    <a:lstStyle/>
                    <a:p>
                      <a:pPr algn="ctr" rtl="1"/>
                      <a:r>
                        <a:rPr lang="en-US" dirty="0"/>
                        <a:t>A2</a:t>
                      </a:r>
                      <a:endParaRPr lang="he-IL" dirty="0"/>
                    </a:p>
                  </a:txBody>
                  <a:tcPr>
                    <a:solidFill>
                      <a:schemeClr val="bg1">
                        <a:lumMod val="85000"/>
                      </a:schemeClr>
                    </a:solidFill>
                  </a:tcPr>
                </a:tc>
                <a:tc>
                  <a:txBody>
                    <a:bodyPr/>
                    <a:lstStyle/>
                    <a:p>
                      <a:pPr algn="ctr" rtl="1"/>
                      <a:r>
                        <a:rPr lang="en-US" dirty="0"/>
                        <a:t>A1</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111</a:t>
                      </a:r>
                      <a:endParaRPr lang="he-IL" dirty="0"/>
                    </a:p>
                  </a:txBody>
                  <a:tcPr/>
                </a:tc>
                <a:tc>
                  <a:txBody>
                    <a:bodyPr/>
                    <a:lstStyle/>
                    <a:p>
                      <a:pPr algn="ctr" rtl="1"/>
                      <a:r>
                        <a:rPr lang="en-US" dirty="0"/>
                        <a:t>1</a:t>
                      </a:r>
                      <a:endParaRPr lang="he-IL" dirty="0"/>
                    </a:p>
                  </a:txBody>
                  <a:tcPr/>
                </a:tc>
                <a:extLst>
                  <a:ext uri="{0D108BD9-81ED-4DB2-BD59-A6C34878D82A}">
                    <a16:rowId xmlns:a16="http://schemas.microsoft.com/office/drawing/2014/main" val="10001"/>
                  </a:ext>
                </a:extLst>
              </a:tr>
              <a:tr h="370840">
                <a:tc>
                  <a:txBody>
                    <a:bodyPr/>
                    <a:lstStyle/>
                    <a:p>
                      <a:pPr algn="ctr" rtl="1"/>
                      <a:r>
                        <a:rPr lang="en-US" dirty="0"/>
                        <a:t>222</a:t>
                      </a:r>
                      <a:endParaRPr lang="he-IL" dirty="0"/>
                    </a:p>
                  </a:txBody>
                  <a:tcPr/>
                </a:tc>
                <a:tc>
                  <a:txBody>
                    <a:bodyPr/>
                    <a:lstStyle/>
                    <a:p>
                      <a:pPr algn="ctr" rtl="1"/>
                      <a:r>
                        <a:rPr lang="en-US" dirty="0"/>
                        <a:t>2</a:t>
                      </a:r>
                      <a:endParaRPr lang="he-IL" dirty="0"/>
                    </a:p>
                  </a:txBody>
                  <a:tcPr/>
                </a:tc>
                <a:extLst>
                  <a:ext uri="{0D108BD9-81ED-4DB2-BD59-A6C34878D82A}">
                    <a16:rowId xmlns:a16="http://schemas.microsoft.com/office/drawing/2014/main" val="10002"/>
                  </a:ext>
                </a:extLst>
              </a:tr>
              <a:tr h="370840">
                <a:tc>
                  <a:txBody>
                    <a:bodyPr/>
                    <a:lstStyle/>
                    <a:p>
                      <a:pPr algn="ctr" rtl="1"/>
                      <a:r>
                        <a:rPr lang="en-US" dirty="0"/>
                        <a:t>333</a:t>
                      </a:r>
                      <a:endParaRPr lang="he-IL" dirty="0"/>
                    </a:p>
                  </a:txBody>
                  <a:tcPr/>
                </a:tc>
                <a:tc>
                  <a:txBody>
                    <a:bodyPr/>
                    <a:lstStyle/>
                    <a:p>
                      <a:pPr algn="ctr" rtl="1"/>
                      <a:r>
                        <a:rPr lang="en-US" dirty="0"/>
                        <a:t>3</a:t>
                      </a:r>
                      <a:endParaRPr lang="he-IL" dirty="0"/>
                    </a:p>
                  </a:txBody>
                  <a:tcPr/>
                </a:tc>
                <a:extLst>
                  <a:ext uri="{0D108BD9-81ED-4DB2-BD59-A6C34878D82A}">
                    <a16:rowId xmlns:a16="http://schemas.microsoft.com/office/drawing/2014/main" val="10003"/>
                  </a:ext>
                </a:extLst>
              </a:tr>
            </a:tbl>
          </a:graphicData>
        </a:graphic>
      </p:graphicFrame>
      <p:sp>
        <p:nvSpPr>
          <p:cNvPr id="4" name="TextBox 3"/>
          <p:cNvSpPr txBox="1"/>
          <p:nvPr/>
        </p:nvSpPr>
        <p:spPr>
          <a:xfrm>
            <a:off x="2209800" y="228600"/>
            <a:ext cx="533400" cy="584775"/>
          </a:xfrm>
          <a:prstGeom prst="rect">
            <a:avLst/>
          </a:prstGeom>
          <a:noFill/>
        </p:spPr>
        <p:txBody>
          <a:bodyPr wrap="square" rtlCol="1">
            <a:spAutoFit/>
          </a:bodyPr>
          <a:lstStyle/>
          <a:p>
            <a:r>
              <a:rPr lang="en-US" sz="3200" dirty="0"/>
              <a:t>A</a:t>
            </a:r>
            <a:endParaRPr lang="he-IL" sz="3200" dirty="0"/>
          </a:p>
        </p:txBody>
      </p:sp>
      <p:graphicFrame>
        <p:nvGraphicFramePr>
          <p:cNvPr id="5" name="Table 4"/>
          <p:cNvGraphicFramePr>
            <a:graphicFrameLocks noGrp="1"/>
          </p:cNvGraphicFramePr>
          <p:nvPr/>
        </p:nvGraphicFramePr>
        <p:xfrm>
          <a:off x="5029200" y="914400"/>
          <a:ext cx="3124200" cy="1112520"/>
        </p:xfrm>
        <a:graphic>
          <a:graphicData uri="http://schemas.openxmlformats.org/drawingml/2006/table">
            <a:tbl>
              <a:tblPr rtl="1" firstRow="1" bandRow="1">
                <a:tableStyleId>{5940675A-B579-460E-94D1-54222C63F5DA}</a:tableStyleId>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tblGrid>
              <a:tr h="370840">
                <a:tc>
                  <a:txBody>
                    <a:bodyPr/>
                    <a:lstStyle/>
                    <a:p>
                      <a:pPr algn="ctr" rtl="1"/>
                      <a:r>
                        <a:rPr lang="en-US" dirty="0"/>
                        <a:t>B2</a:t>
                      </a:r>
                      <a:endParaRPr lang="he-IL" dirty="0"/>
                    </a:p>
                  </a:txBody>
                  <a:tcPr>
                    <a:solidFill>
                      <a:schemeClr val="bg1">
                        <a:lumMod val="85000"/>
                      </a:schemeClr>
                    </a:solidFill>
                  </a:tcPr>
                </a:tc>
                <a:tc>
                  <a:txBody>
                    <a:bodyPr/>
                    <a:lstStyle/>
                    <a:p>
                      <a:pPr algn="ctr" rtl="1"/>
                      <a:r>
                        <a:rPr lang="en-US" dirty="0"/>
                        <a:t>B1</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555</a:t>
                      </a:r>
                      <a:endParaRPr lang="he-IL" dirty="0"/>
                    </a:p>
                  </a:txBody>
                  <a:tcPr/>
                </a:tc>
                <a:tc>
                  <a:txBody>
                    <a:bodyPr/>
                    <a:lstStyle/>
                    <a:p>
                      <a:pPr algn="ctr" rtl="1"/>
                      <a:r>
                        <a:rPr lang="en-US" dirty="0"/>
                        <a:t>5</a:t>
                      </a:r>
                      <a:endParaRPr lang="he-IL" dirty="0"/>
                    </a:p>
                  </a:txBody>
                  <a:tcPr/>
                </a:tc>
                <a:extLst>
                  <a:ext uri="{0D108BD9-81ED-4DB2-BD59-A6C34878D82A}">
                    <a16:rowId xmlns:a16="http://schemas.microsoft.com/office/drawing/2014/main" val="10001"/>
                  </a:ext>
                </a:extLst>
              </a:tr>
              <a:tr h="370840">
                <a:tc>
                  <a:txBody>
                    <a:bodyPr/>
                    <a:lstStyle/>
                    <a:p>
                      <a:pPr algn="ctr" rtl="1"/>
                      <a:r>
                        <a:rPr lang="en-US" dirty="0"/>
                        <a:t>666</a:t>
                      </a:r>
                      <a:endParaRPr lang="he-IL" dirty="0"/>
                    </a:p>
                  </a:txBody>
                  <a:tcPr/>
                </a:tc>
                <a:tc>
                  <a:txBody>
                    <a:bodyPr/>
                    <a:lstStyle/>
                    <a:p>
                      <a:pPr algn="ctr" rtl="1"/>
                      <a:r>
                        <a:rPr lang="en-US" dirty="0"/>
                        <a:t>6</a:t>
                      </a:r>
                      <a:endParaRPr lang="he-IL" dirty="0"/>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6324600" y="228600"/>
            <a:ext cx="533400" cy="584775"/>
          </a:xfrm>
          <a:prstGeom prst="rect">
            <a:avLst/>
          </a:prstGeom>
          <a:noFill/>
        </p:spPr>
        <p:txBody>
          <a:bodyPr wrap="square" rtlCol="1">
            <a:spAutoFit/>
          </a:bodyPr>
          <a:lstStyle/>
          <a:p>
            <a:r>
              <a:rPr lang="en-US" sz="3200" dirty="0"/>
              <a:t>B</a:t>
            </a:r>
            <a:endParaRPr lang="he-IL" sz="3200" dirty="0"/>
          </a:p>
        </p:txBody>
      </p:sp>
      <p:graphicFrame>
        <p:nvGraphicFramePr>
          <p:cNvPr id="8" name="Object 7"/>
          <p:cNvGraphicFramePr>
            <a:graphicFrameLocks noChangeAspect="1"/>
          </p:cNvGraphicFramePr>
          <p:nvPr/>
        </p:nvGraphicFramePr>
        <p:xfrm>
          <a:off x="4267200" y="1219200"/>
          <a:ext cx="533400" cy="592667"/>
        </p:xfrm>
        <a:graphic>
          <a:graphicData uri="http://schemas.openxmlformats.org/presentationml/2006/ole">
            <mc:AlternateContent xmlns:mc="http://schemas.openxmlformats.org/markup-compatibility/2006">
              <mc:Choice xmlns:v="urn:schemas-microsoft-com:vml" Requires="v">
                <p:oleObj spid="_x0000_s17415" name="Equation" r:id="rId3" imgW="114120" imgH="126720" progId="Equation.3">
                  <p:embed/>
                </p:oleObj>
              </mc:Choice>
              <mc:Fallback>
                <p:oleObj name="Equation" r:id="rId3" imgW="114120" imgH="126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219200"/>
                        <a:ext cx="533400" cy="5926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Table 8"/>
          <p:cNvGraphicFramePr>
            <a:graphicFrameLocks noGrp="1"/>
          </p:cNvGraphicFramePr>
          <p:nvPr/>
        </p:nvGraphicFramePr>
        <p:xfrm>
          <a:off x="1447800" y="2895600"/>
          <a:ext cx="6096000" cy="741680"/>
        </p:xfrm>
        <a:graphic>
          <a:graphicData uri="http://schemas.openxmlformats.org/drawingml/2006/table">
            <a:tbl>
              <a:tblPr rtl="1" firstRow="1" bandRow="1">
                <a:tableStyleId>{5940675A-B579-460E-94D1-54222C63F5DA}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gridCol w="1651000">
                  <a:extLst>
                    <a:ext uri="{9D8B030D-6E8A-4147-A177-3AD203B41FA5}">
                      <a16:colId xmlns:a16="http://schemas.microsoft.com/office/drawing/2014/main" val="20003"/>
                    </a:ext>
                  </a:extLst>
                </a:gridCol>
              </a:tblGrid>
              <a:tr h="370840">
                <a:tc>
                  <a:txBody>
                    <a:bodyPr/>
                    <a:lstStyle/>
                    <a:p>
                      <a:pPr algn="ctr" rtl="1"/>
                      <a:r>
                        <a:rPr lang="en-US" dirty="0"/>
                        <a:t>B2</a:t>
                      </a:r>
                      <a:endParaRPr lang="he-IL" dirty="0"/>
                    </a:p>
                  </a:txBody>
                  <a:tcPr>
                    <a:solidFill>
                      <a:schemeClr val="bg1">
                        <a:lumMod val="85000"/>
                      </a:schemeClr>
                    </a:solidFill>
                  </a:tcPr>
                </a:tc>
                <a:tc>
                  <a:txBody>
                    <a:bodyPr/>
                    <a:lstStyle/>
                    <a:p>
                      <a:pPr algn="ctr" rtl="1"/>
                      <a:r>
                        <a:rPr lang="en-US" dirty="0"/>
                        <a:t>B1</a:t>
                      </a:r>
                      <a:endParaRPr lang="he-IL" dirty="0"/>
                    </a:p>
                  </a:txBody>
                  <a:tcPr>
                    <a:solidFill>
                      <a:schemeClr val="bg1">
                        <a:lumMod val="85000"/>
                      </a:schemeClr>
                    </a:solidFill>
                  </a:tcPr>
                </a:tc>
                <a:tc>
                  <a:txBody>
                    <a:bodyPr/>
                    <a:lstStyle/>
                    <a:p>
                      <a:pPr algn="ctr" rtl="1"/>
                      <a:r>
                        <a:rPr lang="en-US" dirty="0"/>
                        <a:t>A2</a:t>
                      </a:r>
                      <a:endParaRPr lang="he-IL" dirty="0"/>
                    </a:p>
                  </a:txBody>
                  <a:tcPr>
                    <a:solidFill>
                      <a:schemeClr val="bg1">
                        <a:lumMod val="85000"/>
                      </a:schemeClr>
                    </a:solidFill>
                  </a:tcPr>
                </a:tc>
                <a:tc>
                  <a:txBody>
                    <a:bodyPr/>
                    <a:lstStyle/>
                    <a:p>
                      <a:pPr algn="ctr" rtl="1"/>
                      <a:r>
                        <a:rPr lang="en-US" dirty="0"/>
                        <a:t>A1</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he-IL" dirty="0"/>
                        <a:t>555</a:t>
                      </a:r>
                    </a:p>
                  </a:txBody>
                  <a:tcPr>
                    <a:solidFill>
                      <a:schemeClr val="bg1"/>
                    </a:solidFill>
                  </a:tcPr>
                </a:tc>
                <a:tc>
                  <a:txBody>
                    <a:bodyPr/>
                    <a:lstStyle/>
                    <a:p>
                      <a:pPr algn="ctr" rtl="1"/>
                      <a:r>
                        <a:rPr lang="he-IL" dirty="0"/>
                        <a:t>5</a:t>
                      </a:r>
                    </a:p>
                  </a:txBody>
                  <a:tcPr>
                    <a:solidFill>
                      <a:schemeClr val="bg1"/>
                    </a:solidFill>
                  </a:tcPr>
                </a:tc>
                <a:tc>
                  <a:txBody>
                    <a:bodyPr/>
                    <a:lstStyle/>
                    <a:p>
                      <a:pPr algn="ctr" rtl="1"/>
                      <a:r>
                        <a:rPr lang="he-IL" dirty="0"/>
                        <a:t>111</a:t>
                      </a:r>
                    </a:p>
                  </a:txBody>
                  <a:tcPr>
                    <a:solidFill>
                      <a:schemeClr val="bg1"/>
                    </a:solidFill>
                  </a:tcPr>
                </a:tc>
                <a:tc>
                  <a:txBody>
                    <a:bodyPr/>
                    <a:lstStyle/>
                    <a:p>
                      <a:pPr algn="ctr" rtl="1"/>
                      <a:r>
                        <a:rPr lang="he-IL" dirty="0"/>
                        <a:t>1</a:t>
                      </a:r>
                    </a:p>
                  </a:txBody>
                  <a:tcPr>
                    <a:solidFill>
                      <a:schemeClr val="bg1"/>
                    </a:solidFill>
                  </a:tcPr>
                </a:tc>
                <a:extLst>
                  <a:ext uri="{0D108BD9-81ED-4DB2-BD59-A6C34878D82A}">
                    <a16:rowId xmlns:a16="http://schemas.microsoft.com/office/drawing/2014/main" val="10001"/>
                  </a:ext>
                </a:extLst>
              </a:tr>
            </a:tbl>
          </a:graphicData>
        </a:graphic>
      </p:graphicFrame>
      <p:sp>
        <p:nvSpPr>
          <p:cNvPr id="11" name="Right Arrow 10"/>
          <p:cNvSpPr/>
          <p:nvPr/>
        </p:nvSpPr>
        <p:spPr>
          <a:xfrm>
            <a:off x="304800" y="12954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Right Arrow 11"/>
          <p:cNvSpPr/>
          <p:nvPr/>
        </p:nvSpPr>
        <p:spPr>
          <a:xfrm flipH="1">
            <a:off x="8229600" y="12954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graphicFrame>
        <p:nvGraphicFramePr>
          <p:cNvPr id="3" name="Table 2"/>
          <p:cNvGraphicFramePr>
            <a:graphicFrameLocks noGrp="1"/>
          </p:cNvGraphicFramePr>
          <p:nvPr/>
        </p:nvGraphicFramePr>
        <p:xfrm>
          <a:off x="914400" y="914400"/>
          <a:ext cx="3124200" cy="1483360"/>
        </p:xfrm>
        <a:graphic>
          <a:graphicData uri="http://schemas.openxmlformats.org/drawingml/2006/table">
            <a:tbl>
              <a:tblPr rtl="1" firstRow="1" bandRow="1">
                <a:tableStyleId>{5940675A-B579-460E-94D1-54222C63F5DA}</a:tableStyleId>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tblGrid>
              <a:tr h="370840">
                <a:tc>
                  <a:txBody>
                    <a:bodyPr/>
                    <a:lstStyle/>
                    <a:p>
                      <a:pPr algn="ctr" rtl="1"/>
                      <a:r>
                        <a:rPr lang="en-US" dirty="0"/>
                        <a:t>A2</a:t>
                      </a:r>
                      <a:endParaRPr lang="he-IL" dirty="0"/>
                    </a:p>
                  </a:txBody>
                  <a:tcPr>
                    <a:solidFill>
                      <a:schemeClr val="bg1">
                        <a:lumMod val="85000"/>
                      </a:schemeClr>
                    </a:solidFill>
                  </a:tcPr>
                </a:tc>
                <a:tc>
                  <a:txBody>
                    <a:bodyPr/>
                    <a:lstStyle/>
                    <a:p>
                      <a:pPr algn="ctr" rtl="1"/>
                      <a:r>
                        <a:rPr lang="en-US" dirty="0"/>
                        <a:t>A1</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111</a:t>
                      </a:r>
                      <a:endParaRPr lang="he-IL" dirty="0"/>
                    </a:p>
                  </a:txBody>
                  <a:tcPr/>
                </a:tc>
                <a:tc>
                  <a:txBody>
                    <a:bodyPr/>
                    <a:lstStyle/>
                    <a:p>
                      <a:pPr algn="ctr" rtl="1"/>
                      <a:r>
                        <a:rPr lang="en-US" dirty="0"/>
                        <a:t>1</a:t>
                      </a:r>
                      <a:endParaRPr lang="he-IL" dirty="0"/>
                    </a:p>
                  </a:txBody>
                  <a:tcPr/>
                </a:tc>
                <a:extLst>
                  <a:ext uri="{0D108BD9-81ED-4DB2-BD59-A6C34878D82A}">
                    <a16:rowId xmlns:a16="http://schemas.microsoft.com/office/drawing/2014/main" val="10001"/>
                  </a:ext>
                </a:extLst>
              </a:tr>
              <a:tr h="370840">
                <a:tc>
                  <a:txBody>
                    <a:bodyPr/>
                    <a:lstStyle/>
                    <a:p>
                      <a:pPr algn="ctr" rtl="1"/>
                      <a:r>
                        <a:rPr lang="en-US" dirty="0"/>
                        <a:t>222</a:t>
                      </a:r>
                      <a:endParaRPr lang="he-IL" dirty="0"/>
                    </a:p>
                  </a:txBody>
                  <a:tcPr/>
                </a:tc>
                <a:tc>
                  <a:txBody>
                    <a:bodyPr/>
                    <a:lstStyle/>
                    <a:p>
                      <a:pPr algn="ctr" rtl="1"/>
                      <a:r>
                        <a:rPr lang="en-US" dirty="0"/>
                        <a:t>2</a:t>
                      </a:r>
                      <a:endParaRPr lang="he-IL" dirty="0"/>
                    </a:p>
                  </a:txBody>
                  <a:tcPr/>
                </a:tc>
                <a:extLst>
                  <a:ext uri="{0D108BD9-81ED-4DB2-BD59-A6C34878D82A}">
                    <a16:rowId xmlns:a16="http://schemas.microsoft.com/office/drawing/2014/main" val="10002"/>
                  </a:ext>
                </a:extLst>
              </a:tr>
              <a:tr h="370840">
                <a:tc>
                  <a:txBody>
                    <a:bodyPr/>
                    <a:lstStyle/>
                    <a:p>
                      <a:pPr algn="ctr" rtl="1"/>
                      <a:r>
                        <a:rPr lang="en-US" dirty="0"/>
                        <a:t>333</a:t>
                      </a:r>
                      <a:endParaRPr lang="he-IL" dirty="0"/>
                    </a:p>
                  </a:txBody>
                  <a:tcPr/>
                </a:tc>
                <a:tc>
                  <a:txBody>
                    <a:bodyPr/>
                    <a:lstStyle/>
                    <a:p>
                      <a:pPr algn="ctr" rtl="1"/>
                      <a:r>
                        <a:rPr lang="en-US" dirty="0"/>
                        <a:t>3</a:t>
                      </a:r>
                      <a:endParaRPr lang="he-IL" dirty="0"/>
                    </a:p>
                  </a:txBody>
                  <a:tcPr/>
                </a:tc>
                <a:extLst>
                  <a:ext uri="{0D108BD9-81ED-4DB2-BD59-A6C34878D82A}">
                    <a16:rowId xmlns:a16="http://schemas.microsoft.com/office/drawing/2014/main" val="10003"/>
                  </a:ext>
                </a:extLst>
              </a:tr>
            </a:tbl>
          </a:graphicData>
        </a:graphic>
      </p:graphicFrame>
      <p:sp>
        <p:nvSpPr>
          <p:cNvPr id="4" name="TextBox 3"/>
          <p:cNvSpPr txBox="1"/>
          <p:nvPr/>
        </p:nvSpPr>
        <p:spPr>
          <a:xfrm>
            <a:off x="2209800" y="228600"/>
            <a:ext cx="533400" cy="584775"/>
          </a:xfrm>
          <a:prstGeom prst="rect">
            <a:avLst/>
          </a:prstGeom>
          <a:noFill/>
        </p:spPr>
        <p:txBody>
          <a:bodyPr wrap="square" rtlCol="1">
            <a:spAutoFit/>
          </a:bodyPr>
          <a:lstStyle/>
          <a:p>
            <a:r>
              <a:rPr lang="en-US" sz="3200" dirty="0"/>
              <a:t>A</a:t>
            </a:r>
            <a:endParaRPr lang="he-IL" sz="3200" dirty="0"/>
          </a:p>
        </p:txBody>
      </p:sp>
      <p:graphicFrame>
        <p:nvGraphicFramePr>
          <p:cNvPr id="5" name="Table 4"/>
          <p:cNvGraphicFramePr>
            <a:graphicFrameLocks noGrp="1"/>
          </p:cNvGraphicFramePr>
          <p:nvPr/>
        </p:nvGraphicFramePr>
        <p:xfrm>
          <a:off x="5029200" y="914400"/>
          <a:ext cx="3124200" cy="1112520"/>
        </p:xfrm>
        <a:graphic>
          <a:graphicData uri="http://schemas.openxmlformats.org/drawingml/2006/table">
            <a:tbl>
              <a:tblPr rtl="1" firstRow="1" bandRow="1">
                <a:tableStyleId>{5940675A-B579-460E-94D1-54222C63F5DA}</a:tableStyleId>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tblGrid>
              <a:tr h="370840">
                <a:tc>
                  <a:txBody>
                    <a:bodyPr/>
                    <a:lstStyle/>
                    <a:p>
                      <a:pPr algn="ctr" rtl="1"/>
                      <a:r>
                        <a:rPr lang="en-US" dirty="0"/>
                        <a:t>B2</a:t>
                      </a:r>
                      <a:endParaRPr lang="he-IL" dirty="0"/>
                    </a:p>
                  </a:txBody>
                  <a:tcPr>
                    <a:solidFill>
                      <a:schemeClr val="bg1">
                        <a:lumMod val="85000"/>
                      </a:schemeClr>
                    </a:solidFill>
                  </a:tcPr>
                </a:tc>
                <a:tc>
                  <a:txBody>
                    <a:bodyPr/>
                    <a:lstStyle/>
                    <a:p>
                      <a:pPr algn="ctr" rtl="1"/>
                      <a:r>
                        <a:rPr lang="en-US" dirty="0"/>
                        <a:t>B1</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555</a:t>
                      </a:r>
                      <a:endParaRPr lang="he-IL" dirty="0"/>
                    </a:p>
                  </a:txBody>
                  <a:tcPr/>
                </a:tc>
                <a:tc>
                  <a:txBody>
                    <a:bodyPr/>
                    <a:lstStyle/>
                    <a:p>
                      <a:pPr algn="ctr" rtl="1"/>
                      <a:r>
                        <a:rPr lang="en-US" dirty="0"/>
                        <a:t>5</a:t>
                      </a:r>
                      <a:endParaRPr lang="he-IL" dirty="0"/>
                    </a:p>
                  </a:txBody>
                  <a:tcPr/>
                </a:tc>
                <a:extLst>
                  <a:ext uri="{0D108BD9-81ED-4DB2-BD59-A6C34878D82A}">
                    <a16:rowId xmlns:a16="http://schemas.microsoft.com/office/drawing/2014/main" val="10001"/>
                  </a:ext>
                </a:extLst>
              </a:tr>
              <a:tr h="370840">
                <a:tc>
                  <a:txBody>
                    <a:bodyPr/>
                    <a:lstStyle/>
                    <a:p>
                      <a:pPr algn="ctr" rtl="1"/>
                      <a:r>
                        <a:rPr lang="en-US" dirty="0"/>
                        <a:t>666</a:t>
                      </a:r>
                      <a:endParaRPr lang="he-IL" dirty="0"/>
                    </a:p>
                  </a:txBody>
                  <a:tcPr/>
                </a:tc>
                <a:tc>
                  <a:txBody>
                    <a:bodyPr/>
                    <a:lstStyle/>
                    <a:p>
                      <a:pPr algn="ctr" rtl="1"/>
                      <a:r>
                        <a:rPr lang="en-US" dirty="0"/>
                        <a:t>6</a:t>
                      </a:r>
                      <a:endParaRPr lang="he-IL" dirty="0"/>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6324600" y="228600"/>
            <a:ext cx="533400" cy="584775"/>
          </a:xfrm>
          <a:prstGeom prst="rect">
            <a:avLst/>
          </a:prstGeom>
          <a:noFill/>
        </p:spPr>
        <p:txBody>
          <a:bodyPr wrap="square" rtlCol="1">
            <a:spAutoFit/>
          </a:bodyPr>
          <a:lstStyle/>
          <a:p>
            <a:r>
              <a:rPr lang="en-US" sz="3200" dirty="0"/>
              <a:t>B</a:t>
            </a:r>
            <a:endParaRPr lang="he-IL" sz="3200" dirty="0"/>
          </a:p>
        </p:txBody>
      </p:sp>
      <p:graphicFrame>
        <p:nvGraphicFramePr>
          <p:cNvPr id="8" name="Object 7"/>
          <p:cNvGraphicFramePr>
            <a:graphicFrameLocks noChangeAspect="1"/>
          </p:cNvGraphicFramePr>
          <p:nvPr/>
        </p:nvGraphicFramePr>
        <p:xfrm>
          <a:off x="4267200" y="1219200"/>
          <a:ext cx="533400" cy="592667"/>
        </p:xfrm>
        <a:graphic>
          <a:graphicData uri="http://schemas.openxmlformats.org/presentationml/2006/ole">
            <mc:AlternateContent xmlns:mc="http://schemas.openxmlformats.org/markup-compatibility/2006">
              <mc:Choice xmlns:v="urn:schemas-microsoft-com:vml" Requires="v">
                <p:oleObj spid="_x0000_s18439" name="Equation" r:id="rId3" imgW="114120" imgH="126720" progId="Equation.3">
                  <p:embed/>
                </p:oleObj>
              </mc:Choice>
              <mc:Fallback>
                <p:oleObj name="Equation" r:id="rId3" imgW="114120" imgH="126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219200"/>
                        <a:ext cx="533400" cy="5926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Table 8"/>
          <p:cNvGraphicFramePr>
            <a:graphicFrameLocks noGrp="1"/>
          </p:cNvGraphicFramePr>
          <p:nvPr/>
        </p:nvGraphicFramePr>
        <p:xfrm>
          <a:off x="1447800" y="2895600"/>
          <a:ext cx="6096000" cy="1112520"/>
        </p:xfrm>
        <a:graphic>
          <a:graphicData uri="http://schemas.openxmlformats.org/drawingml/2006/table">
            <a:tbl>
              <a:tblPr rtl="1" firstRow="1" bandRow="1">
                <a:tableStyleId>{5940675A-B579-460E-94D1-54222C63F5DA}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gridCol w="1651000">
                  <a:extLst>
                    <a:ext uri="{9D8B030D-6E8A-4147-A177-3AD203B41FA5}">
                      <a16:colId xmlns:a16="http://schemas.microsoft.com/office/drawing/2014/main" val="20003"/>
                    </a:ext>
                  </a:extLst>
                </a:gridCol>
              </a:tblGrid>
              <a:tr h="370840">
                <a:tc>
                  <a:txBody>
                    <a:bodyPr/>
                    <a:lstStyle/>
                    <a:p>
                      <a:pPr algn="ctr" rtl="1"/>
                      <a:r>
                        <a:rPr lang="en-US" dirty="0"/>
                        <a:t>B2</a:t>
                      </a:r>
                      <a:endParaRPr lang="he-IL" dirty="0"/>
                    </a:p>
                  </a:txBody>
                  <a:tcPr>
                    <a:solidFill>
                      <a:schemeClr val="bg1">
                        <a:lumMod val="85000"/>
                      </a:schemeClr>
                    </a:solidFill>
                  </a:tcPr>
                </a:tc>
                <a:tc>
                  <a:txBody>
                    <a:bodyPr/>
                    <a:lstStyle/>
                    <a:p>
                      <a:pPr algn="ctr" rtl="1"/>
                      <a:r>
                        <a:rPr lang="en-US" dirty="0"/>
                        <a:t>B1</a:t>
                      </a:r>
                      <a:endParaRPr lang="he-IL" dirty="0"/>
                    </a:p>
                  </a:txBody>
                  <a:tcPr>
                    <a:solidFill>
                      <a:schemeClr val="bg1">
                        <a:lumMod val="85000"/>
                      </a:schemeClr>
                    </a:solidFill>
                  </a:tcPr>
                </a:tc>
                <a:tc>
                  <a:txBody>
                    <a:bodyPr/>
                    <a:lstStyle/>
                    <a:p>
                      <a:pPr algn="ctr" rtl="1"/>
                      <a:r>
                        <a:rPr lang="en-US" dirty="0"/>
                        <a:t>A2</a:t>
                      </a:r>
                      <a:endParaRPr lang="he-IL" dirty="0"/>
                    </a:p>
                  </a:txBody>
                  <a:tcPr>
                    <a:solidFill>
                      <a:schemeClr val="bg1">
                        <a:lumMod val="85000"/>
                      </a:schemeClr>
                    </a:solidFill>
                  </a:tcPr>
                </a:tc>
                <a:tc>
                  <a:txBody>
                    <a:bodyPr/>
                    <a:lstStyle/>
                    <a:p>
                      <a:pPr algn="ctr" rtl="1"/>
                      <a:r>
                        <a:rPr lang="en-US" dirty="0"/>
                        <a:t>A1</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he-IL" dirty="0"/>
                        <a:t>555</a:t>
                      </a:r>
                    </a:p>
                  </a:txBody>
                  <a:tcPr>
                    <a:solidFill>
                      <a:schemeClr val="bg1"/>
                    </a:solidFill>
                  </a:tcPr>
                </a:tc>
                <a:tc>
                  <a:txBody>
                    <a:bodyPr/>
                    <a:lstStyle/>
                    <a:p>
                      <a:pPr algn="ctr" rtl="1"/>
                      <a:r>
                        <a:rPr lang="he-IL" dirty="0"/>
                        <a:t>5</a:t>
                      </a:r>
                    </a:p>
                  </a:txBody>
                  <a:tcPr>
                    <a:solidFill>
                      <a:schemeClr val="bg1"/>
                    </a:solidFill>
                  </a:tcPr>
                </a:tc>
                <a:tc>
                  <a:txBody>
                    <a:bodyPr/>
                    <a:lstStyle/>
                    <a:p>
                      <a:pPr algn="ctr" rtl="1"/>
                      <a:r>
                        <a:rPr lang="he-IL" dirty="0"/>
                        <a:t>111</a:t>
                      </a:r>
                    </a:p>
                  </a:txBody>
                  <a:tcPr>
                    <a:solidFill>
                      <a:schemeClr val="bg1"/>
                    </a:solidFill>
                  </a:tcPr>
                </a:tc>
                <a:tc>
                  <a:txBody>
                    <a:bodyPr/>
                    <a:lstStyle/>
                    <a:p>
                      <a:pPr algn="ctr" rtl="1"/>
                      <a:r>
                        <a:rPr lang="he-IL" dirty="0"/>
                        <a:t>1</a:t>
                      </a:r>
                    </a:p>
                  </a:txBody>
                  <a:tcPr>
                    <a:solidFill>
                      <a:schemeClr val="bg1"/>
                    </a:solidFill>
                  </a:tcPr>
                </a:tc>
                <a:extLst>
                  <a:ext uri="{0D108BD9-81ED-4DB2-BD59-A6C34878D82A}">
                    <a16:rowId xmlns:a16="http://schemas.microsoft.com/office/drawing/2014/main" val="10001"/>
                  </a:ext>
                </a:extLst>
              </a:tr>
              <a:tr h="370840">
                <a:tc>
                  <a:txBody>
                    <a:bodyPr/>
                    <a:lstStyle/>
                    <a:p>
                      <a:pPr algn="ctr" rtl="1"/>
                      <a:r>
                        <a:rPr lang="he-IL" dirty="0"/>
                        <a:t>666</a:t>
                      </a:r>
                    </a:p>
                  </a:txBody>
                  <a:tcPr>
                    <a:solidFill>
                      <a:schemeClr val="bg1"/>
                    </a:solidFill>
                  </a:tcPr>
                </a:tc>
                <a:tc>
                  <a:txBody>
                    <a:bodyPr/>
                    <a:lstStyle/>
                    <a:p>
                      <a:pPr algn="ctr" rtl="1"/>
                      <a:r>
                        <a:rPr lang="he-IL" dirty="0"/>
                        <a:t>6</a:t>
                      </a:r>
                    </a:p>
                  </a:txBody>
                  <a:tcPr>
                    <a:solidFill>
                      <a:schemeClr val="bg1"/>
                    </a:solidFill>
                  </a:tcPr>
                </a:tc>
                <a:tc>
                  <a:txBody>
                    <a:bodyPr/>
                    <a:lstStyle/>
                    <a:p>
                      <a:pPr algn="ctr" rtl="1"/>
                      <a:r>
                        <a:rPr lang="he-IL" dirty="0"/>
                        <a:t>111</a:t>
                      </a:r>
                    </a:p>
                  </a:txBody>
                  <a:tcPr>
                    <a:solidFill>
                      <a:schemeClr val="bg1"/>
                    </a:solidFill>
                  </a:tcPr>
                </a:tc>
                <a:tc>
                  <a:txBody>
                    <a:bodyPr/>
                    <a:lstStyle/>
                    <a:p>
                      <a:pPr algn="ctr" rtl="1"/>
                      <a:r>
                        <a:rPr lang="he-IL" dirty="0"/>
                        <a:t>1</a:t>
                      </a:r>
                    </a:p>
                  </a:txBody>
                  <a:tcPr>
                    <a:solidFill>
                      <a:schemeClr val="bg1"/>
                    </a:solidFill>
                  </a:tcPr>
                </a:tc>
                <a:extLst>
                  <a:ext uri="{0D108BD9-81ED-4DB2-BD59-A6C34878D82A}">
                    <a16:rowId xmlns:a16="http://schemas.microsoft.com/office/drawing/2014/main" val="10002"/>
                  </a:ext>
                </a:extLst>
              </a:tr>
            </a:tbl>
          </a:graphicData>
        </a:graphic>
      </p:graphicFrame>
      <p:sp>
        <p:nvSpPr>
          <p:cNvPr id="11" name="Right Arrow 10"/>
          <p:cNvSpPr/>
          <p:nvPr/>
        </p:nvSpPr>
        <p:spPr>
          <a:xfrm>
            <a:off x="304800" y="12954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Right Arrow 11"/>
          <p:cNvSpPr/>
          <p:nvPr/>
        </p:nvSpPr>
        <p:spPr>
          <a:xfrm flipH="1">
            <a:off x="8229600" y="16764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graphicFrame>
        <p:nvGraphicFramePr>
          <p:cNvPr id="3" name="Table 2"/>
          <p:cNvGraphicFramePr>
            <a:graphicFrameLocks noGrp="1"/>
          </p:cNvGraphicFramePr>
          <p:nvPr/>
        </p:nvGraphicFramePr>
        <p:xfrm>
          <a:off x="914400" y="914400"/>
          <a:ext cx="3124200" cy="1483360"/>
        </p:xfrm>
        <a:graphic>
          <a:graphicData uri="http://schemas.openxmlformats.org/drawingml/2006/table">
            <a:tbl>
              <a:tblPr rtl="1" firstRow="1" bandRow="1">
                <a:tableStyleId>{5940675A-B579-460E-94D1-54222C63F5DA}</a:tableStyleId>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tblGrid>
              <a:tr h="370840">
                <a:tc>
                  <a:txBody>
                    <a:bodyPr/>
                    <a:lstStyle/>
                    <a:p>
                      <a:pPr algn="ctr" rtl="1"/>
                      <a:r>
                        <a:rPr lang="en-US" dirty="0"/>
                        <a:t>A2</a:t>
                      </a:r>
                      <a:endParaRPr lang="he-IL" dirty="0"/>
                    </a:p>
                  </a:txBody>
                  <a:tcPr>
                    <a:solidFill>
                      <a:schemeClr val="bg1">
                        <a:lumMod val="85000"/>
                      </a:schemeClr>
                    </a:solidFill>
                  </a:tcPr>
                </a:tc>
                <a:tc>
                  <a:txBody>
                    <a:bodyPr/>
                    <a:lstStyle/>
                    <a:p>
                      <a:pPr algn="ctr" rtl="1"/>
                      <a:r>
                        <a:rPr lang="en-US" dirty="0"/>
                        <a:t>A1</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111</a:t>
                      </a:r>
                      <a:endParaRPr lang="he-IL" dirty="0"/>
                    </a:p>
                  </a:txBody>
                  <a:tcPr/>
                </a:tc>
                <a:tc>
                  <a:txBody>
                    <a:bodyPr/>
                    <a:lstStyle/>
                    <a:p>
                      <a:pPr algn="ctr" rtl="1"/>
                      <a:r>
                        <a:rPr lang="en-US" dirty="0"/>
                        <a:t>1</a:t>
                      </a:r>
                      <a:endParaRPr lang="he-IL" dirty="0"/>
                    </a:p>
                  </a:txBody>
                  <a:tcPr/>
                </a:tc>
                <a:extLst>
                  <a:ext uri="{0D108BD9-81ED-4DB2-BD59-A6C34878D82A}">
                    <a16:rowId xmlns:a16="http://schemas.microsoft.com/office/drawing/2014/main" val="10001"/>
                  </a:ext>
                </a:extLst>
              </a:tr>
              <a:tr h="370840">
                <a:tc>
                  <a:txBody>
                    <a:bodyPr/>
                    <a:lstStyle/>
                    <a:p>
                      <a:pPr algn="ctr" rtl="1"/>
                      <a:r>
                        <a:rPr lang="en-US" dirty="0"/>
                        <a:t>222</a:t>
                      </a:r>
                      <a:endParaRPr lang="he-IL" dirty="0"/>
                    </a:p>
                  </a:txBody>
                  <a:tcPr/>
                </a:tc>
                <a:tc>
                  <a:txBody>
                    <a:bodyPr/>
                    <a:lstStyle/>
                    <a:p>
                      <a:pPr algn="ctr" rtl="1"/>
                      <a:r>
                        <a:rPr lang="en-US" dirty="0"/>
                        <a:t>2</a:t>
                      </a:r>
                      <a:endParaRPr lang="he-IL" dirty="0"/>
                    </a:p>
                  </a:txBody>
                  <a:tcPr/>
                </a:tc>
                <a:extLst>
                  <a:ext uri="{0D108BD9-81ED-4DB2-BD59-A6C34878D82A}">
                    <a16:rowId xmlns:a16="http://schemas.microsoft.com/office/drawing/2014/main" val="10002"/>
                  </a:ext>
                </a:extLst>
              </a:tr>
              <a:tr h="370840">
                <a:tc>
                  <a:txBody>
                    <a:bodyPr/>
                    <a:lstStyle/>
                    <a:p>
                      <a:pPr algn="ctr" rtl="1"/>
                      <a:r>
                        <a:rPr lang="en-US" dirty="0"/>
                        <a:t>333</a:t>
                      </a:r>
                      <a:endParaRPr lang="he-IL" dirty="0"/>
                    </a:p>
                  </a:txBody>
                  <a:tcPr/>
                </a:tc>
                <a:tc>
                  <a:txBody>
                    <a:bodyPr/>
                    <a:lstStyle/>
                    <a:p>
                      <a:pPr algn="ctr" rtl="1"/>
                      <a:r>
                        <a:rPr lang="en-US" dirty="0"/>
                        <a:t>3</a:t>
                      </a:r>
                      <a:endParaRPr lang="he-IL" dirty="0"/>
                    </a:p>
                  </a:txBody>
                  <a:tcPr/>
                </a:tc>
                <a:extLst>
                  <a:ext uri="{0D108BD9-81ED-4DB2-BD59-A6C34878D82A}">
                    <a16:rowId xmlns:a16="http://schemas.microsoft.com/office/drawing/2014/main" val="10003"/>
                  </a:ext>
                </a:extLst>
              </a:tr>
            </a:tbl>
          </a:graphicData>
        </a:graphic>
      </p:graphicFrame>
      <p:sp>
        <p:nvSpPr>
          <p:cNvPr id="4" name="TextBox 3"/>
          <p:cNvSpPr txBox="1"/>
          <p:nvPr/>
        </p:nvSpPr>
        <p:spPr>
          <a:xfrm>
            <a:off x="2209800" y="228600"/>
            <a:ext cx="533400" cy="584775"/>
          </a:xfrm>
          <a:prstGeom prst="rect">
            <a:avLst/>
          </a:prstGeom>
          <a:noFill/>
        </p:spPr>
        <p:txBody>
          <a:bodyPr wrap="square" rtlCol="1">
            <a:spAutoFit/>
          </a:bodyPr>
          <a:lstStyle/>
          <a:p>
            <a:r>
              <a:rPr lang="en-US" sz="3200" dirty="0"/>
              <a:t>A</a:t>
            </a:r>
            <a:endParaRPr lang="he-IL" sz="3200" dirty="0"/>
          </a:p>
        </p:txBody>
      </p:sp>
      <p:graphicFrame>
        <p:nvGraphicFramePr>
          <p:cNvPr id="5" name="Table 4"/>
          <p:cNvGraphicFramePr>
            <a:graphicFrameLocks noGrp="1"/>
          </p:cNvGraphicFramePr>
          <p:nvPr/>
        </p:nvGraphicFramePr>
        <p:xfrm>
          <a:off x="5029200" y="914400"/>
          <a:ext cx="3124200" cy="1112520"/>
        </p:xfrm>
        <a:graphic>
          <a:graphicData uri="http://schemas.openxmlformats.org/drawingml/2006/table">
            <a:tbl>
              <a:tblPr rtl="1" firstRow="1" bandRow="1">
                <a:tableStyleId>{5940675A-B579-460E-94D1-54222C63F5DA}</a:tableStyleId>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tblGrid>
              <a:tr h="370840">
                <a:tc>
                  <a:txBody>
                    <a:bodyPr/>
                    <a:lstStyle/>
                    <a:p>
                      <a:pPr algn="ctr" rtl="1"/>
                      <a:r>
                        <a:rPr lang="en-US" dirty="0"/>
                        <a:t>B2</a:t>
                      </a:r>
                      <a:endParaRPr lang="he-IL" dirty="0"/>
                    </a:p>
                  </a:txBody>
                  <a:tcPr>
                    <a:solidFill>
                      <a:schemeClr val="bg1">
                        <a:lumMod val="85000"/>
                      </a:schemeClr>
                    </a:solidFill>
                  </a:tcPr>
                </a:tc>
                <a:tc>
                  <a:txBody>
                    <a:bodyPr/>
                    <a:lstStyle/>
                    <a:p>
                      <a:pPr algn="ctr" rtl="1"/>
                      <a:r>
                        <a:rPr lang="en-US" dirty="0"/>
                        <a:t>B1</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555</a:t>
                      </a:r>
                      <a:endParaRPr lang="he-IL" dirty="0"/>
                    </a:p>
                  </a:txBody>
                  <a:tcPr/>
                </a:tc>
                <a:tc>
                  <a:txBody>
                    <a:bodyPr/>
                    <a:lstStyle/>
                    <a:p>
                      <a:pPr algn="ctr" rtl="1"/>
                      <a:r>
                        <a:rPr lang="en-US" dirty="0"/>
                        <a:t>5</a:t>
                      </a:r>
                      <a:endParaRPr lang="he-IL" dirty="0"/>
                    </a:p>
                  </a:txBody>
                  <a:tcPr/>
                </a:tc>
                <a:extLst>
                  <a:ext uri="{0D108BD9-81ED-4DB2-BD59-A6C34878D82A}">
                    <a16:rowId xmlns:a16="http://schemas.microsoft.com/office/drawing/2014/main" val="10001"/>
                  </a:ext>
                </a:extLst>
              </a:tr>
              <a:tr h="370840">
                <a:tc>
                  <a:txBody>
                    <a:bodyPr/>
                    <a:lstStyle/>
                    <a:p>
                      <a:pPr algn="ctr" rtl="1"/>
                      <a:r>
                        <a:rPr lang="en-US" dirty="0"/>
                        <a:t>666</a:t>
                      </a:r>
                      <a:endParaRPr lang="he-IL" dirty="0"/>
                    </a:p>
                  </a:txBody>
                  <a:tcPr/>
                </a:tc>
                <a:tc>
                  <a:txBody>
                    <a:bodyPr/>
                    <a:lstStyle/>
                    <a:p>
                      <a:pPr algn="ctr" rtl="1"/>
                      <a:r>
                        <a:rPr lang="en-US" dirty="0"/>
                        <a:t>6</a:t>
                      </a:r>
                      <a:endParaRPr lang="he-IL" dirty="0"/>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6324600" y="228600"/>
            <a:ext cx="533400" cy="584775"/>
          </a:xfrm>
          <a:prstGeom prst="rect">
            <a:avLst/>
          </a:prstGeom>
          <a:noFill/>
        </p:spPr>
        <p:txBody>
          <a:bodyPr wrap="square" rtlCol="1">
            <a:spAutoFit/>
          </a:bodyPr>
          <a:lstStyle/>
          <a:p>
            <a:r>
              <a:rPr lang="en-US" sz="3200" dirty="0"/>
              <a:t>B</a:t>
            </a:r>
            <a:endParaRPr lang="he-IL" sz="3200" dirty="0"/>
          </a:p>
        </p:txBody>
      </p:sp>
      <p:graphicFrame>
        <p:nvGraphicFramePr>
          <p:cNvPr id="8" name="Object 7"/>
          <p:cNvGraphicFramePr>
            <a:graphicFrameLocks noChangeAspect="1"/>
          </p:cNvGraphicFramePr>
          <p:nvPr/>
        </p:nvGraphicFramePr>
        <p:xfrm>
          <a:off x="4267200" y="1219200"/>
          <a:ext cx="533400" cy="592667"/>
        </p:xfrm>
        <a:graphic>
          <a:graphicData uri="http://schemas.openxmlformats.org/presentationml/2006/ole">
            <mc:AlternateContent xmlns:mc="http://schemas.openxmlformats.org/markup-compatibility/2006">
              <mc:Choice xmlns:v="urn:schemas-microsoft-com:vml" Requires="v">
                <p:oleObj spid="_x0000_s19463" name="Equation" r:id="rId3" imgW="114120" imgH="126720" progId="Equation.3">
                  <p:embed/>
                </p:oleObj>
              </mc:Choice>
              <mc:Fallback>
                <p:oleObj name="Equation" r:id="rId3" imgW="114120" imgH="126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219200"/>
                        <a:ext cx="533400" cy="5926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Table 8"/>
          <p:cNvGraphicFramePr>
            <a:graphicFrameLocks noGrp="1"/>
          </p:cNvGraphicFramePr>
          <p:nvPr/>
        </p:nvGraphicFramePr>
        <p:xfrm>
          <a:off x="1447800" y="2895600"/>
          <a:ext cx="6096000" cy="1483360"/>
        </p:xfrm>
        <a:graphic>
          <a:graphicData uri="http://schemas.openxmlformats.org/drawingml/2006/table">
            <a:tbl>
              <a:tblPr rtl="1" firstRow="1" bandRow="1">
                <a:tableStyleId>{5940675A-B579-460E-94D1-54222C63F5DA}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gridCol w="1651000">
                  <a:extLst>
                    <a:ext uri="{9D8B030D-6E8A-4147-A177-3AD203B41FA5}">
                      <a16:colId xmlns:a16="http://schemas.microsoft.com/office/drawing/2014/main" val="20003"/>
                    </a:ext>
                  </a:extLst>
                </a:gridCol>
              </a:tblGrid>
              <a:tr h="370840">
                <a:tc>
                  <a:txBody>
                    <a:bodyPr/>
                    <a:lstStyle/>
                    <a:p>
                      <a:pPr algn="ctr" rtl="1"/>
                      <a:r>
                        <a:rPr lang="en-US" dirty="0"/>
                        <a:t>B2</a:t>
                      </a:r>
                      <a:endParaRPr lang="he-IL" dirty="0"/>
                    </a:p>
                  </a:txBody>
                  <a:tcPr>
                    <a:solidFill>
                      <a:schemeClr val="bg1">
                        <a:lumMod val="85000"/>
                      </a:schemeClr>
                    </a:solidFill>
                  </a:tcPr>
                </a:tc>
                <a:tc>
                  <a:txBody>
                    <a:bodyPr/>
                    <a:lstStyle/>
                    <a:p>
                      <a:pPr algn="ctr" rtl="1"/>
                      <a:r>
                        <a:rPr lang="en-US" dirty="0"/>
                        <a:t>B1</a:t>
                      </a:r>
                      <a:endParaRPr lang="he-IL" dirty="0"/>
                    </a:p>
                  </a:txBody>
                  <a:tcPr>
                    <a:solidFill>
                      <a:schemeClr val="bg1">
                        <a:lumMod val="85000"/>
                      </a:schemeClr>
                    </a:solidFill>
                  </a:tcPr>
                </a:tc>
                <a:tc>
                  <a:txBody>
                    <a:bodyPr/>
                    <a:lstStyle/>
                    <a:p>
                      <a:pPr algn="ctr" rtl="1"/>
                      <a:r>
                        <a:rPr lang="en-US" dirty="0"/>
                        <a:t>A2</a:t>
                      </a:r>
                      <a:endParaRPr lang="he-IL" dirty="0"/>
                    </a:p>
                  </a:txBody>
                  <a:tcPr>
                    <a:solidFill>
                      <a:schemeClr val="bg1">
                        <a:lumMod val="85000"/>
                      </a:schemeClr>
                    </a:solidFill>
                  </a:tcPr>
                </a:tc>
                <a:tc>
                  <a:txBody>
                    <a:bodyPr/>
                    <a:lstStyle/>
                    <a:p>
                      <a:pPr algn="ctr" rtl="1"/>
                      <a:r>
                        <a:rPr lang="en-US" dirty="0"/>
                        <a:t>A1</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he-IL" dirty="0"/>
                        <a:t>555</a:t>
                      </a:r>
                    </a:p>
                  </a:txBody>
                  <a:tcPr>
                    <a:solidFill>
                      <a:schemeClr val="bg1"/>
                    </a:solidFill>
                  </a:tcPr>
                </a:tc>
                <a:tc>
                  <a:txBody>
                    <a:bodyPr/>
                    <a:lstStyle/>
                    <a:p>
                      <a:pPr algn="ctr" rtl="1"/>
                      <a:r>
                        <a:rPr lang="he-IL" dirty="0"/>
                        <a:t>5</a:t>
                      </a:r>
                    </a:p>
                  </a:txBody>
                  <a:tcPr>
                    <a:solidFill>
                      <a:schemeClr val="bg1"/>
                    </a:solidFill>
                  </a:tcPr>
                </a:tc>
                <a:tc>
                  <a:txBody>
                    <a:bodyPr/>
                    <a:lstStyle/>
                    <a:p>
                      <a:pPr algn="ctr" rtl="1"/>
                      <a:r>
                        <a:rPr lang="he-IL" dirty="0"/>
                        <a:t>111</a:t>
                      </a:r>
                    </a:p>
                  </a:txBody>
                  <a:tcPr>
                    <a:solidFill>
                      <a:schemeClr val="bg1"/>
                    </a:solidFill>
                  </a:tcPr>
                </a:tc>
                <a:tc>
                  <a:txBody>
                    <a:bodyPr/>
                    <a:lstStyle/>
                    <a:p>
                      <a:pPr algn="ctr" rtl="1"/>
                      <a:r>
                        <a:rPr lang="he-IL" dirty="0"/>
                        <a:t>1</a:t>
                      </a:r>
                    </a:p>
                  </a:txBody>
                  <a:tcPr>
                    <a:solidFill>
                      <a:schemeClr val="bg1"/>
                    </a:solidFill>
                  </a:tcPr>
                </a:tc>
                <a:extLst>
                  <a:ext uri="{0D108BD9-81ED-4DB2-BD59-A6C34878D82A}">
                    <a16:rowId xmlns:a16="http://schemas.microsoft.com/office/drawing/2014/main" val="10001"/>
                  </a:ext>
                </a:extLst>
              </a:tr>
              <a:tr h="370840">
                <a:tc>
                  <a:txBody>
                    <a:bodyPr/>
                    <a:lstStyle/>
                    <a:p>
                      <a:pPr algn="ctr" rtl="1"/>
                      <a:r>
                        <a:rPr lang="he-IL" dirty="0"/>
                        <a:t>666</a:t>
                      </a:r>
                    </a:p>
                  </a:txBody>
                  <a:tcPr>
                    <a:solidFill>
                      <a:schemeClr val="bg1"/>
                    </a:solidFill>
                  </a:tcPr>
                </a:tc>
                <a:tc>
                  <a:txBody>
                    <a:bodyPr/>
                    <a:lstStyle/>
                    <a:p>
                      <a:pPr algn="ctr" rtl="1"/>
                      <a:r>
                        <a:rPr lang="he-IL" dirty="0"/>
                        <a:t>6</a:t>
                      </a:r>
                    </a:p>
                  </a:txBody>
                  <a:tcPr>
                    <a:solidFill>
                      <a:schemeClr val="bg1"/>
                    </a:solidFill>
                  </a:tcPr>
                </a:tc>
                <a:tc>
                  <a:txBody>
                    <a:bodyPr/>
                    <a:lstStyle/>
                    <a:p>
                      <a:pPr algn="ctr" rtl="1"/>
                      <a:r>
                        <a:rPr lang="he-IL" dirty="0"/>
                        <a:t>111</a:t>
                      </a:r>
                    </a:p>
                  </a:txBody>
                  <a:tcPr>
                    <a:solidFill>
                      <a:schemeClr val="bg1"/>
                    </a:solidFill>
                  </a:tcPr>
                </a:tc>
                <a:tc>
                  <a:txBody>
                    <a:bodyPr/>
                    <a:lstStyle/>
                    <a:p>
                      <a:pPr algn="ctr" rtl="1"/>
                      <a:r>
                        <a:rPr lang="he-IL" dirty="0"/>
                        <a:t>1</a:t>
                      </a:r>
                    </a:p>
                  </a:txBody>
                  <a:tcPr>
                    <a:solidFill>
                      <a:schemeClr val="bg1"/>
                    </a:solidFill>
                  </a:tcPr>
                </a:tc>
                <a:extLst>
                  <a:ext uri="{0D108BD9-81ED-4DB2-BD59-A6C34878D82A}">
                    <a16:rowId xmlns:a16="http://schemas.microsoft.com/office/drawing/2014/main" val="10002"/>
                  </a:ext>
                </a:extLst>
              </a:tr>
              <a:tr h="370840">
                <a:tc>
                  <a:txBody>
                    <a:bodyPr/>
                    <a:lstStyle/>
                    <a:p>
                      <a:pPr algn="ctr" rtl="1"/>
                      <a:r>
                        <a:rPr lang="he-IL" dirty="0"/>
                        <a:t>555</a:t>
                      </a:r>
                    </a:p>
                  </a:txBody>
                  <a:tcPr>
                    <a:solidFill>
                      <a:schemeClr val="bg1"/>
                    </a:solidFill>
                  </a:tcPr>
                </a:tc>
                <a:tc>
                  <a:txBody>
                    <a:bodyPr/>
                    <a:lstStyle/>
                    <a:p>
                      <a:pPr algn="ctr" rtl="1"/>
                      <a:r>
                        <a:rPr lang="he-IL" dirty="0"/>
                        <a:t>5</a:t>
                      </a:r>
                    </a:p>
                  </a:txBody>
                  <a:tcPr>
                    <a:solidFill>
                      <a:schemeClr val="bg1"/>
                    </a:solidFill>
                  </a:tcPr>
                </a:tc>
                <a:tc>
                  <a:txBody>
                    <a:bodyPr/>
                    <a:lstStyle/>
                    <a:p>
                      <a:pPr algn="ctr" rtl="1"/>
                      <a:r>
                        <a:rPr lang="he-IL" dirty="0"/>
                        <a:t>222</a:t>
                      </a:r>
                    </a:p>
                  </a:txBody>
                  <a:tcPr>
                    <a:solidFill>
                      <a:schemeClr val="bg1"/>
                    </a:solidFill>
                  </a:tcPr>
                </a:tc>
                <a:tc>
                  <a:txBody>
                    <a:bodyPr/>
                    <a:lstStyle/>
                    <a:p>
                      <a:pPr algn="ctr" rtl="1"/>
                      <a:r>
                        <a:rPr lang="he-IL" dirty="0"/>
                        <a:t>2</a:t>
                      </a:r>
                    </a:p>
                  </a:txBody>
                  <a:tcPr>
                    <a:solidFill>
                      <a:schemeClr val="bg1"/>
                    </a:solidFill>
                  </a:tcPr>
                </a:tc>
                <a:extLst>
                  <a:ext uri="{0D108BD9-81ED-4DB2-BD59-A6C34878D82A}">
                    <a16:rowId xmlns:a16="http://schemas.microsoft.com/office/drawing/2014/main" val="10003"/>
                  </a:ext>
                </a:extLst>
              </a:tr>
            </a:tbl>
          </a:graphicData>
        </a:graphic>
      </p:graphicFrame>
      <p:sp>
        <p:nvSpPr>
          <p:cNvPr id="11" name="Right Arrow 10"/>
          <p:cNvSpPr/>
          <p:nvPr/>
        </p:nvSpPr>
        <p:spPr>
          <a:xfrm>
            <a:off x="304800" y="16764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Right Arrow 11"/>
          <p:cNvSpPr/>
          <p:nvPr/>
        </p:nvSpPr>
        <p:spPr>
          <a:xfrm flipH="1">
            <a:off x="8229600" y="12954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graphicFrame>
        <p:nvGraphicFramePr>
          <p:cNvPr id="3" name="Table 2"/>
          <p:cNvGraphicFramePr>
            <a:graphicFrameLocks noGrp="1"/>
          </p:cNvGraphicFramePr>
          <p:nvPr/>
        </p:nvGraphicFramePr>
        <p:xfrm>
          <a:off x="914400" y="914400"/>
          <a:ext cx="3124200" cy="1483360"/>
        </p:xfrm>
        <a:graphic>
          <a:graphicData uri="http://schemas.openxmlformats.org/drawingml/2006/table">
            <a:tbl>
              <a:tblPr rtl="1" firstRow="1" bandRow="1">
                <a:tableStyleId>{5940675A-B579-460E-94D1-54222C63F5DA}</a:tableStyleId>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tblGrid>
              <a:tr h="370840">
                <a:tc>
                  <a:txBody>
                    <a:bodyPr/>
                    <a:lstStyle/>
                    <a:p>
                      <a:pPr algn="ctr" rtl="1"/>
                      <a:r>
                        <a:rPr lang="en-US" dirty="0"/>
                        <a:t>A2</a:t>
                      </a:r>
                      <a:endParaRPr lang="he-IL" dirty="0"/>
                    </a:p>
                  </a:txBody>
                  <a:tcPr>
                    <a:solidFill>
                      <a:schemeClr val="bg1">
                        <a:lumMod val="85000"/>
                      </a:schemeClr>
                    </a:solidFill>
                  </a:tcPr>
                </a:tc>
                <a:tc>
                  <a:txBody>
                    <a:bodyPr/>
                    <a:lstStyle/>
                    <a:p>
                      <a:pPr algn="ctr" rtl="1"/>
                      <a:r>
                        <a:rPr lang="en-US" dirty="0"/>
                        <a:t>A1</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111</a:t>
                      </a:r>
                      <a:endParaRPr lang="he-IL" dirty="0"/>
                    </a:p>
                  </a:txBody>
                  <a:tcPr/>
                </a:tc>
                <a:tc>
                  <a:txBody>
                    <a:bodyPr/>
                    <a:lstStyle/>
                    <a:p>
                      <a:pPr algn="ctr" rtl="1"/>
                      <a:r>
                        <a:rPr lang="en-US" dirty="0"/>
                        <a:t>1</a:t>
                      </a:r>
                      <a:endParaRPr lang="he-IL" dirty="0"/>
                    </a:p>
                  </a:txBody>
                  <a:tcPr/>
                </a:tc>
                <a:extLst>
                  <a:ext uri="{0D108BD9-81ED-4DB2-BD59-A6C34878D82A}">
                    <a16:rowId xmlns:a16="http://schemas.microsoft.com/office/drawing/2014/main" val="10001"/>
                  </a:ext>
                </a:extLst>
              </a:tr>
              <a:tr h="370840">
                <a:tc>
                  <a:txBody>
                    <a:bodyPr/>
                    <a:lstStyle/>
                    <a:p>
                      <a:pPr algn="ctr" rtl="1"/>
                      <a:r>
                        <a:rPr lang="en-US" dirty="0"/>
                        <a:t>222</a:t>
                      </a:r>
                      <a:endParaRPr lang="he-IL" dirty="0"/>
                    </a:p>
                  </a:txBody>
                  <a:tcPr/>
                </a:tc>
                <a:tc>
                  <a:txBody>
                    <a:bodyPr/>
                    <a:lstStyle/>
                    <a:p>
                      <a:pPr algn="ctr" rtl="1"/>
                      <a:r>
                        <a:rPr lang="en-US" dirty="0"/>
                        <a:t>2</a:t>
                      </a:r>
                      <a:endParaRPr lang="he-IL" dirty="0"/>
                    </a:p>
                  </a:txBody>
                  <a:tcPr/>
                </a:tc>
                <a:extLst>
                  <a:ext uri="{0D108BD9-81ED-4DB2-BD59-A6C34878D82A}">
                    <a16:rowId xmlns:a16="http://schemas.microsoft.com/office/drawing/2014/main" val="10002"/>
                  </a:ext>
                </a:extLst>
              </a:tr>
              <a:tr h="370840">
                <a:tc>
                  <a:txBody>
                    <a:bodyPr/>
                    <a:lstStyle/>
                    <a:p>
                      <a:pPr algn="ctr" rtl="1"/>
                      <a:r>
                        <a:rPr lang="en-US" dirty="0"/>
                        <a:t>333</a:t>
                      </a:r>
                      <a:endParaRPr lang="he-IL" dirty="0"/>
                    </a:p>
                  </a:txBody>
                  <a:tcPr/>
                </a:tc>
                <a:tc>
                  <a:txBody>
                    <a:bodyPr/>
                    <a:lstStyle/>
                    <a:p>
                      <a:pPr algn="ctr" rtl="1"/>
                      <a:r>
                        <a:rPr lang="en-US" dirty="0"/>
                        <a:t>3</a:t>
                      </a:r>
                      <a:endParaRPr lang="he-IL" dirty="0"/>
                    </a:p>
                  </a:txBody>
                  <a:tcPr/>
                </a:tc>
                <a:extLst>
                  <a:ext uri="{0D108BD9-81ED-4DB2-BD59-A6C34878D82A}">
                    <a16:rowId xmlns:a16="http://schemas.microsoft.com/office/drawing/2014/main" val="10003"/>
                  </a:ext>
                </a:extLst>
              </a:tr>
            </a:tbl>
          </a:graphicData>
        </a:graphic>
      </p:graphicFrame>
      <p:sp>
        <p:nvSpPr>
          <p:cNvPr id="4" name="TextBox 3"/>
          <p:cNvSpPr txBox="1"/>
          <p:nvPr/>
        </p:nvSpPr>
        <p:spPr>
          <a:xfrm>
            <a:off x="2209800" y="228600"/>
            <a:ext cx="533400" cy="584775"/>
          </a:xfrm>
          <a:prstGeom prst="rect">
            <a:avLst/>
          </a:prstGeom>
          <a:noFill/>
        </p:spPr>
        <p:txBody>
          <a:bodyPr wrap="square" rtlCol="1">
            <a:spAutoFit/>
          </a:bodyPr>
          <a:lstStyle/>
          <a:p>
            <a:r>
              <a:rPr lang="en-US" sz="3200" dirty="0"/>
              <a:t>A</a:t>
            </a:r>
            <a:endParaRPr lang="he-IL" sz="3200" dirty="0"/>
          </a:p>
        </p:txBody>
      </p:sp>
      <p:graphicFrame>
        <p:nvGraphicFramePr>
          <p:cNvPr id="5" name="Table 4"/>
          <p:cNvGraphicFramePr>
            <a:graphicFrameLocks noGrp="1"/>
          </p:cNvGraphicFramePr>
          <p:nvPr/>
        </p:nvGraphicFramePr>
        <p:xfrm>
          <a:off x="5029200" y="914400"/>
          <a:ext cx="3124200" cy="1112520"/>
        </p:xfrm>
        <a:graphic>
          <a:graphicData uri="http://schemas.openxmlformats.org/drawingml/2006/table">
            <a:tbl>
              <a:tblPr rtl="1" firstRow="1" bandRow="1">
                <a:tableStyleId>{5940675A-B579-460E-94D1-54222C63F5DA}</a:tableStyleId>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tblGrid>
              <a:tr h="370840">
                <a:tc>
                  <a:txBody>
                    <a:bodyPr/>
                    <a:lstStyle/>
                    <a:p>
                      <a:pPr algn="ctr" rtl="1"/>
                      <a:r>
                        <a:rPr lang="en-US" dirty="0"/>
                        <a:t>B2</a:t>
                      </a:r>
                      <a:endParaRPr lang="he-IL" dirty="0"/>
                    </a:p>
                  </a:txBody>
                  <a:tcPr>
                    <a:solidFill>
                      <a:schemeClr val="bg1">
                        <a:lumMod val="85000"/>
                      </a:schemeClr>
                    </a:solidFill>
                  </a:tcPr>
                </a:tc>
                <a:tc>
                  <a:txBody>
                    <a:bodyPr/>
                    <a:lstStyle/>
                    <a:p>
                      <a:pPr algn="ctr" rtl="1"/>
                      <a:r>
                        <a:rPr lang="en-US" dirty="0"/>
                        <a:t>B1</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555</a:t>
                      </a:r>
                      <a:endParaRPr lang="he-IL" dirty="0"/>
                    </a:p>
                  </a:txBody>
                  <a:tcPr/>
                </a:tc>
                <a:tc>
                  <a:txBody>
                    <a:bodyPr/>
                    <a:lstStyle/>
                    <a:p>
                      <a:pPr algn="ctr" rtl="1"/>
                      <a:r>
                        <a:rPr lang="en-US" dirty="0"/>
                        <a:t>5</a:t>
                      </a:r>
                      <a:endParaRPr lang="he-IL" dirty="0"/>
                    </a:p>
                  </a:txBody>
                  <a:tcPr/>
                </a:tc>
                <a:extLst>
                  <a:ext uri="{0D108BD9-81ED-4DB2-BD59-A6C34878D82A}">
                    <a16:rowId xmlns:a16="http://schemas.microsoft.com/office/drawing/2014/main" val="10001"/>
                  </a:ext>
                </a:extLst>
              </a:tr>
              <a:tr h="370840">
                <a:tc>
                  <a:txBody>
                    <a:bodyPr/>
                    <a:lstStyle/>
                    <a:p>
                      <a:pPr algn="ctr" rtl="1"/>
                      <a:r>
                        <a:rPr lang="en-US" dirty="0"/>
                        <a:t>666</a:t>
                      </a:r>
                      <a:endParaRPr lang="he-IL" dirty="0"/>
                    </a:p>
                  </a:txBody>
                  <a:tcPr/>
                </a:tc>
                <a:tc>
                  <a:txBody>
                    <a:bodyPr/>
                    <a:lstStyle/>
                    <a:p>
                      <a:pPr algn="ctr" rtl="1"/>
                      <a:r>
                        <a:rPr lang="en-US" dirty="0"/>
                        <a:t>6</a:t>
                      </a:r>
                      <a:endParaRPr lang="he-IL" dirty="0"/>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6324600" y="228600"/>
            <a:ext cx="533400" cy="584775"/>
          </a:xfrm>
          <a:prstGeom prst="rect">
            <a:avLst/>
          </a:prstGeom>
          <a:noFill/>
        </p:spPr>
        <p:txBody>
          <a:bodyPr wrap="square" rtlCol="1">
            <a:spAutoFit/>
          </a:bodyPr>
          <a:lstStyle/>
          <a:p>
            <a:r>
              <a:rPr lang="en-US" sz="3200" dirty="0"/>
              <a:t>B</a:t>
            </a:r>
            <a:endParaRPr lang="he-IL" sz="3200" dirty="0"/>
          </a:p>
        </p:txBody>
      </p:sp>
      <p:graphicFrame>
        <p:nvGraphicFramePr>
          <p:cNvPr id="8" name="Object 7"/>
          <p:cNvGraphicFramePr>
            <a:graphicFrameLocks noChangeAspect="1"/>
          </p:cNvGraphicFramePr>
          <p:nvPr/>
        </p:nvGraphicFramePr>
        <p:xfrm>
          <a:off x="4267200" y="1219200"/>
          <a:ext cx="533400" cy="592667"/>
        </p:xfrm>
        <a:graphic>
          <a:graphicData uri="http://schemas.openxmlformats.org/presentationml/2006/ole">
            <mc:AlternateContent xmlns:mc="http://schemas.openxmlformats.org/markup-compatibility/2006">
              <mc:Choice xmlns:v="urn:schemas-microsoft-com:vml" Requires="v">
                <p:oleObj spid="_x0000_s20487" name="Equation" r:id="rId3" imgW="114120" imgH="126720" progId="Equation.3">
                  <p:embed/>
                </p:oleObj>
              </mc:Choice>
              <mc:Fallback>
                <p:oleObj name="Equation" r:id="rId3" imgW="114120" imgH="126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219200"/>
                        <a:ext cx="533400" cy="5926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Table 8"/>
          <p:cNvGraphicFramePr>
            <a:graphicFrameLocks noGrp="1"/>
          </p:cNvGraphicFramePr>
          <p:nvPr/>
        </p:nvGraphicFramePr>
        <p:xfrm>
          <a:off x="1447800" y="2895600"/>
          <a:ext cx="6096000" cy="1854200"/>
        </p:xfrm>
        <a:graphic>
          <a:graphicData uri="http://schemas.openxmlformats.org/drawingml/2006/table">
            <a:tbl>
              <a:tblPr rtl="1" firstRow="1" bandRow="1">
                <a:tableStyleId>{5940675A-B579-460E-94D1-54222C63F5DA}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gridCol w="1651000">
                  <a:extLst>
                    <a:ext uri="{9D8B030D-6E8A-4147-A177-3AD203B41FA5}">
                      <a16:colId xmlns:a16="http://schemas.microsoft.com/office/drawing/2014/main" val="20003"/>
                    </a:ext>
                  </a:extLst>
                </a:gridCol>
              </a:tblGrid>
              <a:tr h="370840">
                <a:tc>
                  <a:txBody>
                    <a:bodyPr/>
                    <a:lstStyle/>
                    <a:p>
                      <a:pPr algn="ctr" rtl="1"/>
                      <a:r>
                        <a:rPr lang="en-US" dirty="0"/>
                        <a:t>B2</a:t>
                      </a:r>
                      <a:endParaRPr lang="he-IL" dirty="0"/>
                    </a:p>
                  </a:txBody>
                  <a:tcPr>
                    <a:solidFill>
                      <a:schemeClr val="bg1">
                        <a:lumMod val="85000"/>
                      </a:schemeClr>
                    </a:solidFill>
                  </a:tcPr>
                </a:tc>
                <a:tc>
                  <a:txBody>
                    <a:bodyPr/>
                    <a:lstStyle/>
                    <a:p>
                      <a:pPr algn="ctr" rtl="1"/>
                      <a:r>
                        <a:rPr lang="en-US" dirty="0"/>
                        <a:t>B1</a:t>
                      </a:r>
                      <a:endParaRPr lang="he-IL" dirty="0"/>
                    </a:p>
                  </a:txBody>
                  <a:tcPr>
                    <a:solidFill>
                      <a:schemeClr val="bg1">
                        <a:lumMod val="85000"/>
                      </a:schemeClr>
                    </a:solidFill>
                  </a:tcPr>
                </a:tc>
                <a:tc>
                  <a:txBody>
                    <a:bodyPr/>
                    <a:lstStyle/>
                    <a:p>
                      <a:pPr algn="ctr" rtl="1"/>
                      <a:r>
                        <a:rPr lang="en-US" dirty="0"/>
                        <a:t>A2</a:t>
                      </a:r>
                      <a:endParaRPr lang="he-IL" dirty="0"/>
                    </a:p>
                  </a:txBody>
                  <a:tcPr>
                    <a:solidFill>
                      <a:schemeClr val="bg1">
                        <a:lumMod val="85000"/>
                      </a:schemeClr>
                    </a:solidFill>
                  </a:tcPr>
                </a:tc>
                <a:tc>
                  <a:txBody>
                    <a:bodyPr/>
                    <a:lstStyle/>
                    <a:p>
                      <a:pPr algn="ctr" rtl="1"/>
                      <a:r>
                        <a:rPr lang="en-US" dirty="0"/>
                        <a:t>A1</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he-IL" dirty="0"/>
                        <a:t>555</a:t>
                      </a:r>
                    </a:p>
                  </a:txBody>
                  <a:tcPr>
                    <a:solidFill>
                      <a:schemeClr val="bg1"/>
                    </a:solidFill>
                  </a:tcPr>
                </a:tc>
                <a:tc>
                  <a:txBody>
                    <a:bodyPr/>
                    <a:lstStyle/>
                    <a:p>
                      <a:pPr algn="ctr" rtl="1"/>
                      <a:r>
                        <a:rPr lang="he-IL" dirty="0"/>
                        <a:t>5</a:t>
                      </a:r>
                    </a:p>
                  </a:txBody>
                  <a:tcPr>
                    <a:solidFill>
                      <a:schemeClr val="bg1"/>
                    </a:solidFill>
                  </a:tcPr>
                </a:tc>
                <a:tc>
                  <a:txBody>
                    <a:bodyPr/>
                    <a:lstStyle/>
                    <a:p>
                      <a:pPr algn="ctr" rtl="1"/>
                      <a:r>
                        <a:rPr lang="he-IL" dirty="0"/>
                        <a:t>111</a:t>
                      </a:r>
                    </a:p>
                  </a:txBody>
                  <a:tcPr>
                    <a:solidFill>
                      <a:schemeClr val="bg1"/>
                    </a:solidFill>
                  </a:tcPr>
                </a:tc>
                <a:tc>
                  <a:txBody>
                    <a:bodyPr/>
                    <a:lstStyle/>
                    <a:p>
                      <a:pPr algn="ctr" rtl="1"/>
                      <a:r>
                        <a:rPr lang="he-IL" dirty="0"/>
                        <a:t>1</a:t>
                      </a:r>
                    </a:p>
                  </a:txBody>
                  <a:tcPr>
                    <a:solidFill>
                      <a:schemeClr val="bg1"/>
                    </a:solidFill>
                  </a:tcPr>
                </a:tc>
                <a:extLst>
                  <a:ext uri="{0D108BD9-81ED-4DB2-BD59-A6C34878D82A}">
                    <a16:rowId xmlns:a16="http://schemas.microsoft.com/office/drawing/2014/main" val="10001"/>
                  </a:ext>
                </a:extLst>
              </a:tr>
              <a:tr h="370840">
                <a:tc>
                  <a:txBody>
                    <a:bodyPr/>
                    <a:lstStyle/>
                    <a:p>
                      <a:pPr algn="ctr" rtl="1"/>
                      <a:r>
                        <a:rPr lang="he-IL" dirty="0"/>
                        <a:t>666</a:t>
                      </a:r>
                    </a:p>
                  </a:txBody>
                  <a:tcPr>
                    <a:solidFill>
                      <a:schemeClr val="bg1"/>
                    </a:solidFill>
                  </a:tcPr>
                </a:tc>
                <a:tc>
                  <a:txBody>
                    <a:bodyPr/>
                    <a:lstStyle/>
                    <a:p>
                      <a:pPr algn="ctr" rtl="1"/>
                      <a:r>
                        <a:rPr lang="he-IL" dirty="0"/>
                        <a:t>6</a:t>
                      </a:r>
                    </a:p>
                  </a:txBody>
                  <a:tcPr>
                    <a:solidFill>
                      <a:schemeClr val="bg1"/>
                    </a:solidFill>
                  </a:tcPr>
                </a:tc>
                <a:tc>
                  <a:txBody>
                    <a:bodyPr/>
                    <a:lstStyle/>
                    <a:p>
                      <a:pPr algn="ctr" rtl="1"/>
                      <a:r>
                        <a:rPr lang="he-IL" dirty="0"/>
                        <a:t>111</a:t>
                      </a:r>
                    </a:p>
                  </a:txBody>
                  <a:tcPr>
                    <a:solidFill>
                      <a:schemeClr val="bg1"/>
                    </a:solidFill>
                  </a:tcPr>
                </a:tc>
                <a:tc>
                  <a:txBody>
                    <a:bodyPr/>
                    <a:lstStyle/>
                    <a:p>
                      <a:pPr algn="ctr" rtl="1"/>
                      <a:r>
                        <a:rPr lang="he-IL" dirty="0"/>
                        <a:t>1</a:t>
                      </a:r>
                    </a:p>
                  </a:txBody>
                  <a:tcPr>
                    <a:solidFill>
                      <a:schemeClr val="bg1"/>
                    </a:solidFill>
                  </a:tcPr>
                </a:tc>
                <a:extLst>
                  <a:ext uri="{0D108BD9-81ED-4DB2-BD59-A6C34878D82A}">
                    <a16:rowId xmlns:a16="http://schemas.microsoft.com/office/drawing/2014/main" val="10002"/>
                  </a:ext>
                </a:extLst>
              </a:tr>
              <a:tr h="370840">
                <a:tc>
                  <a:txBody>
                    <a:bodyPr/>
                    <a:lstStyle/>
                    <a:p>
                      <a:pPr algn="ctr" rtl="1"/>
                      <a:r>
                        <a:rPr lang="he-IL" dirty="0"/>
                        <a:t>555</a:t>
                      </a:r>
                    </a:p>
                  </a:txBody>
                  <a:tcPr>
                    <a:solidFill>
                      <a:schemeClr val="bg1"/>
                    </a:solidFill>
                  </a:tcPr>
                </a:tc>
                <a:tc>
                  <a:txBody>
                    <a:bodyPr/>
                    <a:lstStyle/>
                    <a:p>
                      <a:pPr algn="ctr" rtl="1"/>
                      <a:r>
                        <a:rPr lang="he-IL" dirty="0"/>
                        <a:t>5</a:t>
                      </a:r>
                    </a:p>
                  </a:txBody>
                  <a:tcPr>
                    <a:solidFill>
                      <a:schemeClr val="bg1"/>
                    </a:solidFill>
                  </a:tcPr>
                </a:tc>
                <a:tc>
                  <a:txBody>
                    <a:bodyPr/>
                    <a:lstStyle/>
                    <a:p>
                      <a:pPr algn="ctr" rtl="1"/>
                      <a:r>
                        <a:rPr lang="he-IL" dirty="0"/>
                        <a:t>222</a:t>
                      </a:r>
                    </a:p>
                  </a:txBody>
                  <a:tcPr>
                    <a:solidFill>
                      <a:schemeClr val="bg1"/>
                    </a:solidFill>
                  </a:tcPr>
                </a:tc>
                <a:tc>
                  <a:txBody>
                    <a:bodyPr/>
                    <a:lstStyle/>
                    <a:p>
                      <a:pPr algn="ctr" rtl="1"/>
                      <a:r>
                        <a:rPr lang="he-IL" dirty="0"/>
                        <a:t>2</a:t>
                      </a:r>
                    </a:p>
                  </a:txBody>
                  <a:tcPr>
                    <a:solidFill>
                      <a:schemeClr val="bg1"/>
                    </a:solidFill>
                  </a:tcPr>
                </a:tc>
                <a:extLst>
                  <a:ext uri="{0D108BD9-81ED-4DB2-BD59-A6C34878D82A}">
                    <a16:rowId xmlns:a16="http://schemas.microsoft.com/office/drawing/2014/main" val="10003"/>
                  </a:ext>
                </a:extLst>
              </a:tr>
              <a:tr h="370840">
                <a:tc>
                  <a:txBody>
                    <a:bodyPr/>
                    <a:lstStyle/>
                    <a:p>
                      <a:pPr algn="ctr" rtl="1"/>
                      <a:r>
                        <a:rPr lang="he-IL" dirty="0"/>
                        <a:t>666</a:t>
                      </a:r>
                    </a:p>
                  </a:txBody>
                  <a:tcPr>
                    <a:solidFill>
                      <a:schemeClr val="bg1"/>
                    </a:solidFill>
                  </a:tcPr>
                </a:tc>
                <a:tc>
                  <a:txBody>
                    <a:bodyPr/>
                    <a:lstStyle/>
                    <a:p>
                      <a:pPr algn="ctr" rtl="1"/>
                      <a:r>
                        <a:rPr lang="he-IL" dirty="0"/>
                        <a:t>6</a:t>
                      </a:r>
                    </a:p>
                  </a:txBody>
                  <a:tcPr>
                    <a:solidFill>
                      <a:schemeClr val="bg1"/>
                    </a:solidFill>
                  </a:tcPr>
                </a:tc>
                <a:tc>
                  <a:txBody>
                    <a:bodyPr/>
                    <a:lstStyle/>
                    <a:p>
                      <a:pPr algn="ctr" rtl="1"/>
                      <a:r>
                        <a:rPr lang="he-IL" dirty="0"/>
                        <a:t>222</a:t>
                      </a:r>
                    </a:p>
                  </a:txBody>
                  <a:tcPr>
                    <a:solidFill>
                      <a:schemeClr val="bg1"/>
                    </a:solidFill>
                  </a:tcPr>
                </a:tc>
                <a:tc>
                  <a:txBody>
                    <a:bodyPr/>
                    <a:lstStyle/>
                    <a:p>
                      <a:pPr algn="ctr" rtl="1"/>
                      <a:r>
                        <a:rPr lang="he-IL" dirty="0"/>
                        <a:t>2</a:t>
                      </a:r>
                    </a:p>
                  </a:txBody>
                  <a:tcPr>
                    <a:solidFill>
                      <a:schemeClr val="bg1"/>
                    </a:solidFill>
                  </a:tcPr>
                </a:tc>
                <a:extLst>
                  <a:ext uri="{0D108BD9-81ED-4DB2-BD59-A6C34878D82A}">
                    <a16:rowId xmlns:a16="http://schemas.microsoft.com/office/drawing/2014/main" val="10004"/>
                  </a:ext>
                </a:extLst>
              </a:tr>
            </a:tbl>
          </a:graphicData>
        </a:graphic>
      </p:graphicFrame>
      <p:sp>
        <p:nvSpPr>
          <p:cNvPr id="11" name="Right Arrow 10"/>
          <p:cNvSpPr/>
          <p:nvPr/>
        </p:nvSpPr>
        <p:spPr>
          <a:xfrm>
            <a:off x="304800" y="16764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Right Arrow 11"/>
          <p:cNvSpPr/>
          <p:nvPr/>
        </p:nvSpPr>
        <p:spPr>
          <a:xfrm flipH="1">
            <a:off x="8229600" y="16764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graphicFrame>
        <p:nvGraphicFramePr>
          <p:cNvPr id="3" name="Table 2"/>
          <p:cNvGraphicFramePr>
            <a:graphicFrameLocks noGrp="1"/>
          </p:cNvGraphicFramePr>
          <p:nvPr/>
        </p:nvGraphicFramePr>
        <p:xfrm>
          <a:off x="914400" y="914400"/>
          <a:ext cx="3124200" cy="1483360"/>
        </p:xfrm>
        <a:graphic>
          <a:graphicData uri="http://schemas.openxmlformats.org/drawingml/2006/table">
            <a:tbl>
              <a:tblPr rtl="1" firstRow="1" bandRow="1">
                <a:tableStyleId>{5940675A-B579-460E-94D1-54222C63F5DA}</a:tableStyleId>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tblGrid>
              <a:tr h="370840">
                <a:tc>
                  <a:txBody>
                    <a:bodyPr/>
                    <a:lstStyle/>
                    <a:p>
                      <a:pPr algn="ctr" rtl="1"/>
                      <a:r>
                        <a:rPr lang="en-US" dirty="0"/>
                        <a:t>A2</a:t>
                      </a:r>
                      <a:endParaRPr lang="he-IL" dirty="0"/>
                    </a:p>
                  </a:txBody>
                  <a:tcPr>
                    <a:solidFill>
                      <a:schemeClr val="bg1">
                        <a:lumMod val="85000"/>
                      </a:schemeClr>
                    </a:solidFill>
                  </a:tcPr>
                </a:tc>
                <a:tc>
                  <a:txBody>
                    <a:bodyPr/>
                    <a:lstStyle/>
                    <a:p>
                      <a:pPr algn="ctr" rtl="1"/>
                      <a:r>
                        <a:rPr lang="en-US" dirty="0"/>
                        <a:t>A1</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111</a:t>
                      </a:r>
                      <a:endParaRPr lang="he-IL" dirty="0"/>
                    </a:p>
                  </a:txBody>
                  <a:tcPr/>
                </a:tc>
                <a:tc>
                  <a:txBody>
                    <a:bodyPr/>
                    <a:lstStyle/>
                    <a:p>
                      <a:pPr algn="ctr" rtl="1"/>
                      <a:r>
                        <a:rPr lang="en-US" dirty="0"/>
                        <a:t>1</a:t>
                      </a:r>
                      <a:endParaRPr lang="he-IL" dirty="0"/>
                    </a:p>
                  </a:txBody>
                  <a:tcPr/>
                </a:tc>
                <a:extLst>
                  <a:ext uri="{0D108BD9-81ED-4DB2-BD59-A6C34878D82A}">
                    <a16:rowId xmlns:a16="http://schemas.microsoft.com/office/drawing/2014/main" val="10001"/>
                  </a:ext>
                </a:extLst>
              </a:tr>
              <a:tr h="370840">
                <a:tc>
                  <a:txBody>
                    <a:bodyPr/>
                    <a:lstStyle/>
                    <a:p>
                      <a:pPr algn="ctr" rtl="1"/>
                      <a:r>
                        <a:rPr lang="en-US" dirty="0"/>
                        <a:t>222</a:t>
                      </a:r>
                      <a:endParaRPr lang="he-IL" dirty="0"/>
                    </a:p>
                  </a:txBody>
                  <a:tcPr/>
                </a:tc>
                <a:tc>
                  <a:txBody>
                    <a:bodyPr/>
                    <a:lstStyle/>
                    <a:p>
                      <a:pPr algn="ctr" rtl="1"/>
                      <a:r>
                        <a:rPr lang="en-US" dirty="0"/>
                        <a:t>2</a:t>
                      </a:r>
                      <a:endParaRPr lang="he-IL" dirty="0"/>
                    </a:p>
                  </a:txBody>
                  <a:tcPr/>
                </a:tc>
                <a:extLst>
                  <a:ext uri="{0D108BD9-81ED-4DB2-BD59-A6C34878D82A}">
                    <a16:rowId xmlns:a16="http://schemas.microsoft.com/office/drawing/2014/main" val="10002"/>
                  </a:ext>
                </a:extLst>
              </a:tr>
              <a:tr h="370840">
                <a:tc>
                  <a:txBody>
                    <a:bodyPr/>
                    <a:lstStyle/>
                    <a:p>
                      <a:pPr algn="ctr" rtl="1"/>
                      <a:r>
                        <a:rPr lang="en-US" dirty="0"/>
                        <a:t>333</a:t>
                      </a:r>
                      <a:endParaRPr lang="he-IL" dirty="0"/>
                    </a:p>
                  </a:txBody>
                  <a:tcPr/>
                </a:tc>
                <a:tc>
                  <a:txBody>
                    <a:bodyPr/>
                    <a:lstStyle/>
                    <a:p>
                      <a:pPr algn="ctr" rtl="1"/>
                      <a:r>
                        <a:rPr lang="en-US" dirty="0"/>
                        <a:t>3</a:t>
                      </a:r>
                      <a:endParaRPr lang="he-IL" dirty="0"/>
                    </a:p>
                  </a:txBody>
                  <a:tcPr/>
                </a:tc>
                <a:extLst>
                  <a:ext uri="{0D108BD9-81ED-4DB2-BD59-A6C34878D82A}">
                    <a16:rowId xmlns:a16="http://schemas.microsoft.com/office/drawing/2014/main" val="10003"/>
                  </a:ext>
                </a:extLst>
              </a:tr>
            </a:tbl>
          </a:graphicData>
        </a:graphic>
      </p:graphicFrame>
      <p:sp>
        <p:nvSpPr>
          <p:cNvPr id="4" name="TextBox 3"/>
          <p:cNvSpPr txBox="1"/>
          <p:nvPr/>
        </p:nvSpPr>
        <p:spPr>
          <a:xfrm>
            <a:off x="2209800" y="228600"/>
            <a:ext cx="533400" cy="584775"/>
          </a:xfrm>
          <a:prstGeom prst="rect">
            <a:avLst/>
          </a:prstGeom>
          <a:noFill/>
        </p:spPr>
        <p:txBody>
          <a:bodyPr wrap="square" rtlCol="1">
            <a:spAutoFit/>
          </a:bodyPr>
          <a:lstStyle/>
          <a:p>
            <a:r>
              <a:rPr lang="en-US" sz="3200" dirty="0"/>
              <a:t>A</a:t>
            </a:r>
            <a:endParaRPr lang="he-IL" sz="3200" dirty="0"/>
          </a:p>
        </p:txBody>
      </p:sp>
      <p:graphicFrame>
        <p:nvGraphicFramePr>
          <p:cNvPr id="5" name="Table 4"/>
          <p:cNvGraphicFramePr>
            <a:graphicFrameLocks noGrp="1"/>
          </p:cNvGraphicFramePr>
          <p:nvPr/>
        </p:nvGraphicFramePr>
        <p:xfrm>
          <a:off x="5029200" y="914400"/>
          <a:ext cx="3124200" cy="1112520"/>
        </p:xfrm>
        <a:graphic>
          <a:graphicData uri="http://schemas.openxmlformats.org/drawingml/2006/table">
            <a:tbl>
              <a:tblPr rtl="1" firstRow="1" bandRow="1">
                <a:tableStyleId>{5940675A-B579-460E-94D1-54222C63F5DA}</a:tableStyleId>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tblGrid>
              <a:tr h="370840">
                <a:tc>
                  <a:txBody>
                    <a:bodyPr/>
                    <a:lstStyle/>
                    <a:p>
                      <a:pPr algn="ctr" rtl="1"/>
                      <a:r>
                        <a:rPr lang="en-US" dirty="0"/>
                        <a:t>B2</a:t>
                      </a:r>
                      <a:endParaRPr lang="he-IL" dirty="0"/>
                    </a:p>
                  </a:txBody>
                  <a:tcPr>
                    <a:solidFill>
                      <a:schemeClr val="bg1">
                        <a:lumMod val="85000"/>
                      </a:schemeClr>
                    </a:solidFill>
                  </a:tcPr>
                </a:tc>
                <a:tc>
                  <a:txBody>
                    <a:bodyPr/>
                    <a:lstStyle/>
                    <a:p>
                      <a:pPr algn="ctr" rtl="1"/>
                      <a:r>
                        <a:rPr lang="en-US" dirty="0"/>
                        <a:t>B1</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555</a:t>
                      </a:r>
                      <a:endParaRPr lang="he-IL" dirty="0"/>
                    </a:p>
                  </a:txBody>
                  <a:tcPr/>
                </a:tc>
                <a:tc>
                  <a:txBody>
                    <a:bodyPr/>
                    <a:lstStyle/>
                    <a:p>
                      <a:pPr algn="ctr" rtl="1"/>
                      <a:r>
                        <a:rPr lang="en-US" dirty="0"/>
                        <a:t>5</a:t>
                      </a:r>
                      <a:endParaRPr lang="he-IL" dirty="0"/>
                    </a:p>
                  </a:txBody>
                  <a:tcPr/>
                </a:tc>
                <a:extLst>
                  <a:ext uri="{0D108BD9-81ED-4DB2-BD59-A6C34878D82A}">
                    <a16:rowId xmlns:a16="http://schemas.microsoft.com/office/drawing/2014/main" val="10001"/>
                  </a:ext>
                </a:extLst>
              </a:tr>
              <a:tr h="370840">
                <a:tc>
                  <a:txBody>
                    <a:bodyPr/>
                    <a:lstStyle/>
                    <a:p>
                      <a:pPr algn="ctr" rtl="1"/>
                      <a:r>
                        <a:rPr lang="en-US" dirty="0"/>
                        <a:t>666</a:t>
                      </a:r>
                      <a:endParaRPr lang="he-IL" dirty="0"/>
                    </a:p>
                  </a:txBody>
                  <a:tcPr/>
                </a:tc>
                <a:tc>
                  <a:txBody>
                    <a:bodyPr/>
                    <a:lstStyle/>
                    <a:p>
                      <a:pPr algn="ctr" rtl="1"/>
                      <a:r>
                        <a:rPr lang="en-US" dirty="0"/>
                        <a:t>6</a:t>
                      </a:r>
                      <a:endParaRPr lang="he-IL" dirty="0"/>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6324600" y="228600"/>
            <a:ext cx="533400" cy="584775"/>
          </a:xfrm>
          <a:prstGeom prst="rect">
            <a:avLst/>
          </a:prstGeom>
          <a:noFill/>
        </p:spPr>
        <p:txBody>
          <a:bodyPr wrap="square" rtlCol="1">
            <a:spAutoFit/>
          </a:bodyPr>
          <a:lstStyle/>
          <a:p>
            <a:r>
              <a:rPr lang="en-US" sz="3200" dirty="0"/>
              <a:t>B</a:t>
            </a:r>
            <a:endParaRPr lang="he-IL" sz="3200" dirty="0"/>
          </a:p>
        </p:txBody>
      </p:sp>
      <p:graphicFrame>
        <p:nvGraphicFramePr>
          <p:cNvPr id="8" name="Object 7"/>
          <p:cNvGraphicFramePr>
            <a:graphicFrameLocks noChangeAspect="1"/>
          </p:cNvGraphicFramePr>
          <p:nvPr/>
        </p:nvGraphicFramePr>
        <p:xfrm>
          <a:off x="4267200" y="1219200"/>
          <a:ext cx="533400" cy="592667"/>
        </p:xfrm>
        <a:graphic>
          <a:graphicData uri="http://schemas.openxmlformats.org/presentationml/2006/ole">
            <mc:AlternateContent xmlns:mc="http://schemas.openxmlformats.org/markup-compatibility/2006">
              <mc:Choice xmlns:v="urn:schemas-microsoft-com:vml" Requires="v">
                <p:oleObj spid="_x0000_s21511" name="Equation" r:id="rId3" imgW="114120" imgH="126720" progId="Equation.3">
                  <p:embed/>
                </p:oleObj>
              </mc:Choice>
              <mc:Fallback>
                <p:oleObj name="Equation" r:id="rId3" imgW="114120" imgH="126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219200"/>
                        <a:ext cx="533400" cy="5926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Table 8"/>
          <p:cNvGraphicFramePr>
            <a:graphicFrameLocks noGrp="1"/>
          </p:cNvGraphicFramePr>
          <p:nvPr/>
        </p:nvGraphicFramePr>
        <p:xfrm>
          <a:off x="1447800" y="2895600"/>
          <a:ext cx="6096000" cy="2595880"/>
        </p:xfrm>
        <a:graphic>
          <a:graphicData uri="http://schemas.openxmlformats.org/drawingml/2006/table">
            <a:tbl>
              <a:tblPr rtl="1" firstRow="1" bandRow="1">
                <a:tableStyleId>{5940675A-B579-460E-94D1-54222C63F5DA}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gridCol w="1651000">
                  <a:extLst>
                    <a:ext uri="{9D8B030D-6E8A-4147-A177-3AD203B41FA5}">
                      <a16:colId xmlns:a16="http://schemas.microsoft.com/office/drawing/2014/main" val="20003"/>
                    </a:ext>
                  </a:extLst>
                </a:gridCol>
              </a:tblGrid>
              <a:tr h="370840">
                <a:tc>
                  <a:txBody>
                    <a:bodyPr/>
                    <a:lstStyle/>
                    <a:p>
                      <a:pPr algn="ctr" rtl="1"/>
                      <a:r>
                        <a:rPr lang="en-US" dirty="0"/>
                        <a:t>B2</a:t>
                      </a:r>
                      <a:endParaRPr lang="he-IL" dirty="0"/>
                    </a:p>
                  </a:txBody>
                  <a:tcPr>
                    <a:solidFill>
                      <a:schemeClr val="bg1">
                        <a:lumMod val="85000"/>
                      </a:schemeClr>
                    </a:solidFill>
                  </a:tcPr>
                </a:tc>
                <a:tc>
                  <a:txBody>
                    <a:bodyPr/>
                    <a:lstStyle/>
                    <a:p>
                      <a:pPr algn="ctr" rtl="1"/>
                      <a:r>
                        <a:rPr lang="en-US" dirty="0"/>
                        <a:t>B1</a:t>
                      </a:r>
                      <a:endParaRPr lang="he-IL" dirty="0"/>
                    </a:p>
                  </a:txBody>
                  <a:tcPr>
                    <a:solidFill>
                      <a:schemeClr val="bg1">
                        <a:lumMod val="85000"/>
                      </a:schemeClr>
                    </a:solidFill>
                  </a:tcPr>
                </a:tc>
                <a:tc>
                  <a:txBody>
                    <a:bodyPr/>
                    <a:lstStyle/>
                    <a:p>
                      <a:pPr algn="ctr" rtl="1"/>
                      <a:r>
                        <a:rPr lang="en-US" dirty="0"/>
                        <a:t>A2</a:t>
                      </a:r>
                      <a:endParaRPr lang="he-IL" dirty="0"/>
                    </a:p>
                  </a:txBody>
                  <a:tcPr>
                    <a:solidFill>
                      <a:schemeClr val="bg1">
                        <a:lumMod val="85000"/>
                      </a:schemeClr>
                    </a:solidFill>
                  </a:tcPr>
                </a:tc>
                <a:tc>
                  <a:txBody>
                    <a:bodyPr/>
                    <a:lstStyle/>
                    <a:p>
                      <a:pPr algn="ctr" rtl="1"/>
                      <a:r>
                        <a:rPr lang="en-US" dirty="0"/>
                        <a:t>A1</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he-IL" dirty="0"/>
                        <a:t>555</a:t>
                      </a:r>
                    </a:p>
                  </a:txBody>
                  <a:tcPr>
                    <a:solidFill>
                      <a:schemeClr val="bg1"/>
                    </a:solidFill>
                  </a:tcPr>
                </a:tc>
                <a:tc>
                  <a:txBody>
                    <a:bodyPr/>
                    <a:lstStyle/>
                    <a:p>
                      <a:pPr algn="ctr" rtl="1"/>
                      <a:r>
                        <a:rPr lang="he-IL" dirty="0"/>
                        <a:t>5</a:t>
                      </a:r>
                    </a:p>
                  </a:txBody>
                  <a:tcPr>
                    <a:solidFill>
                      <a:schemeClr val="bg1"/>
                    </a:solidFill>
                  </a:tcPr>
                </a:tc>
                <a:tc>
                  <a:txBody>
                    <a:bodyPr/>
                    <a:lstStyle/>
                    <a:p>
                      <a:pPr algn="ctr" rtl="1"/>
                      <a:r>
                        <a:rPr lang="he-IL" dirty="0"/>
                        <a:t>111</a:t>
                      </a:r>
                    </a:p>
                  </a:txBody>
                  <a:tcPr>
                    <a:solidFill>
                      <a:schemeClr val="bg1"/>
                    </a:solidFill>
                  </a:tcPr>
                </a:tc>
                <a:tc>
                  <a:txBody>
                    <a:bodyPr/>
                    <a:lstStyle/>
                    <a:p>
                      <a:pPr algn="ctr" rtl="1"/>
                      <a:r>
                        <a:rPr lang="he-IL" dirty="0"/>
                        <a:t>1</a:t>
                      </a:r>
                    </a:p>
                  </a:txBody>
                  <a:tcPr>
                    <a:solidFill>
                      <a:schemeClr val="bg1"/>
                    </a:solidFill>
                  </a:tcPr>
                </a:tc>
                <a:extLst>
                  <a:ext uri="{0D108BD9-81ED-4DB2-BD59-A6C34878D82A}">
                    <a16:rowId xmlns:a16="http://schemas.microsoft.com/office/drawing/2014/main" val="10001"/>
                  </a:ext>
                </a:extLst>
              </a:tr>
              <a:tr h="370840">
                <a:tc>
                  <a:txBody>
                    <a:bodyPr/>
                    <a:lstStyle/>
                    <a:p>
                      <a:pPr algn="ctr" rtl="1"/>
                      <a:r>
                        <a:rPr lang="he-IL" dirty="0"/>
                        <a:t>666</a:t>
                      </a:r>
                    </a:p>
                  </a:txBody>
                  <a:tcPr>
                    <a:solidFill>
                      <a:schemeClr val="bg1"/>
                    </a:solidFill>
                  </a:tcPr>
                </a:tc>
                <a:tc>
                  <a:txBody>
                    <a:bodyPr/>
                    <a:lstStyle/>
                    <a:p>
                      <a:pPr algn="ctr" rtl="1"/>
                      <a:r>
                        <a:rPr lang="he-IL" dirty="0"/>
                        <a:t>6</a:t>
                      </a:r>
                    </a:p>
                  </a:txBody>
                  <a:tcPr>
                    <a:solidFill>
                      <a:schemeClr val="bg1"/>
                    </a:solidFill>
                  </a:tcPr>
                </a:tc>
                <a:tc>
                  <a:txBody>
                    <a:bodyPr/>
                    <a:lstStyle/>
                    <a:p>
                      <a:pPr algn="ctr" rtl="1"/>
                      <a:r>
                        <a:rPr lang="he-IL" dirty="0"/>
                        <a:t>111</a:t>
                      </a:r>
                    </a:p>
                  </a:txBody>
                  <a:tcPr>
                    <a:solidFill>
                      <a:schemeClr val="bg1"/>
                    </a:solidFill>
                  </a:tcPr>
                </a:tc>
                <a:tc>
                  <a:txBody>
                    <a:bodyPr/>
                    <a:lstStyle/>
                    <a:p>
                      <a:pPr algn="ctr" rtl="1"/>
                      <a:r>
                        <a:rPr lang="he-IL" dirty="0"/>
                        <a:t>1</a:t>
                      </a:r>
                    </a:p>
                  </a:txBody>
                  <a:tcPr>
                    <a:solidFill>
                      <a:schemeClr val="bg1"/>
                    </a:solidFill>
                  </a:tcPr>
                </a:tc>
                <a:extLst>
                  <a:ext uri="{0D108BD9-81ED-4DB2-BD59-A6C34878D82A}">
                    <a16:rowId xmlns:a16="http://schemas.microsoft.com/office/drawing/2014/main" val="10002"/>
                  </a:ext>
                </a:extLst>
              </a:tr>
              <a:tr h="370840">
                <a:tc>
                  <a:txBody>
                    <a:bodyPr/>
                    <a:lstStyle/>
                    <a:p>
                      <a:pPr algn="ctr" rtl="1"/>
                      <a:r>
                        <a:rPr lang="he-IL" dirty="0"/>
                        <a:t>555</a:t>
                      </a:r>
                    </a:p>
                  </a:txBody>
                  <a:tcPr>
                    <a:solidFill>
                      <a:schemeClr val="bg1"/>
                    </a:solidFill>
                  </a:tcPr>
                </a:tc>
                <a:tc>
                  <a:txBody>
                    <a:bodyPr/>
                    <a:lstStyle/>
                    <a:p>
                      <a:pPr algn="ctr" rtl="1"/>
                      <a:r>
                        <a:rPr lang="he-IL" dirty="0"/>
                        <a:t>5</a:t>
                      </a:r>
                    </a:p>
                  </a:txBody>
                  <a:tcPr>
                    <a:solidFill>
                      <a:schemeClr val="bg1"/>
                    </a:solidFill>
                  </a:tcPr>
                </a:tc>
                <a:tc>
                  <a:txBody>
                    <a:bodyPr/>
                    <a:lstStyle/>
                    <a:p>
                      <a:pPr algn="ctr" rtl="1"/>
                      <a:r>
                        <a:rPr lang="he-IL" dirty="0"/>
                        <a:t>222</a:t>
                      </a:r>
                    </a:p>
                  </a:txBody>
                  <a:tcPr>
                    <a:solidFill>
                      <a:schemeClr val="bg1"/>
                    </a:solidFill>
                  </a:tcPr>
                </a:tc>
                <a:tc>
                  <a:txBody>
                    <a:bodyPr/>
                    <a:lstStyle/>
                    <a:p>
                      <a:pPr algn="ctr" rtl="1"/>
                      <a:r>
                        <a:rPr lang="he-IL" dirty="0"/>
                        <a:t>2</a:t>
                      </a:r>
                    </a:p>
                  </a:txBody>
                  <a:tcPr>
                    <a:solidFill>
                      <a:schemeClr val="bg1"/>
                    </a:solidFill>
                  </a:tcPr>
                </a:tc>
                <a:extLst>
                  <a:ext uri="{0D108BD9-81ED-4DB2-BD59-A6C34878D82A}">
                    <a16:rowId xmlns:a16="http://schemas.microsoft.com/office/drawing/2014/main" val="10003"/>
                  </a:ext>
                </a:extLst>
              </a:tr>
              <a:tr h="370840">
                <a:tc>
                  <a:txBody>
                    <a:bodyPr/>
                    <a:lstStyle/>
                    <a:p>
                      <a:pPr algn="ctr" rtl="1"/>
                      <a:r>
                        <a:rPr lang="he-IL" dirty="0"/>
                        <a:t>666</a:t>
                      </a:r>
                    </a:p>
                  </a:txBody>
                  <a:tcPr>
                    <a:solidFill>
                      <a:schemeClr val="bg1"/>
                    </a:solidFill>
                  </a:tcPr>
                </a:tc>
                <a:tc>
                  <a:txBody>
                    <a:bodyPr/>
                    <a:lstStyle/>
                    <a:p>
                      <a:pPr algn="ctr" rtl="1"/>
                      <a:r>
                        <a:rPr lang="he-IL" dirty="0"/>
                        <a:t>6</a:t>
                      </a:r>
                    </a:p>
                  </a:txBody>
                  <a:tcPr>
                    <a:solidFill>
                      <a:schemeClr val="bg1"/>
                    </a:solidFill>
                  </a:tcPr>
                </a:tc>
                <a:tc>
                  <a:txBody>
                    <a:bodyPr/>
                    <a:lstStyle/>
                    <a:p>
                      <a:pPr algn="ctr" rtl="1"/>
                      <a:r>
                        <a:rPr lang="he-IL" dirty="0"/>
                        <a:t>222</a:t>
                      </a:r>
                    </a:p>
                  </a:txBody>
                  <a:tcPr>
                    <a:solidFill>
                      <a:schemeClr val="bg1"/>
                    </a:solidFill>
                  </a:tcPr>
                </a:tc>
                <a:tc>
                  <a:txBody>
                    <a:bodyPr/>
                    <a:lstStyle/>
                    <a:p>
                      <a:pPr algn="ctr" rtl="1"/>
                      <a:r>
                        <a:rPr lang="he-IL" dirty="0"/>
                        <a:t>2</a:t>
                      </a:r>
                    </a:p>
                  </a:txBody>
                  <a:tcPr>
                    <a:solidFill>
                      <a:schemeClr val="bg1"/>
                    </a:solidFill>
                  </a:tcPr>
                </a:tc>
                <a:extLst>
                  <a:ext uri="{0D108BD9-81ED-4DB2-BD59-A6C34878D82A}">
                    <a16:rowId xmlns:a16="http://schemas.microsoft.com/office/drawing/2014/main" val="10004"/>
                  </a:ext>
                </a:extLst>
              </a:tr>
              <a:tr h="370840">
                <a:tc>
                  <a:txBody>
                    <a:bodyPr/>
                    <a:lstStyle/>
                    <a:p>
                      <a:pPr algn="ctr" rtl="1"/>
                      <a:r>
                        <a:rPr lang="he-IL" dirty="0"/>
                        <a:t>555</a:t>
                      </a:r>
                    </a:p>
                  </a:txBody>
                  <a:tcPr>
                    <a:solidFill>
                      <a:schemeClr val="bg1"/>
                    </a:solidFill>
                  </a:tcPr>
                </a:tc>
                <a:tc>
                  <a:txBody>
                    <a:bodyPr/>
                    <a:lstStyle/>
                    <a:p>
                      <a:pPr algn="ctr" rtl="1"/>
                      <a:r>
                        <a:rPr lang="he-IL" dirty="0"/>
                        <a:t>5</a:t>
                      </a:r>
                    </a:p>
                  </a:txBody>
                  <a:tcPr>
                    <a:solidFill>
                      <a:schemeClr val="bg1"/>
                    </a:solidFill>
                  </a:tcPr>
                </a:tc>
                <a:tc>
                  <a:txBody>
                    <a:bodyPr/>
                    <a:lstStyle/>
                    <a:p>
                      <a:pPr algn="ctr" rtl="1"/>
                      <a:r>
                        <a:rPr lang="he-IL" dirty="0"/>
                        <a:t>333</a:t>
                      </a:r>
                    </a:p>
                  </a:txBody>
                  <a:tcPr>
                    <a:solidFill>
                      <a:schemeClr val="bg1"/>
                    </a:solidFill>
                  </a:tcPr>
                </a:tc>
                <a:tc>
                  <a:txBody>
                    <a:bodyPr/>
                    <a:lstStyle/>
                    <a:p>
                      <a:pPr algn="ctr" rtl="1"/>
                      <a:r>
                        <a:rPr lang="he-IL" dirty="0"/>
                        <a:t>3</a:t>
                      </a:r>
                    </a:p>
                  </a:txBody>
                  <a:tcPr>
                    <a:solidFill>
                      <a:schemeClr val="bg1"/>
                    </a:solidFill>
                  </a:tcPr>
                </a:tc>
                <a:extLst>
                  <a:ext uri="{0D108BD9-81ED-4DB2-BD59-A6C34878D82A}">
                    <a16:rowId xmlns:a16="http://schemas.microsoft.com/office/drawing/2014/main" val="10005"/>
                  </a:ext>
                </a:extLst>
              </a:tr>
              <a:tr h="370840">
                <a:tc>
                  <a:txBody>
                    <a:bodyPr/>
                    <a:lstStyle/>
                    <a:p>
                      <a:pPr algn="ctr" rtl="1"/>
                      <a:r>
                        <a:rPr lang="he-IL" dirty="0"/>
                        <a:t>666</a:t>
                      </a:r>
                    </a:p>
                  </a:txBody>
                  <a:tcPr>
                    <a:solidFill>
                      <a:schemeClr val="bg1"/>
                    </a:solidFill>
                  </a:tcPr>
                </a:tc>
                <a:tc>
                  <a:txBody>
                    <a:bodyPr/>
                    <a:lstStyle/>
                    <a:p>
                      <a:pPr algn="ctr" rtl="1"/>
                      <a:r>
                        <a:rPr lang="he-IL" dirty="0"/>
                        <a:t>6</a:t>
                      </a:r>
                    </a:p>
                  </a:txBody>
                  <a:tcPr>
                    <a:solidFill>
                      <a:schemeClr val="bg1"/>
                    </a:solidFill>
                  </a:tcPr>
                </a:tc>
                <a:tc>
                  <a:txBody>
                    <a:bodyPr/>
                    <a:lstStyle/>
                    <a:p>
                      <a:pPr algn="ctr" rtl="1"/>
                      <a:r>
                        <a:rPr lang="he-IL" dirty="0"/>
                        <a:t>333</a:t>
                      </a:r>
                    </a:p>
                  </a:txBody>
                  <a:tcPr>
                    <a:solidFill>
                      <a:schemeClr val="bg1"/>
                    </a:solidFill>
                  </a:tcPr>
                </a:tc>
                <a:tc>
                  <a:txBody>
                    <a:bodyPr/>
                    <a:lstStyle/>
                    <a:p>
                      <a:pPr algn="ctr" rtl="1"/>
                      <a:r>
                        <a:rPr lang="he-IL" dirty="0"/>
                        <a:t>3</a:t>
                      </a:r>
                    </a:p>
                  </a:txBody>
                  <a:tcPr>
                    <a:solidFill>
                      <a:schemeClr val="bg1"/>
                    </a:solidFill>
                  </a:tcPr>
                </a:tc>
                <a:extLst>
                  <a:ext uri="{0D108BD9-81ED-4DB2-BD59-A6C34878D82A}">
                    <a16:rowId xmlns:a16="http://schemas.microsoft.com/office/drawing/2014/main" val="10006"/>
                  </a:ext>
                </a:extLst>
              </a:tr>
            </a:tbl>
          </a:graphicData>
        </a:graphic>
      </p:graphicFrame>
      <p:sp>
        <p:nvSpPr>
          <p:cNvPr id="11" name="Right Arrow 10"/>
          <p:cNvSpPr/>
          <p:nvPr/>
        </p:nvSpPr>
        <p:spPr>
          <a:xfrm>
            <a:off x="304800" y="19812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r" rtl="1"/>
            <a:r>
              <a:rPr lang="he-IL" dirty="0"/>
              <a:t>כתבו שאילתה שמחזירה את מספרי המוצרים שסופקו ע"י ספקים מרמת גן.</a:t>
            </a:r>
          </a:p>
          <a:p>
            <a:pPr algn="r" rtl="1"/>
            <a:r>
              <a:rPr lang="he-IL" dirty="0"/>
              <a:t>איפה נמצא המידע?</a:t>
            </a:r>
          </a:p>
          <a:p>
            <a:pPr algn="r" rtl="1"/>
            <a:r>
              <a:rPr lang="he-IL" dirty="0"/>
              <a:t>"ספקים מרמת גן" – המידע נמצא בטבלת </a:t>
            </a:r>
            <a:r>
              <a:rPr lang="en-US" dirty="0"/>
              <a:t>Supplier</a:t>
            </a:r>
            <a:r>
              <a:rPr lang="he-IL" dirty="0"/>
              <a:t>.</a:t>
            </a:r>
          </a:p>
          <a:p>
            <a:pPr algn="r" rtl="1"/>
            <a:r>
              <a:rPr lang="he-IL" dirty="0"/>
              <a:t>"מספרי מוצרים" – המידע נמצא גם בטבלת </a:t>
            </a:r>
            <a:r>
              <a:rPr lang="en-US" dirty="0"/>
              <a:t>Product</a:t>
            </a:r>
            <a:r>
              <a:rPr lang="he-IL" dirty="0"/>
              <a:t> וגם בטבלת </a:t>
            </a:r>
            <a:r>
              <a:rPr lang="en-US" dirty="0"/>
              <a:t>Delivery</a:t>
            </a:r>
            <a:r>
              <a:rPr lang="he-IL" dirty="0"/>
              <a:t>.</a:t>
            </a:r>
          </a:p>
          <a:p>
            <a:pPr algn="r" rtl="1"/>
            <a:r>
              <a:rPr lang="he-IL" dirty="0"/>
              <a:t>"מוצרים שסופקו ע"י ספקים" – טבלת ה-</a:t>
            </a:r>
            <a:r>
              <a:rPr lang="en-US" dirty="0"/>
              <a:t>Delivery</a:t>
            </a:r>
            <a:r>
              <a:rPr lang="he-IL" dirty="0"/>
              <a:t> שומרת מידע על איזה ספק סיפק איזה מוצר.</a:t>
            </a:r>
          </a:p>
          <a:p>
            <a:pPr algn="r" rtl="1"/>
            <a:r>
              <a:rPr lang="he-IL" dirty="0"/>
              <a:t>לכן נצטרך את טבלאות </a:t>
            </a:r>
            <a:r>
              <a:rPr lang="en-US" dirty="0"/>
              <a:t>Supplier</a:t>
            </a:r>
            <a:r>
              <a:rPr lang="he-IL" dirty="0"/>
              <a:t> ו-</a:t>
            </a:r>
            <a:r>
              <a:rPr lang="en-US" dirty="0"/>
              <a:t>Delivery</a:t>
            </a:r>
            <a:r>
              <a:rPr lang="he-IL"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762000"/>
          </a:xfrm>
        </p:spPr>
        <p:txBody>
          <a:bodyPr/>
          <a:lstStyle/>
          <a:p>
            <a:pPr algn="r" rtl="1"/>
            <a:r>
              <a:rPr lang="he-IL" dirty="0"/>
              <a:t>שלב ראשון – נבצע מכפלה בין שתי הטבלאות.</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graphicFrame>
        <p:nvGraphicFramePr>
          <p:cNvPr id="5" name="Table 4"/>
          <p:cNvGraphicFramePr>
            <a:graphicFrameLocks noGrp="1"/>
          </p:cNvGraphicFramePr>
          <p:nvPr/>
        </p:nvGraphicFramePr>
        <p:xfrm>
          <a:off x="533400" y="914400"/>
          <a:ext cx="3810000" cy="1463040"/>
        </p:xfrm>
        <a:graphic>
          <a:graphicData uri="http://schemas.openxmlformats.org/drawingml/2006/table">
            <a:tbl>
              <a:tblPr rtl="1" firstRow="1" bandRow="1">
                <a:tableStyleId>{5940675A-B579-460E-94D1-54222C63F5DA}</a:tableStyleId>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tblGrid>
              <a:tr h="289560">
                <a:tc>
                  <a:txBody>
                    <a:bodyPr/>
                    <a:lstStyle/>
                    <a:p>
                      <a:pPr algn="ctr" rtl="1"/>
                      <a:r>
                        <a:rPr lang="en-US" dirty="0"/>
                        <a:t>City</a:t>
                      </a:r>
                      <a:endParaRPr lang="he-IL" dirty="0"/>
                    </a:p>
                  </a:txBody>
                  <a:tcPr>
                    <a:solidFill>
                      <a:schemeClr val="bg1">
                        <a:lumMod val="85000"/>
                      </a:schemeClr>
                    </a:solidFill>
                  </a:tcPr>
                </a:tc>
                <a:tc>
                  <a:txBody>
                    <a:bodyPr/>
                    <a:lstStyle/>
                    <a:p>
                      <a:pPr algn="ctr" rtl="1"/>
                      <a:r>
                        <a:rPr lang="en-US" dirty="0" err="1"/>
                        <a:t>Sname</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extLst>
                  <a:ext uri="{0D108BD9-81ED-4DB2-BD59-A6C34878D82A}">
                    <a16:rowId xmlns:a16="http://schemas.microsoft.com/office/drawing/2014/main" val="10000"/>
                  </a:ext>
                </a:extLst>
              </a:tr>
              <a:tr h="289560">
                <a:tc>
                  <a:txBody>
                    <a:bodyPr/>
                    <a:lstStyle/>
                    <a:p>
                      <a:pPr algn="ctr" rtl="1"/>
                      <a:r>
                        <a:rPr lang="en-US" dirty="0"/>
                        <a:t>Tel Aviv</a:t>
                      </a:r>
                      <a:endParaRPr lang="he-IL" dirty="0"/>
                    </a:p>
                  </a:txBody>
                  <a:tcPr/>
                </a:tc>
                <a:tc>
                  <a:txBody>
                    <a:bodyPr/>
                    <a:lstStyle/>
                    <a:p>
                      <a:pPr algn="ctr" rtl="1"/>
                      <a:r>
                        <a:rPr lang="en-US" dirty="0"/>
                        <a:t>David</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1"/>
                  </a:ext>
                </a:extLst>
              </a:tr>
              <a:tr h="289560">
                <a:tc>
                  <a:txBody>
                    <a:bodyPr/>
                    <a:lstStyle/>
                    <a:p>
                      <a:pPr algn="ctr" rtl="1"/>
                      <a:r>
                        <a:rPr lang="en-US" dirty="0"/>
                        <a:t>Ramat </a:t>
                      </a:r>
                      <a:r>
                        <a:rPr lang="en-US" dirty="0" err="1"/>
                        <a:t>Gan</a:t>
                      </a:r>
                      <a:endParaRPr lang="he-IL" dirty="0"/>
                    </a:p>
                  </a:txBody>
                  <a:tcPr/>
                </a:tc>
                <a:tc>
                  <a:txBody>
                    <a:bodyPr/>
                    <a:lstStyle/>
                    <a:p>
                      <a:pPr algn="ctr" rtl="1"/>
                      <a:r>
                        <a:rPr lang="en-US" dirty="0" err="1"/>
                        <a:t>Yossi</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2"/>
                  </a:ext>
                </a:extLst>
              </a:tr>
              <a:tr h="289560">
                <a:tc>
                  <a:txBody>
                    <a:bodyPr/>
                    <a:lstStyle/>
                    <a:p>
                      <a:pPr algn="ctr" rtl="1"/>
                      <a:r>
                        <a:rPr lang="en-US" dirty="0"/>
                        <a:t>Tel Aviv</a:t>
                      </a:r>
                      <a:endParaRPr lang="he-IL" dirty="0"/>
                    </a:p>
                  </a:txBody>
                  <a:tcPr/>
                </a:tc>
                <a:tc>
                  <a:txBody>
                    <a:bodyPr/>
                    <a:lstStyle/>
                    <a:p>
                      <a:pPr algn="ctr" rtl="1"/>
                      <a:r>
                        <a:rPr lang="en-US" dirty="0"/>
                        <a:t>Shimon</a:t>
                      </a:r>
                      <a:endParaRPr lang="he-IL" dirty="0"/>
                    </a:p>
                  </a:txBody>
                  <a:tcPr/>
                </a:tc>
                <a:tc>
                  <a:txBody>
                    <a:bodyPr/>
                    <a:lstStyle/>
                    <a:p>
                      <a:pPr algn="ctr" rtl="1"/>
                      <a:r>
                        <a:rPr lang="en-US" dirty="0"/>
                        <a:t>333</a:t>
                      </a:r>
                      <a:endParaRPr lang="he-IL" dirty="0"/>
                    </a:p>
                  </a:txBody>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5029200" y="914400"/>
          <a:ext cx="3810000" cy="1463040"/>
        </p:xfrm>
        <a:graphic>
          <a:graphicData uri="http://schemas.openxmlformats.org/drawingml/2006/table">
            <a:tbl>
              <a:tblPr rtl="1" firstRow="1" bandRow="1">
                <a:tableStyleId>{5940675A-B579-460E-94D1-54222C63F5DA}</a:tableStyleId>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tblGrid>
              <a:tr h="289560">
                <a:tc>
                  <a:txBody>
                    <a:bodyPr/>
                    <a:lstStyle/>
                    <a:p>
                      <a:pPr algn="ctr" rtl="1"/>
                      <a:r>
                        <a:rPr lang="en-US" dirty="0"/>
                        <a:t>Quantity</a:t>
                      </a:r>
                      <a:endParaRPr lang="he-IL" dirty="0"/>
                    </a:p>
                  </a:txBody>
                  <a:tcPr>
                    <a:solidFill>
                      <a:schemeClr val="bg1">
                        <a:lumMod val="85000"/>
                      </a:schemeClr>
                    </a:solidFill>
                  </a:tcPr>
                </a:tc>
                <a:tc>
                  <a:txBody>
                    <a:bodyPr/>
                    <a:lstStyle/>
                    <a:p>
                      <a:pPr algn="ctr" rtl="1"/>
                      <a:r>
                        <a:rPr lang="en-US" dirty="0" err="1"/>
                        <a:t>Pid</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extLst>
                  <a:ext uri="{0D108BD9-81ED-4DB2-BD59-A6C34878D82A}">
                    <a16:rowId xmlns:a16="http://schemas.microsoft.com/office/drawing/2014/main" val="10000"/>
                  </a:ext>
                </a:extLst>
              </a:tr>
              <a:tr h="289560">
                <a:tc>
                  <a:txBody>
                    <a:bodyPr/>
                    <a:lstStyle/>
                    <a:p>
                      <a:pPr algn="ctr" rtl="1"/>
                      <a:r>
                        <a:rPr lang="he-IL" dirty="0"/>
                        <a:t>50</a:t>
                      </a:r>
                    </a:p>
                  </a:txBody>
                  <a:tcPr/>
                </a:tc>
                <a:tc>
                  <a:txBody>
                    <a:bodyPr/>
                    <a:lstStyle/>
                    <a:p>
                      <a:pPr algn="ctr" rtl="1"/>
                      <a:r>
                        <a:rPr lang="en-US" dirty="0"/>
                        <a:t>4</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1"/>
                  </a:ext>
                </a:extLst>
              </a:tr>
              <a:tr h="289560">
                <a:tc>
                  <a:txBody>
                    <a:bodyPr/>
                    <a:lstStyle/>
                    <a:p>
                      <a:pPr algn="ctr" rtl="1"/>
                      <a:r>
                        <a:rPr lang="he-IL" dirty="0"/>
                        <a:t>90</a:t>
                      </a:r>
                    </a:p>
                  </a:txBody>
                  <a:tcPr/>
                </a:tc>
                <a:tc>
                  <a:txBody>
                    <a:bodyPr/>
                    <a:lstStyle/>
                    <a:p>
                      <a:pPr algn="ctr" rtl="1"/>
                      <a:r>
                        <a:rPr lang="he-IL" dirty="0"/>
                        <a:t>4</a:t>
                      </a:r>
                    </a:p>
                  </a:txBody>
                  <a:tcPr/>
                </a:tc>
                <a:tc>
                  <a:txBody>
                    <a:bodyPr/>
                    <a:lstStyle/>
                    <a:p>
                      <a:pPr algn="ctr" rtl="1"/>
                      <a:r>
                        <a:rPr lang="en-US" dirty="0"/>
                        <a:t>222</a:t>
                      </a:r>
                      <a:endParaRPr lang="he-IL" dirty="0"/>
                    </a:p>
                  </a:txBody>
                  <a:tcPr/>
                </a:tc>
                <a:extLst>
                  <a:ext uri="{0D108BD9-81ED-4DB2-BD59-A6C34878D82A}">
                    <a16:rowId xmlns:a16="http://schemas.microsoft.com/office/drawing/2014/main" val="10002"/>
                  </a:ext>
                </a:extLst>
              </a:tr>
              <a:tr h="289560">
                <a:tc>
                  <a:txBody>
                    <a:bodyPr/>
                    <a:lstStyle/>
                    <a:p>
                      <a:pPr algn="ctr" rtl="1"/>
                      <a:r>
                        <a:rPr lang="he-IL" dirty="0"/>
                        <a:t>40</a:t>
                      </a:r>
                    </a:p>
                  </a:txBody>
                  <a:tcPr/>
                </a:tc>
                <a:tc>
                  <a:txBody>
                    <a:bodyPr/>
                    <a:lstStyle/>
                    <a:p>
                      <a:pPr algn="ctr" rtl="1"/>
                      <a:r>
                        <a:rPr lang="he-IL" dirty="0"/>
                        <a:t>3</a:t>
                      </a:r>
                    </a:p>
                  </a:txBody>
                  <a:tcPr/>
                </a:tc>
                <a:tc>
                  <a:txBody>
                    <a:bodyPr/>
                    <a:lstStyle/>
                    <a:p>
                      <a:pPr algn="ctr" rtl="1"/>
                      <a:r>
                        <a:rPr lang="he-IL" dirty="0"/>
                        <a:t>222</a:t>
                      </a:r>
                    </a:p>
                  </a:txBody>
                  <a:tcPr/>
                </a:tc>
                <a:extLst>
                  <a:ext uri="{0D108BD9-81ED-4DB2-BD59-A6C34878D82A}">
                    <a16:rowId xmlns:a16="http://schemas.microsoft.com/office/drawing/2014/main" val="10003"/>
                  </a:ext>
                </a:extLst>
              </a:tr>
            </a:tbl>
          </a:graphicData>
        </a:graphic>
      </p:graphicFrame>
      <p:graphicFrame>
        <p:nvGraphicFramePr>
          <p:cNvPr id="22530" name="Object 2"/>
          <p:cNvGraphicFramePr>
            <a:graphicFrameLocks noChangeAspect="1"/>
          </p:cNvGraphicFramePr>
          <p:nvPr/>
        </p:nvGraphicFramePr>
        <p:xfrm>
          <a:off x="4419600" y="1371600"/>
          <a:ext cx="533400" cy="592138"/>
        </p:xfrm>
        <a:graphic>
          <a:graphicData uri="http://schemas.openxmlformats.org/presentationml/2006/ole">
            <mc:AlternateContent xmlns:mc="http://schemas.openxmlformats.org/markup-compatibility/2006">
              <mc:Choice xmlns:v="urn:schemas-microsoft-com:vml" Requires="v">
                <p:oleObj spid="_x0000_s22535" name="Equation" r:id="rId3" imgW="114120" imgH="126720" progId="Equation.3">
                  <p:embed/>
                </p:oleObj>
              </mc:Choice>
              <mc:Fallback>
                <p:oleObj name="Equation" r:id="rId3" imgW="114120" imgH="126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371600"/>
                        <a:ext cx="533400" cy="59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Table 8"/>
          <p:cNvGraphicFramePr>
            <a:graphicFrameLocks noGrp="1"/>
          </p:cNvGraphicFramePr>
          <p:nvPr/>
        </p:nvGraphicFramePr>
        <p:xfrm>
          <a:off x="457200" y="2743200"/>
          <a:ext cx="8305800" cy="3657600"/>
        </p:xfrm>
        <a:graphic>
          <a:graphicData uri="http://schemas.openxmlformats.org/drawingml/2006/table">
            <a:tbl>
              <a:tblPr rtl="1" firstRow="1" bandRow="1">
                <a:tableStyleId>{5940675A-B579-460E-94D1-54222C63F5DA}</a:tableStyleId>
              </a:tblPr>
              <a:tblGrid>
                <a:gridCol w="1384300">
                  <a:extLst>
                    <a:ext uri="{9D8B030D-6E8A-4147-A177-3AD203B41FA5}">
                      <a16:colId xmlns:a16="http://schemas.microsoft.com/office/drawing/2014/main" val="20000"/>
                    </a:ext>
                  </a:extLst>
                </a:gridCol>
                <a:gridCol w="1384300">
                  <a:extLst>
                    <a:ext uri="{9D8B030D-6E8A-4147-A177-3AD203B41FA5}">
                      <a16:colId xmlns:a16="http://schemas.microsoft.com/office/drawing/2014/main" val="20001"/>
                    </a:ext>
                  </a:extLst>
                </a:gridCol>
                <a:gridCol w="1384300">
                  <a:extLst>
                    <a:ext uri="{9D8B030D-6E8A-4147-A177-3AD203B41FA5}">
                      <a16:colId xmlns:a16="http://schemas.microsoft.com/office/drawing/2014/main" val="20002"/>
                    </a:ext>
                  </a:extLst>
                </a:gridCol>
                <a:gridCol w="1384300">
                  <a:extLst>
                    <a:ext uri="{9D8B030D-6E8A-4147-A177-3AD203B41FA5}">
                      <a16:colId xmlns:a16="http://schemas.microsoft.com/office/drawing/2014/main" val="20003"/>
                    </a:ext>
                  </a:extLst>
                </a:gridCol>
                <a:gridCol w="1384300">
                  <a:extLst>
                    <a:ext uri="{9D8B030D-6E8A-4147-A177-3AD203B41FA5}">
                      <a16:colId xmlns:a16="http://schemas.microsoft.com/office/drawing/2014/main" val="20004"/>
                    </a:ext>
                  </a:extLst>
                </a:gridCol>
                <a:gridCol w="1384300">
                  <a:extLst>
                    <a:ext uri="{9D8B030D-6E8A-4147-A177-3AD203B41FA5}">
                      <a16:colId xmlns:a16="http://schemas.microsoft.com/office/drawing/2014/main" val="20005"/>
                    </a:ext>
                  </a:extLst>
                </a:gridCol>
              </a:tblGrid>
              <a:tr h="289560">
                <a:tc>
                  <a:txBody>
                    <a:bodyPr/>
                    <a:lstStyle/>
                    <a:p>
                      <a:pPr algn="ctr" rtl="1"/>
                      <a:r>
                        <a:rPr lang="en-US" dirty="0"/>
                        <a:t>Quantity</a:t>
                      </a:r>
                      <a:endParaRPr lang="he-IL" dirty="0"/>
                    </a:p>
                  </a:txBody>
                  <a:tcPr>
                    <a:solidFill>
                      <a:schemeClr val="bg1">
                        <a:lumMod val="85000"/>
                      </a:schemeClr>
                    </a:solidFill>
                  </a:tcPr>
                </a:tc>
                <a:tc>
                  <a:txBody>
                    <a:bodyPr/>
                    <a:lstStyle/>
                    <a:p>
                      <a:pPr algn="ctr" rtl="1"/>
                      <a:r>
                        <a:rPr lang="en-US" dirty="0" err="1"/>
                        <a:t>Pid</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tc>
                  <a:txBody>
                    <a:bodyPr/>
                    <a:lstStyle/>
                    <a:p>
                      <a:pPr algn="ctr" rtl="1"/>
                      <a:r>
                        <a:rPr lang="en-US" dirty="0"/>
                        <a:t>City</a:t>
                      </a:r>
                      <a:endParaRPr lang="he-IL" dirty="0"/>
                    </a:p>
                  </a:txBody>
                  <a:tcPr>
                    <a:solidFill>
                      <a:schemeClr val="bg1">
                        <a:lumMod val="85000"/>
                      </a:schemeClr>
                    </a:solidFill>
                  </a:tcPr>
                </a:tc>
                <a:tc>
                  <a:txBody>
                    <a:bodyPr/>
                    <a:lstStyle/>
                    <a:p>
                      <a:pPr algn="ctr" rtl="1"/>
                      <a:r>
                        <a:rPr lang="en-US" dirty="0" err="1"/>
                        <a:t>Sname</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extLst>
                  <a:ext uri="{0D108BD9-81ED-4DB2-BD59-A6C34878D82A}">
                    <a16:rowId xmlns:a16="http://schemas.microsoft.com/office/drawing/2014/main" val="10000"/>
                  </a:ext>
                </a:extLst>
              </a:tr>
              <a:tr h="289560">
                <a:tc>
                  <a:txBody>
                    <a:bodyPr/>
                    <a:lstStyle/>
                    <a:p>
                      <a:pPr algn="ctr" rtl="1"/>
                      <a:r>
                        <a:rPr lang="en-US" dirty="0"/>
                        <a:t>50</a:t>
                      </a:r>
                      <a:endParaRPr lang="he-IL" dirty="0"/>
                    </a:p>
                  </a:txBody>
                  <a:tcPr/>
                </a:tc>
                <a:tc>
                  <a:txBody>
                    <a:bodyPr/>
                    <a:lstStyle/>
                    <a:p>
                      <a:pPr algn="ctr" rtl="1"/>
                      <a:r>
                        <a:rPr lang="en-US" dirty="0"/>
                        <a:t>4</a:t>
                      </a:r>
                      <a:endParaRPr lang="he-IL" dirty="0"/>
                    </a:p>
                  </a:txBody>
                  <a:tcPr/>
                </a:tc>
                <a:tc>
                  <a:txBody>
                    <a:bodyPr/>
                    <a:lstStyle/>
                    <a:p>
                      <a:pPr algn="ctr" rtl="1"/>
                      <a:r>
                        <a:rPr lang="en-US" dirty="0"/>
                        <a:t>111</a:t>
                      </a:r>
                      <a:endParaRPr lang="he-IL" dirty="0"/>
                    </a:p>
                  </a:txBody>
                  <a:tcPr/>
                </a:tc>
                <a:tc>
                  <a:txBody>
                    <a:bodyPr/>
                    <a:lstStyle/>
                    <a:p>
                      <a:pPr algn="ctr" rtl="1"/>
                      <a:r>
                        <a:rPr lang="en-US" dirty="0"/>
                        <a:t>Tel Aviv</a:t>
                      </a:r>
                      <a:endParaRPr lang="he-IL" dirty="0"/>
                    </a:p>
                  </a:txBody>
                  <a:tcPr/>
                </a:tc>
                <a:tc>
                  <a:txBody>
                    <a:bodyPr/>
                    <a:lstStyle/>
                    <a:p>
                      <a:pPr algn="ctr" rtl="1"/>
                      <a:r>
                        <a:rPr lang="en-US" dirty="0"/>
                        <a:t>David</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1"/>
                  </a:ext>
                </a:extLst>
              </a:tr>
              <a:tr h="289560">
                <a:tc>
                  <a:txBody>
                    <a:bodyPr/>
                    <a:lstStyle/>
                    <a:p>
                      <a:pPr algn="ctr" rtl="1"/>
                      <a:r>
                        <a:rPr lang="en-US" dirty="0"/>
                        <a:t>90</a:t>
                      </a:r>
                      <a:endParaRPr lang="he-IL" dirty="0"/>
                    </a:p>
                  </a:txBody>
                  <a:tcPr/>
                </a:tc>
                <a:tc>
                  <a:txBody>
                    <a:bodyPr/>
                    <a:lstStyle/>
                    <a:p>
                      <a:pPr algn="ctr" rtl="1"/>
                      <a:r>
                        <a:rPr lang="en-US" dirty="0"/>
                        <a:t>4</a:t>
                      </a:r>
                      <a:endParaRPr lang="he-IL" dirty="0"/>
                    </a:p>
                  </a:txBody>
                  <a:tcPr/>
                </a:tc>
                <a:tc>
                  <a:txBody>
                    <a:bodyPr/>
                    <a:lstStyle/>
                    <a:p>
                      <a:pPr algn="ctr" rtl="1"/>
                      <a:r>
                        <a:rPr lang="en-US" dirty="0"/>
                        <a:t>222</a:t>
                      </a:r>
                      <a:endParaRPr lang="he-IL" dirty="0"/>
                    </a:p>
                  </a:txBody>
                  <a:tcPr/>
                </a:tc>
                <a:tc>
                  <a:txBody>
                    <a:bodyPr/>
                    <a:lstStyle/>
                    <a:p>
                      <a:pPr algn="ctr" rtl="1"/>
                      <a:r>
                        <a:rPr lang="en-US" dirty="0"/>
                        <a:t>Tel Aviv</a:t>
                      </a:r>
                      <a:endParaRPr lang="he-IL" dirty="0"/>
                    </a:p>
                  </a:txBody>
                  <a:tcPr/>
                </a:tc>
                <a:tc>
                  <a:txBody>
                    <a:bodyPr/>
                    <a:lstStyle/>
                    <a:p>
                      <a:pPr algn="ctr" rtl="1"/>
                      <a:r>
                        <a:rPr lang="en-US" dirty="0"/>
                        <a:t>David</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2"/>
                  </a:ext>
                </a:extLst>
              </a:tr>
              <a:tr h="289560">
                <a:tc>
                  <a:txBody>
                    <a:bodyPr/>
                    <a:lstStyle/>
                    <a:p>
                      <a:pPr algn="ctr" rtl="1"/>
                      <a:r>
                        <a:rPr lang="en-US" dirty="0"/>
                        <a:t>40</a:t>
                      </a:r>
                      <a:endParaRPr lang="he-IL" dirty="0"/>
                    </a:p>
                  </a:txBody>
                  <a:tcPr/>
                </a:tc>
                <a:tc>
                  <a:txBody>
                    <a:bodyPr/>
                    <a:lstStyle/>
                    <a:p>
                      <a:pPr algn="ctr" rtl="1"/>
                      <a:r>
                        <a:rPr lang="en-US" dirty="0"/>
                        <a:t>3</a:t>
                      </a:r>
                      <a:endParaRPr lang="he-IL" dirty="0"/>
                    </a:p>
                  </a:txBody>
                  <a:tcPr/>
                </a:tc>
                <a:tc>
                  <a:txBody>
                    <a:bodyPr/>
                    <a:lstStyle/>
                    <a:p>
                      <a:pPr algn="ctr" rtl="1"/>
                      <a:r>
                        <a:rPr lang="en-US" dirty="0"/>
                        <a:t>222</a:t>
                      </a:r>
                      <a:endParaRPr lang="he-IL" dirty="0"/>
                    </a:p>
                  </a:txBody>
                  <a:tcPr/>
                </a:tc>
                <a:tc>
                  <a:txBody>
                    <a:bodyPr/>
                    <a:lstStyle/>
                    <a:p>
                      <a:pPr algn="ctr" rtl="1"/>
                      <a:r>
                        <a:rPr lang="en-US" dirty="0"/>
                        <a:t>Tel Aviv</a:t>
                      </a:r>
                      <a:endParaRPr lang="he-IL" dirty="0"/>
                    </a:p>
                  </a:txBody>
                  <a:tcPr/>
                </a:tc>
                <a:tc>
                  <a:txBody>
                    <a:bodyPr/>
                    <a:lstStyle/>
                    <a:p>
                      <a:pPr algn="ctr" rtl="1"/>
                      <a:r>
                        <a:rPr lang="en-US" dirty="0"/>
                        <a:t>David</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3"/>
                  </a:ext>
                </a:extLst>
              </a:tr>
              <a:tr h="289560">
                <a:tc>
                  <a:txBody>
                    <a:bodyPr/>
                    <a:lstStyle/>
                    <a:p>
                      <a:pPr algn="ctr" rtl="1"/>
                      <a:r>
                        <a:rPr lang="en-US" dirty="0"/>
                        <a:t>50</a:t>
                      </a:r>
                      <a:endParaRPr lang="he-IL" dirty="0"/>
                    </a:p>
                  </a:txBody>
                  <a:tcPr/>
                </a:tc>
                <a:tc>
                  <a:txBody>
                    <a:bodyPr/>
                    <a:lstStyle/>
                    <a:p>
                      <a:pPr algn="ctr" rtl="1"/>
                      <a:r>
                        <a:rPr lang="en-US" dirty="0"/>
                        <a:t>4</a:t>
                      </a:r>
                      <a:endParaRPr lang="he-IL" dirty="0"/>
                    </a:p>
                  </a:txBody>
                  <a:tcPr/>
                </a:tc>
                <a:tc>
                  <a:txBody>
                    <a:bodyPr/>
                    <a:lstStyle/>
                    <a:p>
                      <a:pPr algn="ctr" rtl="1"/>
                      <a:r>
                        <a:rPr lang="en-US" dirty="0"/>
                        <a:t>111</a:t>
                      </a:r>
                      <a:endParaRPr lang="he-IL" dirty="0"/>
                    </a:p>
                  </a:txBody>
                  <a:tcPr/>
                </a:tc>
                <a:tc>
                  <a:txBody>
                    <a:bodyPr/>
                    <a:lstStyle/>
                    <a:p>
                      <a:pPr algn="ctr" rtl="1"/>
                      <a:r>
                        <a:rPr lang="en-US" dirty="0"/>
                        <a:t>Ramat </a:t>
                      </a:r>
                      <a:r>
                        <a:rPr lang="en-US" dirty="0" err="1"/>
                        <a:t>Gan</a:t>
                      </a:r>
                      <a:endParaRPr lang="he-IL" dirty="0"/>
                    </a:p>
                  </a:txBody>
                  <a:tcPr/>
                </a:tc>
                <a:tc>
                  <a:txBody>
                    <a:bodyPr/>
                    <a:lstStyle/>
                    <a:p>
                      <a:pPr algn="ctr" rtl="1"/>
                      <a:r>
                        <a:rPr lang="en-US" dirty="0" err="1"/>
                        <a:t>Yossi</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4"/>
                  </a:ext>
                </a:extLst>
              </a:tr>
              <a:tr h="289560">
                <a:tc>
                  <a:txBody>
                    <a:bodyPr/>
                    <a:lstStyle/>
                    <a:p>
                      <a:pPr algn="ctr" rtl="1"/>
                      <a:r>
                        <a:rPr lang="en-US" dirty="0"/>
                        <a:t>90</a:t>
                      </a:r>
                      <a:endParaRPr lang="he-IL" dirty="0"/>
                    </a:p>
                  </a:txBody>
                  <a:tcPr/>
                </a:tc>
                <a:tc>
                  <a:txBody>
                    <a:bodyPr/>
                    <a:lstStyle/>
                    <a:p>
                      <a:pPr algn="ctr" rtl="1"/>
                      <a:r>
                        <a:rPr lang="en-US" dirty="0"/>
                        <a:t>4</a:t>
                      </a:r>
                      <a:endParaRPr lang="he-IL" dirty="0"/>
                    </a:p>
                  </a:txBody>
                  <a:tcPr/>
                </a:tc>
                <a:tc>
                  <a:txBody>
                    <a:bodyPr/>
                    <a:lstStyle/>
                    <a:p>
                      <a:pPr algn="ctr" rtl="1"/>
                      <a:r>
                        <a:rPr lang="en-US" dirty="0"/>
                        <a:t>222</a:t>
                      </a:r>
                      <a:endParaRPr lang="he-IL" dirty="0"/>
                    </a:p>
                  </a:txBody>
                  <a:tcPr/>
                </a:tc>
                <a:tc>
                  <a:txBody>
                    <a:bodyPr/>
                    <a:lstStyle/>
                    <a:p>
                      <a:pPr algn="ctr" rtl="1"/>
                      <a:r>
                        <a:rPr lang="en-US" dirty="0"/>
                        <a:t>Ramat </a:t>
                      </a:r>
                      <a:r>
                        <a:rPr lang="en-US" dirty="0" err="1"/>
                        <a:t>Gan</a:t>
                      </a:r>
                      <a:endParaRPr lang="he-IL" dirty="0"/>
                    </a:p>
                  </a:txBody>
                  <a:tcPr/>
                </a:tc>
                <a:tc>
                  <a:txBody>
                    <a:bodyPr/>
                    <a:lstStyle/>
                    <a:p>
                      <a:pPr algn="ctr" rtl="1"/>
                      <a:r>
                        <a:rPr lang="en-US" dirty="0" err="1"/>
                        <a:t>Yossi</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5"/>
                  </a:ext>
                </a:extLst>
              </a:tr>
              <a:tr h="289560">
                <a:tc>
                  <a:txBody>
                    <a:bodyPr/>
                    <a:lstStyle/>
                    <a:p>
                      <a:pPr algn="ctr" rtl="1"/>
                      <a:r>
                        <a:rPr lang="en-US" dirty="0"/>
                        <a:t>40</a:t>
                      </a:r>
                      <a:endParaRPr lang="he-IL" dirty="0"/>
                    </a:p>
                  </a:txBody>
                  <a:tcPr/>
                </a:tc>
                <a:tc>
                  <a:txBody>
                    <a:bodyPr/>
                    <a:lstStyle/>
                    <a:p>
                      <a:pPr algn="ctr" rtl="1"/>
                      <a:r>
                        <a:rPr lang="en-US" dirty="0"/>
                        <a:t>3</a:t>
                      </a:r>
                      <a:endParaRPr lang="he-IL" dirty="0"/>
                    </a:p>
                  </a:txBody>
                  <a:tcPr/>
                </a:tc>
                <a:tc>
                  <a:txBody>
                    <a:bodyPr/>
                    <a:lstStyle/>
                    <a:p>
                      <a:pPr algn="ctr" rtl="1"/>
                      <a:r>
                        <a:rPr lang="en-US" dirty="0"/>
                        <a:t>222</a:t>
                      </a:r>
                      <a:endParaRPr lang="he-IL" dirty="0"/>
                    </a:p>
                  </a:txBody>
                  <a:tcPr/>
                </a:tc>
                <a:tc>
                  <a:txBody>
                    <a:bodyPr/>
                    <a:lstStyle/>
                    <a:p>
                      <a:pPr algn="ctr" rtl="1"/>
                      <a:r>
                        <a:rPr lang="en-US" dirty="0"/>
                        <a:t>Ramat </a:t>
                      </a:r>
                      <a:r>
                        <a:rPr lang="en-US" dirty="0" err="1"/>
                        <a:t>Gan</a:t>
                      </a:r>
                      <a:endParaRPr lang="he-IL" dirty="0"/>
                    </a:p>
                  </a:txBody>
                  <a:tcPr/>
                </a:tc>
                <a:tc>
                  <a:txBody>
                    <a:bodyPr/>
                    <a:lstStyle/>
                    <a:p>
                      <a:pPr algn="ctr" rtl="1"/>
                      <a:r>
                        <a:rPr lang="en-US" dirty="0" err="1"/>
                        <a:t>Yossi</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6"/>
                  </a:ext>
                </a:extLst>
              </a:tr>
              <a:tr h="289560">
                <a:tc>
                  <a:txBody>
                    <a:bodyPr/>
                    <a:lstStyle/>
                    <a:p>
                      <a:pPr algn="ctr" rtl="1"/>
                      <a:r>
                        <a:rPr lang="en-US" dirty="0"/>
                        <a:t>50</a:t>
                      </a:r>
                      <a:endParaRPr lang="he-IL" dirty="0"/>
                    </a:p>
                  </a:txBody>
                  <a:tcPr/>
                </a:tc>
                <a:tc>
                  <a:txBody>
                    <a:bodyPr/>
                    <a:lstStyle/>
                    <a:p>
                      <a:pPr algn="ctr" rtl="1"/>
                      <a:r>
                        <a:rPr lang="en-US" dirty="0"/>
                        <a:t>4</a:t>
                      </a:r>
                      <a:endParaRPr lang="he-IL" dirty="0"/>
                    </a:p>
                  </a:txBody>
                  <a:tcPr/>
                </a:tc>
                <a:tc>
                  <a:txBody>
                    <a:bodyPr/>
                    <a:lstStyle/>
                    <a:p>
                      <a:pPr algn="ctr" rtl="1"/>
                      <a:r>
                        <a:rPr lang="en-US" dirty="0"/>
                        <a:t>111</a:t>
                      </a:r>
                      <a:endParaRPr lang="he-IL" dirty="0"/>
                    </a:p>
                  </a:txBody>
                  <a:tcPr/>
                </a:tc>
                <a:tc>
                  <a:txBody>
                    <a:bodyPr/>
                    <a:lstStyle/>
                    <a:p>
                      <a:pPr algn="ctr" rtl="1"/>
                      <a:r>
                        <a:rPr lang="en-US" dirty="0"/>
                        <a:t>Tel Aviv</a:t>
                      </a:r>
                      <a:endParaRPr lang="he-IL" dirty="0"/>
                    </a:p>
                  </a:txBody>
                  <a:tcPr/>
                </a:tc>
                <a:tc>
                  <a:txBody>
                    <a:bodyPr/>
                    <a:lstStyle/>
                    <a:p>
                      <a:pPr algn="ctr" rtl="1"/>
                      <a:r>
                        <a:rPr lang="en-US" dirty="0"/>
                        <a:t>Shimon</a:t>
                      </a:r>
                      <a:endParaRPr lang="he-IL" dirty="0"/>
                    </a:p>
                  </a:txBody>
                  <a:tcPr/>
                </a:tc>
                <a:tc>
                  <a:txBody>
                    <a:bodyPr/>
                    <a:lstStyle/>
                    <a:p>
                      <a:pPr algn="ctr" rtl="1"/>
                      <a:r>
                        <a:rPr lang="en-US" dirty="0"/>
                        <a:t>333</a:t>
                      </a:r>
                      <a:endParaRPr lang="he-IL" dirty="0"/>
                    </a:p>
                  </a:txBody>
                  <a:tcPr/>
                </a:tc>
                <a:extLst>
                  <a:ext uri="{0D108BD9-81ED-4DB2-BD59-A6C34878D82A}">
                    <a16:rowId xmlns:a16="http://schemas.microsoft.com/office/drawing/2014/main" val="10007"/>
                  </a:ext>
                </a:extLst>
              </a:tr>
              <a:tr h="289560">
                <a:tc>
                  <a:txBody>
                    <a:bodyPr/>
                    <a:lstStyle/>
                    <a:p>
                      <a:pPr algn="ctr" rtl="1"/>
                      <a:r>
                        <a:rPr lang="en-US" dirty="0"/>
                        <a:t>90</a:t>
                      </a:r>
                      <a:endParaRPr lang="he-IL" dirty="0"/>
                    </a:p>
                  </a:txBody>
                  <a:tcPr/>
                </a:tc>
                <a:tc>
                  <a:txBody>
                    <a:bodyPr/>
                    <a:lstStyle/>
                    <a:p>
                      <a:pPr algn="ctr" rtl="1"/>
                      <a:r>
                        <a:rPr lang="en-US" dirty="0"/>
                        <a:t>4</a:t>
                      </a:r>
                      <a:endParaRPr lang="he-IL" dirty="0"/>
                    </a:p>
                  </a:txBody>
                  <a:tcPr/>
                </a:tc>
                <a:tc>
                  <a:txBody>
                    <a:bodyPr/>
                    <a:lstStyle/>
                    <a:p>
                      <a:pPr algn="ctr" rtl="1"/>
                      <a:r>
                        <a:rPr lang="en-US" dirty="0"/>
                        <a:t>222</a:t>
                      </a:r>
                      <a:endParaRPr lang="he-IL"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a:t>Tel Aviv</a:t>
                      </a:r>
                      <a:endParaRPr lang="he-IL" dirty="0"/>
                    </a:p>
                  </a:txBody>
                  <a:tcPr/>
                </a:tc>
                <a:tc>
                  <a:txBody>
                    <a:bodyPr/>
                    <a:lstStyle/>
                    <a:p>
                      <a:pPr algn="ctr" rtl="1"/>
                      <a:r>
                        <a:rPr lang="en-US" dirty="0"/>
                        <a:t>Shimon</a:t>
                      </a:r>
                      <a:endParaRPr lang="he-IL" dirty="0"/>
                    </a:p>
                  </a:txBody>
                  <a:tcPr/>
                </a:tc>
                <a:tc>
                  <a:txBody>
                    <a:bodyPr/>
                    <a:lstStyle/>
                    <a:p>
                      <a:pPr algn="ctr" rtl="1"/>
                      <a:r>
                        <a:rPr lang="en-US" dirty="0"/>
                        <a:t>333</a:t>
                      </a:r>
                      <a:endParaRPr lang="he-IL" dirty="0"/>
                    </a:p>
                  </a:txBody>
                  <a:tcPr/>
                </a:tc>
                <a:extLst>
                  <a:ext uri="{0D108BD9-81ED-4DB2-BD59-A6C34878D82A}">
                    <a16:rowId xmlns:a16="http://schemas.microsoft.com/office/drawing/2014/main" val="10008"/>
                  </a:ext>
                </a:extLst>
              </a:tr>
              <a:tr h="289560">
                <a:tc>
                  <a:txBody>
                    <a:bodyPr/>
                    <a:lstStyle/>
                    <a:p>
                      <a:pPr algn="ctr" rtl="1"/>
                      <a:r>
                        <a:rPr lang="en-US" dirty="0"/>
                        <a:t>40</a:t>
                      </a:r>
                      <a:endParaRPr lang="he-IL" dirty="0"/>
                    </a:p>
                  </a:txBody>
                  <a:tcPr/>
                </a:tc>
                <a:tc>
                  <a:txBody>
                    <a:bodyPr/>
                    <a:lstStyle/>
                    <a:p>
                      <a:pPr algn="ctr" rtl="1"/>
                      <a:r>
                        <a:rPr lang="en-US" dirty="0"/>
                        <a:t>3</a:t>
                      </a:r>
                      <a:endParaRPr lang="he-IL" dirty="0"/>
                    </a:p>
                  </a:txBody>
                  <a:tcPr/>
                </a:tc>
                <a:tc>
                  <a:txBody>
                    <a:bodyPr/>
                    <a:lstStyle/>
                    <a:p>
                      <a:pPr algn="ctr" rtl="1"/>
                      <a:r>
                        <a:rPr lang="en-US" dirty="0"/>
                        <a:t>222</a:t>
                      </a:r>
                      <a:endParaRPr lang="he-IL"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a:t>Tel Aviv</a:t>
                      </a:r>
                      <a:endParaRPr lang="he-IL" dirty="0"/>
                    </a:p>
                  </a:txBody>
                  <a:tcPr/>
                </a:tc>
                <a:tc>
                  <a:txBody>
                    <a:bodyPr/>
                    <a:lstStyle/>
                    <a:p>
                      <a:pPr algn="ctr" rtl="1"/>
                      <a:r>
                        <a:rPr lang="en-US" dirty="0"/>
                        <a:t>Shimon</a:t>
                      </a:r>
                      <a:endParaRPr lang="he-IL" dirty="0"/>
                    </a:p>
                  </a:txBody>
                  <a:tcPr/>
                </a:tc>
                <a:tc>
                  <a:txBody>
                    <a:bodyPr/>
                    <a:lstStyle/>
                    <a:p>
                      <a:pPr algn="ctr" rtl="1"/>
                      <a:r>
                        <a:rPr lang="en-US" dirty="0"/>
                        <a:t>333</a:t>
                      </a:r>
                      <a:endParaRPr lang="he-IL" dirty="0"/>
                    </a:p>
                  </a:txBody>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2530"/>
                                        </p:tgtEl>
                                        <p:attrNameLst>
                                          <p:attrName>style.visibility</p:attrName>
                                        </p:attrNameLst>
                                      </p:cBhvr>
                                      <p:to>
                                        <p:strVal val="visible"/>
                                      </p:to>
                                    </p:set>
                                    <p:animEffect transition="in" filter="dissolve">
                                      <p:cBhvr>
                                        <p:cTn id="15" dur="500"/>
                                        <p:tgtEl>
                                          <p:spTgt spid="2253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graphicFrame>
        <p:nvGraphicFramePr>
          <p:cNvPr id="5" name="Table 4"/>
          <p:cNvGraphicFramePr>
            <a:graphicFrameLocks noGrp="1"/>
          </p:cNvGraphicFramePr>
          <p:nvPr/>
        </p:nvGraphicFramePr>
        <p:xfrm>
          <a:off x="533400" y="914400"/>
          <a:ext cx="3810000" cy="1463040"/>
        </p:xfrm>
        <a:graphic>
          <a:graphicData uri="http://schemas.openxmlformats.org/drawingml/2006/table">
            <a:tbl>
              <a:tblPr rtl="1" firstRow="1" bandRow="1">
                <a:tableStyleId>{5940675A-B579-460E-94D1-54222C63F5DA}</a:tableStyleId>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tblGrid>
              <a:tr h="289560">
                <a:tc>
                  <a:txBody>
                    <a:bodyPr/>
                    <a:lstStyle/>
                    <a:p>
                      <a:pPr algn="ctr" rtl="1"/>
                      <a:r>
                        <a:rPr lang="en-US" dirty="0"/>
                        <a:t>City</a:t>
                      </a:r>
                      <a:endParaRPr lang="he-IL" dirty="0"/>
                    </a:p>
                  </a:txBody>
                  <a:tcPr>
                    <a:solidFill>
                      <a:schemeClr val="bg1">
                        <a:lumMod val="85000"/>
                      </a:schemeClr>
                    </a:solidFill>
                  </a:tcPr>
                </a:tc>
                <a:tc>
                  <a:txBody>
                    <a:bodyPr/>
                    <a:lstStyle/>
                    <a:p>
                      <a:pPr algn="ctr" rtl="1"/>
                      <a:r>
                        <a:rPr lang="en-US" dirty="0" err="1"/>
                        <a:t>Sname</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extLst>
                  <a:ext uri="{0D108BD9-81ED-4DB2-BD59-A6C34878D82A}">
                    <a16:rowId xmlns:a16="http://schemas.microsoft.com/office/drawing/2014/main" val="10000"/>
                  </a:ext>
                </a:extLst>
              </a:tr>
              <a:tr h="289560">
                <a:tc>
                  <a:txBody>
                    <a:bodyPr/>
                    <a:lstStyle/>
                    <a:p>
                      <a:pPr algn="ctr" rtl="1"/>
                      <a:r>
                        <a:rPr lang="en-US" dirty="0"/>
                        <a:t>Tel Aviv</a:t>
                      </a:r>
                      <a:endParaRPr lang="he-IL" dirty="0"/>
                    </a:p>
                  </a:txBody>
                  <a:tcPr/>
                </a:tc>
                <a:tc>
                  <a:txBody>
                    <a:bodyPr/>
                    <a:lstStyle/>
                    <a:p>
                      <a:pPr algn="ctr" rtl="1"/>
                      <a:r>
                        <a:rPr lang="en-US" dirty="0"/>
                        <a:t>David</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1"/>
                  </a:ext>
                </a:extLst>
              </a:tr>
              <a:tr h="289560">
                <a:tc>
                  <a:txBody>
                    <a:bodyPr/>
                    <a:lstStyle/>
                    <a:p>
                      <a:pPr algn="ctr" rtl="1"/>
                      <a:r>
                        <a:rPr lang="en-US" dirty="0"/>
                        <a:t>Ramat </a:t>
                      </a:r>
                      <a:r>
                        <a:rPr lang="en-US" dirty="0" err="1"/>
                        <a:t>Gan</a:t>
                      </a:r>
                      <a:endParaRPr lang="he-IL" dirty="0"/>
                    </a:p>
                  </a:txBody>
                  <a:tcPr/>
                </a:tc>
                <a:tc>
                  <a:txBody>
                    <a:bodyPr/>
                    <a:lstStyle/>
                    <a:p>
                      <a:pPr algn="ctr" rtl="1"/>
                      <a:r>
                        <a:rPr lang="en-US" dirty="0" err="1"/>
                        <a:t>Yossi</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2"/>
                  </a:ext>
                </a:extLst>
              </a:tr>
              <a:tr h="289560">
                <a:tc>
                  <a:txBody>
                    <a:bodyPr/>
                    <a:lstStyle/>
                    <a:p>
                      <a:pPr algn="ctr" rtl="1"/>
                      <a:r>
                        <a:rPr lang="en-US" dirty="0"/>
                        <a:t>Tel Aviv</a:t>
                      </a:r>
                      <a:endParaRPr lang="he-IL" dirty="0"/>
                    </a:p>
                  </a:txBody>
                  <a:tcPr/>
                </a:tc>
                <a:tc>
                  <a:txBody>
                    <a:bodyPr/>
                    <a:lstStyle/>
                    <a:p>
                      <a:pPr algn="ctr" rtl="1"/>
                      <a:r>
                        <a:rPr lang="en-US" dirty="0"/>
                        <a:t>Shimon</a:t>
                      </a:r>
                      <a:endParaRPr lang="he-IL" dirty="0"/>
                    </a:p>
                  </a:txBody>
                  <a:tcPr/>
                </a:tc>
                <a:tc>
                  <a:txBody>
                    <a:bodyPr/>
                    <a:lstStyle/>
                    <a:p>
                      <a:pPr algn="ctr" rtl="1"/>
                      <a:r>
                        <a:rPr lang="en-US" dirty="0"/>
                        <a:t>333</a:t>
                      </a:r>
                      <a:endParaRPr lang="he-IL" dirty="0"/>
                    </a:p>
                  </a:txBody>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5029200" y="914400"/>
          <a:ext cx="3810000" cy="1463040"/>
        </p:xfrm>
        <a:graphic>
          <a:graphicData uri="http://schemas.openxmlformats.org/drawingml/2006/table">
            <a:tbl>
              <a:tblPr rtl="1" firstRow="1" bandRow="1">
                <a:tableStyleId>{5940675A-B579-460E-94D1-54222C63F5DA}</a:tableStyleId>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tblGrid>
              <a:tr h="289560">
                <a:tc>
                  <a:txBody>
                    <a:bodyPr/>
                    <a:lstStyle/>
                    <a:p>
                      <a:pPr algn="ctr" rtl="1"/>
                      <a:r>
                        <a:rPr lang="en-US" dirty="0"/>
                        <a:t>Quantity</a:t>
                      </a:r>
                      <a:endParaRPr lang="he-IL" dirty="0"/>
                    </a:p>
                  </a:txBody>
                  <a:tcPr>
                    <a:solidFill>
                      <a:schemeClr val="bg1">
                        <a:lumMod val="85000"/>
                      </a:schemeClr>
                    </a:solidFill>
                  </a:tcPr>
                </a:tc>
                <a:tc>
                  <a:txBody>
                    <a:bodyPr/>
                    <a:lstStyle/>
                    <a:p>
                      <a:pPr algn="ctr" rtl="1"/>
                      <a:r>
                        <a:rPr lang="en-US" dirty="0" err="1"/>
                        <a:t>Pid</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extLst>
                  <a:ext uri="{0D108BD9-81ED-4DB2-BD59-A6C34878D82A}">
                    <a16:rowId xmlns:a16="http://schemas.microsoft.com/office/drawing/2014/main" val="10000"/>
                  </a:ext>
                </a:extLst>
              </a:tr>
              <a:tr h="289560">
                <a:tc>
                  <a:txBody>
                    <a:bodyPr/>
                    <a:lstStyle/>
                    <a:p>
                      <a:pPr algn="ctr" rtl="1"/>
                      <a:r>
                        <a:rPr lang="he-IL" dirty="0"/>
                        <a:t>50</a:t>
                      </a:r>
                    </a:p>
                  </a:txBody>
                  <a:tcPr/>
                </a:tc>
                <a:tc>
                  <a:txBody>
                    <a:bodyPr/>
                    <a:lstStyle/>
                    <a:p>
                      <a:pPr algn="ctr" rtl="1"/>
                      <a:r>
                        <a:rPr lang="en-US" dirty="0"/>
                        <a:t>4</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1"/>
                  </a:ext>
                </a:extLst>
              </a:tr>
              <a:tr h="289560">
                <a:tc>
                  <a:txBody>
                    <a:bodyPr/>
                    <a:lstStyle/>
                    <a:p>
                      <a:pPr algn="ctr" rtl="1"/>
                      <a:r>
                        <a:rPr lang="he-IL" dirty="0"/>
                        <a:t>90</a:t>
                      </a:r>
                    </a:p>
                  </a:txBody>
                  <a:tcPr/>
                </a:tc>
                <a:tc>
                  <a:txBody>
                    <a:bodyPr/>
                    <a:lstStyle/>
                    <a:p>
                      <a:pPr algn="ctr" rtl="1"/>
                      <a:r>
                        <a:rPr lang="he-IL" dirty="0"/>
                        <a:t>4</a:t>
                      </a:r>
                    </a:p>
                  </a:txBody>
                  <a:tcPr/>
                </a:tc>
                <a:tc>
                  <a:txBody>
                    <a:bodyPr/>
                    <a:lstStyle/>
                    <a:p>
                      <a:pPr algn="ctr" rtl="1"/>
                      <a:r>
                        <a:rPr lang="en-US" dirty="0"/>
                        <a:t>222</a:t>
                      </a:r>
                      <a:endParaRPr lang="he-IL" dirty="0"/>
                    </a:p>
                  </a:txBody>
                  <a:tcPr/>
                </a:tc>
                <a:extLst>
                  <a:ext uri="{0D108BD9-81ED-4DB2-BD59-A6C34878D82A}">
                    <a16:rowId xmlns:a16="http://schemas.microsoft.com/office/drawing/2014/main" val="10002"/>
                  </a:ext>
                </a:extLst>
              </a:tr>
              <a:tr h="289560">
                <a:tc>
                  <a:txBody>
                    <a:bodyPr/>
                    <a:lstStyle/>
                    <a:p>
                      <a:pPr algn="ctr" rtl="1"/>
                      <a:r>
                        <a:rPr lang="he-IL" dirty="0"/>
                        <a:t>40</a:t>
                      </a:r>
                    </a:p>
                  </a:txBody>
                  <a:tcPr/>
                </a:tc>
                <a:tc>
                  <a:txBody>
                    <a:bodyPr/>
                    <a:lstStyle/>
                    <a:p>
                      <a:pPr algn="ctr" rtl="1"/>
                      <a:r>
                        <a:rPr lang="he-IL" dirty="0"/>
                        <a:t>3</a:t>
                      </a:r>
                    </a:p>
                  </a:txBody>
                  <a:tcPr/>
                </a:tc>
                <a:tc>
                  <a:txBody>
                    <a:bodyPr/>
                    <a:lstStyle/>
                    <a:p>
                      <a:pPr algn="ctr" rtl="1"/>
                      <a:r>
                        <a:rPr lang="he-IL" dirty="0"/>
                        <a:t>222</a:t>
                      </a:r>
                    </a:p>
                  </a:txBody>
                  <a:tcPr/>
                </a:tc>
                <a:extLst>
                  <a:ext uri="{0D108BD9-81ED-4DB2-BD59-A6C34878D82A}">
                    <a16:rowId xmlns:a16="http://schemas.microsoft.com/office/drawing/2014/main" val="10003"/>
                  </a:ext>
                </a:extLst>
              </a:tr>
            </a:tbl>
          </a:graphicData>
        </a:graphic>
      </p:graphicFrame>
      <p:graphicFrame>
        <p:nvGraphicFramePr>
          <p:cNvPr id="22530" name="Object 2"/>
          <p:cNvGraphicFramePr>
            <a:graphicFrameLocks noChangeAspect="1"/>
          </p:cNvGraphicFramePr>
          <p:nvPr/>
        </p:nvGraphicFramePr>
        <p:xfrm>
          <a:off x="4419600" y="1371600"/>
          <a:ext cx="533400" cy="592138"/>
        </p:xfrm>
        <a:graphic>
          <a:graphicData uri="http://schemas.openxmlformats.org/presentationml/2006/ole">
            <mc:AlternateContent xmlns:mc="http://schemas.openxmlformats.org/markup-compatibility/2006">
              <mc:Choice xmlns:v="urn:schemas-microsoft-com:vml" Requires="v">
                <p:oleObj spid="_x0000_s23564" name="Equation" r:id="rId3" imgW="114120" imgH="126720" progId="Equation.3">
                  <p:embed/>
                </p:oleObj>
              </mc:Choice>
              <mc:Fallback>
                <p:oleObj name="Equation" r:id="rId3" imgW="114120" imgH="126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371600"/>
                        <a:ext cx="533400" cy="59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Table 8"/>
          <p:cNvGraphicFramePr>
            <a:graphicFrameLocks noGrp="1"/>
          </p:cNvGraphicFramePr>
          <p:nvPr/>
        </p:nvGraphicFramePr>
        <p:xfrm>
          <a:off x="457200" y="2743200"/>
          <a:ext cx="8305800" cy="3657600"/>
        </p:xfrm>
        <a:graphic>
          <a:graphicData uri="http://schemas.openxmlformats.org/drawingml/2006/table">
            <a:tbl>
              <a:tblPr rtl="1" firstRow="1" bandRow="1">
                <a:tableStyleId>{5940675A-B579-460E-94D1-54222C63F5DA}</a:tableStyleId>
              </a:tblPr>
              <a:tblGrid>
                <a:gridCol w="1384300">
                  <a:extLst>
                    <a:ext uri="{9D8B030D-6E8A-4147-A177-3AD203B41FA5}">
                      <a16:colId xmlns:a16="http://schemas.microsoft.com/office/drawing/2014/main" val="20000"/>
                    </a:ext>
                  </a:extLst>
                </a:gridCol>
                <a:gridCol w="1384300">
                  <a:extLst>
                    <a:ext uri="{9D8B030D-6E8A-4147-A177-3AD203B41FA5}">
                      <a16:colId xmlns:a16="http://schemas.microsoft.com/office/drawing/2014/main" val="20001"/>
                    </a:ext>
                  </a:extLst>
                </a:gridCol>
                <a:gridCol w="1384300">
                  <a:extLst>
                    <a:ext uri="{9D8B030D-6E8A-4147-A177-3AD203B41FA5}">
                      <a16:colId xmlns:a16="http://schemas.microsoft.com/office/drawing/2014/main" val="20002"/>
                    </a:ext>
                  </a:extLst>
                </a:gridCol>
                <a:gridCol w="1384300">
                  <a:extLst>
                    <a:ext uri="{9D8B030D-6E8A-4147-A177-3AD203B41FA5}">
                      <a16:colId xmlns:a16="http://schemas.microsoft.com/office/drawing/2014/main" val="20003"/>
                    </a:ext>
                  </a:extLst>
                </a:gridCol>
                <a:gridCol w="1384300">
                  <a:extLst>
                    <a:ext uri="{9D8B030D-6E8A-4147-A177-3AD203B41FA5}">
                      <a16:colId xmlns:a16="http://schemas.microsoft.com/office/drawing/2014/main" val="20004"/>
                    </a:ext>
                  </a:extLst>
                </a:gridCol>
                <a:gridCol w="1384300">
                  <a:extLst>
                    <a:ext uri="{9D8B030D-6E8A-4147-A177-3AD203B41FA5}">
                      <a16:colId xmlns:a16="http://schemas.microsoft.com/office/drawing/2014/main" val="20005"/>
                    </a:ext>
                  </a:extLst>
                </a:gridCol>
              </a:tblGrid>
              <a:tr h="289560">
                <a:tc>
                  <a:txBody>
                    <a:bodyPr/>
                    <a:lstStyle/>
                    <a:p>
                      <a:pPr algn="ctr" rtl="1"/>
                      <a:r>
                        <a:rPr lang="en-US" dirty="0"/>
                        <a:t>Quantity</a:t>
                      </a:r>
                      <a:endParaRPr lang="he-IL" dirty="0"/>
                    </a:p>
                  </a:txBody>
                  <a:tcPr>
                    <a:solidFill>
                      <a:schemeClr val="bg1">
                        <a:lumMod val="85000"/>
                      </a:schemeClr>
                    </a:solidFill>
                  </a:tcPr>
                </a:tc>
                <a:tc>
                  <a:txBody>
                    <a:bodyPr/>
                    <a:lstStyle/>
                    <a:p>
                      <a:pPr algn="ctr" rtl="1"/>
                      <a:r>
                        <a:rPr lang="en-US" dirty="0" err="1"/>
                        <a:t>Pid</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tc>
                  <a:txBody>
                    <a:bodyPr/>
                    <a:lstStyle/>
                    <a:p>
                      <a:pPr algn="ctr" rtl="1"/>
                      <a:r>
                        <a:rPr lang="en-US" dirty="0"/>
                        <a:t>City</a:t>
                      </a:r>
                      <a:endParaRPr lang="he-IL" dirty="0"/>
                    </a:p>
                  </a:txBody>
                  <a:tcPr>
                    <a:solidFill>
                      <a:schemeClr val="bg1">
                        <a:lumMod val="85000"/>
                      </a:schemeClr>
                    </a:solidFill>
                  </a:tcPr>
                </a:tc>
                <a:tc>
                  <a:txBody>
                    <a:bodyPr/>
                    <a:lstStyle/>
                    <a:p>
                      <a:pPr algn="ctr" rtl="1"/>
                      <a:r>
                        <a:rPr lang="en-US" dirty="0" err="1"/>
                        <a:t>Sname</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extLst>
                  <a:ext uri="{0D108BD9-81ED-4DB2-BD59-A6C34878D82A}">
                    <a16:rowId xmlns:a16="http://schemas.microsoft.com/office/drawing/2014/main" val="10000"/>
                  </a:ext>
                </a:extLst>
              </a:tr>
              <a:tr h="289560">
                <a:tc>
                  <a:txBody>
                    <a:bodyPr/>
                    <a:lstStyle/>
                    <a:p>
                      <a:pPr algn="ctr" rtl="1"/>
                      <a:r>
                        <a:rPr lang="en-US" dirty="0"/>
                        <a:t>50</a:t>
                      </a:r>
                      <a:endParaRPr lang="he-IL" dirty="0"/>
                    </a:p>
                  </a:txBody>
                  <a:tcPr/>
                </a:tc>
                <a:tc>
                  <a:txBody>
                    <a:bodyPr/>
                    <a:lstStyle/>
                    <a:p>
                      <a:pPr algn="ctr" rtl="1"/>
                      <a:r>
                        <a:rPr lang="en-US" dirty="0"/>
                        <a:t>4</a:t>
                      </a:r>
                      <a:endParaRPr lang="he-IL" dirty="0"/>
                    </a:p>
                  </a:txBody>
                  <a:tcPr/>
                </a:tc>
                <a:tc>
                  <a:txBody>
                    <a:bodyPr/>
                    <a:lstStyle/>
                    <a:p>
                      <a:pPr algn="ctr" rtl="1"/>
                      <a:r>
                        <a:rPr lang="en-US" dirty="0"/>
                        <a:t>111</a:t>
                      </a:r>
                      <a:endParaRPr lang="he-IL" dirty="0"/>
                    </a:p>
                  </a:txBody>
                  <a:tcPr/>
                </a:tc>
                <a:tc>
                  <a:txBody>
                    <a:bodyPr/>
                    <a:lstStyle/>
                    <a:p>
                      <a:pPr algn="ctr" rtl="1"/>
                      <a:r>
                        <a:rPr lang="en-US" dirty="0"/>
                        <a:t>Tel Aviv</a:t>
                      </a:r>
                      <a:endParaRPr lang="he-IL" dirty="0"/>
                    </a:p>
                  </a:txBody>
                  <a:tcPr/>
                </a:tc>
                <a:tc>
                  <a:txBody>
                    <a:bodyPr/>
                    <a:lstStyle/>
                    <a:p>
                      <a:pPr algn="ctr" rtl="1"/>
                      <a:r>
                        <a:rPr lang="en-US" dirty="0"/>
                        <a:t>David</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1"/>
                  </a:ext>
                </a:extLst>
              </a:tr>
              <a:tr h="289560">
                <a:tc>
                  <a:txBody>
                    <a:bodyPr/>
                    <a:lstStyle/>
                    <a:p>
                      <a:pPr algn="ctr" rtl="1"/>
                      <a:r>
                        <a:rPr lang="en-US" dirty="0">
                          <a:solidFill>
                            <a:srgbClr val="FF0000"/>
                          </a:solidFill>
                        </a:rPr>
                        <a:t>90</a:t>
                      </a:r>
                      <a:endParaRPr lang="he-IL" dirty="0">
                        <a:solidFill>
                          <a:srgbClr val="FF0000"/>
                        </a:solidFill>
                      </a:endParaRPr>
                    </a:p>
                  </a:txBody>
                  <a:tcPr/>
                </a:tc>
                <a:tc>
                  <a:txBody>
                    <a:bodyPr/>
                    <a:lstStyle/>
                    <a:p>
                      <a:pPr algn="ctr" rtl="1"/>
                      <a:r>
                        <a:rPr lang="en-US" dirty="0">
                          <a:solidFill>
                            <a:srgbClr val="FF0000"/>
                          </a:solidFill>
                        </a:rPr>
                        <a:t>4</a:t>
                      </a:r>
                      <a:endParaRPr lang="he-IL" dirty="0">
                        <a:solidFill>
                          <a:srgbClr val="FF0000"/>
                        </a:solidFill>
                      </a:endParaRPr>
                    </a:p>
                  </a:txBody>
                  <a:tcPr/>
                </a:tc>
                <a:tc>
                  <a:txBody>
                    <a:bodyPr/>
                    <a:lstStyle/>
                    <a:p>
                      <a:pPr algn="ctr" rtl="1"/>
                      <a:r>
                        <a:rPr lang="en-US" dirty="0">
                          <a:solidFill>
                            <a:srgbClr val="FF0000"/>
                          </a:solidFill>
                        </a:rPr>
                        <a:t>222</a:t>
                      </a:r>
                      <a:endParaRPr lang="he-IL" dirty="0">
                        <a:solidFill>
                          <a:srgbClr val="FF0000"/>
                        </a:solidFill>
                      </a:endParaRPr>
                    </a:p>
                  </a:txBody>
                  <a:tcPr/>
                </a:tc>
                <a:tc>
                  <a:txBody>
                    <a:bodyPr/>
                    <a:lstStyle/>
                    <a:p>
                      <a:pPr algn="ctr" rtl="1"/>
                      <a:r>
                        <a:rPr lang="en-US" dirty="0">
                          <a:solidFill>
                            <a:srgbClr val="FF0000"/>
                          </a:solidFill>
                        </a:rPr>
                        <a:t>Tel Aviv</a:t>
                      </a:r>
                      <a:endParaRPr lang="he-IL" dirty="0">
                        <a:solidFill>
                          <a:srgbClr val="FF0000"/>
                        </a:solidFill>
                      </a:endParaRPr>
                    </a:p>
                  </a:txBody>
                  <a:tcPr/>
                </a:tc>
                <a:tc>
                  <a:txBody>
                    <a:bodyPr/>
                    <a:lstStyle/>
                    <a:p>
                      <a:pPr algn="ctr" rtl="1"/>
                      <a:r>
                        <a:rPr lang="en-US" dirty="0">
                          <a:solidFill>
                            <a:srgbClr val="FF0000"/>
                          </a:solidFill>
                        </a:rPr>
                        <a:t>David</a:t>
                      </a:r>
                      <a:endParaRPr lang="he-IL" dirty="0">
                        <a:solidFill>
                          <a:srgbClr val="FF0000"/>
                        </a:solidFill>
                      </a:endParaRPr>
                    </a:p>
                  </a:txBody>
                  <a:tcPr/>
                </a:tc>
                <a:tc>
                  <a:txBody>
                    <a:bodyPr/>
                    <a:lstStyle/>
                    <a:p>
                      <a:pPr algn="ctr" rtl="1"/>
                      <a:r>
                        <a:rPr lang="en-US" dirty="0">
                          <a:solidFill>
                            <a:srgbClr val="FF0000"/>
                          </a:solidFill>
                        </a:rPr>
                        <a:t>111</a:t>
                      </a:r>
                      <a:endParaRPr lang="he-IL" dirty="0">
                        <a:solidFill>
                          <a:srgbClr val="FF0000"/>
                        </a:solidFill>
                      </a:endParaRPr>
                    </a:p>
                  </a:txBody>
                  <a:tcPr/>
                </a:tc>
                <a:extLst>
                  <a:ext uri="{0D108BD9-81ED-4DB2-BD59-A6C34878D82A}">
                    <a16:rowId xmlns:a16="http://schemas.microsoft.com/office/drawing/2014/main" val="10002"/>
                  </a:ext>
                </a:extLst>
              </a:tr>
              <a:tr h="289560">
                <a:tc>
                  <a:txBody>
                    <a:bodyPr/>
                    <a:lstStyle/>
                    <a:p>
                      <a:pPr algn="ctr" rtl="1"/>
                      <a:r>
                        <a:rPr lang="en-US" dirty="0"/>
                        <a:t>40</a:t>
                      </a:r>
                      <a:endParaRPr lang="he-IL" dirty="0"/>
                    </a:p>
                  </a:txBody>
                  <a:tcPr/>
                </a:tc>
                <a:tc>
                  <a:txBody>
                    <a:bodyPr/>
                    <a:lstStyle/>
                    <a:p>
                      <a:pPr algn="ctr" rtl="1"/>
                      <a:r>
                        <a:rPr lang="en-US" dirty="0"/>
                        <a:t>3</a:t>
                      </a:r>
                      <a:endParaRPr lang="he-IL" dirty="0"/>
                    </a:p>
                  </a:txBody>
                  <a:tcPr/>
                </a:tc>
                <a:tc>
                  <a:txBody>
                    <a:bodyPr/>
                    <a:lstStyle/>
                    <a:p>
                      <a:pPr algn="ctr" rtl="1"/>
                      <a:r>
                        <a:rPr lang="en-US" dirty="0"/>
                        <a:t>222</a:t>
                      </a:r>
                      <a:endParaRPr lang="he-IL" dirty="0"/>
                    </a:p>
                  </a:txBody>
                  <a:tcPr/>
                </a:tc>
                <a:tc>
                  <a:txBody>
                    <a:bodyPr/>
                    <a:lstStyle/>
                    <a:p>
                      <a:pPr algn="ctr" rtl="1"/>
                      <a:r>
                        <a:rPr lang="en-US" dirty="0"/>
                        <a:t>Tel Aviv</a:t>
                      </a:r>
                      <a:endParaRPr lang="he-IL" dirty="0"/>
                    </a:p>
                  </a:txBody>
                  <a:tcPr/>
                </a:tc>
                <a:tc>
                  <a:txBody>
                    <a:bodyPr/>
                    <a:lstStyle/>
                    <a:p>
                      <a:pPr algn="ctr" rtl="1"/>
                      <a:r>
                        <a:rPr lang="en-US" dirty="0"/>
                        <a:t>David</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3"/>
                  </a:ext>
                </a:extLst>
              </a:tr>
              <a:tr h="289560">
                <a:tc>
                  <a:txBody>
                    <a:bodyPr/>
                    <a:lstStyle/>
                    <a:p>
                      <a:pPr algn="ctr" rtl="1"/>
                      <a:r>
                        <a:rPr lang="en-US" dirty="0"/>
                        <a:t>50</a:t>
                      </a:r>
                      <a:endParaRPr lang="he-IL" dirty="0"/>
                    </a:p>
                  </a:txBody>
                  <a:tcPr/>
                </a:tc>
                <a:tc>
                  <a:txBody>
                    <a:bodyPr/>
                    <a:lstStyle/>
                    <a:p>
                      <a:pPr algn="ctr" rtl="1"/>
                      <a:r>
                        <a:rPr lang="en-US" dirty="0"/>
                        <a:t>4</a:t>
                      </a:r>
                      <a:endParaRPr lang="he-IL" dirty="0"/>
                    </a:p>
                  </a:txBody>
                  <a:tcPr/>
                </a:tc>
                <a:tc>
                  <a:txBody>
                    <a:bodyPr/>
                    <a:lstStyle/>
                    <a:p>
                      <a:pPr algn="ctr" rtl="1"/>
                      <a:r>
                        <a:rPr lang="en-US" dirty="0"/>
                        <a:t>111</a:t>
                      </a:r>
                      <a:endParaRPr lang="he-IL" dirty="0"/>
                    </a:p>
                  </a:txBody>
                  <a:tcPr/>
                </a:tc>
                <a:tc>
                  <a:txBody>
                    <a:bodyPr/>
                    <a:lstStyle/>
                    <a:p>
                      <a:pPr algn="ctr" rtl="1"/>
                      <a:r>
                        <a:rPr lang="en-US" dirty="0"/>
                        <a:t>Ramat </a:t>
                      </a:r>
                      <a:r>
                        <a:rPr lang="en-US" dirty="0" err="1"/>
                        <a:t>Gan</a:t>
                      </a:r>
                      <a:endParaRPr lang="he-IL" dirty="0"/>
                    </a:p>
                  </a:txBody>
                  <a:tcPr/>
                </a:tc>
                <a:tc>
                  <a:txBody>
                    <a:bodyPr/>
                    <a:lstStyle/>
                    <a:p>
                      <a:pPr algn="ctr" rtl="1"/>
                      <a:r>
                        <a:rPr lang="en-US" dirty="0" err="1"/>
                        <a:t>Yossi</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4"/>
                  </a:ext>
                </a:extLst>
              </a:tr>
              <a:tr h="289560">
                <a:tc>
                  <a:txBody>
                    <a:bodyPr/>
                    <a:lstStyle/>
                    <a:p>
                      <a:pPr algn="ctr" rtl="1"/>
                      <a:r>
                        <a:rPr lang="en-US" dirty="0"/>
                        <a:t>90</a:t>
                      </a:r>
                      <a:endParaRPr lang="he-IL" dirty="0"/>
                    </a:p>
                  </a:txBody>
                  <a:tcPr/>
                </a:tc>
                <a:tc>
                  <a:txBody>
                    <a:bodyPr/>
                    <a:lstStyle/>
                    <a:p>
                      <a:pPr algn="ctr" rtl="1"/>
                      <a:r>
                        <a:rPr lang="en-US" dirty="0"/>
                        <a:t>4</a:t>
                      </a:r>
                      <a:endParaRPr lang="he-IL" dirty="0"/>
                    </a:p>
                  </a:txBody>
                  <a:tcPr/>
                </a:tc>
                <a:tc>
                  <a:txBody>
                    <a:bodyPr/>
                    <a:lstStyle/>
                    <a:p>
                      <a:pPr algn="ctr" rtl="1"/>
                      <a:r>
                        <a:rPr lang="en-US" dirty="0"/>
                        <a:t>222</a:t>
                      </a:r>
                      <a:endParaRPr lang="he-IL" dirty="0"/>
                    </a:p>
                  </a:txBody>
                  <a:tcPr/>
                </a:tc>
                <a:tc>
                  <a:txBody>
                    <a:bodyPr/>
                    <a:lstStyle/>
                    <a:p>
                      <a:pPr algn="ctr" rtl="1"/>
                      <a:r>
                        <a:rPr lang="en-US" dirty="0"/>
                        <a:t>Ramat </a:t>
                      </a:r>
                      <a:r>
                        <a:rPr lang="en-US" dirty="0" err="1"/>
                        <a:t>Gan</a:t>
                      </a:r>
                      <a:endParaRPr lang="he-IL" dirty="0"/>
                    </a:p>
                  </a:txBody>
                  <a:tcPr/>
                </a:tc>
                <a:tc>
                  <a:txBody>
                    <a:bodyPr/>
                    <a:lstStyle/>
                    <a:p>
                      <a:pPr algn="ctr" rtl="1"/>
                      <a:r>
                        <a:rPr lang="en-US" dirty="0" err="1"/>
                        <a:t>Yossi</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5"/>
                  </a:ext>
                </a:extLst>
              </a:tr>
              <a:tr h="289560">
                <a:tc>
                  <a:txBody>
                    <a:bodyPr/>
                    <a:lstStyle/>
                    <a:p>
                      <a:pPr algn="ctr" rtl="1"/>
                      <a:r>
                        <a:rPr lang="en-US" dirty="0"/>
                        <a:t>40</a:t>
                      </a:r>
                      <a:endParaRPr lang="he-IL" dirty="0"/>
                    </a:p>
                  </a:txBody>
                  <a:tcPr/>
                </a:tc>
                <a:tc>
                  <a:txBody>
                    <a:bodyPr/>
                    <a:lstStyle/>
                    <a:p>
                      <a:pPr algn="ctr" rtl="1"/>
                      <a:r>
                        <a:rPr lang="en-US" dirty="0"/>
                        <a:t>3</a:t>
                      </a:r>
                      <a:endParaRPr lang="he-IL" dirty="0"/>
                    </a:p>
                  </a:txBody>
                  <a:tcPr/>
                </a:tc>
                <a:tc>
                  <a:txBody>
                    <a:bodyPr/>
                    <a:lstStyle/>
                    <a:p>
                      <a:pPr algn="ctr" rtl="1"/>
                      <a:r>
                        <a:rPr lang="en-US" dirty="0"/>
                        <a:t>222</a:t>
                      </a:r>
                      <a:endParaRPr lang="he-IL" dirty="0"/>
                    </a:p>
                  </a:txBody>
                  <a:tcPr/>
                </a:tc>
                <a:tc>
                  <a:txBody>
                    <a:bodyPr/>
                    <a:lstStyle/>
                    <a:p>
                      <a:pPr algn="ctr" rtl="1"/>
                      <a:r>
                        <a:rPr lang="en-US" dirty="0"/>
                        <a:t>Ramat </a:t>
                      </a:r>
                      <a:r>
                        <a:rPr lang="en-US" dirty="0" err="1"/>
                        <a:t>Gan</a:t>
                      </a:r>
                      <a:endParaRPr lang="he-IL" dirty="0"/>
                    </a:p>
                  </a:txBody>
                  <a:tcPr/>
                </a:tc>
                <a:tc>
                  <a:txBody>
                    <a:bodyPr/>
                    <a:lstStyle/>
                    <a:p>
                      <a:pPr algn="ctr" rtl="1"/>
                      <a:r>
                        <a:rPr lang="en-US" dirty="0" err="1"/>
                        <a:t>Yossi</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6"/>
                  </a:ext>
                </a:extLst>
              </a:tr>
              <a:tr h="289560">
                <a:tc>
                  <a:txBody>
                    <a:bodyPr/>
                    <a:lstStyle/>
                    <a:p>
                      <a:pPr algn="ctr" rtl="1"/>
                      <a:r>
                        <a:rPr lang="en-US" dirty="0"/>
                        <a:t>50</a:t>
                      </a:r>
                      <a:endParaRPr lang="he-IL" dirty="0"/>
                    </a:p>
                  </a:txBody>
                  <a:tcPr/>
                </a:tc>
                <a:tc>
                  <a:txBody>
                    <a:bodyPr/>
                    <a:lstStyle/>
                    <a:p>
                      <a:pPr algn="ctr" rtl="1"/>
                      <a:r>
                        <a:rPr lang="en-US" dirty="0"/>
                        <a:t>4</a:t>
                      </a:r>
                      <a:endParaRPr lang="he-IL" dirty="0"/>
                    </a:p>
                  </a:txBody>
                  <a:tcPr/>
                </a:tc>
                <a:tc>
                  <a:txBody>
                    <a:bodyPr/>
                    <a:lstStyle/>
                    <a:p>
                      <a:pPr algn="ctr" rtl="1"/>
                      <a:r>
                        <a:rPr lang="en-US" dirty="0"/>
                        <a:t>111</a:t>
                      </a:r>
                      <a:endParaRPr lang="he-IL" dirty="0"/>
                    </a:p>
                  </a:txBody>
                  <a:tcPr/>
                </a:tc>
                <a:tc>
                  <a:txBody>
                    <a:bodyPr/>
                    <a:lstStyle/>
                    <a:p>
                      <a:pPr algn="ctr" rtl="1"/>
                      <a:r>
                        <a:rPr lang="en-US" dirty="0"/>
                        <a:t>Tel Aviv</a:t>
                      </a:r>
                      <a:endParaRPr lang="he-IL" dirty="0"/>
                    </a:p>
                  </a:txBody>
                  <a:tcPr/>
                </a:tc>
                <a:tc>
                  <a:txBody>
                    <a:bodyPr/>
                    <a:lstStyle/>
                    <a:p>
                      <a:pPr algn="ctr" rtl="1"/>
                      <a:r>
                        <a:rPr lang="en-US" dirty="0"/>
                        <a:t>Shimon</a:t>
                      </a:r>
                      <a:endParaRPr lang="he-IL" dirty="0"/>
                    </a:p>
                  </a:txBody>
                  <a:tcPr/>
                </a:tc>
                <a:tc>
                  <a:txBody>
                    <a:bodyPr/>
                    <a:lstStyle/>
                    <a:p>
                      <a:pPr algn="ctr" rtl="1"/>
                      <a:r>
                        <a:rPr lang="en-US" dirty="0"/>
                        <a:t>333</a:t>
                      </a:r>
                      <a:endParaRPr lang="he-IL" dirty="0"/>
                    </a:p>
                  </a:txBody>
                  <a:tcPr/>
                </a:tc>
                <a:extLst>
                  <a:ext uri="{0D108BD9-81ED-4DB2-BD59-A6C34878D82A}">
                    <a16:rowId xmlns:a16="http://schemas.microsoft.com/office/drawing/2014/main" val="10007"/>
                  </a:ext>
                </a:extLst>
              </a:tr>
              <a:tr h="289560">
                <a:tc>
                  <a:txBody>
                    <a:bodyPr/>
                    <a:lstStyle/>
                    <a:p>
                      <a:pPr algn="ctr" rtl="1"/>
                      <a:r>
                        <a:rPr lang="en-US" dirty="0"/>
                        <a:t>90</a:t>
                      </a:r>
                      <a:endParaRPr lang="he-IL" dirty="0"/>
                    </a:p>
                  </a:txBody>
                  <a:tcPr/>
                </a:tc>
                <a:tc>
                  <a:txBody>
                    <a:bodyPr/>
                    <a:lstStyle/>
                    <a:p>
                      <a:pPr algn="ctr" rtl="1"/>
                      <a:r>
                        <a:rPr lang="en-US" dirty="0"/>
                        <a:t>4</a:t>
                      </a:r>
                      <a:endParaRPr lang="he-IL" dirty="0"/>
                    </a:p>
                  </a:txBody>
                  <a:tcPr/>
                </a:tc>
                <a:tc>
                  <a:txBody>
                    <a:bodyPr/>
                    <a:lstStyle/>
                    <a:p>
                      <a:pPr algn="ctr" rtl="1"/>
                      <a:r>
                        <a:rPr lang="en-US" dirty="0"/>
                        <a:t>222</a:t>
                      </a:r>
                      <a:endParaRPr lang="he-IL"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a:t>Tel Aviv</a:t>
                      </a:r>
                      <a:endParaRPr lang="he-IL" dirty="0"/>
                    </a:p>
                  </a:txBody>
                  <a:tcPr/>
                </a:tc>
                <a:tc>
                  <a:txBody>
                    <a:bodyPr/>
                    <a:lstStyle/>
                    <a:p>
                      <a:pPr algn="ctr" rtl="1"/>
                      <a:r>
                        <a:rPr lang="en-US" dirty="0"/>
                        <a:t>Shimon</a:t>
                      </a:r>
                      <a:endParaRPr lang="he-IL" dirty="0"/>
                    </a:p>
                  </a:txBody>
                  <a:tcPr/>
                </a:tc>
                <a:tc>
                  <a:txBody>
                    <a:bodyPr/>
                    <a:lstStyle/>
                    <a:p>
                      <a:pPr algn="ctr" rtl="1"/>
                      <a:r>
                        <a:rPr lang="en-US" dirty="0"/>
                        <a:t>333</a:t>
                      </a:r>
                      <a:endParaRPr lang="he-IL" dirty="0"/>
                    </a:p>
                  </a:txBody>
                  <a:tcPr/>
                </a:tc>
                <a:extLst>
                  <a:ext uri="{0D108BD9-81ED-4DB2-BD59-A6C34878D82A}">
                    <a16:rowId xmlns:a16="http://schemas.microsoft.com/office/drawing/2014/main" val="10008"/>
                  </a:ext>
                </a:extLst>
              </a:tr>
              <a:tr h="289560">
                <a:tc>
                  <a:txBody>
                    <a:bodyPr/>
                    <a:lstStyle/>
                    <a:p>
                      <a:pPr algn="ctr" rtl="1"/>
                      <a:r>
                        <a:rPr lang="en-US" dirty="0"/>
                        <a:t>40</a:t>
                      </a:r>
                      <a:endParaRPr lang="he-IL" dirty="0"/>
                    </a:p>
                  </a:txBody>
                  <a:tcPr/>
                </a:tc>
                <a:tc>
                  <a:txBody>
                    <a:bodyPr/>
                    <a:lstStyle/>
                    <a:p>
                      <a:pPr algn="ctr" rtl="1"/>
                      <a:r>
                        <a:rPr lang="en-US" dirty="0"/>
                        <a:t>3</a:t>
                      </a:r>
                      <a:endParaRPr lang="he-IL" dirty="0"/>
                    </a:p>
                  </a:txBody>
                  <a:tcPr/>
                </a:tc>
                <a:tc>
                  <a:txBody>
                    <a:bodyPr/>
                    <a:lstStyle/>
                    <a:p>
                      <a:pPr algn="ctr" rtl="1"/>
                      <a:r>
                        <a:rPr lang="en-US" dirty="0"/>
                        <a:t>222</a:t>
                      </a:r>
                      <a:endParaRPr lang="he-IL"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a:t>Tel Aviv</a:t>
                      </a:r>
                      <a:endParaRPr lang="he-IL" dirty="0"/>
                    </a:p>
                  </a:txBody>
                  <a:tcPr/>
                </a:tc>
                <a:tc>
                  <a:txBody>
                    <a:bodyPr/>
                    <a:lstStyle/>
                    <a:p>
                      <a:pPr algn="ctr" rtl="1"/>
                      <a:r>
                        <a:rPr lang="en-US" dirty="0"/>
                        <a:t>Shimon</a:t>
                      </a:r>
                      <a:endParaRPr lang="he-IL" dirty="0"/>
                    </a:p>
                  </a:txBody>
                  <a:tcPr/>
                </a:tc>
                <a:tc>
                  <a:txBody>
                    <a:bodyPr/>
                    <a:lstStyle/>
                    <a:p>
                      <a:pPr algn="ctr" rtl="1"/>
                      <a:r>
                        <a:rPr lang="en-US" dirty="0"/>
                        <a:t>333</a:t>
                      </a:r>
                      <a:endParaRPr lang="he-IL" dirty="0"/>
                    </a:p>
                  </a:txBody>
                  <a:tcPr/>
                </a:tc>
                <a:extLst>
                  <a:ext uri="{0D108BD9-81ED-4DB2-BD59-A6C34878D82A}">
                    <a16:rowId xmlns:a16="http://schemas.microsoft.com/office/drawing/2014/main" val="10009"/>
                  </a:ext>
                </a:extLst>
              </a:tr>
            </a:tbl>
          </a:graphicData>
        </a:graphic>
      </p:graphicFrame>
      <p:graphicFrame>
        <p:nvGraphicFramePr>
          <p:cNvPr id="10" name="Object 9"/>
          <p:cNvGraphicFramePr>
            <a:graphicFrameLocks noChangeAspect="1"/>
          </p:cNvGraphicFramePr>
          <p:nvPr/>
        </p:nvGraphicFramePr>
        <p:xfrm>
          <a:off x="2667000" y="228600"/>
          <a:ext cx="3849688" cy="635000"/>
        </p:xfrm>
        <a:graphic>
          <a:graphicData uri="http://schemas.openxmlformats.org/presentationml/2006/ole">
            <mc:AlternateContent xmlns:mc="http://schemas.openxmlformats.org/markup-compatibility/2006">
              <mc:Choice xmlns:v="urn:schemas-microsoft-com:vml" Requires="v">
                <p:oleObj spid="_x0000_s23565" name="Equation" r:id="rId5" imgW="1231560" imgH="203040" progId="Equation.3">
                  <p:embed/>
                </p:oleObj>
              </mc:Choice>
              <mc:Fallback>
                <p:oleObj name="Equation" r:id="rId5" imgW="123156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228600"/>
                        <a:ext cx="3849688"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Oval 10"/>
          <p:cNvSpPr/>
          <p:nvPr/>
        </p:nvSpPr>
        <p:spPr>
          <a:xfrm>
            <a:off x="4876800" y="4572000"/>
            <a:ext cx="914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Oval 11"/>
          <p:cNvSpPr/>
          <p:nvPr/>
        </p:nvSpPr>
        <p:spPr>
          <a:xfrm>
            <a:off x="685800" y="4572000"/>
            <a:ext cx="914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graphicFrame>
        <p:nvGraphicFramePr>
          <p:cNvPr id="5" name="Table 4"/>
          <p:cNvGraphicFramePr>
            <a:graphicFrameLocks noGrp="1"/>
          </p:cNvGraphicFramePr>
          <p:nvPr/>
        </p:nvGraphicFramePr>
        <p:xfrm>
          <a:off x="533400" y="914400"/>
          <a:ext cx="3810000" cy="1463040"/>
        </p:xfrm>
        <a:graphic>
          <a:graphicData uri="http://schemas.openxmlformats.org/drawingml/2006/table">
            <a:tbl>
              <a:tblPr rtl="1" firstRow="1" bandRow="1">
                <a:tableStyleId>{5940675A-B579-460E-94D1-54222C63F5DA}</a:tableStyleId>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tblGrid>
              <a:tr h="289560">
                <a:tc>
                  <a:txBody>
                    <a:bodyPr/>
                    <a:lstStyle/>
                    <a:p>
                      <a:pPr algn="ctr" rtl="1"/>
                      <a:r>
                        <a:rPr lang="en-US" dirty="0"/>
                        <a:t>City</a:t>
                      </a:r>
                      <a:endParaRPr lang="he-IL" dirty="0"/>
                    </a:p>
                  </a:txBody>
                  <a:tcPr>
                    <a:solidFill>
                      <a:schemeClr val="bg1">
                        <a:lumMod val="85000"/>
                      </a:schemeClr>
                    </a:solidFill>
                  </a:tcPr>
                </a:tc>
                <a:tc>
                  <a:txBody>
                    <a:bodyPr/>
                    <a:lstStyle/>
                    <a:p>
                      <a:pPr algn="ctr" rtl="1"/>
                      <a:r>
                        <a:rPr lang="en-US" dirty="0" err="1"/>
                        <a:t>Sname</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extLst>
                  <a:ext uri="{0D108BD9-81ED-4DB2-BD59-A6C34878D82A}">
                    <a16:rowId xmlns:a16="http://schemas.microsoft.com/office/drawing/2014/main" val="10000"/>
                  </a:ext>
                </a:extLst>
              </a:tr>
              <a:tr h="289560">
                <a:tc>
                  <a:txBody>
                    <a:bodyPr/>
                    <a:lstStyle/>
                    <a:p>
                      <a:pPr algn="ctr" rtl="1"/>
                      <a:r>
                        <a:rPr lang="en-US" dirty="0"/>
                        <a:t>Tel Aviv</a:t>
                      </a:r>
                      <a:endParaRPr lang="he-IL" dirty="0"/>
                    </a:p>
                  </a:txBody>
                  <a:tcPr/>
                </a:tc>
                <a:tc>
                  <a:txBody>
                    <a:bodyPr/>
                    <a:lstStyle/>
                    <a:p>
                      <a:pPr algn="ctr" rtl="1"/>
                      <a:r>
                        <a:rPr lang="en-US" dirty="0"/>
                        <a:t>David</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1"/>
                  </a:ext>
                </a:extLst>
              </a:tr>
              <a:tr h="289560">
                <a:tc>
                  <a:txBody>
                    <a:bodyPr/>
                    <a:lstStyle/>
                    <a:p>
                      <a:pPr algn="ctr" rtl="1"/>
                      <a:r>
                        <a:rPr lang="en-US" dirty="0"/>
                        <a:t>Ramat </a:t>
                      </a:r>
                      <a:r>
                        <a:rPr lang="en-US" dirty="0" err="1"/>
                        <a:t>Gan</a:t>
                      </a:r>
                      <a:endParaRPr lang="he-IL" dirty="0"/>
                    </a:p>
                  </a:txBody>
                  <a:tcPr/>
                </a:tc>
                <a:tc>
                  <a:txBody>
                    <a:bodyPr/>
                    <a:lstStyle/>
                    <a:p>
                      <a:pPr algn="ctr" rtl="1"/>
                      <a:r>
                        <a:rPr lang="en-US" dirty="0" err="1"/>
                        <a:t>Yossi</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2"/>
                  </a:ext>
                </a:extLst>
              </a:tr>
              <a:tr h="289560">
                <a:tc>
                  <a:txBody>
                    <a:bodyPr/>
                    <a:lstStyle/>
                    <a:p>
                      <a:pPr algn="ctr" rtl="1"/>
                      <a:r>
                        <a:rPr lang="en-US" dirty="0"/>
                        <a:t>Tel Aviv</a:t>
                      </a:r>
                      <a:endParaRPr lang="he-IL" dirty="0"/>
                    </a:p>
                  </a:txBody>
                  <a:tcPr/>
                </a:tc>
                <a:tc>
                  <a:txBody>
                    <a:bodyPr/>
                    <a:lstStyle/>
                    <a:p>
                      <a:pPr algn="ctr" rtl="1"/>
                      <a:r>
                        <a:rPr lang="en-US" dirty="0"/>
                        <a:t>Shimon</a:t>
                      </a:r>
                      <a:endParaRPr lang="he-IL" dirty="0"/>
                    </a:p>
                  </a:txBody>
                  <a:tcPr/>
                </a:tc>
                <a:tc>
                  <a:txBody>
                    <a:bodyPr/>
                    <a:lstStyle/>
                    <a:p>
                      <a:pPr algn="ctr" rtl="1"/>
                      <a:r>
                        <a:rPr lang="en-US" dirty="0"/>
                        <a:t>333</a:t>
                      </a:r>
                      <a:endParaRPr lang="he-IL" dirty="0"/>
                    </a:p>
                  </a:txBody>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5029200" y="914400"/>
          <a:ext cx="3810000" cy="1463040"/>
        </p:xfrm>
        <a:graphic>
          <a:graphicData uri="http://schemas.openxmlformats.org/drawingml/2006/table">
            <a:tbl>
              <a:tblPr rtl="1" firstRow="1" bandRow="1">
                <a:tableStyleId>{5940675A-B579-460E-94D1-54222C63F5DA}</a:tableStyleId>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tblGrid>
              <a:tr h="289560">
                <a:tc>
                  <a:txBody>
                    <a:bodyPr/>
                    <a:lstStyle/>
                    <a:p>
                      <a:pPr algn="ctr" rtl="1"/>
                      <a:r>
                        <a:rPr lang="en-US" dirty="0"/>
                        <a:t>Quantity</a:t>
                      </a:r>
                      <a:endParaRPr lang="he-IL" dirty="0"/>
                    </a:p>
                  </a:txBody>
                  <a:tcPr>
                    <a:solidFill>
                      <a:schemeClr val="bg1">
                        <a:lumMod val="85000"/>
                      </a:schemeClr>
                    </a:solidFill>
                  </a:tcPr>
                </a:tc>
                <a:tc>
                  <a:txBody>
                    <a:bodyPr/>
                    <a:lstStyle/>
                    <a:p>
                      <a:pPr algn="ctr" rtl="1"/>
                      <a:r>
                        <a:rPr lang="en-US" dirty="0" err="1"/>
                        <a:t>Pid</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extLst>
                  <a:ext uri="{0D108BD9-81ED-4DB2-BD59-A6C34878D82A}">
                    <a16:rowId xmlns:a16="http://schemas.microsoft.com/office/drawing/2014/main" val="10000"/>
                  </a:ext>
                </a:extLst>
              </a:tr>
              <a:tr h="289560">
                <a:tc>
                  <a:txBody>
                    <a:bodyPr/>
                    <a:lstStyle/>
                    <a:p>
                      <a:pPr algn="ctr" rtl="1"/>
                      <a:r>
                        <a:rPr lang="he-IL" dirty="0"/>
                        <a:t>50</a:t>
                      </a:r>
                    </a:p>
                  </a:txBody>
                  <a:tcPr/>
                </a:tc>
                <a:tc>
                  <a:txBody>
                    <a:bodyPr/>
                    <a:lstStyle/>
                    <a:p>
                      <a:pPr algn="ctr" rtl="1"/>
                      <a:r>
                        <a:rPr lang="en-US" dirty="0"/>
                        <a:t>4</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1"/>
                  </a:ext>
                </a:extLst>
              </a:tr>
              <a:tr h="289560">
                <a:tc>
                  <a:txBody>
                    <a:bodyPr/>
                    <a:lstStyle/>
                    <a:p>
                      <a:pPr algn="ctr" rtl="1"/>
                      <a:r>
                        <a:rPr lang="he-IL" dirty="0"/>
                        <a:t>90</a:t>
                      </a:r>
                    </a:p>
                  </a:txBody>
                  <a:tcPr/>
                </a:tc>
                <a:tc>
                  <a:txBody>
                    <a:bodyPr/>
                    <a:lstStyle/>
                    <a:p>
                      <a:pPr algn="ctr" rtl="1"/>
                      <a:r>
                        <a:rPr lang="he-IL" dirty="0"/>
                        <a:t>4</a:t>
                      </a:r>
                    </a:p>
                  </a:txBody>
                  <a:tcPr/>
                </a:tc>
                <a:tc>
                  <a:txBody>
                    <a:bodyPr/>
                    <a:lstStyle/>
                    <a:p>
                      <a:pPr algn="ctr" rtl="1"/>
                      <a:r>
                        <a:rPr lang="en-US" dirty="0"/>
                        <a:t>222</a:t>
                      </a:r>
                      <a:endParaRPr lang="he-IL" dirty="0"/>
                    </a:p>
                  </a:txBody>
                  <a:tcPr/>
                </a:tc>
                <a:extLst>
                  <a:ext uri="{0D108BD9-81ED-4DB2-BD59-A6C34878D82A}">
                    <a16:rowId xmlns:a16="http://schemas.microsoft.com/office/drawing/2014/main" val="10002"/>
                  </a:ext>
                </a:extLst>
              </a:tr>
              <a:tr h="289560">
                <a:tc>
                  <a:txBody>
                    <a:bodyPr/>
                    <a:lstStyle/>
                    <a:p>
                      <a:pPr algn="ctr" rtl="1"/>
                      <a:r>
                        <a:rPr lang="he-IL" dirty="0"/>
                        <a:t>40</a:t>
                      </a:r>
                    </a:p>
                  </a:txBody>
                  <a:tcPr/>
                </a:tc>
                <a:tc>
                  <a:txBody>
                    <a:bodyPr/>
                    <a:lstStyle/>
                    <a:p>
                      <a:pPr algn="ctr" rtl="1"/>
                      <a:r>
                        <a:rPr lang="he-IL" dirty="0"/>
                        <a:t>3</a:t>
                      </a:r>
                    </a:p>
                  </a:txBody>
                  <a:tcPr/>
                </a:tc>
                <a:tc>
                  <a:txBody>
                    <a:bodyPr/>
                    <a:lstStyle/>
                    <a:p>
                      <a:pPr algn="ctr" rtl="1"/>
                      <a:r>
                        <a:rPr lang="he-IL" dirty="0"/>
                        <a:t>222</a:t>
                      </a:r>
                    </a:p>
                  </a:txBody>
                  <a:tcPr/>
                </a:tc>
                <a:extLst>
                  <a:ext uri="{0D108BD9-81ED-4DB2-BD59-A6C34878D82A}">
                    <a16:rowId xmlns:a16="http://schemas.microsoft.com/office/drawing/2014/main" val="10003"/>
                  </a:ext>
                </a:extLst>
              </a:tr>
            </a:tbl>
          </a:graphicData>
        </a:graphic>
      </p:graphicFrame>
      <p:graphicFrame>
        <p:nvGraphicFramePr>
          <p:cNvPr id="22530" name="Object 2"/>
          <p:cNvGraphicFramePr>
            <a:graphicFrameLocks noChangeAspect="1"/>
          </p:cNvGraphicFramePr>
          <p:nvPr/>
        </p:nvGraphicFramePr>
        <p:xfrm>
          <a:off x="4419600" y="1371600"/>
          <a:ext cx="533400" cy="592138"/>
        </p:xfrm>
        <a:graphic>
          <a:graphicData uri="http://schemas.openxmlformats.org/presentationml/2006/ole">
            <mc:AlternateContent xmlns:mc="http://schemas.openxmlformats.org/markup-compatibility/2006">
              <mc:Choice xmlns:v="urn:schemas-microsoft-com:vml" Requires="v">
                <p:oleObj spid="_x0000_s24588" name="Equation" r:id="rId3" imgW="114120" imgH="126720" progId="Equation.3">
                  <p:embed/>
                </p:oleObj>
              </mc:Choice>
              <mc:Fallback>
                <p:oleObj name="Equation" r:id="rId3" imgW="114120" imgH="126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371600"/>
                        <a:ext cx="533400" cy="59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Table 8"/>
          <p:cNvGraphicFramePr>
            <a:graphicFrameLocks noGrp="1"/>
          </p:cNvGraphicFramePr>
          <p:nvPr/>
        </p:nvGraphicFramePr>
        <p:xfrm>
          <a:off x="457200" y="2743200"/>
          <a:ext cx="8305800" cy="3657600"/>
        </p:xfrm>
        <a:graphic>
          <a:graphicData uri="http://schemas.openxmlformats.org/drawingml/2006/table">
            <a:tbl>
              <a:tblPr rtl="1" firstRow="1" bandRow="1">
                <a:tableStyleId>{5940675A-B579-460E-94D1-54222C63F5DA}</a:tableStyleId>
              </a:tblPr>
              <a:tblGrid>
                <a:gridCol w="1384300">
                  <a:extLst>
                    <a:ext uri="{9D8B030D-6E8A-4147-A177-3AD203B41FA5}">
                      <a16:colId xmlns:a16="http://schemas.microsoft.com/office/drawing/2014/main" val="20000"/>
                    </a:ext>
                  </a:extLst>
                </a:gridCol>
                <a:gridCol w="1384300">
                  <a:extLst>
                    <a:ext uri="{9D8B030D-6E8A-4147-A177-3AD203B41FA5}">
                      <a16:colId xmlns:a16="http://schemas.microsoft.com/office/drawing/2014/main" val="20001"/>
                    </a:ext>
                  </a:extLst>
                </a:gridCol>
                <a:gridCol w="1384300">
                  <a:extLst>
                    <a:ext uri="{9D8B030D-6E8A-4147-A177-3AD203B41FA5}">
                      <a16:colId xmlns:a16="http://schemas.microsoft.com/office/drawing/2014/main" val="20002"/>
                    </a:ext>
                  </a:extLst>
                </a:gridCol>
                <a:gridCol w="1384300">
                  <a:extLst>
                    <a:ext uri="{9D8B030D-6E8A-4147-A177-3AD203B41FA5}">
                      <a16:colId xmlns:a16="http://schemas.microsoft.com/office/drawing/2014/main" val="20003"/>
                    </a:ext>
                  </a:extLst>
                </a:gridCol>
                <a:gridCol w="1384300">
                  <a:extLst>
                    <a:ext uri="{9D8B030D-6E8A-4147-A177-3AD203B41FA5}">
                      <a16:colId xmlns:a16="http://schemas.microsoft.com/office/drawing/2014/main" val="20004"/>
                    </a:ext>
                  </a:extLst>
                </a:gridCol>
                <a:gridCol w="1384300">
                  <a:extLst>
                    <a:ext uri="{9D8B030D-6E8A-4147-A177-3AD203B41FA5}">
                      <a16:colId xmlns:a16="http://schemas.microsoft.com/office/drawing/2014/main" val="20005"/>
                    </a:ext>
                  </a:extLst>
                </a:gridCol>
              </a:tblGrid>
              <a:tr h="289560">
                <a:tc>
                  <a:txBody>
                    <a:bodyPr/>
                    <a:lstStyle/>
                    <a:p>
                      <a:pPr algn="ctr" rtl="1"/>
                      <a:r>
                        <a:rPr lang="en-US" dirty="0"/>
                        <a:t>Quantity</a:t>
                      </a:r>
                      <a:endParaRPr lang="he-IL" dirty="0"/>
                    </a:p>
                  </a:txBody>
                  <a:tcPr>
                    <a:solidFill>
                      <a:schemeClr val="bg1">
                        <a:lumMod val="85000"/>
                      </a:schemeClr>
                    </a:solidFill>
                  </a:tcPr>
                </a:tc>
                <a:tc>
                  <a:txBody>
                    <a:bodyPr/>
                    <a:lstStyle/>
                    <a:p>
                      <a:pPr algn="ctr" rtl="1"/>
                      <a:r>
                        <a:rPr lang="en-US" dirty="0" err="1"/>
                        <a:t>Pid</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tc>
                  <a:txBody>
                    <a:bodyPr/>
                    <a:lstStyle/>
                    <a:p>
                      <a:pPr algn="ctr" rtl="1"/>
                      <a:r>
                        <a:rPr lang="en-US" dirty="0"/>
                        <a:t>City</a:t>
                      </a:r>
                      <a:endParaRPr lang="he-IL" dirty="0"/>
                    </a:p>
                  </a:txBody>
                  <a:tcPr>
                    <a:solidFill>
                      <a:schemeClr val="bg1">
                        <a:lumMod val="85000"/>
                      </a:schemeClr>
                    </a:solidFill>
                  </a:tcPr>
                </a:tc>
                <a:tc>
                  <a:txBody>
                    <a:bodyPr/>
                    <a:lstStyle/>
                    <a:p>
                      <a:pPr algn="ctr" rtl="1"/>
                      <a:r>
                        <a:rPr lang="en-US" dirty="0" err="1"/>
                        <a:t>Sname</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extLst>
                  <a:ext uri="{0D108BD9-81ED-4DB2-BD59-A6C34878D82A}">
                    <a16:rowId xmlns:a16="http://schemas.microsoft.com/office/drawing/2014/main" val="10000"/>
                  </a:ext>
                </a:extLst>
              </a:tr>
              <a:tr h="289560">
                <a:tc>
                  <a:txBody>
                    <a:bodyPr/>
                    <a:lstStyle/>
                    <a:p>
                      <a:pPr algn="ctr" rtl="1"/>
                      <a:r>
                        <a:rPr lang="en-US" dirty="0"/>
                        <a:t>50</a:t>
                      </a:r>
                      <a:endParaRPr lang="he-IL" dirty="0"/>
                    </a:p>
                  </a:txBody>
                  <a:tcPr/>
                </a:tc>
                <a:tc>
                  <a:txBody>
                    <a:bodyPr/>
                    <a:lstStyle/>
                    <a:p>
                      <a:pPr algn="ctr" rtl="1"/>
                      <a:r>
                        <a:rPr lang="en-US" dirty="0"/>
                        <a:t>4</a:t>
                      </a:r>
                      <a:endParaRPr lang="he-IL" dirty="0"/>
                    </a:p>
                  </a:txBody>
                  <a:tcPr/>
                </a:tc>
                <a:tc>
                  <a:txBody>
                    <a:bodyPr/>
                    <a:lstStyle/>
                    <a:p>
                      <a:pPr algn="ctr" rtl="1"/>
                      <a:r>
                        <a:rPr lang="en-US" dirty="0"/>
                        <a:t>111</a:t>
                      </a:r>
                      <a:endParaRPr lang="he-IL" dirty="0"/>
                    </a:p>
                  </a:txBody>
                  <a:tcPr/>
                </a:tc>
                <a:tc>
                  <a:txBody>
                    <a:bodyPr/>
                    <a:lstStyle/>
                    <a:p>
                      <a:pPr algn="ctr" rtl="1"/>
                      <a:r>
                        <a:rPr lang="en-US" dirty="0"/>
                        <a:t>Tel Aviv</a:t>
                      </a:r>
                      <a:endParaRPr lang="he-IL" dirty="0"/>
                    </a:p>
                  </a:txBody>
                  <a:tcPr/>
                </a:tc>
                <a:tc>
                  <a:txBody>
                    <a:bodyPr/>
                    <a:lstStyle/>
                    <a:p>
                      <a:pPr algn="ctr" rtl="1"/>
                      <a:r>
                        <a:rPr lang="en-US" dirty="0"/>
                        <a:t>David</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1"/>
                  </a:ext>
                </a:extLst>
              </a:tr>
              <a:tr h="289560">
                <a:tc>
                  <a:txBody>
                    <a:bodyPr/>
                    <a:lstStyle/>
                    <a:p>
                      <a:pPr algn="ctr" rtl="1"/>
                      <a:r>
                        <a:rPr lang="en-US" dirty="0">
                          <a:solidFill>
                            <a:schemeClr val="tx1"/>
                          </a:solidFill>
                        </a:rPr>
                        <a:t>90</a:t>
                      </a:r>
                      <a:endParaRPr lang="he-IL" dirty="0">
                        <a:solidFill>
                          <a:schemeClr val="tx1"/>
                        </a:solidFill>
                      </a:endParaRPr>
                    </a:p>
                  </a:txBody>
                  <a:tcPr/>
                </a:tc>
                <a:tc>
                  <a:txBody>
                    <a:bodyPr/>
                    <a:lstStyle/>
                    <a:p>
                      <a:pPr algn="ctr" rtl="1"/>
                      <a:r>
                        <a:rPr lang="en-US" dirty="0">
                          <a:solidFill>
                            <a:schemeClr val="tx1"/>
                          </a:solidFill>
                        </a:rPr>
                        <a:t>4</a:t>
                      </a:r>
                      <a:endParaRPr lang="he-IL" dirty="0">
                        <a:solidFill>
                          <a:schemeClr val="tx1"/>
                        </a:solidFill>
                      </a:endParaRPr>
                    </a:p>
                  </a:txBody>
                  <a:tcPr/>
                </a:tc>
                <a:tc>
                  <a:txBody>
                    <a:bodyPr/>
                    <a:lstStyle/>
                    <a:p>
                      <a:pPr algn="ctr" rtl="1"/>
                      <a:r>
                        <a:rPr lang="en-US" dirty="0">
                          <a:solidFill>
                            <a:schemeClr val="tx1"/>
                          </a:solidFill>
                        </a:rPr>
                        <a:t>222</a:t>
                      </a:r>
                      <a:endParaRPr lang="he-IL" dirty="0">
                        <a:solidFill>
                          <a:schemeClr val="tx1"/>
                        </a:solidFill>
                      </a:endParaRPr>
                    </a:p>
                  </a:txBody>
                  <a:tcPr/>
                </a:tc>
                <a:tc>
                  <a:txBody>
                    <a:bodyPr/>
                    <a:lstStyle/>
                    <a:p>
                      <a:pPr algn="ctr" rtl="1"/>
                      <a:r>
                        <a:rPr lang="en-US" dirty="0">
                          <a:solidFill>
                            <a:schemeClr val="tx1"/>
                          </a:solidFill>
                        </a:rPr>
                        <a:t>Tel Aviv</a:t>
                      </a:r>
                      <a:endParaRPr lang="he-IL" dirty="0">
                        <a:solidFill>
                          <a:schemeClr val="tx1"/>
                        </a:solidFill>
                      </a:endParaRPr>
                    </a:p>
                  </a:txBody>
                  <a:tcPr/>
                </a:tc>
                <a:tc>
                  <a:txBody>
                    <a:bodyPr/>
                    <a:lstStyle/>
                    <a:p>
                      <a:pPr algn="ctr" rtl="1"/>
                      <a:r>
                        <a:rPr lang="en-US" dirty="0">
                          <a:solidFill>
                            <a:schemeClr val="tx1"/>
                          </a:solidFill>
                        </a:rPr>
                        <a:t>David</a:t>
                      </a:r>
                      <a:endParaRPr lang="he-IL" dirty="0">
                        <a:solidFill>
                          <a:schemeClr val="tx1"/>
                        </a:solidFill>
                      </a:endParaRPr>
                    </a:p>
                  </a:txBody>
                  <a:tcPr/>
                </a:tc>
                <a:tc>
                  <a:txBody>
                    <a:bodyPr/>
                    <a:lstStyle/>
                    <a:p>
                      <a:pPr algn="ctr" rtl="1"/>
                      <a:r>
                        <a:rPr lang="en-US" dirty="0">
                          <a:solidFill>
                            <a:schemeClr val="tx1"/>
                          </a:solidFill>
                        </a:rPr>
                        <a:t>111</a:t>
                      </a:r>
                      <a:endParaRPr lang="he-IL" dirty="0">
                        <a:solidFill>
                          <a:schemeClr val="tx1"/>
                        </a:solidFill>
                      </a:endParaRPr>
                    </a:p>
                  </a:txBody>
                  <a:tcPr/>
                </a:tc>
                <a:extLst>
                  <a:ext uri="{0D108BD9-81ED-4DB2-BD59-A6C34878D82A}">
                    <a16:rowId xmlns:a16="http://schemas.microsoft.com/office/drawing/2014/main" val="10002"/>
                  </a:ext>
                </a:extLst>
              </a:tr>
              <a:tr h="289560">
                <a:tc>
                  <a:txBody>
                    <a:bodyPr/>
                    <a:lstStyle/>
                    <a:p>
                      <a:pPr algn="ctr" rtl="1"/>
                      <a:r>
                        <a:rPr lang="en-US" dirty="0"/>
                        <a:t>40</a:t>
                      </a:r>
                      <a:endParaRPr lang="he-IL" dirty="0"/>
                    </a:p>
                  </a:txBody>
                  <a:tcPr/>
                </a:tc>
                <a:tc>
                  <a:txBody>
                    <a:bodyPr/>
                    <a:lstStyle/>
                    <a:p>
                      <a:pPr algn="ctr" rtl="1"/>
                      <a:r>
                        <a:rPr lang="en-US" dirty="0"/>
                        <a:t>3</a:t>
                      </a:r>
                      <a:endParaRPr lang="he-IL" dirty="0"/>
                    </a:p>
                  </a:txBody>
                  <a:tcPr/>
                </a:tc>
                <a:tc>
                  <a:txBody>
                    <a:bodyPr/>
                    <a:lstStyle/>
                    <a:p>
                      <a:pPr algn="ctr" rtl="1"/>
                      <a:r>
                        <a:rPr lang="en-US" dirty="0"/>
                        <a:t>222</a:t>
                      </a:r>
                      <a:endParaRPr lang="he-IL" dirty="0"/>
                    </a:p>
                  </a:txBody>
                  <a:tcPr/>
                </a:tc>
                <a:tc>
                  <a:txBody>
                    <a:bodyPr/>
                    <a:lstStyle/>
                    <a:p>
                      <a:pPr algn="ctr" rtl="1"/>
                      <a:r>
                        <a:rPr lang="en-US" dirty="0"/>
                        <a:t>Tel Aviv</a:t>
                      </a:r>
                      <a:endParaRPr lang="he-IL" dirty="0"/>
                    </a:p>
                  </a:txBody>
                  <a:tcPr/>
                </a:tc>
                <a:tc>
                  <a:txBody>
                    <a:bodyPr/>
                    <a:lstStyle/>
                    <a:p>
                      <a:pPr algn="ctr" rtl="1"/>
                      <a:r>
                        <a:rPr lang="en-US" dirty="0"/>
                        <a:t>David</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3"/>
                  </a:ext>
                </a:extLst>
              </a:tr>
              <a:tr h="289560">
                <a:tc>
                  <a:txBody>
                    <a:bodyPr/>
                    <a:lstStyle/>
                    <a:p>
                      <a:pPr algn="ctr" rtl="1"/>
                      <a:r>
                        <a:rPr lang="en-US" dirty="0"/>
                        <a:t>50</a:t>
                      </a:r>
                      <a:endParaRPr lang="he-IL" dirty="0"/>
                    </a:p>
                  </a:txBody>
                  <a:tcPr/>
                </a:tc>
                <a:tc>
                  <a:txBody>
                    <a:bodyPr/>
                    <a:lstStyle/>
                    <a:p>
                      <a:pPr algn="ctr" rtl="1"/>
                      <a:r>
                        <a:rPr lang="en-US" dirty="0"/>
                        <a:t>4</a:t>
                      </a:r>
                      <a:endParaRPr lang="he-IL" dirty="0"/>
                    </a:p>
                  </a:txBody>
                  <a:tcPr/>
                </a:tc>
                <a:tc>
                  <a:txBody>
                    <a:bodyPr/>
                    <a:lstStyle/>
                    <a:p>
                      <a:pPr algn="ctr" rtl="1"/>
                      <a:r>
                        <a:rPr lang="en-US" dirty="0"/>
                        <a:t>111</a:t>
                      </a:r>
                      <a:endParaRPr lang="he-IL" dirty="0"/>
                    </a:p>
                  </a:txBody>
                  <a:tcPr/>
                </a:tc>
                <a:tc>
                  <a:txBody>
                    <a:bodyPr/>
                    <a:lstStyle/>
                    <a:p>
                      <a:pPr algn="ctr" rtl="1"/>
                      <a:r>
                        <a:rPr lang="en-US" dirty="0"/>
                        <a:t>Ramat </a:t>
                      </a:r>
                      <a:r>
                        <a:rPr lang="en-US" dirty="0" err="1"/>
                        <a:t>Gan</a:t>
                      </a:r>
                      <a:endParaRPr lang="he-IL" dirty="0"/>
                    </a:p>
                  </a:txBody>
                  <a:tcPr/>
                </a:tc>
                <a:tc>
                  <a:txBody>
                    <a:bodyPr/>
                    <a:lstStyle/>
                    <a:p>
                      <a:pPr algn="ctr" rtl="1"/>
                      <a:r>
                        <a:rPr lang="en-US" dirty="0" err="1"/>
                        <a:t>Yossi</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4"/>
                  </a:ext>
                </a:extLst>
              </a:tr>
              <a:tr h="289560">
                <a:tc>
                  <a:txBody>
                    <a:bodyPr/>
                    <a:lstStyle/>
                    <a:p>
                      <a:pPr algn="ctr" rtl="1"/>
                      <a:r>
                        <a:rPr lang="en-US" dirty="0"/>
                        <a:t>90</a:t>
                      </a:r>
                      <a:endParaRPr lang="he-IL" dirty="0"/>
                    </a:p>
                  </a:txBody>
                  <a:tcPr/>
                </a:tc>
                <a:tc>
                  <a:txBody>
                    <a:bodyPr/>
                    <a:lstStyle/>
                    <a:p>
                      <a:pPr algn="ctr" rtl="1"/>
                      <a:r>
                        <a:rPr lang="en-US" dirty="0"/>
                        <a:t>4</a:t>
                      </a:r>
                      <a:endParaRPr lang="he-IL" dirty="0"/>
                    </a:p>
                  </a:txBody>
                  <a:tcPr/>
                </a:tc>
                <a:tc>
                  <a:txBody>
                    <a:bodyPr/>
                    <a:lstStyle/>
                    <a:p>
                      <a:pPr algn="ctr" rtl="1"/>
                      <a:r>
                        <a:rPr lang="en-US" dirty="0"/>
                        <a:t>222</a:t>
                      </a:r>
                      <a:endParaRPr lang="he-IL" dirty="0"/>
                    </a:p>
                  </a:txBody>
                  <a:tcPr/>
                </a:tc>
                <a:tc>
                  <a:txBody>
                    <a:bodyPr/>
                    <a:lstStyle/>
                    <a:p>
                      <a:pPr algn="ctr" rtl="1"/>
                      <a:r>
                        <a:rPr lang="en-US" dirty="0"/>
                        <a:t>Ramat </a:t>
                      </a:r>
                      <a:r>
                        <a:rPr lang="en-US" dirty="0" err="1"/>
                        <a:t>Gan</a:t>
                      </a:r>
                      <a:endParaRPr lang="he-IL" dirty="0"/>
                    </a:p>
                  </a:txBody>
                  <a:tcPr/>
                </a:tc>
                <a:tc>
                  <a:txBody>
                    <a:bodyPr/>
                    <a:lstStyle/>
                    <a:p>
                      <a:pPr algn="ctr" rtl="1"/>
                      <a:r>
                        <a:rPr lang="en-US" dirty="0" err="1"/>
                        <a:t>Yossi</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5"/>
                  </a:ext>
                </a:extLst>
              </a:tr>
              <a:tr h="289560">
                <a:tc>
                  <a:txBody>
                    <a:bodyPr/>
                    <a:lstStyle/>
                    <a:p>
                      <a:pPr algn="ctr" rtl="1"/>
                      <a:r>
                        <a:rPr lang="en-US" dirty="0"/>
                        <a:t>40</a:t>
                      </a:r>
                      <a:endParaRPr lang="he-IL" dirty="0"/>
                    </a:p>
                  </a:txBody>
                  <a:tcPr/>
                </a:tc>
                <a:tc>
                  <a:txBody>
                    <a:bodyPr/>
                    <a:lstStyle/>
                    <a:p>
                      <a:pPr algn="ctr" rtl="1"/>
                      <a:r>
                        <a:rPr lang="en-US" dirty="0"/>
                        <a:t>3</a:t>
                      </a:r>
                      <a:endParaRPr lang="he-IL" dirty="0"/>
                    </a:p>
                  </a:txBody>
                  <a:tcPr/>
                </a:tc>
                <a:tc>
                  <a:txBody>
                    <a:bodyPr/>
                    <a:lstStyle/>
                    <a:p>
                      <a:pPr algn="ctr" rtl="1"/>
                      <a:r>
                        <a:rPr lang="en-US" dirty="0"/>
                        <a:t>222</a:t>
                      </a:r>
                      <a:endParaRPr lang="he-IL" dirty="0"/>
                    </a:p>
                  </a:txBody>
                  <a:tcPr/>
                </a:tc>
                <a:tc>
                  <a:txBody>
                    <a:bodyPr/>
                    <a:lstStyle/>
                    <a:p>
                      <a:pPr algn="ctr" rtl="1"/>
                      <a:r>
                        <a:rPr lang="en-US" dirty="0"/>
                        <a:t>Ramat </a:t>
                      </a:r>
                      <a:r>
                        <a:rPr lang="en-US" dirty="0" err="1"/>
                        <a:t>Gan</a:t>
                      </a:r>
                      <a:endParaRPr lang="he-IL" dirty="0"/>
                    </a:p>
                  </a:txBody>
                  <a:tcPr/>
                </a:tc>
                <a:tc>
                  <a:txBody>
                    <a:bodyPr/>
                    <a:lstStyle/>
                    <a:p>
                      <a:pPr algn="ctr" rtl="1"/>
                      <a:r>
                        <a:rPr lang="en-US" dirty="0" err="1"/>
                        <a:t>Yossi</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6"/>
                  </a:ext>
                </a:extLst>
              </a:tr>
              <a:tr h="289560">
                <a:tc>
                  <a:txBody>
                    <a:bodyPr/>
                    <a:lstStyle/>
                    <a:p>
                      <a:pPr algn="ctr" rtl="1"/>
                      <a:r>
                        <a:rPr lang="en-US" dirty="0"/>
                        <a:t>50</a:t>
                      </a:r>
                      <a:endParaRPr lang="he-IL" dirty="0"/>
                    </a:p>
                  </a:txBody>
                  <a:tcPr/>
                </a:tc>
                <a:tc>
                  <a:txBody>
                    <a:bodyPr/>
                    <a:lstStyle/>
                    <a:p>
                      <a:pPr algn="ctr" rtl="1"/>
                      <a:r>
                        <a:rPr lang="en-US" dirty="0"/>
                        <a:t>4</a:t>
                      </a:r>
                      <a:endParaRPr lang="he-IL" dirty="0"/>
                    </a:p>
                  </a:txBody>
                  <a:tcPr/>
                </a:tc>
                <a:tc>
                  <a:txBody>
                    <a:bodyPr/>
                    <a:lstStyle/>
                    <a:p>
                      <a:pPr algn="ctr" rtl="1"/>
                      <a:r>
                        <a:rPr lang="en-US" dirty="0"/>
                        <a:t>111</a:t>
                      </a:r>
                      <a:endParaRPr lang="he-IL" dirty="0"/>
                    </a:p>
                  </a:txBody>
                  <a:tcPr/>
                </a:tc>
                <a:tc>
                  <a:txBody>
                    <a:bodyPr/>
                    <a:lstStyle/>
                    <a:p>
                      <a:pPr algn="ctr" rtl="1"/>
                      <a:r>
                        <a:rPr lang="en-US" dirty="0"/>
                        <a:t>Tel Aviv</a:t>
                      </a:r>
                      <a:endParaRPr lang="he-IL" dirty="0"/>
                    </a:p>
                  </a:txBody>
                  <a:tcPr/>
                </a:tc>
                <a:tc>
                  <a:txBody>
                    <a:bodyPr/>
                    <a:lstStyle/>
                    <a:p>
                      <a:pPr algn="ctr" rtl="1"/>
                      <a:r>
                        <a:rPr lang="en-US" dirty="0"/>
                        <a:t>Shimon</a:t>
                      </a:r>
                      <a:endParaRPr lang="he-IL" dirty="0"/>
                    </a:p>
                  </a:txBody>
                  <a:tcPr/>
                </a:tc>
                <a:tc>
                  <a:txBody>
                    <a:bodyPr/>
                    <a:lstStyle/>
                    <a:p>
                      <a:pPr algn="ctr" rtl="1"/>
                      <a:r>
                        <a:rPr lang="en-US" dirty="0"/>
                        <a:t>333</a:t>
                      </a:r>
                      <a:endParaRPr lang="he-IL" dirty="0"/>
                    </a:p>
                  </a:txBody>
                  <a:tcPr/>
                </a:tc>
                <a:extLst>
                  <a:ext uri="{0D108BD9-81ED-4DB2-BD59-A6C34878D82A}">
                    <a16:rowId xmlns:a16="http://schemas.microsoft.com/office/drawing/2014/main" val="10007"/>
                  </a:ext>
                </a:extLst>
              </a:tr>
              <a:tr h="289560">
                <a:tc>
                  <a:txBody>
                    <a:bodyPr/>
                    <a:lstStyle/>
                    <a:p>
                      <a:pPr algn="ctr" rtl="1"/>
                      <a:r>
                        <a:rPr lang="en-US" dirty="0"/>
                        <a:t>90</a:t>
                      </a:r>
                      <a:endParaRPr lang="he-IL" dirty="0"/>
                    </a:p>
                  </a:txBody>
                  <a:tcPr/>
                </a:tc>
                <a:tc>
                  <a:txBody>
                    <a:bodyPr/>
                    <a:lstStyle/>
                    <a:p>
                      <a:pPr algn="ctr" rtl="1"/>
                      <a:r>
                        <a:rPr lang="en-US" dirty="0"/>
                        <a:t>4</a:t>
                      </a:r>
                      <a:endParaRPr lang="he-IL" dirty="0"/>
                    </a:p>
                  </a:txBody>
                  <a:tcPr/>
                </a:tc>
                <a:tc>
                  <a:txBody>
                    <a:bodyPr/>
                    <a:lstStyle/>
                    <a:p>
                      <a:pPr algn="ctr" rtl="1"/>
                      <a:r>
                        <a:rPr lang="en-US" dirty="0"/>
                        <a:t>222</a:t>
                      </a:r>
                      <a:endParaRPr lang="he-IL"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a:t>Tel Aviv</a:t>
                      </a:r>
                      <a:endParaRPr lang="he-IL" dirty="0"/>
                    </a:p>
                  </a:txBody>
                  <a:tcPr/>
                </a:tc>
                <a:tc>
                  <a:txBody>
                    <a:bodyPr/>
                    <a:lstStyle/>
                    <a:p>
                      <a:pPr algn="ctr" rtl="1"/>
                      <a:r>
                        <a:rPr lang="en-US" dirty="0"/>
                        <a:t>Shimon</a:t>
                      </a:r>
                      <a:endParaRPr lang="he-IL" dirty="0"/>
                    </a:p>
                  </a:txBody>
                  <a:tcPr/>
                </a:tc>
                <a:tc>
                  <a:txBody>
                    <a:bodyPr/>
                    <a:lstStyle/>
                    <a:p>
                      <a:pPr algn="ctr" rtl="1"/>
                      <a:r>
                        <a:rPr lang="en-US" dirty="0"/>
                        <a:t>333</a:t>
                      </a:r>
                      <a:endParaRPr lang="he-IL" dirty="0"/>
                    </a:p>
                  </a:txBody>
                  <a:tcPr/>
                </a:tc>
                <a:extLst>
                  <a:ext uri="{0D108BD9-81ED-4DB2-BD59-A6C34878D82A}">
                    <a16:rowId xmlns:a16="http://schemas.microsoft.com/office/drawing/2014/main" val="10008"/>
                  </a:ext>
                </a:extLst>
              </a:tr>
              <a:tr h="289560">
                <a:tc>
                  <a:txBody>
                    <a:bodyPr/>
                    <a:lstStyle/>
                    <a:p>
                      <a:pPr algn="ctr" rtl="1"/>
                      <a:r>
                        <a:rPr lang="en-US" dirty="0"/>
                        <a:t>40</a:t>
                      </a:r>
                      <a:endParaRPr lang="he-IL" dirty="0"/>
                    </a:p>
                  </a:txBody>
                  <a:tcPr/>
                </a:tc>
                <a:tc>
                  <a:txBody>
                    <a:bodyPr/>
                    <a:lstStyle/>
                    <a:p>
                      <a:pPr algn="ctr" rtl="1"/>
                      <a:r>
                        <a:rPr lang="en-US" dirty="0"/>
                        <a:t>3</a:t>
                      </a:r>
                      <a:endParaRPr lang="he-IL" dirty="0"/>
                    </a:p>
                  </a:txBody>
                  <a:tcPr/>
                </a:tc>
                <a:tc>
                  <a:txBody>
                    <a:bodyPr/>
                    <a:lstStyle/>
                    <a:p>
                      <a:pPr algn="ctr" rtl="1"/>
                      <a:r>
                        <a:rPr lang="en-US" dirty="0"/>
                        <a:t>222</a:t>
                      </a:r>
                      <a:endParaRPr lang="he-IL"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a:t>Tel Aviv</a:t>
                      </a:r>
                      <a:endParaRPr lang="he-IL" dirty="0"/>
                    </a:p>
                  </a:txBody>
                  <a:tcPr/>
                </a:tc>
                <a:tc>
                  <a:txBody>
                    <a:bodyPr/>
                    <a:lstStyle/>
                    <a:p>
                      <a:pPr algn="ctr" rtl="1"/>
                      <a:r>
                        <a:rPr lang="en-US" dirty="0"/>
                        <a:t>Shimon</a:t>
                      </a:r>
                      <a:endParaRPr lang="he-IL" dirty="0"/>
                    </a:p>
                  </a:txBody>
                  <a:tcPr/>
                </a:tc>
                <a:tc>
                  <a:txBody>
                    <a:bodyPr/>
                    <a:lstStyle/>
                    <a:p>
                      <a:pPr algn="ctr" rtl="1"/>
                      <a:r>
                        <a:rPr lang="en-US" dirty="0"/>
                        <a:t>333</a:t>
                      </a:r>
                      <a:endParaRPr lang="he-IL" dirty="0"/>
                    </a:p>
                  </a:txBody>
                  <a:tcPr/>
                </a:tc>
                <a:extLst>
                  <a:ext uri="{0D108BD9-81ED-4DB2-BD59-A6C34878D82A}">
                    <a16:rowId xmlns:a16="http://schemas.microsoft.com/office/drawing/2014/main" val="10009"/>
                  </a:ext>
                </a:extLst>
              </a:tr>
            </a:tbl>
          </a:graphicData>
        </a:graphic>
      </p:graphicFrame>
      <p:graphicFrame>
        <p:nvGraphicFramePr>
          <p:cNvPr id="10" name="Object 9"/>
          <p:cNvGraphicFramePr>
            <a:graphicFrameLocks noChangeAspect="1"/>
          </p:cNvGraphicFramePr>
          <p:nvPr/>
        </p:nvGraphicFramePr>
        <p:xfrm>
          <a:off x="127000" y="169863"/>
          <a:ext cx="8929688" cy="754062"/>
        </p:xfrm>
        <a:graphic>
          <a:graphicData uri="http://schemas.openxmlformats.org/presentationml/2006/ole">
            <mc:AlternateContent xmlns:mc="http://schemas.openxmlformats.org/markup-compatibility/2006">
              <mc:Choice xmlns:v="urn:schemas-microsoft-com:vml" Requires="v">
                <p:oleObj spid="_x0000_s24589" name="Equation" r:id="rId5" imgW="2857320" imgH="241200" progId="Equation.3">
                  <p:embed/>
                </p:oleObj>
              </mc:Choice>
              <mc:Fallback>
                <p:oleObj name="Equation" r:id="rId5" imgW="2857320" imgH="241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000" y="169863"/>
                        <a:ext cx="8929688" cy="754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 name="Straight Connector 13"/>
          <p:cNvCxnSpPr/>
          <p:nvPr/>
        </p:nvCxnSpPr>
        <p:spPr>
          <a:xfrm>
            <a:off x="228600" y="3276600"/>
            <a:ext cx="8763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8600" y="3657600"/>
            <a:ext cx="8763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28600" y="4038600"/>
            <a:ext cx="8763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28600" y="4419600"/>
            <a:ext cx="8763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28600" y="5486400"/>
            <a:ext cx="8763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8600" y="5867400"/>
            <a:ext cx="8763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28600" y="6248400"/>
            <a:ext cx="8763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trips(downLeft)">
                                      <p:cBhvr>
                                        <p:cTn id="7" dur="500"/>
                                        <p:tgtEl>
                                          <p:spTgt spid="20"/>
                                        </p:tgtEl>
                                      </p:cBhvr>
                                    </p:animEffect>
                                  </p:childTnLst>
                                </p:cTn>
                              </p:par>
                              <p:par>
                                <p:cTn id="8" presetID="18" presetClass="entr" presetSubtype="12"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strips(downLeft)">
                                      <p:cBhvr>
                                        <p:cTn id="10" dur="500"/>
                                        <p:tgtEl>
                                          <p:spTgt spid="19"/>
                                        </p:tgtEl>
                                      </p:cBhvr>
                                    </p:animEffect>
                                  </p:childTnLst>
                                </p:cTn>
                              </p:par>
                              <p:par>
                                <p:cTn id="11" presetID="18" presetClass="entr" presetSubtype="12"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strips(downLeft)">
                                      <p:cBhvr>
                                        <p:cTn id="13" dur="500"/>
                                        <p:tgtEl>
                                          <p:spTgt spid="18"/>
                                        </p:tgtEl>
                                      </p:cBhvr>
                                    </p:animEffect>
                                  </p:childTnLst>
                                </p:cTn>
                              </p:par>
                              <p:par>
                                <p:cTn id="14" presetID="18" presetClass="entr" presetSubtype="12"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strips(downLeft)">
                                      <p:cBhvr>
                                        <p:cTn id="16" dur="500"/>
                                        <p:tgtEl>
                                          <p:spTgt spid="17"/>
                                        </p:tgtEl>
                                      </p:cBhvr>
                                    </p:animEffect>
                                  </p:childTnLst>
                                </p:cTn>
                              </p:par>
                              <p:par>
                                <p:cTn id="17" presetID="18" presetClass="entr" presetSubtype="12"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strips(downLeft)">
                                      <p:cBhvr>
                                        <p:cTn id="19" dur="500"/>
                                        <p:tgtEl>
                                          <p:spTgt spid="16"/>
                                        </p:tgtEl>
                                      </p:cBhvr>
                                    </p:animEffect>
                                  </p:childTnLst>
                                </p:cTn>
                              </p:par>
                              <p:par>
                                <p:cTn id="20" presetID="18" presetClass="entr" presetSubtype="12"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strips(downLeft)">
                                      <p:cBhvr>
                                        <p:cTn id="22" dur="500"/>
                                        <p:tgtEl>
                                          <p:spTgt spid="15"/>
                                        </p:tgtEl>
                                      </p:cBhvr>
                                    </p:animEffect>
                                  </p:childTnLst>
                                </p:cTn>
                              </p:par>
                              <p:par>
                                <p:cTn id="23" presetID="18" presetClass="entr" presetSubtype="12"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strips(downLeft)">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solidFill>
                  <a:srgbClr val="002060"/>
                </a:solidFill>
              </a:rPr>
              <a:t>איחוד, חיתוך, חיסור</a:t>
            </a:r>
          </a:p>
        </p:txBody>
      </p:sp>
      <p:sp>
        <p:nvSpPr>
          <p:cNvPr id="3" name="Content Placeholder 2"/>
          <p:cNvSpPr>
            <a:spLocks noGrp="1"/>
          </p:cNvSpPr>
          <p:nvPr>
            <p:ph idx="1"/>
          </p:nvPr>
        </p:nvSpPr>
        <p:spPr/>
        <p:txBody>
          <a:bodyPr/>
          <a:lstStyle/>
          <a:p>
            <a:pPr algn="r" rtl="1"/>
            <a:r>
              <a:rPr lang="he-IL" dirty="0"/>
              <a:t>ניתן לבצע פעולות איחוד, חיתוך וחיסור (במשמעות זהה לתורת הקבוצות) ע"י האופרטורים </a:t>
            </a:r>
          </a:p>
          <a:p>
            <a:pPr algn="r" rtl="1"/>
            <a:r>
              <a:rPr lang="he-IL" dirty="0"/>
              <a:t>למשל, נניח שקיימים היחסים הבאים – </a:t>
            </a:r>
          </a:p>
          <a:p>
            <a:pPr lvl="1" algn="r" rtl="1"/>
            <a:r>
              <a:rPr lang="en-US" dirty="0"/>
              <a:t>BAS(</a:t>
            </a:r>
            <a:r>
              <a:rPr lang="en-US" u="sng" dirty="0"/>
              <a:t>id</a:t>
            </a:r>
            <a:r>
              <a:rPr lang="en-US" dirty="0"/>
              <a:t>)</a:t>
            </a:r>
            <a:r>
              <a:rPr lang="he-IL" dirty="0"/>
              <a:t> – שומר נתונים על סטודנטים לתואר ראשון.</a:t>
            </a:r>
          </a:p>
          <a:p>
            <a:pPr lvl="1" algn="r" rtl="1"/>
            <a:r>
              <a:rPr lang="en-US" dirty="0"/>
              <a:t>MAS(</a:t>
            </a:r>
            <a:r>
              <a:rPr lang="en-US" u="sng" dirty="0"/>
              <a:t>id</a:t>
            </a:r>
            <a:r>
              <a:rPr lang="en-US" dirty="0"/>
              <a:t>)</a:t>
            </a:r>
            <a:r>
              <a:rPr lang="he-IL" dirty="0"/>
              <a:t> – שומר נתונים על סטודנטים לתואר שני.</a:t>
            </a:r>
            <a:endParaRPr lang="he-IL" u="sn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graphicFrame>
        <p:nvGraphicFramePr>
          <p:cNvPr id="5" name="Object 4"/>
          <p:cNvGraphicFramePr>
            <a:graphicFrameLocks noChangeAspect="1"/>
          </p:cNvGraphicFramePr>
          <p:nvPr/>
        </p:nvGraphicFramePr>
        <p:xfrm>
          <a:off x="4998916" y="2667000"/>
          <a:ext cx="1195754" cy="457200"/>
        </p:xfrm>
        <a:graphic>
          <a:graphicData uri="http://schemas.openxmlformats.org/presentationml/2006/ole">
            <mc:AlternateContent xmlns:mc="http://schemas.openxmlformats.org/markup-compatibility/2006">
              <mc:Choice xmlns:v="urn:schemas-microsoft-com:vml" Requires="v">
                <p:oleObj spid="_x0000_s1031" name="Equation" r:id="rId3" imgW="431640" imgH="164880" progId="Equation.3">
                  <p:embed/>
                </p:oleObj>
              </mc:Choice>
              <mc:Fallback>
                <p:oleObj name="Equation" r:id="rId3" imgW="431640" imgH="1648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8916" y="2667000"/>
                        <a:ext cx="1195754"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graphicFrame>
        <p:nvGraphicFramePr>
          <p:cNvPr id="9" name="Table 8"/>
          <p:cNvGraphicFramePr>
            <a:graphicFrameLocks noGrp="1"/>
          </p:cNvGraphicFramePr>
          <p:nvPr/>
        </p:nvGraphicFramePr>
        <p:xfrm>
          <a:off x="457200" y="2743200"/>
          <a:ext cx="8305800" cy="1097280"/>
        </p:xfrm>
        <a:graphic>
          <a:graphicData uri="http://schemas.openxmlformats.org/drawingml/2006/table">
            <a:tbl>
              <a:tblPr rtl="1" firstRow="1" bandRow="1">
                <a:tableStyleId>{5940675A-B579-460E-94D1-54222C63F5DA}</a:tableStyleId>
              </a:tblPr>
              <a:tblGrid>
                <a:gridCol w="1384300">
                  <a:extLst>
                    <a:ext uri="{9D8B030D-6E8A-4147-A177-3AD203B41FA5}">
                      <a16:colId xmlns:a16="http://schemas.microsoft.com/office/drawing/2014/main" val="20000"/>
                    </a:ext>
                  </a:extLst>
                </a:gridCol>
                <a:gridCol w="1384300">
                  <a:extLst>
                    <a:ext uri="{9D8B030D-6E8A-4147-A177-3AD203B41FA5}">
                      <a16:colId xmlns:a16="http://schemas.microsoft.com/office/drawing/2014/main" val="20001"/>
                    </a:ext>
                  </a:extLst>
                </a:gridCol>
                <a:gridCol w="1384300">
                  <a:extLst>
                    <a:ext uri="{9D8B030D-6E8A-4147-A177-3AD203B41FA5}">
                      <a16:colId xmlns:a16="http://schemas.microsoft.com/office/drawing/2014/main" val="20002"/>
                    </a:ext>
                  </a:extLst>
                </a:gridCol>
                <a:gridCol w="1384300">
                  <a:extLst>
                    <a:ext uri="{9D8B030D-6E8A-4147-A177-3AD203B41FA5}">
                      <a16:colId xmlns:a16="http://schemas.microsoft.com/office/drawing/2014/main" val="20003"/>
                    </a:ext>
                  </a:extLst>
                </a:gridCol>
                <a:gridCol w="1384300">
                  <a:extLst>
                    <a:ext uri="{9D8B030D-6E8A-4147-A177-3AD203B41FA5}">
                      <a16:colId xmlns:a16="http://schemas.microsoft.com/office/drawing/2014/main" val="20004"/>
                    </a:ext>
                  </a:extLst>
                </a:gridCol>
                <a:gridCol w="1384300">
                  <a:extLst>
                    <a:ext uri="{9D8B030D-6E8A-4147-A177-3AD203B41FA5}">
                      <a16:colId xmlns:a16="http://schemas.microsoft.com/office/drawing/2014/main" val="20005"/>
                    </a:ext>
                  </a:extLst>
                </a:gridCol>
              </a:tblGrid>
              <a:tr h="289560">
                <a:tc>
                  <a:txBody>
                    <a:bodyPr/>
                    <a:lstStyle/>
                    <a:p>
                      <a:pPr algn="ctr" rtl="1"/>
                      <a:r>
                        <a:rPr lang="en-US" dirty="0"/>
                        <a:t>Quantity</a:t>
                      </a:r>
                      <a:endParaRPr lang="he-IL" dirty="0"/>
                    </a:p>
                  </a:txBody>
                  <a:tcPr>
                    <a:solidFill>
                      <a:schemeClr val="bg1">
                        <a:lumMod val="85000"/>
                      </a:schemeClr>
                    </a:solidFill>
                  </a:tcPr>
                </a:tc>
                <a:tc>
                  <a:txBody>
                    <a:bodyPr/>
                    <a:lstStyle/>
                    <a:p>
                      <a:pPr algn="ctr" rtl="1"/>
                      <a:r>
                        <a:rPr lang="en-US" dirty="0" err="1"/>
                        <a:t>Pid</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tc>
                  <a:txBody>
                    <a:bodyPr/>
                    <a:lstStyle/>
                    <a:p>
                      <a:pPr algn="ctr" rtl="1"/>
                      <a:r>
                        <a:rPr lang="en-US" dirty="0"/>
                        <a:t>City</a:t>
                      </a:r>
                      <a:endParaRPr lang="he-IL" dirty="0"/>
                    </a:p>
                  </a:txBody>
                  <a:tcPr>
                    <a:solidFill>
                      <a:schemeClr val="bg1">
                        <a:lumMod val="85000"/>
                      </a:schemeClr>
                    </a:solidFill>
                  </a:tcPr>
                </a:tc>
                <a:tc>
                  <a:txBody>
                    <a:bodyPr/>
                    <a:lstStyle/>
                    <a:p>
                      <a:pPr algn="ctr" rtl="1"/>
                      <a:r>
                        <a:rPr lang="en-US" dirty="0" err="1"/>
                        <a:t>Sname</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extLst>
                  <a:ext uri="{0D108BD9-81ED-4DB2-BD59-A6C34878D82A}">
                    <a16:rowId xmlns:a16="http://schemas.microsoft.com/office/drawing/2014/main" val="10000"/>
                  </a:ext>
                </a:extLst>
              </a:tr>
              <a:tr h="289560">
                <a:tc>
                  <a:txBody>
                    <a:bodyPr/>
                    <a:lstStyle/>
                    <a:p>
                      <a:pPr algn="ctr" rtl="1"/>
                      <a:r>
                        <a:rPr lang="en-US" dirty="0"/>
                        <a:t>90</a:t>
                      </a:r>
                      <a:endParaRPr lang="he-IL" dirty="0"/>
                    </a:p>
                  </a:txBody>
                  <a:tcPr/>
                </a:tc>
                <a:tc>
                  <a:txBody>
                    <a:bodyPr/>
                    <a:lstStyle/>
                    <a:p>
                      <a:pPr algn="ctr" rtl="1"/>
                      <a:r>
                        <a:rPr lang="en-US" dirty="0"/>
                        <a:t>4</a:t>
                      </a:r>
                      <a:endParaRPr lang="he-IL" dirty="0"/>
                    </a:p>
                  </a:txBody>
                  <a:tcPr/>
                </a:tc>
                <a:tc>
                  <a:txBody>
                    <a:bodyPr/>
                    <a:lstStyle/>
                    <a:p>
                      <a:pPr algn="ctr" rtl="1"/>
                      <a:r>
                        <a:rPr lang="en-US" dirty="0"/>
                        <a:t>222</a:t>
                      </a:r>
                      <a:endParaRPr lang="he-IL" dirty="0"/>
                    </a:p>
                  </a:txBody>
                  <a:tcPr/>
                </a:tc>
                <a:tc>
                  <a:txBody>
                    <a:bodyPr/>
                    <a:lstStyle/>
                    <a:p>
                      <a:pPr algn="ctr" rtl="1"/>
                      <a:r>
                        <a:rPr lang="en-US" dirty="0"/>
                        <a:t>Ramat </a:t>
                      </a:r>
                      <a:r>
                        <a:rPr lang="en-US" dirty="0" err="1"/>
                        <a:t>Gan</a:t>
                      </a:r>
                      <a:endParaRPr lang="he-IL" dirty="0"/>
                    </a:p>
                  </a:txBody>
                  <a:tcPr/>
                </a:tc>
                <a:tc>
                  <a:txBody>
                    <a:bodyPr/>
                    <a:lstStyle/>
                    <a:p>
                      <a:pPr algn="ctr" rtl="1"/>
                      <a:r>
                        <a:rPr lang="en-US" dirty="0" err="1"/>
                        <a:t>Yossi</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1"/>
                  </a:ext>
                </a:extLst>
              </a:tr>
              <a:tr h="289560">
                <a:tc>
                  <a:txBody>
                    <a:bodyPr/>
                    <a:lstStyle/>
                    <a:p>
                      <a:pPr algn="ctr" rtl="1"/>
                      <a:r>
                        <a:rPr lang="en-US" dirty="0"/>
                        <a:t>40</a:t>
                      </a:r>
                      <a:endParaRPr lang="he-IL" dirty="0"/>
                    </a:p>
                  </a:txBody>
                  <a:tcPr/>
                </a:tc>
                <a:tc>
                  <a:txBody>
                    <a:bodyPr/>
                    <a:lstStyle/>
                    <a:p>
                      <a:pPr algn="ctr" rtl="1"/>
                      <a:r>
                        <a:rPr lang="en-US" dirty="0"/>
                        <a:t>3</a:t>
                      </a:r>
                      <a:endParaRPr lang="he-IL" dirty="0"/>
                    </a:p>
                  </a:txBody>
                  <a:tcPr/>
                </a:tc>
                <a:tc>
                  <a:txBody>
                    <a:bodyPr/>
                    <a:lstStyle/>
                    <a:p>
                      <a:pPr algn="ctr" rtl="1"/>
                      <a:r>
                        <a:rPr lang="en-US" dirty="0"/>
                        <a:t>222</a:t>
                      </a:r>
                      <a:endParaRPr lang="he-IL" dirty="0"/>
                    </a:p>
                  </a:txBody>
                  <a:tcPr/>
                </a:tc>
                <a:tc>
                  <a:txBody>
                    <a:bodyPr/>
                    <a:lstStyle/>
                    <a:p>
                      <a:pPr algn="ctr" rtl="1"/>
                      <a:r>
                        <a:rPr lang="en-US" dirty="0"/>
                        <a:t>Ramat </a:t>
                      </a:r>
                      <a:r>
                        <a:rPr lang="en-US" dirty="0" err="1"/>
                        <a:t>Gan</a:t>
                      </a:r>
                      <a:endParaRPr lang="he-IL" dirty="0"/>
                    </a:p>
                  </a:txBody>
                  <a:tcPr/>
                </a:tc>
                <a:tc>
                  <a:txBody>
                    <a:bodyPr/>
                    <a:lstStyle/>
                    <a:p>
                      <a:pPr algn="ctr" rtl="1"/>
                      <a:r>
                        <a:rPr lang="en-US" dirty="0" err="1"/>
                        <a:t>Yossi</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2"/>
                  </a:ext>
                </a:extLst>
              </a:tr>
            </a:tbl>
          </a:graphicData>
        </a:graphic>
      </p:graphicFrame>
      <p:graphicFrame>
        <p:nvGraphicFramePr>
          <p:cNvPr id="10" name="Object 9"/>
          <p:cNvGraphicFramePr>
            <a:graphicFrameLocks noChangeAspect="1"/>
          </p:cNvGraphicFramePr>
          <p:nvPr/>
        </p:nvGraphicFramePr>
        <p:xfrm>
          <a:off x="127000" y="169863"/>
          <a:ext cx="8929688" cy="754062"/>
        </p:xfrm>
        <a:graphic>
          <a:graphicData uri="http://schemas.openxmlformats.org/presentationml/2006/ole">
            <mc:AlternateContent xmlns:mc="http://schemas.openxmlformats.org/markup-compatibility/2006">
              <mc:Choice xmlns:v="urn:schemas-microsoft-com:vml" Requires="v">
                <p:oleObj spid="_x0000_s25608" name="Equation" r:id="rId3" imgW="2857320" imgH="241200" progId="Equation.3">
                  <p:embed/>
                </p:oleObj>
              </mc:Choice>
              <mc:Fallback>
                <p:oleObj name="Equation" r:id="rId3" imgW="2857320" imgH="2412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0" y="169863"/>
                        <a:ext cx="8929688" cy="754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Down Arrow 20"/>
          <p:cNvSpPr/>
          <p:nvPr/>
        </p:nvSpPr>
        <p:spPr>
          <a:xfrm>
            <a:off x="6553200" y="1676400"/>
            <a:ext cx="3048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graphicFrame>
        <p:nvGraphicFramePr>
          <p:cNvPr id="9" name="Table 8"/>
          <p:cNvGraphicFramePr>
            <a:graphicFrameLocks noGrp="1"/>
          </p:cNvGraphicFramePr>
          <p:nvPr/>
        </p:nvGraphicFramePr>
        <p:xfrm>
          <a:off x="457200" y="2743200"/>
          <a:ext cx="8305800" cy="1097280"/>
        </p:xfrm>
        <a:graphic>
          <a:graphicData uri="http://schemas.openxmlformats.org/drawingml/2006/table">
            <a:tbl>
              <a:tblPr rtl="1" firstRow="1" bandRow="1">
                <a:tableStyleId>{5940675A-B579-460E-94D1-54222C63F5DA}</a:tableStyleId>
              </a:tblPr>
              <a:tblGrid>
                <a:gridCol w="1384300">
                  <a:extLst>
                    <a:ext uri="{9D8B030D-6E8A-4147-A177-3AD203B41FA5}">
                      <a16:colId xmlns:a16="http://schemas.microsoft.com/office/drawing/2014/main" val="20000"/>
                    </a:ext>
                  </a:extLst>
                </a:gridCol>
                <a:gridCol w="1384300">
                  <a:extLst>
                    <a:ext uri="{9D8B030D-6E8A-4147-A177-3AD203B41FA5}">
                      <a16:colId xmlns:a16="http://schemas.microsoft.com/office/drawing/2014/main" val="20001"/>
                    </a:ext>
                  </a:extLst>
                </a:gridCol>
                <a:gridCol w="1384300">
                  <a:extLst>
                    <a:ext uri="{9D8B030D-6E8A-4147-A177-3AD203B41FA5}">
                      <a16:colId xmlns:a16="http://schemas.microsoft.com/office/drawing/2014/main" val="20002"/>
                    </a:ext>
                  </a:extLst>
                </a:gridCol>
                <a:gridCol w="1384300">
                  <a:extLst>
                    <a:ext uri="{9D8B030D-6E8A-4147-A177-3AD203B41FA5}">
                      <a16:colId xmlns:a16="http://schemas.microsoft.com/office/drawing/2014/main" val="20003"/>
                    </a:ext>
                  </a:extLst>
                </a:gridCol>
                <a:gridCol w="1384300">
                  <a:extLst>
                    <a:ext uri="{9D8B030D-6E8A-4147-A177-3AD203B41FA5}">
                      <a16:colId xmlns:a16="http://schemas.microsoft.com/office/drawing/2014/main" val="20004"/>
                    </a:ext>
                  </a:extLst>
                </a:gridCol>
                <a:gridCol w="1384300">
                  <a:extLst>
                    <a:ext uri="{9D8B030D-6E8A-4147-A177-3AD203B41FA5}">
                      <a16:colId xmlns:a16="http://schemas.microsoft.com/office/drawing/2014/main" val="20005"/>
                    </a:ext>
                  </a:extLst>
                </a:gridCol>
              </a:tblGrid>
              <a:tr h="289560">
                <a:tc>
                  <a:txBody>
                    <a:bodyPr/>
                    <a:lstStyle/>
                    <a:p>
                      <a:pPr algn="ctr" rtl="1"/>
                      <a:r>
                        <a:rPr lang="en-US" dirty="0"/>
                        <a:t>Quantity</a:t>
                      </a:r>
                      <a:endParaRPr lang="he-IL" dirty="0"/>
                    </a:p>
                  </a:txBody>
                  <a:tcPr>
                    <a:solidFill>
                      <a:schemeClr val="bg1">
                        <a:lumMod val="85000"/>
                      </a:schemeClr>
                    </a:solidFill>
                  </a:tcPr>
                </a:tc>
                <a:tc>
                  <a:txBody>
                    <a:bodyPr/>
                    <a:lstStyle/>
                    <a:p>
                      <a:pPr algn="ctr" rtl="1"/>
                      <a:r>
                        <a:rPr lang="en-US" dirty="0" err="1"/>
                        <a:t>Pid</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tc>
                  <a:txBody>
                    <a:bodyPr/>
                    <a:lstStyle/>
                    <a:p>
                      <a:pPr algn="ctr" rtl="1"/>
                      <a:r>
                        <a:rPr lang="en-US" dirty="0"/>
                        <a:t>City</a:t>
                      </a:r>
                      <a:endParaRPr lang="he-IL" dirty="0"/>
                    </a:p>
                  </a:txBody>
                  <a:tcPr>
                    <a:solidFill>
                      <a:schemeClr val="bg1">
                        <a:lumMod val="85000"/>
                      </a:schemeClr>
                    </a:solidFill>
                  </a:tcPr>
                </a:tc>
                <a:tc>
                  <a:txBody>
                    <a:bodyPr/>
                    <a:lstStyle/>
                    <a:p>
                      <a:pPr algn="ctr" rtl="1"/>
                      <a:r>
                        <a:rPr lang="en-US" dirty="0" err="1"/>
                        <a:t>Sname</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extLst>
                  <a:ext uri="{0D108BD9-81ED-4DB2-BD59-A6C34878D82A}">
                    <a16:rowId xmlns:a16="http://schemas.microsoft.com/office/drawing/2014/main" val="10000"/>
                  </a:ext>
                </a:extLst>
              </a:tr>
              <a:tr h="289560">
                <a:tc>
                  <a:txBody>
                    <a:bodyPr/>
                    <a:lstStyle/>
                    <a:p>
                      <a:pPr algn="ctr" rtl="1"/>
                      <a:r>
                        <a:rPr lang="en-US" dirty="0"/>
                        <a:t>90</a:t>
                      </a:r>
                      <a:endParaRPr lang="he-IL" dirty="0"/>
                    </a:p>
                  </a:txBody>
                  <a:tcPr/>
                </a:tc>
                <a:tc>
                  <a:txBody>
                    <a:bodyPr/>
                    <a:lstStyle/>
                    <a:p>
                      <a:pPr algn="ctr" rtl="1"/>
                      <a:r>
                        <a:rPr lang="en-US" dirty="0"/>
                        <a:t>4</a:t>
                      </a:r>
                      <a:endParaRPr lang="he-IL" dirty="0"/>
                    </a:p>
                  </a:txBody>
                  <a:tcPr/>
                </a:tc>
                <a:tc>
                  <a:txBody>
                    <a:bodyPr/>
                    <a:lstStyle/>
                    <a:p>
                      <a:pPr algn="ctr" rtl="1"/>
                      <a:r>
                        <a:rPr lang="en-US" dirty="0"/>
                        <a:t>222</a:t>
                      </a:r>
                      <a:endParaRPr lang="he-IL" dirty="0"/>
                    </a:p>
                  </a:txBody>
                  <a:tcPr/>
                </a:tc>
                <a:tc>
                  <a:txBody>
                    <a:bodyPr/>
                    <a:lstStyle/>
                    <a:p>
                      <a:pPr algn="ctr" rtl="1"/>
                      <a:r>
                        <a:rPr lang="en-US" dirty="0"/>
                        <a:t>Ramat </a:t>
                      </a:r>
                      <a:r>
                        <a:rPr lang="en-US" dirty="0" err="1"/>
                        <a:t>Gan</a:t>
                      </a:r>
                      <a:endParaRPr lang="he-IL" dirty="0"/>
                    </a:p>
                  </a:txBody>
                  <a:tcPr/>
                </a:tc>
                <a:tc>
                  <a:txBody>
                    <a:bodyPr/>
                    <a:lstStyle/>
                    <a:p>
                      <a:pPr algn="ctr" rtl="1"/>
                      <a:r>
                        <a:rPr lang="en-US" dirty="0" err="1"/>
                        <a:t>Yossi</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1"/>
                  </a:ext>
                </a:extLst>
              </a:tr>
              <a:tr h="289560">
                <a:tc>
                  <a:txBody>
                    <a:bodyPr/>
                    <a:lstStyle/>
                    <a:p>
                      <a:pPr algn="ctr" rtl="1"/>
                      <a:r>
                        <a:rPr lang="en-US" dirty="0"/>
                        <a:t>40</a:t>
                      </a:r>
                      <a:endParaRPr lang="he-IL" dirty="0"/>
                    </a:p>
                  </a:txBody>
                  <a:tcPr/>
                </a:tc>
                <a:tc>
                  <a:txBody>
                    <a:bodyPr/>
                    <a:lstStyle/>
                    <a:p>
                      <a:pPr algn="ctr" rtl="1"/>
                      <a:r>
                        <a:rPr lang="en-US" dirty="0"/>
                        <a:t>3</a:t>
                      </a:r>
                      <a:endParaRPr lang="he-IL" dirty="0"/>
                    </a:p>
                  </a:txBody>
                  <a:tcPr/>
                </a:tc>
                <a:tc>
                  <a:txBody>
                    <a:bodyPr/>
                    <a:lstStyle/>
                    <a:p>
                      <a:pPr algn="ctr" rtl="1"/>
                      <a:r>
                        <a:rPr lang="en-US" dirty="0"/>
                        <a:t>222</a:t>
                      </a:r>
                      <a:endParaRPr lang="he-IL" dirty="0"/>
                    </a:p>
                  </a:txBody>
                  <a:tcPr/>
                </a:tc>
                <a:tc>
                  <a:txBody>
                    <a:bodyPr/>
                    <a:lstStyle/>
                    <a:p>
                      <a:pPr algn="ctr" rtl="1"/>
                      <a:r>
                        <a:rPr lang="en-US" dirty="0"/>
                        <a:t>Ramat </a:t>
                      </a:r>
                      <a:r>
                        <a:rPr lang="en-US" dirty="0" err="1"/>
                        <a:t>Gan</a:t>
                      </a:r>
                      <a:endParaRPr lang="he-IL" dirty="0"/>
                    </a:p>
                  </a:txBody>
                  <a:tcPr/>
                </a:tc>
                <a:tc>
                  <a:txBody>
                    <a:bodyPr/>
                    <a:lstStyle/>
                    <a:p>
                      <a:pPr algn="ctr" rtl="1"/>
                      <a:r>
                        <a:rPr lang="en-US" dirty="0" err="1"/>
                        <a:t>Yossi</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2"/>
                  </a:ext>
                </a:extLst>
              </a:tr>
            </a:tbl>
          </a:graphicData>
        </a:graphic>
      </p:graphicFrame>
      <p:graphicFrame>
        <p:nvGraphicFramePr>
          <p:cNvPr id="10" name="Object 9"/>
          <p:cNvGraphicFramePr>
            <a:graphicFrameLocks noChangeAspect="1"/>
          </p:cNvGraphicFramePr>
          <p:nvPr/>
        </p:nvGraphicFramePr>
        <p:xfrm>
          <a:off x="116112" y="457200"/>
          <a:ext cx="8850313" cy="659434"/>
        </p:xfrm>
        <a:graphic>
          <a:graphicData uri="http://schemas.openxmlformats.org/presentationml/2006/ole">
            <mc:AlternateContent xmlns:mc="http://schemas.openxmlformats.org/markup-compatibility/2006">
              <mc:Choice xmlns:v="urn:schemas-microsoft-com:vml" Requires="v">
                <p:oleObj spid="_x0000_s26631" name="Equation" r:id="rId3" imgW="3238200" imgH="241200" progId="Equation.3">
                  <p:embed/>
                </p:oleObj>
              </mc:Choice>
              <mc:Fallback>
                <p:oleObj name="Equation" r:id="rId3" imgW="323820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112" y="457200"/>
                        <a:ext cx="8850313" cy="6594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Down Arrow 20"/>
          <p:cNvSpPr/>
          <p:nvPr/>
        </p:nvSpPr>
        <p:spPr>
          <a:xfrm>
            <a:off x="6553200" y="1676400"/>
            <a:ext cx="3048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7" name="Straight Connector 6"/>
          <p:cNvCxnSpPr/>
          <p:nvPr/>
        </p:nvCxnSpPr>
        <p:spPr>
          <a:xfrm rot="5400000">
            <a:off x="7315200" y="3276600"/>
            <a:ext cx="152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4572000" y="3276600"/>
            <a:ext cx="152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3200400" y="3276600"/>
            <a:ext cx="152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1828800" y="3276600"/>
            <a:ext cx="152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457200" y="3276600"/>
            <a:ext cx="152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nvGraphicFramePr>
        <p:xfrm>
          <a:off x="6096000" y="4876800"/>
          <a:ext cx="1219200" cy="1112520"/>
        </p:xfrm>
        <a:graphic>
          <a:graphicData uri="http://schemas.openxmlformats.org/drawingml/2006/table">
            <a:tbl>
              <a:tblPr rtl="1" firstRow="1" bandRow="1">
                <a:tableStyleId>{5940675A-B579-460E-94D1-54222C63F5DA}</a:tableStyleId>
              </a:tblPr>
              <a:tblGrid>
                <a:gridCol w="1219200">
                  <a:extLst>
                    <a:ext uri="{9D8B030D-6E8A-4147-A177-3AD203B41FA5}">
                      <a16:colId xmlns:a16="http://schemas.microsoft.com/office/drawing/2014/main" val="20000"/>
                    </a:ext>
                  </a:extLst>
                </a:gridCol>
              </a:tblGrid>
              <a:tr h="370840">
                <a:tc>
                  <a:txBody>
                    <a:bodyPr/>
                    <a:lstStyle/>
                    <a:p>
                      <a:pPr algn="ctr" rtl="1"/>
                      <a:r>
                        <a:rPr lang="en-US" dirty="0" err="1"/>
                        <a:t>Pid</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a:t>4</a:t>
                      </a:r>
                      <a:endParaRPr lang="he-IL" dirty="0"/>
                    </a:p>
                  </a:txBody>
                  <a:tcPr/>
                </a:tc>
                <a:extLst>
                  <a:ext uri="{0D108BD9-81ED-4DB2-BD59-A6C34878D82A}">
                    <a16:rowId xmlns:a16="http://schemas.microsoft.com/office/drawing/2014/main" val="10001"/>
                  </a:ext>
                </a:extLst>
              </a:tr>
              <a:tr h="370840">
                <a:tc>
                  <a:txBody>
                    <a:bodyPr/>
                    <a:lstStyle/>
                    <a:p>
                      <a:pPr algn="ctr" rtl="1"/>
                      <a:r>
                        <a:rPr lang="en-US"/>
                        <a:t>3</a:t>
                      </a:r>
                      <a:endParaRPr lang="he-IL" dirty="0"/>
                    </a:p>
                  </a:txBody>
                  <a:tcPr/>
                </a:tc>
                <a:extLst>
                  <a:ext uri="{0D108BD9-81ED-4DB2-BD59-A6C34878D82A}">
                    <a16:rowId xmlns:a16="http://schemas.microsoft.com/office/drawing/2014/main" val="10002"/>
                  </a:ext>
                </a:extLst>
              </a:tr>
            </a:tbl>
          </a:graphicData>
        </a:graphic>
      </p:graphicFrame>
      <p:sp>
        <p:nvSpPr>
          <p:cNvPr id="15" name="Down Arrow 14"/>
          <p:cNvSpPr/>
          <p:nvPr/>
        </p:nvSpPr>
        <p:spPr>
          <a:xfrm>
            <a:off x="6553200" y="4038600"/>
            <a:ext cx="3048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par>
                                <p:cTn id="8" presetID="18" presetClass="entr" presetSubtype="1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Left)">
                                      <p:cBhvr>
                                        <p:cTn id="10" dur="500"/>
                                        <p:tgtEl>
                                          <p:spTgt spid="8"/>
                                        </p:tgtEl>
                                      </p:cBhvr>
                                    </p:animEffect>
                                  </p:childTnLst>
                                </p:cTn>
                              </p:par>
                              <p:par>
                                <p:cTn id="11" presetID="18" presetClass="entr" presetSubtype="12"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trips(downLeft)">
                                      <p:cBhvr>
                                        <p:cTn id="13" dur="500"/>
                                        <p:tgtEl>
                                          <p:spTgt spid="11"/>
                                        </p:tgtEl>
                                      </p:cBhvr>
                                    </p:animEffect>
                                  </p:childTnLst>
                                </p:cTn>
                              </p:par>
                              <p:par>
                                <p:cTn id="14" presetID="18" presetClass="entr" presetSubtype="12"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strips(downLeft)">
                                      <p:cBhvr>
                                        <p:cTn id="16" dur="500"/>
                                        <p:tgtEl>
                                          <p:spTgt spid="12"/>
                                        </p:tgtEl>
                                      </p:cBhvr>
                                    </p:animEffect>
                                  </p:childTnLst>
                                </p:cTn>
                              </p:par>
                              <p:par>
                                <p:cTn id="17" presetID="18" presetClass="entr" presetSubtype="12"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strips(downLeft)">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solidFill>
                  <a:srgbClr val="002060"/>
                </a:solidFill>
              </a:rPr>
              <a:t>צירוף טבעי</a:t>
            </a:r>
          </a:p>
        </p:txBody>
      </p:sp>
      <p:sp>
        <p:nvSpPr>
          <p:cNvPr id="3" name="Content Placeholder 2"/>
          <p:cNvSpPr>
            <a:spLocks noGrp="1"/>
          </p:cNvSpPr>
          <p:nvPr>
            <p:ph idx="1"/>
          </p:nvPr>
        </p:nvSpPr>
        <p:spPr/>
        <p:txBody>
          <a:bodyPr/>
          <a:lstStyle/>
          <a:p>
            <a:pPr algn="r" rtl="1"/>
            <a:r>
              <a:rPr lang="he-IL" dirty="0"/>
              <a:t>בשאילתה הקודמת ביצענו מכפלה קרטזית בין שתי טבלאות, וסיננו שורות לפי שוויון ערך העמודה </a:t>
            </a:r>
            <a:r>
              <a:rPr lang="en-US" dirty="0" err="1"/>
              <a:t>sid</a:t>
            </a:r>
            <a:r>
              <a:rPr lang="he-IL" dirty="0"/>
              <a:t>.</a:t>
            </a:r>
          </a:p>
          <a:p>
            <a:pPr algn="r" rtl="1"/>
            <a:r>
              <a:rPr lang="he-IL" dirty="0"/>
              <a:t>למעשה העמודה </a:t>
            </a:r>
            <a:r>
              <a:rPr lang="en-US" dirty="0" err="1"/>
              <a:t>sid</a:t>
            </a:r>
            <a:r>
              <a:rPr lang="he-IL" dirty="0"/>
              <a:t> מהווה מפתח זר בטבלה </a:t>
            </a:r>
            <a:r>
              <a:rPr lang="en-US" dirty="0"/>
              <a:t>Delivery</a:t>
            </a:r>
            <a:r>
              <a:rPr lang="he-IL" dirty="0"/>
              <a:t>.</a:t>
            </a:r>
          </a:p>
          <a:p>
            <a:pPr algn="r" rtl="1"/>
            <a:r>
              <a:rPr lang="he-IL" dirty="0"/>
              <a:t>מכפלה קרטזית וסינון עפ"י המפתח הזר נקראת </a:t>
            </a:r>
            <a:r>
              <a:rPr lang="he-IL" b="1" dirty="0"/>
              <a:t>צירוף טבעי</a:t>
            </a:r>
            <a:r>
              <a:rPr lang="he-IL" dirty="0"/>
              <a:t> (</a:t>
            </a:r>
            <a:r>
              <a:rPr lang="en-US" dirty="0"/>
              <a:t>Natural Join</a:t>
            </a:r>
            <a:r>
              <a:rPr lang="he-IL" dirty="0"/>
              <a:t>) וניתן לסמן אותה באלגברה ע"י הסימן: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graphicFrame>
        <p:nvGraphicFramePr>
          <p:cNvPr id="5" name="Object 4"/>
          <p:cNvGraphicFramePr>
            <a:graphicFrameLocks noChangeAspect="1"/>
          </p:cNvGraphicFramePr>
          <p:nvPr/>
        </p:nvGraphicFramePr>
        <p:xfrm>
          <a:off x="4191000" y="5290458"/>
          <a:ext cx="737755" cy="450850"/>
        </p:xfrm>
        <a:graphic>
          <a:graphicData uri="http://schemas.openxmlformats.org/presentationml/2006/ole">
            <mc:AlternateContent xmlns:mc="http://schemas.openxmlformats.org/markup-compatibility/2006">
              <mc:Choice xmlns:v="urn:schemas-microsoft-com:vml" Requires="v">
                <p:oleObj spid="_x0000_s27655" name="Equation" r:id="rId3" imgW="228600" imgH="139680" progId="Equation.3">
                  <p:embed/>
                </p:oleObj>
              </mc:Choice>
              <mc:Fallback>
                <p:oleObj name="Equation" r:id="rId3" imgW="228600" imgH="1396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5290458"/>
                        <a:ext cx="737755"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solidFill>
                  <a:srgbClr val="002060"/>
                </a:solidFill>
              </a:rPr>
              <a:t>צירוף טבעי</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graphicFrame>
        <p:nvGraphicFramePr>
          <p:cNvPr id="28674" name="Object 2"/>
          <p:cNvGraphicFramePr>
            <a:graphicFrameLocks noChangeAspect="1"/>
          </p:cNvGraphicFramePr>
          <p:nvPr/>
        </p:nvGraphicFramePr>
        <p:xfrm>
          <a:off x="1143000" y="1676400"/>
          <a:ext cx="6594475" cy="658813"/>
        </p:xfrm>
        <a:graphic>
          <a:graphicData uri="http://schemas.openxmlformats.org/presentationml/2006/ole">
            <mc:AlternateContent xmlns:mc="http://schemas.openxmlformats.org/markup-compatibility/2006">
              <mc:Choice xmlns:v="urn:schemas-microsoft-com:vml" Requires="v">
                <p:oleObj spid="_x0000_s28684" name="Equation" r:id="rId3" imgW="2412720" imgH="241200" progId="Equation.3">
                  <p:embed/>
                </p:oleObj>
              </mc:Choice>
              <mc:Fallback>
                <p:oleObj name="Equation" r:id="rId3" imgW="241272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76400"/>
                        <a:ext cx="6594475"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Up-Down Arrow 5"/>
          <p:cNvSpPr/>
          <p:nvPr/>
        </p:nvSpPr>
        <p:spPr>
          <a:xfrm>
            <a:off x="4191000" y="2667000"/>
            <a:ext cx="381000" cy="990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28675" name="Object 3"/>
          <p:cNvGraphicFramePr>
            <a:graphicFrameLocks noChangeAspect="1"/>
          </p:cNvGraphicFramePr>
          <p:nvPr/>
        </p:nvGraphicFramePr>
        <p:xfrm>
          <a:off x="2514600" y="3962400"/>
          <a:ext cx="3713162" cy="555625"/>
        </p:xfrm>
        <a:graphic>
          <a:graphicData uri="http://schemas.openxmlformats.org/presentationml/2006/ole">
            <mc:AlternateContent xmlns:mc="http://schemas.openxmlformats.org/markup-compatibility/2006">
              <mc:Choice xmlns:v="urn:schemas-microsoft-com:vml" Requires="v">
                <p:oleObj spid="_x0000_s28685" name="Equation" r:id="rId5" imgW="1358640" imgH="203040" progId="Equation.3">
                  <p:embed/>
                </p:oleObj>
              </mc:Choice>
              <mc:Fallback>
                <p:oleObj name="Equation" r:id="rId5" imgW="135864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962400"/>
                        <a:ext cx="3713162"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762000" y="4800600"/>
            <a:ext cx="7620000" cy="954107"/>
          </a:xfrm>
          <a:prstGeom prst="rect">
            <a:avLst/>
          </a:prstGeom>
          <a:noFill/>
        </p:spPr>
        <p:txBody>
          <a:bodyPr wrap="square" rtlCol="1">
            <a:spAutoFit/>
          </a:bodyPr>
          <a:lstStyle/>
          <a:p>
            <a:pPr algn="r" rtl="1"/>
            <a:r>
              <a:rPr lang="he-IL" sz="2800" dirty="0"/>
              <a:t>אם יש מספר עמודות שוות, הצירוף הטבעי יסנן עפ"י כל העמודות השוות.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28675"/>
                                        </p:tgtEl>
                                        <p:attrNameLst>
                                          <p:attrName>style.visibility</p:attrName>
                                        </p:attrNameLst>
                                      </p:cBhvr>
                                      <p:to>
                                        <p:strVal val="visible"/>
                                      </p:to>
                                    </p:set>
                                    <p:animEffect transition="in" filter="fade">
                                      <p:cBhvr>
                                        <p:cTn id="12" dur="1000"/>
                                        <p:tgtEl>
                                          <p:spTgt spid="28675"/>
                                        </p:tgtEl>
                                      </p:cBhvr>
                                    </p:animEffect>
                                    <p:anim calcmode="lin" valueType="num">
                                      <p:cBhvr>
                                        <p:cTn id="13" dur="1000" fill="hold"/>
                                        <p:tgtEl>
                                          <p:spTgt spid="28675"/>
                                        </p:tgtEl>
                                        <p:attrNameLst>
                                          <p:attrName>ppt_x</p:attrName>
                                        </p:attrNameLst>
                                      </p:cBhvr>
                                      <p:tavLst>
                                        <p:tav tm="0">
                                          <p:val>
                                            <p:strVal val="#ppt_x"/>
                                          </p:val>
                                        </p:tav>
                                        <p:tav tm="100000">
                                          <p:val>
                                            <p:strVal val="#ppt_x"/>
                                          </p:val>
                                        </p:tav>
                                      </p:tavLst>
                                    </p:anim>
                                    <p:anim calcmode="lin" valueType="num">
                                      <p:cBhvr>
                                        <p:cTn id="14" dur="1000" fill="hold"/>
                                        <p:tgtEl>
                                          <p:spTgt spid="2867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8">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r" rtl="1"/>
            <a:r>
              <a:rPr lang="he-IL" dirty="0"/>
              <a:t>כתבו שאילתה שמחזירה את שמות הספקים שסיפקו רכיבים בצבע אדום.</a:t>
            </a:r>
          </a:p>
          <a:p>
            <a:pPr algn="r" rtl="1"/>
            <a:r>
              <a:rPr lang="he-IL" dirty="0"/>
              <a:t>איפה נמצא המידע?</a:t>
            </a:r>
          </a:p>
          <a:p>
            <a:pPr algn="r" rtl="1"/>
            <a:r>
              <a:rPr lang="he-IL" dirty="0"/>
              <a:t>"שמות הספקים" – בטבלת </a:t>
            </a:r>
            <a:r>
              <a:rPr lang="en-US" dirty="0"/>
              <a:t>Supplier</a:t>
            </a:r>
            <a:r>
              <a:rPr lang="he-IL" dirty="0"/>
              <a:t>.</a:t>
            </a:r>
          </a:p>
          <a:p>
            <a:pPr algn="r" rtl="1"/>
            <a:r>
              <a:rPr lang="he-IL" dirty="0"/>
              <a:t>"רכיבים בצבע אדום" – בטבלת </a:t>
            </a:r>
            <a:r>
              <a:rPr lang="en-US" dirty="0"/>
              <a:t>Product</a:t>
            </a:r>
            <a:r>
              <a:rPr lang="he-IL" dirty="0"/>
              <a:t>.</a:t>
            </a:r>
          </a:p>
          <a:p>
            <a:pPr algn="r" rtl="1"/>
            <a:r>
              <a:rPr lang="he-IL" dirty="0"/>
              <a:t>"ספקים שסיפקו" – בטבלת </a:t>
            </a:r>
            <a:r>
              <a:rPr lang="en-US" dirty="0"/>
              <a:t>Delivery</a:t>
            </a:r>
            <a:r>
              <a:rPr lang="he-IL" dirty="0"/>
              <a:t>.</a:t>
            </a:r>
          </a:p>
          <a:p>
            <a:pPr algn="r" rtl="1"/>
            <a:r>
              <a:rPr lang="he-IL" dirty="0"/>
              <a:t>לכן נצטרך לעשות צירוף טבעי עם שלוש הטבלאות.</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graphicFrame>
        <p:nvGraphicFramePr>
          <p:cNvPr id="3" name="Object 2"/>
          <p:cNvGraphicFramePr>
            <a:graphicFrameLocks noChangeAspect="1"/>
          </p:cNvGraphicFramePr>
          <p:nvPr/>
        </p:nvGraphicFramePr>
        <p:xfrm>
          <a:off x="1600200" y="609600"/>
          <a:ext cx="5797550" cy="558800"/>
        </p:xfrm>
        <a:graphic>
          <a:graphicData uri="http://schemas.openxmlformats.org/presentationml/2006/ole">
            <mc:AlternateContent xmlns:mc="http://schemas.openxmlformats.org/markup-compatibility/2006">
              <mc:Choice xmlns:v="urn:schemas-microsoft-com:vml" Requires="v">
                <p:oleObj spid="_x0000_s29713" name="Equation" r:id="rId3" imgW="2108160" imgH="203040" progId="Equation.3">
                  <p:embed/>
                </p:oleObj>
              </mc:Choice>
              <mc:Fallback>
                <p:oleObj name="Equation" r:id="rId3" imgW="210816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609600"/>
                        <a:ext cx="579755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Down Arrow 3"/>
          <p:cNvSpPr/>
          <p:nvPr/>
        </p:nvSpPr>
        <p:spPr>
          <a:xfrm>
            <a:off x="4343400" y="1447800"/>
            <a:ext cx="3810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29699" name="Object 3"/>
          <p:cNvGraphicFramePr>
            <a:graphicFrameLocks noChangeAspect="1"/>
          </p:cNvGraphicFramePr>
          <p:nvPr/>
        </p:nvGraphicFramePr>
        <p:xfrm>
          <a:off x="685800" y="2438400"/>
          <a:ext cx="7613650" cy="628650"/>
        </p:xfrm>
        <a:graphic>
          <a:graphicData uri="http://schemas.openxmlformats.org/presentationml/2006/ole">
            <mc:AlternateContent xmlns:mc="http://schemas.openxmlformats.org/markup-compatibility/2006">
              <mc:Choice xmlns:v="urn:schemas-microsoft-com:vml" Requires="v">
                <p:oleObj spid="_x0000_s29714" name="Equation" r:id="rId5" imgW="2768400" imgH="228600" progId="Equation.3">
                  <p:embed/>
                </p:oleObj>
              </mc:Choice>
              <mc:Fallback>
                <p:oleObj name="Equation" r:id="rId5" imgW="27684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2438400"/>
                        <a:ext cx="761365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Down Arrow 5"/>
          <p:cNvSpPr/>
          <p:nvPr/>
        </p:nvSpPr>
        <p:spPr>
          <a:xfrm>
            <a:off x="4343400" y="3352800"/>
            <a:ext cx="3810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7" name="Object 3"/>
          <p:cNvGraphicFramePr>
            <a:graphicFrameLocks noChangeAspect="1"/>
          </p:cNvGraphicFramePr>
          <p:nvPr/>
        </p:nvGraphicFramePr>
        <p:xfrm>
          <a:off x="22225" y="4343400"/>
          <a:ext cx="8940800" cy="628650"/>
        </p:xfrm>
        <a:graphic>
          <a:graphicData uri="http://schemas.openxmlformats.org/presentationml/2006/ole">
            <mc:AlternateContent xmlns:mc="http://schemas.openxmlformats.org/markup-compatibility/2006">
              <mc:Choice xmlns:v="urn:schemas-microsoft-com:vml" Requires="v">
                <p:oleObj spid="_x0000_s29715" name="Equation" r:id="rId7" imgW="3251160" imgH="228600" progId="Equation.3">
                  <p:embed/>
                </p:oleObj>
              </mc:Choice>
              <mc:Fallback>
                <p:oleObj name="Equation" r:id="rId7" imgW="325116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25" y="4343400"/>
                        <a:ext cx="894080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29699"/>
                                        </p:tgtEl>
                                        <p:attrNameLst>
                                          <p:attrName>style.visibility</p:attrName>
                                        </p:attrNameLst>
                                      </p:cBhvr>
                                      <p:to>
                                        <p:strVal val="visible"/>
                                      </p:to>
                                    </p:set>
                                    <p:animEffect transition="in" filter="fade">
                                      <p:cBhvr>
                                        <p:cTn id="12" dur="1000"/>
                                        <p:tgtEl>
                                          <p:spTgt spid="29699"/>
                                        </p:tgtEl>
                                      </p:cBhvr>
                                    </p:animEffect>
                                    <p:anim calcmode="lin" valueType="num">
                                      <p:cBhvr>
                                        <p:cTn id="13" dur="1000" fill="hold"/>
                                        <p:tgtEl>
                                          <p:spTgt spid="29699"/>
                                        </p:tgtEl>
                                        <p:attrNameLst>
                                          <p:attrName>ppt_x</p:attrName>
                                        </p:attrNameLst>
                                      </p:cBhvr>
                                      <p:tavLst>
                                        <p:tav tm="0">
                                          <p:val>
                                            <p:strVal val="#ppt_x"/>
                                          </p:val>
                                        </p:tav>
                                        <p:tav tm="100000">
                                          <p:val>
                                            <p:strVal val="#ppt_x"/>
                                          </p:val>
                                        </p:tav>
                                      </p:tavLst>
                                    </p:anim>
                                    <p:anim calcmode="lin" valueType="num">
                                      <p:cBhvr>
                                        <p:cTn id="14" dur="1000" fill="hold"/>
                                        <p:tgtEl>
                                          <p:spTgt spid="2969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graphicFrame>
        <p:nvGraphicFramePr>
          <p:cNvPr id="30722" name="Object 2"/>
          <p:cNvGraphicFramePr>
            <a:graphicFrameLocks noChangeAspect="1"/>
          </p:cNvGraphicFramePr>
          <p:nvPr/>
        </p:nvGraphicFramePr>
        <p:xfrm>
          <a:off x="685800" y="1447800"/>
          <a:ext cx="5797550" cy="558800"/>
        </p:xfrm>
        <a:graphic>
          <a:graphicData uri="http://schemas.openxmlformats.org/presentationml/2006/ole">
            <mc:AlternateContent xmlns:mc="http://schemas.openxmlformats.org/markup-compatibility/2006">
              <mc:Choice xmlns:v="urn:schemas-microsoft-com:vml" Requires="v">
                <p:oleObj spid="_x0000_s30738" name="Equation" r:id="rId3" imgW="2108160" imgH="203040" progId="Equation.3">
                  <p:embed/>
                </p:oleObj>
              </mc:Choice>
              <mc:Fallback>
                <p:oleObj name="Equation" r:id="rId3" imgW="210816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447800"/>
                        <a:ext cx="579755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4" name="Object 4"/>
          <p:cNvGraphicFramePr>
            <a:graphicFrameLocks noChangeAspect="1"/>
          </p:cNvGraphicFramePr>
          <p:nvPr/>
        </p:nvGraphicFramePr>
        <p:xfrm>
          <a:off x="685800" y="533400"/>
          <a:ext cx="5797550" cy="558800"/>
        </p:xfrm>
        <a:graphic>
          <a:graphicData uri="http://schemas.openxmlformats.org/presentationml/2006/ole">
            <mc:AlternateContent xmlns:mc="http://schemas.openxmlformats.org/markup-compatibility/2006">
              <mc:Choice xmlns:v="urn:schemas-microsoft-com:vml" Requires="v">
                <p:oleObj spid="_x0000_s30739" name="Equation" r:id="rId5" imgW="2108160" imgH="203040" progId="Equation.3">
                  <p:embed/>
                </p:oleObj>
              </mc:Choice>
              <mc:Fallback>
                <p:oleObj name="Equation" r:id="rId5" imgW="2108160" imgH="20304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533400"/>
                        <a:ext cx="579755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5" name="Object 5"/>
          <p:cNvGraphicFramePr>
            <a:graphicFrameLocks noChangeAspect="1"/>
          </p:cNvGraphicFramePr>
          <p:nvPr/>
        </p:nvGraphicFramePr>
        <p:xfrm>
          <a:off x="685800" y="2362200"/>
          <a:ext cx="5797550" cy="558800"/>
        </p:xfrm>
        <a:graphic>
          <a:graphicData uri="http://schemas.openxmlformats.org/presentationml/2006/ole">
            <mc:AlternateContent xmlns:mc="http://schemas.openxmlformats.org/markup-compatibility/2006">
              <mc:Choice xmlns:v="urn:schemas-microsoft-com:vml" Requires="v">
                <p:oleObj spid="_x0000_s30740" name="Equation" r:id="rId7" imgW="2108160" imgH="203040" progId="Equation.3">
                  <p:embed/>
                </p:oleObj>
              </mc:Choice>
              <mc:Fallback>
                <p:oleObj name="Equation" r:id="rId7" imgW="2108160" imgH="20304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2362200"/>
                        <a:ext cx="579755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6705600" y="685800"/>
            <a:ext cx="2209800" cy="1200329"/>
          </a:xfrm>
          <a:prstGeom prst="rect">
            <a:avLst/>
          </a:prstGeom>
          <a:noFill/>
        </p:spPr>
        <p:txBody>
          <a:bodyPr wrap="square" rtlCol="1">
            <a:spAutoFit/>
          </a:bodyPr>
          <a:lstStyle/>
          <a:p>
            <a:pPr algn="r" rtl="1"/>
            <a:r>
              <a:rPr lang="he-IL" sz="3600" dirty="0"/>
              <a:t>האם הסדר משנה?</a:t>
            </a:r>
          </a:p>
        </p:txBody>
      </p:sp>
      <p:sp>
        <p:nvSpPr>
          <p:cNvPr id="8" name="TextBox 7"/>
          <p:cNvSpPr txBox="1"/>
          <p:nvPr/>
        </p:nvSpPr>
        <p:spPr>
          <a:xfrm>
            <a:off x="533400" y="3200400"/>
            <a:ext cx="8153400" cy="1077218"/>
          </a:xfrm>
          <a:prstGeom prst="rect">
            <a:avLst/>
          </a:prstGeom>
          <a:noFill/>
        </p:spPr>
        <p:txBody>
          <a:bodyPr wrap="square" rtlCol="1">
            <a:spAutoFit/>
          </a:bodyPr>
          <a:lstStyle/>
          <a:p>
            <a:pPr algn="r" rtl="1"/>
            <a:r>
              <a:rPr lang="he-IL" sz="3200" dirty="0"/>
              <a:t>מבחינת התוצאה – לא. פעולות הצירוף והמכפלה הן פעולות קומוטטיביות (חילופיות).</a:t>
            </a:r>
          </a:p>
        </p:txBody>
      </p:sp>
      <p:sp>
        <p:nvSpPr>
          <p:cNvPr id="9" name="TextBox 8"/>
          <p:cNvSpPr txBox="1"/>
          <p:nvPr/>
        </p:nvSpPr>
        <p:spPr>
          <a:xfrm>
            <a:off x="533400" y="4572000"/>
            <a:ext cx="8153400" cy="1077218"/>
          </a:xfrm>
          <a:prstGeom prst="rect">
            <a:avLst/>
          </a:prstGeom>
          <a:noFill/>
        </p:spPr>
        <p:txBody>
          <a:bodyPr wrap="square" rtlCol="1">
            <a:spAutoFit/>
          </a:bodyPr>
          <a:lstStyle/>
          <a:p>
            <a:pPr algn="r" rtl="1"/>
            <a:r>
              <a:rPr lang="he-IL" sz="3200" dirty="0"/>
              <a:t>מבחינת יעילות עיבוד וביצוע השאילתה – יכול להיות שכן (נראה בהמשך הקורס).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dissolve">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solidFill>
                  <a:srgbClr val="002060"/>
                </a:solidFill>
              </a:rPr>
              <a:t>השמה</a:t>
            </a:r>
          </a:p>
        </p:txBody>
      </p:sp>
      <p:sp>
        <p:nvSpPr>
          <p:cNvPr id="3" name="Content Placeholder 2"/>
          <p:cNvSpPr>
            <a:spLocks noGrp="1"/>
          </p:cNvSpPr>
          <p:nvPr>
            <p:ph idx="1"/>
          </p:nvPr>
        </p:nvSpPr>
        <p:spPr>
          <a:xfrm>
            <a:off x="457200" y="1600201"/>
            <a:ext cx="8229600" cy="2895600"/>
          </a:xfrm>
        </p:spPr>
        <p:txBody>
          <a:bodyPr/>
          <a:lstStyle/>
          <a:p>
            <a:pPr algn="r" rtl="1"/>
            <a:r>
              <a:rPr lang="he-IL" dirty="0"/>
              <a:t>כשיש שאילתות מורכבות, לפעמים כדאי לחלק את העבודה לכמה תתי שאילתות. לכל תוצאה של תת שאילתה כזאת ניתן שם זמני, ונוכל להשתמש בו לשאילתות הבאות.</a:t>
            </a:r>
          </a:p>
          <a:p>
            <a:pPr algn="r" rtl="1"/>
            <a:r>
              <a:rPr lang="he-IL" dirty="0"/>
              <a:t>אופרטור ההשמה מסומן ע"י </a:t>
            </a:r>
            <a:r>
              <a:rPr lang="he-IL" dirty="0">
                <a:sym typeface="Wingdings" pitchFamily="2" charset="2"/>
              </a:rPr>
              <a:t></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graphicFrame>
        <p:nvGraphicFramePr>
          <p:cNvPr id="5" name="Object 4"/>
          <p:cNvGraphicFramePr>
            <a:graphicFrameLocks noChangeAspect="1"/>
          </p:cNvGraphicFramePr>
          <p:nvPr/>
        </p:nvGraphicFramePr>
        <p:xfrm>
          <a:off x="2743200" y="4343400"/>
          <a:ext cx="4138613" cy="838200"/>
        </p:xfrm>
        <a:graphic>
          <a:graphicData uri="http://schemas.openxmlformats.org/presentationml/2006/ole">
            <mc:AlternateContent xmlns:mc="http://schemas.openxmlformats.org/markup-compatibility/2006">
              <mc:Choice xmlns:v="urn:schemas-microsoft-com:vml" Requires="v">
                <p:oleObj spid="_x0000_s31751" name="Equation" r:id="rId3" imgW="1002960" imgH="203040" progId="Equation.3">
                  <p:embed/>
                </p:oleObj>
              </mc:Choice>
              <mc:Fallback>
                <p:oleObj name="Equation" r:id="rId3" imgW="100296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343400"/>
                        <a:ext cx="4138613"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685800" y="5181600"/>
            <a:ext cx="7848600" cy="1077218"/>
          </a:xfrm>
          <a:prstGeom prst="rect">
            <a:avLst/>
          </a:prstGeom>
          <a:noFill/>
        </p:spPr>
        <p:txBody>
          <a:bodyPr wrap="square" rtlCol="1">
            <a:spAutoFit/>
          </a:bodyPr>
          <a:lstStyle/>
          <a:p>
            <a:pPr algn="r" rtl="1"/>
            <a:r>
              <a:rPr lang="he-IL" sz="3200" dirty="0"/>
              <a:t>כאשר </a:t>
            </a:r>
            <a:r>
              <a:rPr lang="en-US" sz="3200" dirty="0"/>
              <a:t>Query</a:t>
            </a:r>
            <a:r>
              <a:rPr lang="he-IL" sz="3200" dirty="0"/>
              <a:t> היא השאילתה באלגברה, ו-</a:t>
            </a:r>
            <a:r>
              <a:rPr lang="en-US" sz="3200" dirty="0"/>
              <a:t>Name</a:t>
            </a:r>
            <a:r>
              <a:rPr lang="he-IL" sz="3200" dirty="0"/>
              <a:t> הוא השם הזמני שניתן לה.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childTnLst>
                                </p:cTn>
                              </p:par>
                              <p:par>
                                <p:cTn id="14" presetID="23" presetClass="entr" presetSubtype="16"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3810000"/>
          </a:xfrm>
        </p:spPr>
        <p:txBody>
          <a:bodyPr/>
          <a:lstStyle/>
          <a:p>
            <a:pPr algn="r" rtl="1"/>
            <a:r>
              <a:rPr lang="he-IL" dirty="0"/>
              <a:t>כתבו שאילתה שמחזירה את מספרי הספקים שלא מספקים אף מוצר.</a:t>
            </a:r>
          </a:p>
          <a:p>
            <a:pPr algn="r" rtl="1"/>
            <a:r>
              <a:rPr lang="he-IL" dirty="0"/>
              <a:t>נמצא את מספרי כל הספקים שיש בטבלת ה-</a:t>
            </a:r>
            <a:r>
              <a:rPr lang="en-US" dirty="0"/>
              <a:t>Supplier</a:t>
            </a:r>
            <a:r>
              <a:rPr lang="he-IL" dirty="0"/>
              <a:t> ונקרא לתוצאה </a:t>
            </a:r>
            <a:r>
              <a:rPr lang="en-US" dirty="0"/>
              <a:t>ALL</a:t>
            </a:r>
            <a:r>
              <a:rPr lang="he-IL" dirty="0"/>
              <a:t>.</a:t>
            </a:r>
          </a:p>
          <a:p>
            <a:pPr algn="r" rtl="1"/>
            <a:r>
              <a:rPr lang="he-IL" dirty="0"/>
              <a:t>נחסיר מ-</a:t>
            </a:r>
            <a:r>
              <a:rPr lang="en-US" dirty="0"/>
              <a:t>ALL</a:t>
            </a:r>
            <a:r>
              <a:rPr lang="he-IL" dirty="0"/>
              <a:t> את מספרי הספקים שכן מספקים מוצר כלשהו, ונישאר עם אלו שלא מספקים אף מוצר.</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graphicFrame>
        <p:nvGraphicFramePr>
          <p:cNvPr id="5" name="Object 4"/>
          <p:cNvGraphicFramePr>
            <a:graphicFrameLocks noChangeAspect="1"/>
          </p:cNvGraphicFramePr>
          <p:nvPr/>
        </p:nvGraphicFramePr>
        <p:xfrm>
          <a:off x="761999" y="4038599"/>
          <a:ext cx="3962401" cy="631179"/>
        </p:xfrm>
        <a:graphic>
          <a:graphicData uri="http://schemas.openxmlformats.org/presentationml/2006/ole">
            <mc:AlternateContent xmlns:mc="http://schemas.openxmlformats.org/markup-compatibility/2006">
              <mc:Choice xmlns:v="urn:schemas-microsoft-com:vml" Requires="v">
                <p:oleObj spid="_x0000_s32780" name="Equation" r:id="rId3" imgW="1434960" imgH="228600" progId="Equation.3">
                  <p:embed/>
                </p:oleObj>
              </mc:Choice>
              <mc:Fallback>
                <p:oleObj name="Equation" r:id="rId3" imgW="143496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999" y="4038599"/>
                        <a:ext cx="3962401" cy="6311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685800" y="4800600"/>
          <a:ext cx="4076700" cy="685800"/>
        </p:xfrm>
        <a:graphic>
          <a:graphicData uri="http://schemas.openxmlformats.org/presentationml/2006/ole">
            <mc:AlternateContent xmlns:mc="http://schemas.openxmlformats.org/markup-compatibility/2006">
              <mc:Choice xmlns:v="urn:schemas-microsoft-com:vml" Requires="v">
                <p:oleObj spid="_x0000_s32781" name="Equation" r:id="rId5" imgW="1358640" imgH="228600" progId="Equation.3">
                  <p:embed/>
                </p:oleObj>
              </mc:Choice>
              <mc:Fallback>
                <p:oleObj name="Equation" r:id="rId5" imgW="135864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4800600"/>
                        <a:ext cx="40767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solidFill>
                  <a:srgbClr val="002060"/>
                </a:solidFill>
              </a:rPr>
              <a:t>שינוי שם</a:t>
            </a:r>
          </a:p>
        </p:txBody>
      </p:sp>
      <p:sp>
        <p:nvSpPr>
          <p:cNvPr id="3" name="Content Placeholder 2"/>
          <p:cNvSpPr>
            <a:spLocks noGrp="1"/>
          </p:cNvSpPr>
          <p:nvPr>
            <p:ph idx="1"/>
          </p:nvPr>
        </p:nvSpPr>
        <p:spPr/>
        <p:txBody>
          <a:bodyPr/>
          <a:lstStyle/>
          <a:p>
            <a:pPr algn="r" rtl="1"/>
            <a:r>
              <a:rPr lang="he-IL" dirty="0"/>
              <a:t>אפשר לתת לטבלאות שמות חדשים לצורך המשך החישובים – </a:t>
            </a:r>
            <a:r>
              <a:rPr lang="en-US" dirty="0"/>
              <a:t>rename</a:t>
            </a:r>
            <a:r>
              <a:rPr lang="he-IL" dirty="0"/>
              <a:t>. האופרטור מסומן ב-</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graphicFrame>
        <p:nvGraphicFramePr>
          <p:cNvPr id="5" name="Object 4"/>
          <p:cNvGraphicFramePr>
            <a:graphicFrameLocks noChangeAspect="1"/>
          </p:cNvGraphicFramePr>
          <p:nvPr/>
        </p:nvGraphicFramePr>
        <p:xfrm>
          <a:off x="1143000" y="2133600"/>
          <a:ext cx="476250" cy="515937"/>
        </p:xfrm>
        <a:graphic>
          <a:graphicData uri="http://schemas.openxmlformats.org/presentationml/2006/ole">
            <mc:AlternateContent xmlns:mc="http://schemas.openxmlformats.org/markup-compatibility/2006">
              <mc:Choice xmlns:v="urn:schemas-microsoft-com:vml" Requires="v">
                <p:oleObj spid="_x0000_s33804" name="Equation" r:id="rId3" imgW="152280" imgH="164880" progId="Equation.3">
                  <p:embed/>
                </p:oleObj>
              </mc:Choice>
              <mc:Fallback>
                <p:oleObj name="Equation" r:id="rId3" imgW="152280" imgH="1648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133600"/>
                        <a:ext cx="476250"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3581400" y="3124200"/>
          <a:ext cx="1970617" cy="723900"/>
        </p:xfrm>
        <a:graphic>
          <a:graphicData uri="http://schemas.openxmlformats.org/presentationml/2006/ole">
            <mc:AlternateContent xmlns:mc="http://schemas.openxmlformats.org/markup-compatibility/2006">
              <mc:Choice xmlns:v="urn:schemas-microsoft-com:vml" Requires="v">
                <p:oleObj spid="_x0000_s33805" name="Equation" r:id="rId5" imgW="622080" imgH="228600" progId="Equation.3">
                  <p:embed/>
                </p:oleObj>
              </mc:Choice>
              <mc:Fallback>
                <p:oleObj name="Equation" r:id="rId5" imgW="62208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3124200"/>
                        <a:ext cx="1970617"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838200" y="4114800"/>
            <a:ext cx="7467600" cy="1077218"/>
          </a:xfrm>
          <a:prstGeom prst="rect">
            <a:avLst/>
          </a:prstGeom>
          <a:noFill/>
        </p:spPr>
        <p:txBody>
          <a:bodyPr wrap="square" rtlCol="1">
            <a:spAutoFit/>
          </a:bodyPr>
          <a:lstStyle/>
          <a:p>
            <a:pPr algn="r" rtl="1"/>
            <a:r>
              <a:rPr lang="he-IL" sz="3200" dirty="0"/>
              <a:t>כאשר </a:t>
            </a:r>
            <a:r>
              <a:rPr lang="en-US" sz="3200" dirty="0"/>
              <a:t>old</a:t>
            </a:r>
            <a:r>
              <a:rPr lang="he-IL" sz="3200" dirty="0"/>
              <a:t> הוא שם הטבלה המקורית, ו-</a:t>
            </a:r>
            <a:r>
              <a:rPr lang="en-US" sz="3200" dirty="0"/>
              <a:t>new</a:t>
            </a:r>
            <a:r>
              <a:rPr lang="he-IL" sz="3200" dirty="0"/>
              <a:t> הוא השם החדש לטבלה.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2286000"/>
          </a:xfrm>
        </p:spPr>
        <p:txBody>
          <a:bodyPr/>
          <a:lstStyle/>
          <a:p>
            <a:pPr algn="r" rtl="1"/>
            <a:r>
              <a:rPr lang="he-IL" dirty="0"/>
              <a:t>השאילתה הבאה מוצאת את כל הסטודנטים שלומדים גם לתואר ראשון וגם לתואר שני – </a:t>
            </a:r>
          </a:p>
          <a:p>
            <a:pPr algn="l">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5" name="Object 4"/>
          <p:cNvGraphicFramePr>
            <a:graphicFrameLocks noChangeAspect="1"/>
          </p:cNvGraphicFramePr>
          <p:nvPr/>
        </p:nvGraphicFramePr>
        <p:xfrm>
          <a:off x="762000" y="1752600"/>
          <a:ext cx="2114550" cy="469900"/>
        </p:xfrm>
        <a:graphic>
          <a:graphicData uri="http://schemas.openxmlformats.org/presentationml/2006/ole">
            <mc:AlternateContent xmlns:mc="http://schemas.openxmlformats.org/markup-compatibility/2006">
              <mc:Choice xmlns:v="urn:schemas-microsoft-com:vml" Requires="v">
                <p:oleObj spid="_x0000_s2060" name="Equation" r:id="rId3" imgW="799920" imgH="177480" progId="Equation.3">
                  <p:embed/>
                </p:oleObj>
              </mc:Choice>
              <mc:Fallback>
                <p:oleObj name="Equation" r:id="rId3" imgW="799920" imgH="177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752600"/>
                        <a:ext cx="211455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6512180"/>
              </p:ext>
            </p:extLst>
          </p:nvPr>
        </p:nvGraphicFramePr>
        <p:xfrm>
          <a:off x="3048000" y="3517899"/>
          <a:ext cx="1219200" cy="1483360"/>
        </p:xfrm>
        <a:graphic>
          <a:graphicData uri="http://schemas.openxmlformats.org/drawingml/2006/table">
            <a:tbl>
              <a:tblPr rtl="1" firstRow="1" bandRow="1">
                <a:tableStyleId>{5940675A-B579-460E-94D1-54222C63F5DA}</a:tableStyleId>
              </a:tblPr>
              <a:tblGrid>
                <a:gridCol w="1219200">
                  <a:extLst>
                    <a:ext uri="{9D8B030D-6E8A-4147-A177-3AD203B41FA5}">
                      <a16:colId xmlns:a16="http://schemas.microsoft.com/office/drawing/2014/main" val="20000"/>
                    </a:ext>
                  </a:extLst>
                </a:gridCol>
              </a:tblGrid>
              <a:tr h="370840">
                <a:tc>
                  <a:txBody>
                    <a:bodyPr/>
                    <a:lstStyle/>
                    <a:p>
                      <a:pPr algn="ctr" rtl="1"/>
                      <a:r>
                        <a:rPr lang="en-US" dirty="0"/>
                        <a:t>Id</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he-IL" dirty="0"/>
                        <a:t>111</a:t>
                      </a:r>
                    </a:p>
                  </a:txBody>
                  <a:tcPr/>
                </a:tc>
                <a:extLst>
                  <a:ext uri="{0D108BD9-81ED-4DB2-BD59-A6C34878D82A}">
                    <a16:rowId xmlns:a16="http://schemas.microsoft.com/office/drawing/2014/main" val="10001"/>
                  </a:ext>
                </a:extLst>
              </a:tr>
              <a:tr h="370840">
                <a:tc>
                  <a:txBody>
                    <a:bodyPr/>
                    <a:lstStyle/>
                    <a:p>
                      <a:pPr algn="ctr" rtl="1"/>
                      <a:r>
                        <a:rPr lang="he-IL" dirty="0"/>
                        <a:t>555</a:t>
                      </a:r>
                    </a:p>
                  </a:txBody>
                  <a:tcPr/>
                </a:tc>
                <a:extLst>
                  <a:ext uri="{0D108BD9-81ED-4DB2-BD59-A6C34878D82A}">
                    <a16:rowId xmlns:a16="http://schemas.microsoft.com/office/drawing/2014/main" val="10002"/>
                  </a:ext>
                </a:extLst>
              </a:tr>
              <a:tr h="370840">
                <a:tc>
                  <a:txBody>
                    <a:bodyPr/>
                    <a:lstStyle/>
                    <a:p>
                      <a:pPr algn="ctr" rtl="1"/>
                      <a:r>
                        <a:rPr lang="he-IL" dirty="0"/>
                        <a:t>222</a:t>
                      </a:r>
                    </a:p>
                  </a:txBody>
                  <a:tcPr/>
                </a:tc>
                <a:extLst>
                  <a:ext uri="{0D108BD9-81ED-4DB2-BD59-A6C34878D82A}">
                    <a16:rowId xmlns:a16="http://schemas.microsoft.com/office/drawing/2014/main" val="10003"/>
                  </a:ext>
                </a:extLst>
              </a:tr>
            </a:tbl>
          </a:graphicData>
        </a:graphic>
      </p:graphicFrame>
      <p:sp>
        <p:nvSpPr>
          <p:cNvPr id="7" name="TextBox 6"/>
          <p:cNvSpPr txBox="1"/>
          <p:nvPr/>
        </p:nvSpPr>
        <p:spPr>
          <a:xfrm>
            <a:off x="3200400" y="2908299"/>
            <a:ext cx="990600" cy="523220"/>
          </a:xfrm>
          <a:prstGeom prst="rect">
            <a:avLst/>
          </a:prstGeom>
          <a:noFill/>
        </p:spPr>
        <p:txBody>
          <a:bodyPr wrap="square" rtlCol="1">
            <a:spAutoFit/>
          </a:bodyPr>
          <a:lstStyle/>
          <a:p>
            <a:r>
              <a:rPr lang="en-US" sz="2800" dirty="0"/>
              <a:t>BAS</a:t>
            </a:r>
            <a:endParaRPr lang="he-IL" sz="2800" dirty="0"/>
          </a:p>
        </p:txBody>
      </p:sp>
      <p:graphicFrame>
        <p:nvGraphicFramePr>
          <p:cNvPr id="8" name="Table 7"/>
          <p:cNvGraphicFramePr>
            <a:graphicFrameLocks noGrp="1"/>
          </p:cNvGraphicFramePr>
          <p:nvPr>
            <p:extLst>
              <p:ext uri="{D42A27DB-BD31-4B8C-83A1-F6EECF244321}">
                <p14:modId xmlns:p14="http://schemas.microsoft.com/office/powerpoint/2010/main" val="1758249565"/>
              </p:ext>
            </p:extLst>
          </p:nvPr>
        </p:nvGraphicFramePr>
        <p:xfrm>
          <a:off x="762000" y="3517899"/>
          <a:ext cx="1219200" cy="1854200"/>
        </p:xfrm>
        <a:graphic>
          <a:graphicData uri="http://schemas.openxmlformats.org/drawingml/2006/table">
            <a:tbl>
              <a:tblPr rtl="1" firstRow="1" bandRow="1">
                <a:tableStyleId>{5940675A-B579-460E-94D1-54222C63F5DA}</a:tableStyleId>
              </a:tblPr>
              <a:tblGrid>
                <a:gridCol w="1219200">
                  <a:extLst>
                    <a:ext uri="{9D8B030D-6E8A-4147-A177-3AD203B41FA5}">
                      <a16:colId xmlns:a16="http://schemas.microsoft.com/office/drawing/2014/main" val="20000"/>
                    </a:ext>
                  </a:extLst>
                </a:gridCol>
              </a:tblGrid>
              <a:tr h="370840">
                <a:tc>
                  <a:txBody>
                    <a:bodyPr/>
                    <a:lstStyle/>
                    <a:p>
                      <a:pPr algn="ctr" rtl="1"/>
                      <a:r>
                        <a:rPr lang="en-US" dirty="0"/>
                        <a:t>Id</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he-IL" dirty="0"/>
                        <a:t>111</a:t>
                      </a:r>
                    </a:p>
                  </a:txBody>
                  <a:tcPr/>
                </a:tc>
                <a:extLst>
                  <a:ext uri="{0D108BD9-81ED-4DB2-BD59-A6C34878D82A}">
                    <a16:rowId xmlns:a16="http://schemas.microsoft.com/office/drawing/2014/main" val="10001"/>
                  </a:ext>
                </a:extLst>
              </a:tr>
              <a:tr h="370840">
                <a:tc>
                  <a:txBody>
                    <a:bodyPr/>
                    <a:lstStyle/>
                    <a:p>
                      <a:pPr algn="ctr" rtl="1"/>
                      <a:r>
                        <a:rPr lang="he-IL" dirty="0"/>
                        <a:t>777</a:t>
                      </a:r>
                    </a:p>
                  </a:txBody>
                  <a:tcPr/>
                </a:tc>
                <a:extLst>
                  <a:ext uri="{0D108BD9-81ED-4DB2-BD59-A6C34878D82A}">
                    <a16:rowId xmlns:a16="http://schemas.microsoft.com/office/drawing/2014/main" val="10002"/>
                  </a:ext>
                </a:extLst>
              </a:tr>
              <a:tr h="370840">
                <a:tc>
                  <a:txBody>
                    <a:bodyPr/>
                    <a:lstStyle/>
                    <a:p>
                      <a:pPr algn="ctr" rtl="1"/>
                      <a:r>
                        <a:rPr lang="he-IL" dirty="0"/>
                        <a:t>222</a:t>
                      </a:r>
                    </a:p>
                  </a:txBody>
                  <a:tcPr/>
                </a:tc>
                <a:extLst>
                  <a:ext uri="{0D108BD9-81ED-4DB2-BD59-A6C34878D82A}">
                    <a16:rowId xmlns:a16="http://schemas.microsoft.com/office/drawing/2014/main" val="10003"/>
                  </a:ext>
                </a:extLst>
              </a:tr>
              <a:tr h="370840">
                <a:tc>
                  <a:txBody>
                    <a:bodyPr/>
                    <a:lstStyle/>
                    <a:p>
                      <a:pPr algn="ctr" rtl="1"/>
                      <a:r>
                        <a:rPr lang="he-IL" dirty="0"/>
                        <a:t>333</a:t>
                      </a:r>
                    </a:p>
                  </a:txBody>
                  <a:tcPr/>
                </a:tc>
                <a:extLst>
                  <a:ext uri="{0D108BD9-81ED-4DB2-BD59-A6C34878D82A}">
                    <a16:rowId xmlns:a16="http://schemas.microsoft.com/office/drawing/2014/main" val="10004"/>
                  </a:ext>
                </a:extLst>
              </a:tr>
            </a:tbl>
          </a:graphicData>
        </a:graphic>
      </p:graphicFrame>
      <p:sp>
        <p:nvSpPr>
          <p:cNvPr id="9" name="TextBox 8"/>
          <p:cNvSpPr txBox="1"/>
          <p:nvPr/>
        </p:nvSpPr>
        <p:spPr>
          <a:xfrm>
            <a:off x="914400" y="2908299"/>
            <a:ext cx="990600" cy="523220"/>
          </a:xfrm>
          <a:prstGeom prst="rect">
            <a:avLst/>
          </a:prstGeom>
          <a:noFill/>
        </p:spPr>
        <p:txBody>
          <a:bodyPr wrap="square" rtlCol="1">
            <a:spAutoFit/>
          </a:bodyPr>
          <a:lstStyle/>
          <a:p>
            <a:r>
              <a:rPr lang="en-US" sz="2800" dirty="0"/>
              <a:t>MAS</a:t>
            </a:r>
            <a:endParaRPr lang="he-IL" sz="2800" dirty="0"/>
          </a:p>
        </p:txBody>
      </p:sp>
      <p:graphicFrame>
        <p:nvGraphicFramePr>
          <p:cNvPr id="10" name="Object 9"/>
          <p:cNvGraphicFramePr>
            <a:graphicFrameLocks noChangeAspect="1"/>
          </p:cNvGraphicFramePr>
          <p:nvPr>
            <p:extLst>
              <p:ext uri="{D42A27DB-BD31-4B8C-83A1-F6EECF244321}">
                <p14:modId xmlns:p14="http://schemas.microsoft.com/office/powerpoint/2010/main" val="1206217558"/>
              </p:ext>
            </p:extLst>
          </p:nvPr>
        </p:nvGraphicFramePr>
        <p:xfrm flipV="1">
          <a:off x="2101850" y="3695699"/>
          <a:ext cx="844550" cy="649288"/>
        </p:xfrm>
        <a:graphic>
          <a:graphicData uri="http://schemas.openxmlformats.org/presentationml/2006/ole">
            <mc:AlternateContent xmlns:mc="http://schemas.openxmlformats.org/markup-compatibility/2006">
              <mc:Choice xmlns:v="urn:schemas-microsoft-com:vml" Requires="v">
                <p:oleObj spid="_x0000_s2061" name="Equation" r:id="rId5" imgW="164880" imgH="126720" progId="Equation.3">
                  <p:embed/>
                </p:oleObj>
              </mc:Choice>
              <mc:Fallback>
                <p:oleObj name="Equation" r:id="rId5" imgW="164880" imgH="126720" progId="Equation.3">
                  <p:embed/>
                  <p:pic>
                    <p:nvPicPr>
                      <p:cNvPr id="0" name="Picture 3"/>
                      <p:cNvPicPr>
                        <a:picLocks noChangeAspect="1" noChangeArrowheads="1"/>
                      </p:cNvPicPr>
                      <p:nvPr/>
                    </p:nvPicPr>
                    <p:blipFill>
                      <a:blip r:embed="rId6"/>
                      <a:srcRect/>
                      <a:stretch>
                        <a:fillRect/>
                      </a:stretch>
                    </p:blipFill>
                    <p:spPr bwMode="auto">
                      <a:xfrm flipV="1">
                        <a:off x="2101850" y="3695699"/>
                        <a:ext cx="844550"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ight Arrow 10"/>
          <p:cNvSpPr/>
          <p:nvPr/>
        </p:nvSpPr>
        <p:spPr>
          <a:xfrm rot="10800000" flipH="1">
            <a:off x="4952431" y="4107179"/>
            <a:ext cx="1143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1" eaLnBrk="1" latinLnBrk="0" hangingPunct="1"/>
            <a:endParaRPr lang="he-IL"/>
          </a:p>
        </p:txBody>
      </p:sp>
      <p:graphicFrame>
        <p:nvGraphicFramePr>
          <p:cNvPr id="12" name="Table 11"/>
          <p:cNvGraphicFramePr>
            <a:graphicFrameLocks noGrp="1"/>
          </p:cNvGraphicFramePr>
          <p:nvPr>
            <p:extLst>
              <p:ext uri="{D42A27DB-BD31-4B8C-83A1-F6EECF244321}">
                <p14:modId xmlns:p14="http://schemas.microsoft.com/office/powerpoint/2010/main" val="1049625022"/>
              </p:ext>
            </p:extLst>
          </p:nvPr>
        </p:nvGraphicFramePr>
        <p:xfrm>
          <a:off x="6705600" y="3695699"/>
          <a:ext cx="1219200" cy="1112520"/>
        </p:xfrm>
        <a:graphic>
          <a:graphicData uri="http://schemas.openxmlformats.org/drawingml/2006/table">
            <a:tbl>
              <a:tblPr rtl="1" firstRow="1" bandRow="1">
                <a:tableStyleId>{5940675A-B579-460E-94D1-54222C63F5DA}</a:tableStyleId>
              </a:tblPr>
              <a:tblGrid>
                <a:gridCol w="1219200">
                  <a:extLst>
                    <a:ext uri="{9D8B030D-6E8A-4147-A177-3AD203B41FA5}">
                      <a16:colId xmlns:a16="http://schemas.microsoft.com/office/drawing/2014/main" val="20000"/>
                    </a:ext>
                  </a:extLst>
                </a:gridCol>
              </a:tblGrid>
              <a:tr h="370840">
                <a:tc>
                  <a:txBody>
                    <a:bodyPr/>
                    <a:lstStyle/>
                    <a:p>
                      <a:pPr algn="ctr" rtl="1"/>
                      <a:r>
                        <a:rPr lang="en-US" dirty="0"/>
                        <a:t>Id</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he-IL" dirty="0"/>
                        <a:t>111</a:t>
                      </a:r>
                    </a:p>
                  </a:txBody>
                  <a:tcPr/>
                </a:tc>
                <a:extLst>
                  <a:ext uri="{0D108BD9-81ED-4DB2-BD59-A6C34878D82A}">
                    <a16:rowId xmlns:a16="http://schemas.microsoft.com/office/drawing/2014/main" val="10001"/>
                  </a:ext>
                </a:extLst>
              </a:tr>
              <a:tr h="370840">
                <a:tc>
                  <a:txBody>
                    <a:bodyPr/>
                    <a:lstStyle/>
                    <a:p>
                      <a:pPr algn="ctr" rtl="1"/>
                      <a:r>
                        <a:rPr lang="he-IL" dirty="0"/>
                        <a:t>222</a:t>
                      </a:r>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par>
                                <p:cTn id="27" presetID="18" presetClass="entr" presetSubtype="12"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strips(downLeft)">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r" rtl="1"/>
            <a:r>
              <a:rPr lang="he-IL" dirty="0"/>
              <a:t>כתבו שאילתה שמוצאת את שמות הספקים מר"ג שסיפקו </a:t>
            </a:r>
            <a:r>
              <a:rPr lang="he-IL" b="1" dirty="0"/>
              <a:t>לפחות</a:t>
            </a:r>
            <a:r>
              <a:rPr lang="he-IL" dirty="0"/>
              <a:t> שני מוצרים שונים בצבע ירוק.</a:t>
            </a:r>
          </a:p>
          <a:p>
            <a:pPr algn="r" rtl="1"/>
            <a:r>
              <a:rPr lang="he-IL" dirty="0"/>
              <a:t>כיוון שאנחנו צריכים את שמות הספקים ואת העיר, וגם את צבע הרכיב, נצטרך לבצע צירוף טבעי עם שלוש הטבלאות. מהתוצאה ניקח את עמודת השם, וכן את עמודות מספר הספק ומספר המוצר.</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graphicFrame>
        <p:nvGraphicFramePr>
          <p:cNvPr id="5" name="Object 4"/>
          <p:cNvGraphicFramePr>
            <a:graphicFrameLocks noChangeAspect="1"/>
          </p:cNvGraphicFramePr>
          <p:nvPr/>
        </p:nvGraphicFramePr>
        <p:xfrm>
          <a:off x="0" y="3733800"/>
          <a:ext cx="9161713" cy="501650"/>
        </p:xfrm>
        <a:graphic>
          <a:graphicData uri="http://schemas.openxmlformats.org/presentationml/2006/ole">
            <mc:AlternateContent xmlns:mc="http://schemas.openxmlformats.org/markup-compatibility/2006">
              <mc:Choice xmlns:v="urn:schemas-microsoft-com:vml" Requires="v">
                <p:oleObj spid="_x0000_s34823" name="Equation" r:id="rId3" imgW="4406760" imgH="241200" progId="Equation.3">
                  <p:embed/>
                </p:oleObj>
              </mc:Choice>
              <mc:Fallback>
                <p:oleObj name="Equation" r:id="rId3" imgW="440676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733800"/>
                        <a:ext cx="9161713"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3733800" y="4343400"/>
            <a:ext cx="4267200" cy="646331"/>
          </a:xfrm>
          <a:prstGeom prst="rect">
            <a:avLst/>
          </a:prstGeom>
          <a:noFill/>
        </p:spPr>
        <p:txBody>
          <a:bodyPr wrap="square" rtlCol="1">
            <a:spAutoFit/>
          </a:bodyPr>
          <a:lstStyle/>
          <a:p>
            <a:pPr algn="r" rtl="1"/>
            <a:r>
              <a:rPr lang="he-IL" sz="3600" dirty="0"/>
              <a:t>איך נראית הטבלה </a:t>
            </a:r>
            <a:r>
              <a:rPr lang="en-US" sz="3600" dirty="0"/>
              <a:t>T</a:t>
            </a:r>
            <a:r>
              <a:rPr lang="he-IL" sz="3600" dirty="0"/>
              <a:t> ?</a:t>
            </a:r>
          </a:p>
        </p:txBody>
      </p:sp>
      <p:sp>
        <p:nvSpPr>
          <p:cNvPr id="7" name="TextBox 6"/>
          <p:cNvSpPr txBox="1"/>
          <p:nvPr/>
        </p:nvSpPr>
        <p:spPr>
          <a:xfrm>
            <a:off x="533400" y="5029200"/>
            <a:ext cx="7467600" cy="1200329"/>
          </a:xfrm>
          <a:prstGeom prst="rect">
            <a:avLst/>
          </a:prstGeom>
          <a:noFill/>
        </p:spPr>
        <p:txBody>
          <a:bodyPr wrap="square" rtlCol="1">
            <a:spAutoFit/>
          </a:bodyPr>
          <a:lstStyle/>
          <a:p>
            <a:pPr algn="r" rtl="1"/>
            <a:r>
              <a:rPr lang="he-IL" sz="3600" dirty="0"/>
              <a:t>הטבלה מכילה לכל ספק את שמו, מספרו, ומספר מוצר שהוא סיפק.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dissolv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dissolv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41</a:t>
            </a:fld>
            <a:endParaRPr lang="en-US"/>
          </a:p>
        </p:txBody>
      </p:sp>
      <p:graphicFrame>
        <p:nvGraphicFramePr>
          <p:cNvPr id="3" name="Table 2"/>
          <p:cNvGraphicFramePr>
            <a:graphicFrameLocks noGrp="1"/>
          </p:cNvGraphicFramePr>
          <p:nvPr/>
        </p:nvGraphicFramePr>
        <p:xfrm>
          <a:off x="2514600" y="1143000"/>
          <a:ext cx="3505200" cy="1463040"/>
        </p:xfrm>
        <a:graphic>
          <a:graphicData uri="http://schemas.openxmlformats.org/drawingml/2006/table">
            <a:tbl>
              <a:tblPr rtl="1" firstRow="1" bandRow="1">
                <a:tableStyleId>{5940675A-B579-460E-94D1-54222C63F5DA}</a:tableStyleId>
              </a:tblPr>
              <a:tblGrid>
                <a:gridCol w="1168400">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tblGrid>
              <a:tr h="260350">
                <a:tc>
                  <a:txBody>
                    <a:bodyPr/>
                    <a:lstStyle/>
                    <a:p>
                      <a:pPr algn="ctr" rtl="1"/>
                      <a:r>
                        <a:rPr lang="en-US" dirty="0" err="1"/>
                        <a:t>Pid</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tc>
                  <a:txBody>
                    <a:bodyPr/>
                    <a:lstStyle/>
                    <a:p>
                      <a:pPr algn="ctr" rtl="1"/>
                      <a:r>
                        <a:rPr lang="en-US" dirty="0" err="1"/>
                        <a:t>Sname</a:t>
                      </a:r>
                      <a:endParaRPr lang="he-IL" dirty="0"/>
                    </a:p>
                  </a:txBody>
                  <a:tcPr>
                    <a:solidFill>
                      <a:schemeClr val="bg1">
                        <a:lumMod val="85000"/>
                      </a:schemeClr>
                    </a:solidFill>
                  </a:tcPr>
                </a:tc>
                <a:extLst>
                  <a:ext uri="{0D108BD9-81ED-4DB2-BD59-A6C34878D82A}">
                    <a16:rowId xmlns:a16="http://schemas.microsoft.com/office/drawing/2014/main" val="10000"/>
                  </a:ext>
                </a:extLst>
              </a:tr>
              <a:tr h="260350">
                <a:tc>
                  <a:txBody>
                    <a:bodyPr/>
                    <a:lstStyle/>
                    <a:p>
                      <a:pPr algn="ctr" rtl="1"/>
                      <a:r>
                        <a:rPr lang="en-US" dirty="0"/>
                        <a:t>5</a:t>
                      </a:r>
                      <a:endParaRPr lang="he-IL" dirty="0"/>
                    </a:p>
                  </a:txBody>
                  <a:tcPr/>
                </a:tc>
                <a:tc>
                  <a:txBody>
                    <a:bodyPr/>
                    <a:lstStyle/>
                    <a:p>
                      <a:pPr algn="ctr" rtl="1"/>
                      <a:r>
                        <a:rPr lang="en-US" dirty="0"/>
                        <a:t>111</a:t>
                      </a:r>
                      <a:endParaRPr lang="he-IL" dirty="0"/>
                    </a:p>
                  </a:txBody>
                  <a:tcPr/>
                </a:tc>
                <a:tc>
                  <a:txBody>
                    <a:bodyPr/>
                    <a:lstStyle/>
                    <a:p>
                      <a:pPr algn="ctr" rtl="1"/>
                      <a:r>
                        <a:rPr lang="en-US" dirty="0"/>
                        <a:t>David</a:t>
                      </a:r>
                      <a:endParaRPr lang="he-IL" dirty="0"/>
                    </a:p>
                  </a:txBody>
                  <a:tcPr/>
                </a:tc>
                <a:extLst>
                  <a:ext uri="{0D108BD9-81ED-4DB2-BD59-A6C34878D82A}">
                    <a16:rowId xmlns:a16="http://schemas.microsoft.com/office/drawing/2014/main" val="10001"/>
                  </a:ext>
                </a:extLst>
              </a:tr>
              <a:tr h="260350">
                <a:tc>
                  <a:txBody>
                    <a:bodyPr/>
                    <a:lstStyle/>
                    <a:p>
                      <a:pPr algn="ctr" rtl="1"/>
                      <a:r>
                        <a:rPr lang="en-US" dirty="0"/>
                        <a:t>6</a:t>
                      </a:r>
                      <a:endParaRPr lang="he-IL" dirty="0"/>
                    </a:p>
                  </a:txBody>
                  <a:tcPr/>
                </a:tc>
                <a:tc>
                  <a:txBody>
                    <a:bodyPr/>
                    <a:lstStyle/>
                    <a:p>
                      <a:pPr algn="ctr" rtl="1"/>
                      <a:r>
                        <a:rPr lang="en-US" dirty="0"/>
                        <a:t>222</a:t>
                      </a:r>
                      <a:endParaRPr lang="he-IL" dirty="0"/>
                    </a:p>
                  </a:txBody>
                  <a:tcPr/>
                </a:tc>
                <a:tc>
                  <a:txBody>
                    <a:bodyPr/>
                    <a:lstStyle/>
                    <a:p>
                      <a:pPr algn="ctr" rtl="1"/>
                      <a:r>
                        <a:rPr lang="en-US" dirty="0" err="1"/>
                        <a:t>Yossi</a:t>
                      </a:r>
                      <a:endParaRPr lang="he-IL" dirty="0"/>
                    </a:p>
                  </a:txBody>
                  <a:tcPr/>
                </a:tc>
                <a:extLst>
                  <a:ext uri="{0D108BD9-81ED-4DB2-BD59-A6C34878D82A}">
                    <a16:rowId xmlns:a16="http://schemas.microsoft.com/office/drawing/2014/main" val="10002"/>
                  </a:ext>
                </a:extLst>
              </a:tr>
              <a:tr h="260350">
                <a:tc>
                  <a:txBody>
                    <a:bodyPr/>
                    <a:lstStyle/>
                    <a:p>
                      <a:pPr algn="ctr" rtl="1"/>
                      <a:r>
                        <a:rPr lang="en-US" dirty="0"/>
                        <a:t>4</a:t>
                      </a:r>
                      <a:endParaRPr lang="he-IL" dirty="0"/>
                    </a:p>
                  </a:txBody>
                  <a:tcPr/>
                </a:tc>
                <a:tc>
                  <a:txBody>
                    <a:bodyPr/>
                    <a:lstStyle/>
                    <a:p>
                      <a:pPr algn="ctr" rtl="1"/>
                      <a:r>
                        <a:rPr lang="en-US" dirty="0"/>
                        <a:t>111</a:t>
                      </a:r>
                      <a:endParaRPr lang="he-IL" dirty="0"/>
                    </a:p>
                  </a:txBody>
                  <a:tcPr/>
                </a:tc>
                <a:tc>
                  <a:txBody>
                    <a:bodyPr/>
                    <a:lstStyle/>
                    <a:p>
                      <a:pPr algn="ctr" rtl="1"/>
                      <a:r>
                        <a:rPr lang="en-US" dirty="0"/>
                        <a:t>David</a:t>
                      </a:r>
                      <a:endParaRPr lang="he-IL" dirty="0"/>
                    </a:p>
                  </a:txBody>
                  <a:tcPr/>
                </a:tc>
                <a:extLst>
                  <a:ext uri="{0D108BD9-81ED-4DB2-BD59-A6C34878D82A}">
                    <a16:rowId xmlns:a16="http://schemas.microsoft.com/office/drawing/2014/main" val="10003"/>
                  </a:ext>
                </a:extLst>
              </a:tr>
            </a:tbl>
          </a:graphicData>
        </a:graphic>
      </p:graphicFrame>
      <p:sp>
        <p:nvSpPr>
          <p:cNvPr id="4" name="TextBox 3"/>
          <p:cNvSpPr txBox="1"/>
          <p:nvPr/>
        </p:nvSpPr>
        <p:spPr>
          <a:xfrm>
            <a:off x="1143000" y="3048000"/>
            <a:ext cx="7010400" cy="954107"/>
          </a:xfrm>
          <a:prstGeom prst="rect">
            <a:avLst/>
          </a:prstGeom>
          <a:noFill/>
        </p:spPr>
        <p:txBody>
          <a:bodyPr wrap="square" rtlCol="1">
            <a:spAutoFit/>
          </a:bodyPr>
          <a:lstStyle/>
          <a:p>
            <a:pPr algn="r" rtl="1"/>
            <a:r>
              <a:rPr lang="he-IL" sz="2800" dirty="0"/>
              <a:t>אפשר לראות שהספק "דוד" סיפק שני מוצרים. נכפיל את הטבלה בעצמה במכפלה קרטזית.</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42</a:t>
            </a:fld>
            <a:endParaRPr lang="en-US"/>
          </a:p>
        </p:txBody>
      </p:sp>
      <p:graphicFrame>
        <p:nvGraphicFramePr>
          <p:cNvPr id="3" name="Table 2"/>
          <p:cNvGraphicFramePr>
            <a:graphicFrameLocks noGrp="1"/>
          </p:cNvGraphicFramePr>
          <p:nvPr/>
        </p:nvGraphicFramePr>
        <p:xfrm>
          <a:off x="5334000" y="381000"/>
          <a:ext cx="3505200" cy="1463040"/>
        </p:xfrm>
        <a:graphic>
          <a:graphicData uri="http://schemas.openxmlformats.org/drawingml/2006/table">
            <a:tbl>
              <a:tblPr rtl="1" firstRow="1" bandRow="1">
                <a:tableStyleId>{5940675A-B579-460E-94D1-54222C63F5DA}</a:tableStyleId>
              </a:tblPr>
              <a:tblGrid>
                <a:gridCol w="1168400">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tblGrid>
              <a:tr h="260350">
                <a:tc>
                  <a:txBody>
                    <a:bodyPr/>
                    <a:lstStyle/>
                    <a:p>
                      <a:pPr algn="ctr" rtl="1"/>
                      <a:r>
                        <a:rPr lang="en-US" dirty="0" err="1"/>
                        <a:t>Pid</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tc>
                  <a:txBody>
                    <a:bodyPr/>
                    <a:lstStyle/>
                    <a:p>
                      <a:pPr algn="ctr" rtl="1"/>
                      <a:r>
                        <a:rPr lang="en-US" dirty="0" err="1"/>
                        <a:t>Sname</a:t>
                      </a:r>
                      <a:endParaRPr lang="he-IL" dirty="0"/>
                    </a:p>
                  </a:txBody>
                  <a:tcPr>
                    <a:solidFill>
                      <a:schemeClr val="bg1">
                        <a:lumMod val="85000"/>
                      </a:schemeClr>
                    </a:solidFill>
                  </a:tcPr>
                </a:tc>
                <a:extLst>
                  <a:ext uri="{0D108BD9-81ED-4DB2-BD59-A6C34878D82A}">
                    <a16:rowId xmlns:a16="http://schemas.microsoft.com/office/drawing/2014/main" val="10000"/>
                  </a:ext>
                </a:extLst>
              </a:tr>
              <a:tr h="260350">
                <a:tc>
                  <a:txBody>
                    <a:bodyPr/>
                    <a:lstStyle/>
                    <a:p>
                      <a:pPr algn="ctr" rtl="1"/>
                      <a:r>
                        <a:rPr lang="en-US" dirty="0"/>
                        <a:t>5</a:t>
                      </a:r>
                      <a:endParaRPr lang="he-IL" dirty="0"/>
                    </a:p>
                  </a:txBody>
                  <a:tcPr/>
                </a:tc>
                <a:tc>
                  <a:txBody>
                    <a:bodyPr/>
                    <a:lstStyle/>
                    <a:p>
                      <a:pPr algn="ctr" rtl="1"/>
                      <a:r>
                        <a:rPr lang="en-US" dirty="0"/>
                        <a:t>111</a:t>
                      </a:r>
                      <a:endParaRPr lang="he-IL" dirty="0"/>
                    </a:p>
                  </a:txBody>
                  <a:tcPr/>
                </a:tc>
                <a:tc>
                  <a:txBody>
                    <a:bodyPr/>
                    <a:lstStyle/>
                    <a:p>
                      <a:pPr algn="ctr" rtl="1"/>
                      <a:r>
                        <a:rPr lang="en-US" dirty="0"/>
                        <a:t>David</a:t>
                      </a:r>
                      <a:endParaRPr lang="he-IL" dirty="0"/>
                    </a:p>
                  </a:txBody>
                  <a:tcPr/>
                </a:tc>
                <a:extLst>
                  <a:ext uri="{0D108BD9-81ED-4DB2-BD59-A6C34878D82A}">
                    <a16:rowId xmlns:a16="http://schemas.microsoft.com/office/drawing/2014/main" val="10001"/>
                  </a:ext>
                </a:extLst>
              </a:tr>
              <a:tr h="260350">
                <a:tc>
                  <a:txBody>
                    <a:bodyPr/>
                    <a:lstStyle/>
                    <a:p>
                      <a:pPr algn="ctr" rtl="1"/>
                      <a:r>
                        <a:rPr lang="en-US" dirty="0"/>
                        <a:t>6</a:t>
                      </a:r>
                      <a:endParaRPr lang="he-IL" dirty="0"/>
                    </a:p>
                  </a:txBody>
                  <a:tcPr/>
                </a:tc>
                <a:tc>
                  <a:txBody>
                    <a:bodyPr/>
                    <a:lstStyle/>
                    <a:p>
                      <a:pPr algn="ctr" rtl="1"/>
                      <a:r>
                        <a:rPr lang="en-US" dirty="0"/>
                        <a:t>222</a:t>
                      </a:r>
                      <a:endParaRPr lang="he-IL" dirty="0"/>
                    </a:p>
                  </a:txBody>
                  <a:tcPr/>
                </a:tc>
                <a:tc>
                  <a:txBody>
                    <a:bodyPr/>
                    <a:lstStyle/>
                    <a:p>
                      <a:pPr algn="ctr" rtl="1"/>
                      <a:r>
                        <a:rPr lang="en-US" dirty="0" err="1"/>
                        <a:t>Yossi</a:t>
                      </a:r>
                      <a:endParaRPr lang="he-IL" dirty="0"/>
                    </a:p>
                  </a:txBody>
                  <a:tcPr/>
                </a:tc>
                <a:extLst>
                  <a:ext uri="{0D108BD9-81ED-4DB2-BD59-A6C34878D82A}">
                    <a16:rowId xmlns:a16="http://schemas.microsoft.com/office/drawing/2014/main" val="10002"/>
                  </a:ext>
                </a:extLst>
              </a:tr>
              <a:tr h="260350">
                <a:tc>
                  <a:txBody>
                    <a:bodyPr/>
                    <a:lstStyle/>
                    <a:p>
                      <a:pPr algn="ctr" rtl="1"/>
                      <a:r>
                        <a:rPr lang="en-US" dirty="0"/>
                        <a:t>4</a:t>
                      </a:r>
                      <a:endParaRPr lang="he-IL" dirty="0"/>
                    </a:p>
                  </a:txBody>
                  <a:tcPr/>
                </a:tc>
                <a:tc>
                  <a:txBody>
                    <a:bodyPr/>
                    <a:lstStyle/>
                    <a:p>
                      <a:pPr algn="ctr" rtl="1"/>
                      <a:r>
                        <a:rPr lang="en-US" dirty="0"/>
                        <a:t>111</a:t>
                      </a:r>
                      <a:endParaRPr lang="he-IL" dirty="0"/>
                    </a:p>
                  </a:txBody>
                  <a:tcPr/>
                </a:tc>
                <a:tc>
                  <a:txBody>
                    <a:bodyPr/>
                    <a:lstStyle/>
                    <a:p>
                      <a:pPr algn="ctr" rtl="1"/>
                      <a:r>
                        <a:rPr lang="en-US" dirty="0"/>
                        <a:t>David</a:t>
                      </a:r>
                      <a:endParaRPr lang="he-IL" dirty="0"/>
                    </a:p>
                  </a:txBody>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609600" y="381000"/>
          <a:ext cx="3505200" cy="1463040"/>
        </p:xfrm>
        <a:graphic>
          <a:graphicData uri="http://schemas.openxmlformats.org/drawingml/2006/table">
            <a:tbl>
              <a:tblPr rtl="1" firstRow="1" bandRow="1">
                <a:tableStyleId>{5940675A-B579-460E-94D1-54222C63F5DA}</a:tableStyleId>
              </a:tblPr>
              <a:tblGrid>
                <a:gridCol w="1168400">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tblGrid>
              <a:tr h="260350">
                <a:tc>
                  <a:txBody>
                    <a:bodyPr/>
                    <a:lstStyle/>
                    <a:p>
                      <a:pPr algn="ctr" rtl="1"/>
                      <a:r>
                        <a:rPr lang="en-US" dirty="0" err="1"/>
                        <a:t>Pid</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tc>
                  <a:txBody>
                    <a:bodyPr/>
                    <a:lstStyle/>
                    <a:p>
                      <a:pPr algn="ctr" rtl="1"/>
                      <a:r>
                        <a:rPr lang="en-US" dirty="0" err="1"/>
                        <a:t>Sname</a:t>
                      </a:r>
                      <a:endParaRPr lang="he-IL" dirty="0"/>
                    </a:p>
                  </a:txBody>
                  <a:tcPr>
                    <a:solidFill>
                      <a:schemeClr val="bg1">
                        <a:lumMod val="85000"/>
                      </a:schemeClr>
                    </a:solidFill>
                  </a:tcPr>
                </a:tc>
                <a:extLst>
                  <a:ext uri="{0D108BD9-81ED-4DB2-BD59-A6C34878D82A}">
                    <a16:rowId xmlns:a16="http://schemas.microsoft.com/office/drawing/2014/main" val="10000"/>
                  </a:ext>
                </a:extLst>
              </a:tr>
              <a:tr h="260350">
                <a:tc>
                  <a:txBody>
                    <a:bodyPr/>
                    <a:lstStyle/>
                    <a:p>
                      <a:pPr algn="ctr" rtl="1"/>
                      <a:r>
                        <a:rPr lang="en-US" dirty="0"/>
                        <a:t>5</a:t>
                      </a:r>
                      <a:endParaRPr lang="he-IL" dirty="0"/>
                    </a:p>
                  </a:txBody>
                  <a:tcPr/>
                </a:tc>
                <a:tc>
                  <a:txBody>
                    <a:bodyPr/>
                    <a:lstStyle/>
                    <a:p>
                      <a:pPr algn="ctr" rtl="1"/>
                      <a:r>
                        <a:rPr lang="en-US" dirty="0"/>
                        <a:t>111</a:t>
                      </a:r>
                      <a:endParaRPr lang="he-IL" dirty="0"/>
                    </a:p>
                  </a:txBody>
                  <a:tcPr/>
                </a:tc>
                <a:tc>
                  <a:txBody>
                    <a:bodyPr/>
                    <a:lstStyle/>
                    <a:p>
                      <a:pPr algn="ctr" rtl="1"/>
                      <a:r>
                        <a:rPr lang="en-US" dirty="0"/>
                        <a:t>David</a:t>
                      </a:r>
                      <a:endParaRPr lang="he-IL" dirty="0"/>
                    </a:p>
                  </a:txBody>
                  <a:tcPr/>
                </a:tc>
                <a:extLst>
                  <a:ext uri="{0D108BD9-81ED-4DB2-BD59-A6C34878D82A}">
                    <a16:rowId xmlns:a16="http://schemas.microsoft.com/office/drawing/2014/main" val="10001"/>
                  </a:ext>
                </a:extLst>
              </a:tr>
              <a:tr h="260350">
                <a:tc>
                  <a:txBody>
                    <a:bodyPr/>
                    <a:lstStyle/>
                    <a:p>
                      <a:pPr algn="ctr" rtl="1"/>
                      <a:r>
                        <a:rPr lang="en-US" dirty="0"/>
                        <a:t>6</a:t>
                      </a:r>
                      <a:endParaRPr lang="he-IL" dirty="0"/>
                    </a:p>
                  </a:txBody>
                  <a:tcPr/>
                </a:tc>
                <a:tc>
                  <a:txBody>
                    <a:bodyPr/>
                    <a:lstStyle/>
                    <a:p>
                      <a:pPr algn="ctr" rtl="1"/>
                      <a:r>
                        <a:rPr lang="en-US" dirty="0"/>
                        <a:t>222</a:t>
                      </a:r>
                      <a:endParaRPr lang="he-IL" dirty="0"/>
                    </a:p>
                  </a:txBody>
                  <a:tcPr/>
                </a:tc>
                <a:tc>
                  <a:txBody>
                    <a:bodyPr/>
                    <a:lstStyle/>
                    <a:p>
                      <a:pPr algn="ctr" rtl="1"/>
                      <a:r>
                        <a:rPr lang="en-US" dirty="0" err="1"/>
                        <a:t>Yossi</a:t>
                      </a:r>
                      <a:endParaRPr lang="he-IL" dirty="0"/>
                    </a:p>
                  </a:txBody>
                  <a:tcPr/>
                </a:tc>
                <a:extLst>
                  <a:ext uri="{0D108BD9-81ED-4DB2-BD59-A6C34878D82A}">
                    <a16:rowId xmlns:a16="http://schemas.microsoft.com/office/drawing/2014/main" val="10002"/>
                  </a:ext>
                </a:extLst>
              </a:tr>
              <a:tr h="260350">
                <a:tc>
                  <a:txBody>
                    <a:bodyPr/>
                    <a:lstStyle/>
                    <a:p>
                      <a:pPr algn="ctr" rtl="1"/>
                      <a:r>
                        <a:rPr lang="en-US" dirty="0"/>
                        <a:t>4</a:t>
                      </a:r>
                      <a:endParaRPr lang="he-IL" dirty="0"/>
                    </a:p>
                  </a:txBody>
                  <a:tcPr/>
                </a:tc>
                <a:tc>
                  <a:txBody>
                    <a:bodyPr/>
                    <a:lstStyle/>
                    <a:p>
                      <a:pPr algn="ctr" rtl="1"/>
                      <a:r>
                        <a:rPr lang="en-US" dirty="0"/>
                        <a:t>111</a:t>
                      </a:r>
                      <a:endParaRPr lang="he-IL" dirty="0"/>
                    </a:p>
                  </a:txBody>
                  <a:tcPr/>
                </a:tc>
                <a:tc>
                  <a:txBody>
                    <a:bodyPr/>
                    <a:lstStyle/>
                    <a:p>
                      <a:pPr algn="ctr" rtl="1"/>
                      <a:r>
                        <a:rPr lang="en-US" dirty="0"/>
                        <a:t>David</a:t>
                      </a:r>
                      <a:endParaRPr lang="he-IL" dirty="0"/>
                    </a:p>
                  </a:txBody>
                  <a:tcPr/>
                </a:tc>
                <a:extLst>
                  <a:ext uri="{0D108BD9-81ED-4DB2-BD59-A6C34878D82A}">
                    <a16:rowId xmlns:a16="http://schemas.microsoft.com/office/drawing/2014/main" val="10003"/>
                  </a:ext>
                </a:extLst>
              </a:tr>
            </a:tbl>
          </a:graphicData>
        </a:graphic>
      </p:graphicFrame>
      <p:graphicFrame>
        <p:nvGraphicFramePr>
          <p:cNvPr id="35842" name="Object 2"/>
          <p:cNvGraphicFramePr>
            <a:graphicFrameLocks noChangeAspect="1"/>
          </p:cNvGraphicFramePr>
          <p:nvPr/>
        </p:nvGraphicFramePr>
        <p:xfrm>
          <a:off x="4419600" y="838200"/>
          <a:ext cx="533400" cy="592138"/>
        </p:xfrm>
        <a:graphic>
          <a:graphicData uri="http://schemas.openxmlformats.org/presentationml/2006/ole">
            <mc:AlternateContent xmlns:mc="http://schemas.openxmlformats.org/markup-compatibility/2006">
              <mc:Choice xmlns:v="urn:schemas-microsoft-com:vml" Requires="v">
                <p:oleObj spid="_x0000_s35847" name="Equation" r:id="rId3" imgW="114120" imgH="126720" progId="Equation.3">
                  <p:embed/>
                </p:oleObj>
              </mc:Choice>
              <mc:Fallback>
                <p:oleObj name="Equation" r:id="rId3" imgW="114120" imgH="126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838200"/>
                        <a:ext cx="533400" cy="59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Table 6"/>
          <p:cNvGraphicFramePr>
            <a:graphicFrameLocks noGrp="1"/>
          </p:cNvGraphicFramePr>
          <p:nvPr/>
        </p:nvGraphicFramePr>
        <p:xfrm>
          <a:off x="685800" y="2438400"/>
          <a:ext cx="8153400" cy="3657600"/>
        </p:xfrm>
        <a:graphic>
          <a:graphicData uri="http://schemas.openxmlformats.org/drawingml/2006/table">
            <a:tbl>
              <a:tblPr rtl="1" firstRow="1" bandRow="1">
                <a:tableStyleId>{5940675A-B579-460E-94D1-54222C63F5DA}</a:tableStyleId>
              </a:tblPr>
              <a:tblGrid>
                <a:gridCol w="1358900">
                  <a:extLst>
                    <a:ext uri="{9D8B030D-6E8A-4147-A177-3AD203B41FA5}">
                      <a16:colId xmlns:a16="http://schemas.microsoft.com/office/drawing/2014/main" val="20000"/>
                    </a:ext>
                  </a:extLst>
                </a:gridCol>
                <a:gridCol w="1358900">
                  <a:extLst>
                    <a:ext uri="{9D8B030D-6E8A-4147-A177-3AD203B41FA5}">
                      <a16:colId xmlns:a16="http://schemas.microsoft.com/office/drawing/2014/main" val="20001"/>
                    </a:ext>
                  </a:extLst>
                </a:gridCol>
                <a:gridCol w="1358900">
                  <a:extLst>
                    <a:ext uri="{9D8B030D-6E8A-4147-A177-3AD203B41FA5}">
                      <a16:colId xmlns:a16="http://schemas.microsoft.com/office/drawing/2014/main" val="20002"/>
                    </a:ext>
                  </a:extLst>
                </a:gridCol>
                <a:gridCol w="1358900">
                  <a:extLst>
                    <a:ext uri="{9D8B030D-6E8A-4147-A177-3AD203B41FA5}">
                      <a16:colId xmlns:a16="http://schemas.microsoft.com/office/drawing/2014/main" val="20003"/>
                    </a:ext>
                  </a:extLst>
                </a:gridCol>
                <a:gridCol w="1358900">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tblGrid>
              <a:tr h="260350">
                <a:tc>
                  <a:txBody>
                    <a:bodyPr/>
                    <a:lstStyle/>
                    <a:p>
                      <a:pPr algn="ctr" rtl="1"/>
                      <a:r>
                        <a:rPr lang="en-US" dirty="0" err="1"/>
                        <a:t>Pid</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tc>
                  <a:txBody>
                    <a:bodyPr/>
                    <a:lstStyle/>
                    <a:p>
                      <a:pPr algn="ctr" rtl="1"/>
                      <a:r>
                        <a:rPr lang="en-US" dirty="0" err="1"/>
                        <a:t>Sname</a:t>
                      </a:r>
                      <a:endParaRPr lang="he-IL" dirty="0"/>
                    </a:p>
                  </a:txBody>
                  <a:tcPr>
                    <a:solidFill>
                      <a:schemeClr val="bg1">
                        <a:lumMod val="85000"/>
                      </a:schemeClr>
                    </a:solidFill>
                  </a:tcPr>
                </a:tc>
                <a:tc>
                  <a:txBody>
                    <a:bodyPr/>
                    <a:lstStyle/>
                    <a:p>
                      <a:pPr algn="ctr" rtl="1"/>
                      <a:r>
                        <a:rPr lang="en-US" dirty="0" err="1"/>
                        <a:t>Pid</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tc>
                  <a:txBody>
                    <a:bodyPr/>
                    <a:lstStyle/>
                    <a:p>
                      <a:pPr algn="ctr" rtl="1"/>
                      <a:r>
                        <a:rPr lang="en-US" dirty="0" err="1"/>
                        <a:t>Sname</a:t>
                      </a:r>
                      <a:endParaRPr lang="he-IL" dirty="0"/>
                    </a:p>
                  </a:txBody>
                  <a:tcPr>
                    <a:solidFill>
                      <a:schemeClr val="bg1">
                        <a:lumMod val="85000"/>
                      </a:schemeClr>
                    </a:solidFill>
                  </a:tcPr>
                </a:tc>
                <a:extLst>
                  <a:ext uri="{0D108BD9-81ED-4DB2-BD59-A6C34878D82A}">
                    <a16:rowId xmlns:a16="http://schemas.microsoft.com/office/drawing/2014/main" val="10000"/>
                  </a:ext>
                </a:extLst>
              </a:tr>
              <a:tr h="260350">
                <a:tc>
                  <a:txBody>
                    <a:bodyPr/>
                    <a:lstStyle/>
                    <a:p>
                      <a:pPr algn="ctr" rtl="1"/>
                      <a:r>
                        <a:rPr lang="en-US" dirty="0"/>
                        <a:t>5</a:t>
                      </a:r>
                      <a:endParaRPr lang="he-IL" dirty="0"/>
                    </a:p>
                  </a:txBody>
                  <a:tcPr/>
                </a:tc>
                <a:tc>
                  <a:txBody>
                    <a:bodyPr/>
                    <a:lstStyle/>
                    <a:p>
                      <a:pPr algn="ctr" rtl="1"/>
                      <a:r>
                        <a:rPr lang="en-US" dirty="0"/>
                        <a:t>111</a:t>
                      </a:r>
                      <a:endParaRPr lang="he-IL" dirty="0"/>
                    </a:p>
                  </a:txBody>
                  <a:tcPr/>
                </a:tc>
                <a:tc>
                  <a:txBody>
                    <a:bodyPr/>
                    <a:lstStyle/>
                    <a:p>
                      <a:pPr algn="ctr" rtl="1"/>
                      <a:r>
                        <a:rPr lang="en-US" dirty="0"/>
                        <a:t>David</a:t>
                      </a:r>
                      <a:endParaRPr lang="he-IL" dirty="0"/>
                    </a:p>
                  </a:txBody>
                  <a:tcPr/>
                </a:tc>
                <a:tc>
                  <a:txBody>
                    <a:bodyPr/>
                    <a:lstStyle/>
                    <a:p>
                      <a:pPr algn="ctr" rtl="1"/>
                      <a:r>
                        <a:rPr lang="en-US" dirty="0"/>
                        <a:t>5</a:t>
                      </a:r>
                      <a:endParaRPr lang="he-IL" dirty="0"/>
                    </a:p>
                  </a:txBody>
                  <a:tcPr/>
                </a:tc>
                <a:tc>
                  <a:txBody>
                    <a:bodyPr/>
                    <a:lstStyle/>
                    <a:p>
                      <a:pPr algn="ctr" rtl="1"/>
                      <a:r>
                        <a:rPr lang="en-US" dirty="0"/>
                        <a:t>111</a:t>
                      </a:r>
                      <a:endParaRPr lang="he-IL" dirty="0"/>
                    </a:p>
                  </a:txBody>
                  <a:tcPr/>
                </a:tc>
                <a:tc>
                  <a:txBody>
                    <a:bodyPr/>
                    <a:lstStyle/>
                    <a:p>
                      <a:pPr algn="ctr" rtl="1"/>
                      <a:r>
                        <a:rPr lang="en-US" dirty="0"/>
                        <a:t>David</a:t>
                      </a:r>
                      <a:endParaRPr lang="he-IL" dirty="0"/>
                    </a:p>
                  </a:txBody>
                  <a:tcPr/>
                </a:tc>
                <a:extLst>
                  <a:ext uri="{0D108BD9-81ED-4DB2-BD59-A6C34878D82A}">
                    <a16:rowId xmlns:a16="http://schemas.microsoft.com/office/drawing/2014/main" val="10001"/>
                  </a:ext>
                </a:extLst>
              </a:tr>
              <a:tr h="260350">
                <a:tc>
                  <a:txBody>
                    <a:bodyPr/>
                    <a:lstStyle/>
                    <a:p>
                      <a:pPr algn="ctr" rtl="1"/>
                      <a:r>
                        <a:rPr lang="en-US" dirty="0"/>
                        <a:t>6</a:t>
                      </a:r>
                      <a:endParaRPr lang="he-IL" dirty="0"/>
                    </a:p>
                  </a:txBody>
                  <a:tcPr/>
                </a:tc>
                <a:tc>
                  <a:txBody>
                    <a:bodyPr/>
                    <a:lstStyle/>
                    <a:p>
                      <a:pPr algn="ctr" rtl="1"/>
                      <a:r>
                        <a:rPr lang="en-US" dirty="0"/>
                        <a:t>222</a:t>
                      </a:r>
                      <a:endParaRPr lang="he-IL" dirty="0"/>
                    </a:p>
                  </a:txBody>
                  <a:tcPr/>
                </a:tc>
                <a:tc>
                  <a:txBody>
                    <a:bodyPr/>
                    <a:lstStyle/>
                    <a:p>
                      <a:pPr algn="ctr" rtl="1"/>
                      <a:r>
                        <a:rPr lang="en-US" dirty="0" err="1"/>
                        <a:t>Yossi</a:t>
                      </a:r>
                      <a:endParaRPr lang="he-IL" dirty="0"/>
                    </a:p>
                  </a:txBody>
                  <a:tcPr/>
                </a:tc>
                <a:tc>
                  <a:txBody>
                    <a:bodyPr/>
                    <a:lstStyle/>
                    <a:p>
                      <a:pPr algn="ctr" rtl="1"/>
                      <a:r>
                        <a:rPr lang="en-US" dirty="0"/>
                        <a:t>5</a:t>
                      </a:r>
                      <a:endParaRPr lang="he-IL" dirty="0"/>
                    </a:p>
                  </a:txBody>
                  <a:tcPr/>
                </a:tc>
                <a:tc>
                  <a:txBody>
                    <a:bodyPr/>
                    <a:lstStyle/>
                    <a:p>
                      <a:pPr algn="ctr" rtl="1"/>
                      <a:r>
                        <a:rPr lang="en-US" dirty="0"/>
                        <a:t>111</a:t>
                      </a:r>
                      <a:endParaRPr lang="he-IL" dirty="0"/>
                    </a:p>
                  </a:txBody>
                  <a:tcPr/>
                </a:tc>
                <a:tc>
                  <a:txBody>
                    <a:bodyPr/>
                    <a:lstStyle/>
                    <a:p>
                      <a:pPr algn="ctr" rtl="1"/>
                      <a:r>
                        <a:rPr lang="en-US" dirty="0"/>
                        <a:t>David</a:t>
                      </a:r>
                      <a:endParaRPr lang="he-IL" dirty="0"/>
                    </a:p>
                  </a:txBody>
                  <a:tcPr/>
                </a:tc>
                <a:extLst>
                  <a:ext uri="{0D108BD9-81ED-4DB2-BD59-A6C34878D82A}">
                    <a16:rowId xmlns:a16="http://schemas.microsoft.com/office/drawing/2014/main" val="10002"/>
                  </a:ext>
                </a:extLst>
              </a:tr>
              <a:tr h="260350">
                <a:tc>
                  <a:txBody>
                    <a:bodyPr/>
                    <a:lstStyle/>
                    <a:p>
                      <a:pPr algn="ctr" rtl="1"/>
                      <a:r>
                        <a:rPr lang="en-US" dirty="0"/>
                        <a:t>4</a:t>
                      </a:r>
                      <a:endParaRPr lang="he-IL" dirty="0"/>
                    </a:p>
                  </a:txBody>
                  <a:tcPr/>
                </a:tc>
                <a:tc>
                  <a:txBody>
                    <a:bodyPr/>
                    <a:lstStyle/>
                    <a:p>
                      <a:pPr algn="ctr" rtl="1"/>
                      <a:r>
                        <a:rPr lang="en-US" dirty="0"/>
                        <a:t>111</a:t>
                      </a:r>
                      <a:endParaRPr lang="he-IL" dirty="0"/>
                    </a:p>
                  </a:txBody>
                  <a:tcPr/>
                </a:tc>
                <a:tc>
                  <a:txBody>
                    <a:bodyPr/>
                    <a:lstStyle/>
                    <a:p>
                      <a:pPr algn="ctr" rtl="1"/>
                      <a:r>
                        <a:rPr lang="en-US" dirty="0"/>
                        <a:t>David</a:t>
                      </a:r>
                      <a:endParaRPr lang="he-IL" dirty="0"/>
                    </a:p>
                  </a:txBody>
                  <a:tcPr/>
                </a:tc>
                <a:tc>
                  <a:txBody>
                    <a:bodyPr/>
                    <a:lstStyle/>
                    <a:p>
                      <a:pPr algn="ctr" rtl="1"/>
                      <a:r>
                        <a:rPr lang="en-US" dirty="0"/>
                        <a:t>5</a:t>
                      </a:r>
                      <a:endParaRPr lang="he-IL" dirty="0"/>
                    </a:p>
                  </a:txBody>
                  <a:tcPr/>
                </a:tc>
                <a:tc>
                  <a:txBody>
                    <a:bodyPr/>
                    <a:lstStyle/>
                    <a:p>
                      <a:pPr algn="ctr" rtl="1"/>
                      <a:r>
                        <a:rPr lang="en-US" dirty="0"/>
                        <a:t>111</a:t>
                      </a:r>
                      <a:endParaRPr lang="he-IL" dirty="0"/>
                    </a:p>
                  </a:txBody>
                  <a:tcPr/>
                </a:tc>
                <a:tc>
                  <a:txBody>
                    <a:bodyPr/>
                    <a:lstStyle/>
                    <a:p>
                      <a:pPr algn="ctr" rtl="1"/>
                      <a:r>
                        <a:rPr lang="en-US" dirty="0"/>
                        <a:t>David</a:t>
                      </a:r>
                      <a:endParaRPr lang="he-IL" dirty="0"/>
                    </a:p>
                  </a:txBody>
                  <a:tcPr/>
                </a:tc>
                <a:extLst>
                  <a:ext uri="{0D108BD9-81ED-4DB2-BD59-A6C34878D82A}">
                    <a16:rowId xmlns:a16="http://schemas.microsoft.com/office/drawing/2014/main" val="10003"/>
                  </a:ext>
                </a:extLst>
              </a:tr>
              <a:tr h="260350">
                <a:tc>
                  <a:txBody>
                    <a:bodyPr/>
                    <a:lstStyle/>
                    <a:p>
                      <a:pPr algn="ctr" rtl="1"/>
                      <a:r>
                        <a:rPr lang="en-US" dirty="0"/>
                        <a:t>5</a:t>
                      </a:r>
                      <a:endParaRPr lang="he-IL" dirty="0"/>
                    </a:p>
                  </a:txBody>
                  <a:tcPr/>
                </a:tc>
                <a:tc>
                  <a:txBody>
                    <a:bodyPr/>
                    <a:lstStyle/>
                    <a:p>
                      <a:pPr algn="ctr" rtl="1"/>
                      <a:r>
                        <a:rPr lang="en-US" dirty="0"/>
                        <a:t>111</a:t>
                      </a:r>
                      <a:endParaRPr lang="he-IL" dirty="0"/>
                    </a:p>
                  </a:txBody>
                  <a:tcPr/>
                </a:tc>
                <a:tc>
                  <a:txBody>
                    <a:bodyPr/>
                    <a:lstStyle/>
                    <a:p>
                      <a:pPr algn="ctr" rtl="1"/>
                      <a:r>
                        <a:rPr lang="en-US" dirty="0"/>
                        <a:t>David</a:t>
                      </a:r>
                      <a:endParaRPr lang="he-IL" dirty="0"/>
                    </a:p>
                  </a:txBody>
                  <a:tcPr/>
                </a:tc>
                <a:tc>
                  <a:txBody>
                    <a:bodyPr/>
                    <a:lstStyle/>
                    <a:p>
                      <a:pPr algn="ctr" rtl="1"/>
                      <a:r>
                        <a:rPr lang="en-US" dirty="0"/>
                        <a:t>6</a:t>
                      </a:r>
                      <a:endParaRPr lang="he-IL" dirty="0"/>
                    </a:p>
                  </a:txBody>
                  <a:tcPr/>
                </a:tc>
                <a:tc>
                  <a:txBody>
                    <a:bodyPr/>
                    <a:lstStyle/>
                    <a:p>
                      <a:pPr algn="ctr" rtl="1"/>
                      <a:r>
                        <a:rPr lang="en-US" dirty="0"/>
                        <a:t>222</a:t>
                      </a:r>
                      <a:endParaRPr lang="he-IL" dirty="0"/>
                    </a:p>
                  </a:txBody>
                  <a:tcPr/>
                </a:tc>
                <a:tc>
                  <a:txBody>
                    <a:bodyPr/>
                    <a:lstStyle/>
                    <a:p>
                      <a:pPr algn="ctr" rtl="1"/>
                      <a:r>
                        <a:rPr lang="en-US" dirty="0" err="1"/>
                        <a:t>Yossi</a:t>
                      </a:r>
                      <a:endParaRPr lang="he-IL" dirty="0"/>
                    </a:p>
                  </a:txBody>
                  <a:tcPr/>
                </a:tc>
                <a:extLst>
                  <a:ext uri="{0D108BD9-81ED-4DB2-BD59-A6C34878D82A}">
                    <a16:rowId xmlns:a16="http://schemas.microsoft.com/office/drawing/2014/main" val="10004"/>
                  </a:ext>
                </a:extLst>
              </a:tr>
              <a:tr h="260350">
                <a:tc>
                  <a:txBody>
                    <a:bodyPr/>
                    <a:lstStyle/>
                    <a:p>
                      <a:pPr algn="ctr" rtl="1"/>
                      <a:r>
                        <a:rPr lang="en-US" dirty="0"/>
                        <a:t>6</a:t>
                      </a:r>
                      <a:endParaRPr lang="he-IL" dirty="0"/>
                    </a:p>
                  </a:txBody>
                  <a:tcPr/>
                </a:tc>
                <a:tc>
                  <a:txBody>
                    <a:bodyPr/>
                    <a:lstStyle/>
                    <a:p>
                      <a:pPr algn="ctr" rtl="1"/>
                      <a:r>
                        <a:rPr lang="en-US" dirty="0"/>
                        <a:t>222</a:t>
                      </a:r>
                      <a:endParaRPr lang="he-IL" dirty="0"/>
                    </a:p>
                  </a:txBody>
                  <a:tcPr/>
                </a:tc>
                <a:tc>
                  <a:txBody>
                    <a:bodyPr/>
                    <a:lstStyle/>
                    <a:p>
                      <a:pPr algn="ctr" rtl="1"/>
                      <a:r>
                        <a:rPr lang="en-US" dirty="0" err="1"/>
                        <a:t>Yossi</a:t>
                      </a:r>
                      <a:endParaRPr lang="he-IL" dirty="0"/>
                    </a:p>
                  </a:txBody>
                  <a:tcPr/>
                </a:tc>
                <a:tc>
                  <a:txBody>
                    <a:bodyPr/>
                    <a:lstStyle/>
                    <a:p>
                      <a:pPr algn="ctr" rtl="1"/>
                      <a:r>
                        <a:rPr lang="en-US" dirty="0"/>
                        <a:t>6</a:t>
                      </a:r>
                      <a:endParaRPr lang="he-IL" dirty="0"/>
                    </a:p>
                  </a:txBody>
                  <a:tcPr/>
                </a:tc>
                <a:tc>
                  <a:txBody>
                    <a:bodyPr/>
                    <a:lstStyle/>
                    <a:p>
                      <a:pPr algn="ctr" rtl="1"/>
                      <a:r>
                        <a:rPr lang="en-US" dirty="0"/>
                        <a:t>222</a:t>
                      </a:r>
                      <a:endParaRPr lang="he-IL" dirty="0"/>
                    </a:p>
                  </a:txBody>
                  <a:tcPr/>
                </a:tc>
                <a:tc>
                  <a:txBody>
                    <a:bodyPr/>
                    <a:lstStyle/>
                    <a:p>
                      <a:pPr algn="ctr" rtl="1"/>
                      <a:r>
                        <a:rPr lang="en-US" dirty="0" err="1"/>
                        <a:t>Yossi</a:t>
                      </a:r>
                      <a:endParaRPr lang="he-IL" dirty="0"/>
                    </a:p>
                  </a:txBody>
                  <a:tcPr/>
                </a:tc>
                <a:extLst>
                  <a:ext uri="{0D108BD9-81ED-4DB2-BD59-A6C34878D82A}">
                    <a16:rowId xmlns:a16="http://schemas.microsoft.com/office/drawing/2014/main" val="10005"/>
                  </a:ext>
                </a:extLst>
              </a:tr>
              <a:tr h="260350">
                <a:tc>
                  <a:txBody>
                    <a:bodyPr/>
                    <a:lstStyle/>
                    <a:p>
                      <a:pPr algn="ctr" rtl="1"/>
                      <a:r>
                        <a:rPr lang="en-US" dirty="0"/>
                        <a:t>4</a:t>
                      </a:r>
                      <a:endParaRPr lang="he-IL" dirty="0"/>
                    </a:p>
                  </a:txBody>
                  <a:tcPr/>
                </a:tc>
                <a:tc>
                  <a:txBody>
                    <a:bodyPr/>
                    <a:lstStyle/>
                    <a:p>
                      <a:pPr algn="ctr" rtl="1"/>
                      <a:r>
                        <a:rPr lang="en-US" dirty="0"/>
                        <a:t>111</a:t>
                      </a:r>
                      <a:endParaRPr lang="he-IL" dirty="0"/>
                    </a:p>
                  </a:txBody>
                  <a:tcPr/>
                </a:tc>
                <a:tc>
                  <a:txBody>
                    <a:bodyPr/>
                    <a:lstStyle/>
                    <a:p>
                      <a:pPr algn="ctr" rtl="1"/>
                      <a:r>
                        <a:rPr lang="en-US" dirty="0"/>
                        <a:t>David</a:t>
                      </a:r>
                      <a:endParaRPr lang="he-IL" dirty="0"/>
                    </a:p>
                  </a:txBody>
                  <a:tcPr/>
                </a:tc>
                <a:tc>
                  <a:txBody>
                    <a:bodyPr/>
                    <a:lstStyle/>
                    <a:p>
                      <a:pPr algn="ctr" rtl="1"/>
                      <a:r>
                        <a:rPr lang="en-US" dirty="0"/>
                        <a:t>6</a:t>
                      </a:r>
                      <a:endParaRPr lang="he-IL" dirty="0"/>
                    </a:p>
                  </a:txBody>
                  <a:tcPr/>
                </a:tc>
                <a:tc>
                  <a:txBody>
                    <a:bodyPr/>
                    <a:lstStyle/>
                    <a:p>
                      <a:pPr algn="ctr" rtl="1"/>
                      <a:r>
                        <a:rPr lang="en-US" dirty="0"/>
                        <a:t>222</a:t>
                      </a:r>
                      <a:endParaRPr lang="he-IL" dirty="0"/>
                    </a:p>
                  </a:txBody>
                  <a:tcPr/>
                </a:tc>
                <a:tc>
                  <a:txBody>
                    <a:bodyPr/>
                    <a:lstStyle/>
                    <a:p>
                      <a:pPr algn="ctr" rtl="1"/>
                      <a:r>
                        <a:rPr lang="en-US" dirty="0" err="1"/>
                        <a:t>Yossi</a:t>
                      </a:r>
                      <a:endParaRPr lang="he-IL" dirty="0"/>
                    </a:p>
                  </a:txBody>
                  <a:tcPr/>
                </a:tc>
                <a:extLst>
                  <a:ext uri="{0D108BD9-81ED-4DB2-BD59-A6C34878D82A}">
                    <a16:rowId xmlns:a16="http://schemas.microsoft.com/office/drawing/2014/main" val="10006"/>
                  </a:ext>
                </a:extLst>
              </a:tr>
              <a:tr h="260350">
                <a:tc>
                  <a:txBody>
                    <a:bodyPr/>
                    <a:lstStyle/>
                    <a:p>
                      <a:pPr algn="ctr" rtl="1"/>
                      <a:r>
                        <a:rPr lang="en-US" dirty="0"/>
                        <a:t>5</a:t>
                      </a:r>
                      <a:endParaRPr lang="he-IL" dirty="0"/>
                    </a:p>
                  </a:txBody>
                  <a:tcPr/>
                </a:tc>
                <a:tc>
                  <a:txBody>
                    <a:bodyPr/>
                    <a:lstStyle/>
                    <a:p>
                      <a:pPr algn="ctr" rtl="1"/>
                      <a:r>
                        <a:rPr lang="en-US" dirty="0"/>
                        <a:t>111</a:t>
                      </a:r>
                      <a:endParaRPr lang="he-IL" dirty="0"/>
                    </a:p>
                  </a:txBody>
                  <a:tcPr/>
                </a:tc>
                <a:tc>
                  <a:txBody>
                    <a:bodyPr/>
                    <a:lstStyle/>
                    <a:p>
                      <a:pPr algn="ctr" rtl="1"/>
                      <a:r>
                        <a:rPr lang="en-US" dirty="0"/>
                        <a:t>David</a:t>
                      </a:r>
                      <a:endParaRPr lang="he-IL" dirty="0"/>
                    </a:p>
                  </a:txBody>
                  <a:tcPr/>
                </a:tc>
                <a:tc>
                  <a:txBody>
                    <a:bodyPr/>
                    <a:lstStyle/>
                    <a:p>
                      <a:pPr algn="ctr" rtl="1"/>
                      <a:r>
                        <a:rPr lang="en-US" dirty="0"/>
                        <a:t>4</a:t>
                      </a:r>
                      <a:endParaRPr lang="he-IL" dirty="0"/>
                    </a:p>
                  </a:txBody>
                  <a:tcPr/>
                </a:tc>
                <a:tc>
                  <a:txBody>
                    <a:bodyPr/>
                    <a:lstStyle/>
                    <a:p>
                      <a:pPr algn="ctr" rtl="1"/>
                      <a:r>
                        <a:rPr lang="en-US" dirty="0"/>
                        <a:t>111</a:t>
                      </a:r>
                      <a:endParaRPr lang="he-IL" dirty="0"/>
                    </a:p>
                  </a:txBody>
                  <a:tcPr/>
                </a:tc>
                <a:tc>
                  <a:txBody>
                    <a:bodyPr/>
                    <a:lstStyle/>
                    <a:p>
                      <a:pPr algn="ctr" rtl="1"/>
                      <a:r>
                        <a:rPr lang="en-US" dirty="0"/>
                        <a:t>David</a:t>
                      </a:r>
                      <a:endParaRPr lang="he-IL" dirty="0"/>
                    </a:p>
                  </a:txBody>
                  <a:tcPr/>
                </a:tc>
                <a:extLst>
                  <a:ext uri="{0D108BD9-81ED-4DB2-BD59-A6C34878D82A}">
                    <a16:rowId xmlns:a16="http://schemas.microsoft.com/office/drawing/2014/main" val="10007"/>
                  </a:ext>
                </a:extLst>
              </a:tr>
              <a:tr h="260350">
                <a:tc>
                  <a:txBody>
                    <a:bodyPr/>
                    <a:lstStyle/>
                    <a:p>
                      <a:pPr algn="ctr" rtl="1"/>
                      <a:r>
                        <a:rPr lang="en-US" dirty="0"/>
                        <a:t>6</a:t>
                      </a:r>
                      <a:endParaRPr lang="he-IL" dirty="0"/>
                    </a:p>
                  </a:txBody>
                  <a:tcPr/>
                </a:tc>
                <a:tc>
                  <a:txBody>
                    <a:bodyPr/>
                    <a:lstStyle/>
                    <a:p>
                      <a:pPr algn="ctr" rtl="1"/>
                      <a:r>
                        <a:rPr lang="en-US" dirty="0"/>
                        <a:t>222</a:t>
                      </a:r>
                      <a:endParaRPr lang="he-IL" dirty="0"/>
                    </a:p>
                  </a:txBody>
                  <a:tcPr/>
                </a:tc>
                <a:tc>
                  <a:txBody>
                    <a:bodyPr/>
                    <a:lstStyle/>
                    <a:p>
                      <a:pPr algn="ctr" rtl="1"/>
                      <a:r>
                        <a:rPr lang="en-US" dirty="0" err="1"/>
                        <a:t>Yossi</a:t>
                      </a:r>
                      <a:endParaRPr lang="he-IL" dirty="0"/>
                    </a:p>
                  </a:txBody>
                  <a:tcPr/>
                </a:tc>
                <a:tc>
                  <a:txBody>
                    <a:bodyPr/>
                    <a:lstStyle/>
                    <a:p>
                      <a:pPr algn="ctr" rtl="1"/>
                      <a:r>
                        <a:rPr lang="en-US" dirty="0"/>
                        <a:t>4</a:t>
                      </a:r>
                      <a:endParaRPr lang="he-IL" dirty="0"/>
                    </a:p>
                  </a:txBody>
                  <a:tcPr/>
                </a:tc>
                <a:tc>
                  <a:txBody>
                    <a:bodyPr/>
                    <a:lstStyle/>
                    <a:p>
                      <a:pPr algn="ctr" rtl="1"/>
                      <a:r>
                        <a:rPr lang="en-US" dirty="0"/>
                        <a:t>111</a:t>
                      </a:r>
                      <a:endParaRPr lang="he-IL" dirty="0"/>
                    </a:p>
                  </a:txBody>
                  <a:tcPr/>
                </a:tc>
                <a:tc>
                  <a:txBody>
                    <a:bodyPr/>
                    <a:lstStyle/>
                    <a:p>
                      <a:pPr algn="ctr" rtl="1"/>
                      <a:r>
                        <a:rPr lang="en-US" dirty="0"/>
                        <a:t>David</a:t>
                      </a:r>
                      <a:endParaRPr lang="he-IL" dirty="0"/>
                    </a:p>
                  </a:txBody>
                  <a:tcPr/>
                </a:tc>
                <a:extLst>
                  <a:ext uri="{0D108BD9-81ED-4DB2-BD59-A6C34878D82A}">
                    <a16:rowId xmlns:a16="http://schemas.microsoft.com/office/drawing/2014/main" val="10008"/>
                  </a:ext>
                </a:extLst>
              </a:tr>
              <a:tr h="260350">
                <a:tc>
                  <a:txBody>
                    <a:bodyPr/>
                    <a:lstStyle/>
                    <a:p>
                      <a:pPr algn="ctr" rtl="1"/>
                      <a:r>
                        <a:rPr lang="en-US" dirty="0"/>
                        <a:t>4</a:t>
                      </a:r>
                      <a:endParaRPr lang="he-IL" dirty="0"/>
                    </a:p>
                  </a:txBody>
                  <a:tcPr/>
                </a:tc>
                <a:tc>
                  <a:txBody>
                    <a:bodyPr/>
                    <a:lstStyle/>
                    <a:p>
                      <a:pPr algn="ctr" rtl="1"/>
                      <a:r>
                        <a:rPr lang="en-US" dirty="0"/>
                        <a:t>111</a:t>
                      </a:r>
                      <a:endParaRPr lang="he-IL" dirty="0"/>
                    </a:p>
                  </a:txBody>
                  <a:tcPr/>
                </a:tc>
                <a:tc>
                  <a:txBody>
                    <a:bodyPr/>
                    <a:lstStyle/>
                    <a:p>
                      <a:pPr algn="ctr" rtl="1"/>
                      <a:r>
                        <a:rPr lang="en-US" dirty="0"/>
                        <a:t>David</a:t>
                      </a:r>
                      <a:endParaRPr lang="he-IL" dirty="0"/>
                    </a:p>
                  </a:txBody>
                  <a:tcPr/>
                </a:tc>
                <a:tc>
                  <a:txBody>
                    <a:bodyPr/>
                    <a:lstStyle/>
                    <a:p>
                      <a:pPr algn="ctr" rtl="1"/>
                      <a:r>
                        <a:rPr lang="en-US" dirty="0"/>
                        <a:t>4</a:t>
                      </a:r>
                      <a:endParaRPr lang="he-IL" dirty="0"/>
                    </a:p>
                  </a:txBody>
                  <a:tcPr/>
                </a:tc>
                <a:tc>
                  <a:txBody>
                    <a:bodyPr/>
                    <a:lstStyle/>
                    <a:p>
                      <a:pPr algn="ctr" rtl="1"/>
                      <a:r>
                        <a:rPr lang="en-US" dirty="0"/>
                        <a:t>111</a:t>
                      </a:r>
                      <a:endParaRPr lang="he-IL" dirty="0"/>
                    </a:p>
                  </a:txBody>
                  <a:tcPr/>
                </a:tc>
                <a:tc>
                  <a:txBody>
                    <a:bodyPr/>
                    <a:lstStyle/>
                    <a:p>
                      <a:pPr algn="ctr" rtl="1"/>
                      <a:r>
                        <a:rPr lang="en-US" dirty="0"/>
                        <a:t>David</a:t>
                      </a:r>
                      <a:endParaRPr lang="he-IL" dirty="0"/>
                    </a:p>
                  </a:txBody>
                  <a:tcPr/>
                </a:tc>
                <a:extLst>
                  <a:ext uri="{0D108BD9-81ED-4DB2-BD59-A6C34878D82A}">
                    <a16:rowId xmlns:a16="http://schemas.microsoft.com/office/drawing/2014/main" val="10009"/>
                  </a:ext>
                </a:extLst>
              </a:tr>
            </a:tbl>
          </a:graphicData>
        </a:graphic>
      </p:graphicFrame>
      <p:sp>
        <p:nvSpPr>
          <p:cNvPr id="8" name="Oval 7"/>
          <p:cNvSpPr/>
          <p:nvPr/>
        </p:nvSpPr>
        <p:spPr>
          <a:xfrm>
            <a:off x="2209800" y="3429000"/>
            <a:ext cx="990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Oval 8"/>
          <p:cNvSpPr/>
          <p:nvPr/>
        </p:nvSpPr>
        <p:spPr>
          <a:xfrm>
            <a:off x="6324600" y="3429000"/>
            <a:ext cx="990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Oval 9"/>
          <p:cNvSpPr/>
          <p:nvPr/>
        </p:nvSpPr>
        <p:spPr>
          <a:xfrm>
            <a:off x="3581400" y="3429000"/>
            <a:ext cx="990600" cy="5334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Oval 10"/>
          <p:cNvSpPr/>
          <p:nvPr/>
        </p:nvSpPr>
        <p:spPr>
          <a:xfrm>
            <a:off x="7696200" y="3429000"/>
            <a:ext cx="990600" cy="5334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43</a:t>
            </a:fld>
            <a:endParaRPr lang="en-US"/>
          </a:p>
        </p:txBody>
      </p:sp>
      <p:graphicFrame>
        <p:nvGraphicFramePr>
          <p:cNvPr id="3" name="Object 2"/>
          <p:cNvGraphicFramePr>
            <a:graphicFrameLocks noChangeAspect="1"/>
          </p:cNvGraphicFramePr>
          <p:nvPr/>
        </p:nvGraphicFramePr>
        <p:xfrm>
          <a:off x="40106" y="533400"/>
          <a:ext cx="9103894" cy="762000"/>
        </p:xfrm>
        <a:graphic>
          <a:graphicData uri="http://schemas.openxmlformats.org/presentationml/2006/ole">
            <mc:AlternateContent xmlns:mc="http://schemas.openxmlformats.org/markup-compatibility/2006">
              <mc:Choice xmlns:v="urn:schemas-microsoft-com:vml" Requires="v">
                <p:oleObj spid="_x0000_s36871" name="Equation" r:id="rId3" imgW="2882880" imgH="241200" progId="Equation.3">
                  <p:embed/>
                </p:oleObj>
              </mc:Choice>
              <mc:Fallback>
                <p:oleObj name="Equation" r:id="rId3" imgW="288288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06" y="533400"/>
                        <a:ext cx="9103894"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457200" y="1752600"/>
            <a:ext cx="8382000" cy="2062103"/>
          </a:xfrm>
          <a:prstGeom prst="rect">
            <a:avLst/>
          </a:prstGeom>
          <a:noFill/>
        </p:spPr>
        <p:txBody>
          <a:bodyPr wrap="square" rtlCol="1">
            <a:spAutoFit/>
          </a:bodyPr>
          <a:lstStyle/>
          <a:p>
            <a:pPr algn="r" rtl="1"/>
            <a:r>
              <a:rPr lang="he-IL" sz="3200" dirty="0"/>
              <a:t>שימו לב שאנחנו צריכים להשתמש באופרטור שינוי השם, כיוון שיש לנו הכפלה של טבלה בעצמה, ולכן אותן עמודות מופיעות פעמיים, ולא היינו יכולים להבדיל בניהן אחרת.</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1828800"/>
          </a:xfrm>
        </p:spPr>
        <p:txBody>
          <a:bodyPr/>
          <a:lstStyle/>
          <a:p>
            <a:pPr algn="r" rtl="1"/>
            <a:r>
              <a:rPr lang="he-IL" dirty="0"/>
              <a:t>כתבו שאילתה שמוצאת את שמות המוצרים שקיימים בלפחות שני צבעים שונים (למשל, שולחן אדום ושולחן ירוק).</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45</a:t>
            </a:fld>
            <a:endParaRPr lang="en-US"/>
          </a:p>
        </p:txBody>
      </p:sp>
      <p:graphicFrame>
        <p:nvGraphicFramePr>
          <p:cNvPr id="3" name="Object 2"/>
          <p:cNvGraphicFramePr>
            <a:graphicFrameLocks noChangeAspect="1"/>
          </p:cNvGraphicFramePr>
          <p:nvPr/>
        </p:nvGraphicFramePr>
        <p:xfrm>
          <a:off x="2057400" y="533400"/>
          <a:ext cx="4944979" cy="685800"/>
        </p:xfrm>
        <a:graphic>
          <a:graphicData uri="http://schemas.openxmlformats.org/presentationml/2006/ole">
            <mc:AlternateContent xmlns:mc="http://schemas.openxmlformats.org/markup-compatibility/2006">
              <mc:Choice xmlns:v="urn:schemas-microsoft-com:vml" Requires="v">
                <p:oleObj spid="_x0000_s37915" name="Equation" r:id="rId3" imgW="1739880" imgH="241200" progId="Equation.3">
                  <p:embed/>
                </p:oleObj>
              </mc:Choice>
              <mc:Fallback>
                <p:oleObj name="Equation" r:id="rId3" imgW="173988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533400"/>
                        <a:ext cx="4944979"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1" name="Object 3"/>
          <p:cNvGraphicFramePr>
            <a:graphicFrameLocks noChangeAspect="1"/>
          </p:cNvGraphicFramePr>
          <p:nvPr/>
        </p:nvGraphicFramePr>
        <p:xfrm>
          <a:off x="1712913" y="2133600"/>
          <a:ext cx="5545137" cy="627063"/>
        </p:xfrm>
        <a:graphic>
          <a:graphicData uri="http://schemas.openxmlformats.org/presentationml/2006/ole">
            <mc:AlternateContent xmlns:mc="http://schemas.openxmlformats.org/markup-compatibility/2006">
              <mc:Choice xmlns:v="urn:schemas-microsoft-com:vml" Requires="v">
                <p:oleObj spid="_x0000_s37916" name="Equation" r:id="rId5" imgW="2133360" imgH="241200" progId="Equation.3">
                  <p:embed/>
                </p:oleObj>
              </mc:Choice>
              <mc:Fallback>
                <p:oleObj name="Equation" r:id="rId5" imgW="2133360" imgH="241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2913" y="2133600"/>
                        <a:ext cx="5545137"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1981200" y="2590800"/>
          <a:ext cx="4581525" cy="330200"/>
        </p:xfrm>
        <a:graphic>
          <a:graphicData uri="http://schemas.openxmlformats.org/presentationml/2006/ole">
            <mc:AlternateContent xmlns:mc="http://schemas.openxmlformats.org/markup-compatibility/2006">
              <mc:Choice xmlns:v="urn:schemas-microsoft-com:vml" Requires="v">
                <p:oleObj spid="_x0000_s37917" name="Equation" r:id="rId7" imgW="2819160" imgH="203040" progId="Equation.3">
                  <p:embed/>
                </p:oleObj>
              </mc:Choice>
              <mc:Fallback>
                <p:oleObj name="Equation" r:id="rId7" imgW="2819160" imgH="2030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2590800"/>
                        <a:ext cx="458152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3" name="Object 5"/>
          <p:cNvGraphicFramePr>
            <a:graphicFrameLocks noChangeAspect="1"/>
          </p:cNvGraphicFramePr>
          <p:nvPr/>
        </p:nvGraphicFramePr>
        <p:xfrm>
          <a:off x="1155700" y="3886200"/>
          <a:ext cx="7196138" cy="627063"/>
        </p:xfrm>
        <a:graphic>
          <a:graphicData uri="http://schemas.openxmlformats.org/presentationml/2006/ole">
            <mc:AlternateContent xmlns:mc="http://schemas.openxmlformats.org/markup-compatibility/2006">
              <mc:Choice xmlns:v="urn:schemas-microsoft-com:vml" Requires="v">
                <p:oleObj spid="_x0000_s37918" name="Equation" r:id="rId9" imgW="2768400" imgH="241200" progId="Equation.3">
                  <p:embed/>
                </p:oleObj>
              </mc:Choice>
              <mc:Fallback>
                <p:oleObj name="Equation" r:id="rId9" imgW="2768400" imgH="2412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55700" y="3886200"/>
                        <a:ext cx="7196138"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4" name="Object 6"/>
          <p:cNvGraphicFramePr>
            <a:graphicFrameLocks noChangeAspect="1"/>
          </p:cNvGraphicFramePr>
          <p:nvPr/>
        </p:nvGraphicFramePr>
        <p:xfrm>
          <a:off x="2819400" y="4343400"/>
          <a:ext cx="4581525" cy="330200"/>
        </p:xfrm>
        <a:graphic>
          <a:graphicData uri="http://schemas.openxmlformats.org/presentationml/2006/ole">
            <mc:AlternateContent xmlns:mc="http://schemas.openxmlformats.org/markup-compatibility/2006">
              <mc:Choice xmlns:v="urn:schemas-microsoft-com:vml" Requires="v">
                <p:oleObj spid="_x0000_s37919" name="Equation" r:id="rId11" imgW="2819160" imgH="203040" progId="Equation.3">
                  <p:embed/>
                </p:oleObj>
              </mc:Choice>
              <mc:Fallback>
                <p:oleObj name="Equation" r:id="rId11" imgW="2819160" imgH="20304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4343400"/>
                        <a:ext cx="458152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Down Arrow 7"/>
          <p:cNvSpPr/>
          <p:nvPr/>
        </p:nvSpPr>
        <p:spPr>
          <a:xfrm>
            <a:off x="4419600" y="1219200"/>
            <a:ext cx="3810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Down Arrow 8"/>
          <p:cNvSpPr/>
          <p:nvPr/>
        </p:nvSpPr>
        <p:spPr>
          <a:xfrm>
            <a:off x="4419600" y="3124200"/>
            <a:ext cx="3810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TextBox 9"/>
          <p:cNvSpPr txBox="1"/>
          <p:nvPr/>
        </p:nvSpPr>
        <p:spPr>
          <a:xfrm>
            <a:off x="457200" y="4953000"/>
            <a:ext cx="8153400" cy="954107"/>
          </a:xfrm>
          <a:prstGeom prst="rect">
            <a:avLst/>
          </a:prstGeom>
          <a:noFill/>
        </p:spPr>
        <p:txBody>
          <a:bodyPr wrap="square" rtlCol="1">
            <a:spAutoFit/>
          </a:bodyPr>
          <a:lstStyle/>
          <a:p>
            <a:pPr algn="r" rtl="1"/>
            <a:r>
              <a:rPr lang="he-IL" sz="2800" dirty="0"/>
              <a:t>האם אפשר להחליף את התנאי </a:t>
            </a:r>
            <a:r>
              <a:rPr lang="en-US" sz="2800" dirty="0"/>
              <a:t>p1.pname=p2.pname</a:t>
            </a:r>
            <a:r>
              <a:rPr lang="he-IL" sz="2800" dirty="0"/>
              <a:t> בתנאי </a:t>
            </a:r>
            <a:r>
              <a:rPr lang="en-US" sz="2800" dirty="0"/>
              <a:t>p1.pid=p2.pid</a:t>
            </a:r>
            <a:r>
              <a:rPr lang="he-IL"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37891"/>
                                        </p:tgtEl>
                                        <p:attrNameLst>
                                          <p:attrName>style.visibility</p:attrName>
                                        </p:attrNameLst>
                                      </p:cBhvr>
                                      <p:to>
                                        <p:strVal val="visible"/>
                                      </p:to>
                                    </p:set>
                                    <p:animEffect transition="in" filter="fade">
                                      <p:cBhvr>
                                        <p:cTn id="17" dur="1000"/>
                                        <p:tgtEl>
                                          <p:spTgt spid="37891"/>
                                        </p:tgtEl>
                                      </p:cBhvr>
                                    </p:animEffect>
                                    <p:anim calcmode="lin" valueType="num">
                                      <p:cBhvr>
                                        <p:cTn id="18" dur="1000" fill="hold"/>
                                        <p:tgtEl>
                                          <p:spTgt spid="37891"/>
                                        </p:tgtEl>
                                        <p:attrNameLst>
                                          <p:attrName>ppt_x</p:attrName>
                                        </p:attrNameLst>
                                      </p:cBhvr>
                                      <p:tavLst>
                                        <p:tav tm="0">
                                          <p:val>
                                            <p:strVal val="#ppt_x"/>
                                          </p:val>
                                        </p:tav>
                                        <p:tav tm="100000">
                                          <p:val>
                                            <p:strVal val="#ppt_x"/>
                                          </p:val>
                                        </p:tav>
                                      </p:tavLst>
                                    </p:anim>
                                    <p:anim calcmode="lin" valueType="num">
                                      <p:cBhvr>
                                        <p:cTn id="19" dur="1000" fill="hold"/>
                                        <p:tgtEl>
                                          <p:spTgt spid="3789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nodeType="clickEffect">
                                  <p:stCondLst>
                                    <p:cond delay="0"/>
                                  </p:stCondLst>
                                  <p:childTnLst>
                                    <p:set>
                                      <p:cBhvr>
                                        <p:cTn id="23" dur="1" fill="hold">
                                          <p:stCondLst>
                                            <p:cond delay="0"/>
                                          </p:stCondLst>
                                        </p:cTn>
                                        <p:tgtEl>
                                          <p:spTgt spid="37894"/>
                                        </p:tgtEl>
                                        <p:attrNameLst>
                                          <p:attrName>style.visibility</p:attrName>
                                        </p:attrNameLst>
                                      </p:cBhvr>
                                      <p:to>
                                        <p:strVal val="visible"/>
                                      </p:to>
                                    </p:set>
                                    <p:animEffect transition="in" filter="fade">
                                      <p:cBhvr>
                                        <p:cTn id="24" dur="1000"/>
                                        <p:tgtEl>
                                          <p:spTgt spid="37894"/>
                                        </p:tgtEl>
                                      </p:cBhvr>
                                    </p:animEffect>
                                    <p:anim calcmode="lin" valueType="num">
                                      <p:cBhvr>
                                        <p:cTn id="25" dur="1000" fill="hold"/>
                                        <p:tgtEl>
                                          <p:spTgt spid="37894"/>
                                        </p:tgtEl>
                                        <p:attrNameLst>
                                          <p:attrName>ppt_x</p:attrName>
                                        </p:attrNameLst>
                                      </p:cBhvr>
                                      <p:tavLst>
                                        <p:tav tm="0">
                                          <p:val>
                                            <p:strVal val="#ppt_x"/>
                                          </p:val>
                                        </p:tav>
                                        <p:tav tm="100000">
                                          <p:val>
                                            <p:strVal val="#ppt_x"/>
                                          </p:val>
                                        </p:tav>
                                      </p:tavLst>
                                    </p:anim>
                                    <p:anim calcmode="lin" valueType="num">
                                      <p:cBhvr>
                                        <p:cTn id="26" dur="1000" fill="hold"/>
                                        <p:tgtEl>
                                          <p:spTgt spid="37894"/>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0"/>
                                  </p:stCondLst>
                                  <p:childTnLst>
                                    <p:set>
                                      <p:cBhvr>
                                        <p:cTn id="28" dur="1" fill="hold">
                                          <p:stCondLst>
                                            <p:cond delay="0"/>
                                          </p:stCondLst>
                                        </p:cTn>
                                        <p:tgtEl>
                                          <p:spTgt spid="37893"/>
                                        </p:tgtEl>
                                        <p:attrNameLst>
                                          <p:attrName>style.visibility</p:attrName>
                                        </p:attrNameLst>
                                      </p:cBhvr>
                                      <p:to>
                                        <p:strVal val="visible"/>
                                      </p:to>
                                    </p:set>
                                    <p:animEffect transition="in" filter="fade">
                                      <p:cBhvr>
                                        <p:cTn id="29" dur="1000"/>
                                        <p:tgtEl>
                                          <p:spTgt spid="37893"/>
                                        </p:tgtEl>
                                      </p:cBhvr>
                                    </p:animEffect>
                                    <p:anim calcmode="lin" valueType="num">
                                      <p:cBhvr>
                                        <p:cTn id="30" dur="1000" fill="hold"/>
                                        <p:tgtEl>
                                          <p:spTgt spid="37893"/>
                                        </p:tgtEl>
                                        <p:attrNameLst>
                                          <p:attrName>ppt_x</p:attrName>
                                        </p:attrNameLst>
                                      </p:cBhvr>
                                      <p:tavLst>
                                        <p:tav tm="0">
                                          <p:val>
                                            <p:strVal val="#ppt_x"/>
                                          </p:val>
                                        </p:tav>
                                        <p:tav tm="100000">
                                          <p:val>
                                            <p:strVal val="#ppt_x"/>
                                          </p:val>
                                        </p:tav>
                                      </p:tavLst>
                                    </p:anim>
                                    <p:anim calcmode="lin" valueType="num">
                                      <p:cBhvr>
                                        <p:cTn id="31" dur="1000" fill="hold"/>
                                        <p:tgtEl>
                                          <p:spTgt spid="37893"/>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animEffect transition="in" filter="dissolve">
                                      <p:cBhvr>
                                        <p:cTn id="4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1752600"/>
          </a:xfrm>
        </p:spPr>
        <p:txBody>
          <a:bodyPr/>
          <a:lstStyle/>
          <a:p>
            <a:pPr algn="r" rtl="1"/>
            <a:r>
              <a:rPr lang="he-IL" dirty="0"/>
              <a:t>כתבו שאילתה שמחזירה את מספרי הספקים שמספקים את כל הרכיבים הקיימים.</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graphicFrame>
        <p:nvGraphicFramePr>
          <p:cNvPr id="5" name="Table 4"/>
          <p:cNvGraphicFramePr>
            <a:graphicFrameLocks noGrp="1"/>
          </p:cNvGraphicFramePr>
          <p:nvPr/>
        </p:nvGraphicFramePr>
        <p:xfrm>
          <a:off x="4572000" y="2286000"/>
          <a:ext cx="3810000" cy="1112520"/>
        </p:xfrm>
        <a:graphic>
          <a:graphicData uri="http://schemas.openxmlformats.org/drawingml/2006/table">
            <a:tbl>
              <a:tblPr rtl="1" firstRow="1" bandRow="1">
                <a:tableStyleId>{5940675A-B579-460E-94D1-54222C63F5DA}</a:tableStyleId>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tblGrid>
              <a:tr h="370840">
                <a:tc>
                  <a:txBody>
                    <a:bodyPr/>
                    <a:lstStyle/>
                    <a:p>
                      <a:pPr algn="ctr" rtl="1"/>
                      <a:r>
                        <a:rPr lang="en-US" dirty="0"/>
                        <a:t>Color</a:t>
                      </a:r>
                      <a:endParaRPr lang="he-IL" dirty="0"/>
                    </a:p>
                  </a:txBody>
                  <a:tcPr>
                    <a:solidFill>
                      <a:schemeClr val="bg1">
                        <a:lumMod val="85000"/>
                      </a:schemeClr>
                    </a:solidFill>
                  </a:tcPr>
                </a:tc>
                <a:tc>
                  <a:txBody>
                    <a:bodyPr/>
                    <a:lstStyle/>
                    <a:p>
                      <a:pPr algn="ctr" rtl="1"/>
                      <a:r>
                        <a:rPr lang="en-US" dirty="0" err="1"/>
                        <a:t>Pname</a:t>
                      </a:r>
                      <a:endParaRPr lang="he-IL" dirty="0"/>
                    </a:p>
                  </a:txBody>
                  <a:tcPr>
                    <a:solidFill>
                      <a:schemeClr val="bg1">
                        <a:lumMod val="85000"/>
                      </a:schemeClr>
                    </a:solidFill>
                  </a:tcPr>
                </a:tc>
                <a:tc>
                  <a:txBody>
                    <a:bodyPr/>
                    <a:lstStyle/>
                    <a:p>
                      <a:pPr algn="ctr" rtl="1"/>
                      <a:r>
                        <a:rPr lang="en-US" dirty="0" err="1"/>
                        <a:t>Pid</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Green</a:t>
                      </a:r>
                      <a:endParaRPr lang="he-IL" dirty="0"/>
                    </a:p>
                  </a:txBody>
                  <a:tcPr/>
                </a:tc>
                <a:tc>
                  <a:txBody>
                    <a:bodyPr/>
                    <a:lstStyle/>
                    <a:p>
                      <a:pPr algn="ctr" rtl="1"/>
                      <a:r>
                        <a:rPr lang="en-US" dirty="0"/>
                        <a:t>Table</a:t>
                      </a:r>
                      <a:endParaRPr lang="he-IL" dirty="0"/>
                    </a:p>
                  </a:txBody>
                  <a:tcPr/>
                </a:tc>
                <a:tc>
                  <a:txBody>
                    <a:bodyPr/>
                    <a:lstStyle/>
                    <a:p>
                      <a:pPr algn="ctr" rtl="1"/>
                      <a:r>
                        <a:rPr lang="en-US" dirty="0"/>
                        <a:t>5</a:t>
                      </a:r>
                      <a:endParaRPr lang="he-IL" dirty="0"/>
                    </a:p>
                  </a:txBody>
                  <a:tcPr/>
                </a:tc>
                <a:extLst>
                  <a:ext uri="{0D108BD9-81ED-4DB2-BD59-A6C34878D82A}">
                    <a16:rowId xmlns:a16="http://schemas.microsoft.com/office/drawing/2014/main" val="10001"/>
                  </a:ext>
                </a:extLst>
              </a:tr>
              <a:tr h="370840">
                <a:tc>
                  <a:txBody>
                    <a:bodyPr/>
                    <a:lstStyle/>
                    <a:p>
                      <a:pPr algn="ctr" rtl="1"/>
                      <a:r>
                        <a:rPr lang="en-US" dirty="0"/>
                        <a:t>Red</a:t>
                      </a:r>
                      <a:endParaRPr lang="he-IL" dirty="0"/>
                    </a:p>
                  </a:txBody>
                  <a:tcPr/>
                </a:tc>
                <a:tc>
                  <a:txBody>
                    <a:bodyPr/>
                    <a:lstStyle/>
                    <a:p>
                      <a:pPr algn="ctr" rtl="1"/>
                      <a:r>
                        <a:rPr lang="en-US" dirty="0"/>
                        <a:t>Chair</a:t>
                      </a:r>
                      <a:endParaRPr lang="he-IL" dirty="0"/>
                    </a:p>
                  </a:txBody>
                  <a:tcPr/>
                </a:tc>
                <a:tc>
                  <a:txBody>
                    <a:bodyPr/>
                    <a:lstStyle/>
                    <a:p>
                      <a:pPr algn="ctr" rtl="1"/>
                      <a:r>
                        <a:rPr lang="en-US" dirty="0"/>
                        <a:t>6</a:t>
                      </a:r>
                      <a:endParaRPr lang="he-IL" dirty="0"/>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5715000" y="1752600"/>
            <a:ext cx="1600200" cy="523220"/>
          </a:xfrm>
          <a:prstGeom prst="rect">
            <a:avLst/>
          </a:prstGeom>
          <a:noFill/>
        </p:spPr>
        <p:txBody>
          <a:bodyPr wrap="square" rtlCol="1">
            <a:spAutoFit/>
          </a:bodyPr>
          <a:lstStyle/>
          <a:p>
            <a:r>
              <a:rPr lang="en-US" sz="2800" dirty="0"/>
              <a:t>Product</a:t>
            </a:r>
            <a:endParaRPr lang="he-IL" sz="2800" dirty="0"/>
          </a:p>
        </p:txBody>
      </p:sp>
      <p:graphicFrame>
        <p:nvGraphicFramePr>
          <p:cNvPr id="7" name="Table 6"/>
          <p:cNvGraphicFramePr>
            <a:graphicFrameLocks noGrp="1"/>
          </p:cNvGraphicFramePr>
          <p:nvPr/>
        </p:nvGraphicFramePr>
        <p:xfrm>
          <a:off x="381000" y="2286000"/>
          <a:ext cx="3810000" cy="1483360"/>
        </p:xfrm>
        <a:graphic>
          <a:graphicData uri="http://schemas.openxmlformats.org/drawingml/2006/table">
            <a:tbl>
              <a:tblPr rtl="1" firstRow="1" bandRow="1">
                <a:tableStyleId>{5940675A-B579-460E-94D1-54222C63F5DA}</a:tableStyleId>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tblGrid>
              <a:tr h="370840">
                <a:tc>
                  <a:txBody>
                    <a:bodyPr/>
                    <a:lstStyle/>
                    <a:p>
                      <a:pPr algn="ctr" rtl="1"/>
                      <a:r>
                        <a:rPr lang="en-US" dirty="0"/>
                        <a:t>Quantity</a:t>
                      </a:r>
                      <a:endParaRPr lang="he-IL" dirty="0"/>
                    </a:p>
                  </a:txBody>
                  <a:tcPr>
                    <a:solidFill>
                      <a:schemeClr val="bg1">
                        <a:lumMod val="85000"/>
                      </a:schemeClr>
                    </a:solidFill>
                  </a:tcPr>
                </a:tc>
                <a:tc>
                  <a:txBody>
                    <a:bodyPr/>
                    <a:lstStyle/>
                    <a:p>
                      <a:pPr algn="ctr" rtl="1"/>
                      <a:r>
                        <a:rPr lang="en-US" dirty="0" err="1"/>
                        <a:t>Pid</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50</a:t>
                      </a:r>
                      <a:endParaRPr lang="he-IL" dirty="0"/>
                    </a:p>
                  </a:txBody>
                  <a:tcPr/>
                </a:tc>
                <a:tc>
                  <a:txBody>
                    <a:bodyPr/>
                    <a:lstStyle/>
                    <a:p>
                      <a:pPr algn="ctr" rtl="1"/>
                      <a:r>
                        <a:rPr lang="en-US" dirty="0"/>
                        <a:t>5</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1"/>
                  </a:ext>
                </a:extLst>
              </a:tr>
              <a:tr h="370840">
                <a:tc>
                  <a:txBody>
                    <a:bodyPr/>
                    <a:lstStyle/>
                    <a:p>
                      <a:pPr algn="ctr" rtl="1"/>
                      <a:r>
                        <a:rPr lang="en-US" dirty="0"/>
                        <a:t>60</a:t>
                      </a:r>
                      <a:endParaRPr lang="he-IL" dirty="0"/>
                    </a:p>
                  </a:txBody>
                  <a:tcPr/>
                </a:tc>
                <a:tc>
                  <a:txBody>
                    <a:bodyPr/>
                    <a:lstStyle/>
                    <a:p>
                      <a:pPr algn="ctr" rtl="1"/>
                      <a:r>
                        <a:rPr lang="en-US" dirty="0"/>
                        <a:t>6</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2"/>
                  </a:ext>
                </a:extLst>
              </a:tr>
              <a:tr h="370840">
                <a:tc>
                  <a:txBody>
                    <a:bodyPr/>
                    <a:lstStyle/>
                    <a:p>
                      <a:pPr algn="ctr" rtl="1"/>
                      <a:r>
                        <a:rPr lang="en-US" dirty="0"/>
                        <a:t>40</a:t>
                      </a:r>
                      <a:endParaRPr lang="he-IL" dirty="0"/>
                    </a:p>
                  </a:txBody>
                  <a:tcPr/>
                </a:tc>
                <a:tc>
                  <a:txBody>
                    <a:bodyPr/>
                    <a:lstStyle/>
                    <a:p>
                      <a:pPr algn="ctr" rtl="1"/>
                      <a:r>
                        <a:rPr lang="en-US" dirty="0"/>
                        <a:t>5</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3"/>
                  </a:ext>
                </a:extLst>
              </a:tr>
            </a:tbl>
          </a:graphicData>
        </a:graphic>
      </p:graphicFrame>
      <p:sp>
        <p:nvSpPr>
          <p:cNvPr id="8" name="TextBox 7"/>
          <p:cNvSpPr txBox="1"/>
          <p:nvPr/>
        </p:nvSpPr>
        <p:spPr>
          <a:xfrm>
            <a:off x="1524000" y="1752600"/>
            <a:ext cx="1600200" cy="523220"/>
          </a:xfrm>
          <a:prstGeom prst="rect">
            <a:avLst/>
          </a:prstGeom>
          <a:noFill/>
        </p:spPr>
        <p:txBody>
          <a:bodyPr wrap="square" rtlCol="1">
            <a:spAutoFit/>
          </a:bodyPr>
          <a:lstStyle/>
          <a:p>
            <a:r>
              <a:rPr lang="en-US" sz="2800" dirty="0"/>
              <a:t>Delivery</a:t>
            </a:r>
            <a:endParaRPr lang="he-IL" sz="2800" dirty="0"/>
          </a:p>
        </p:txBody>
      </p:sp>
      <p:sp>
        <p:nvSpPr>
          <p:cNvPr id="9" name="TextBox 8"/>
          <p:cNvSpPr txBox="1"/>
          <p:nvPr/>
        </p:nvSpPr>
        <p:spPr>
          <a:xfrm>
            <a:off x="609600" y="4267200"/>
            <a:ext cx="8077200" cy="1077218"/>
          </a:xfrm>
          <a:prstGeom prst="rect">
            <a:avLst/>
          </a:prstGeom>
          <a:noFill/>
        </p:spPr>
        <p:txBody>
          <a:bodyPr wrap="square" rtlCol="1">
            <a:spAutoFit/>
          </a:bodyPr>
          <a:lstStyle/>
          <a:p>
            <a:pPr algn="r" rtl="1"/>
            <a:r>
              <a:rPr lang="he-IL" sz="3200" dirty="0"/>
              <a:t>שלב 1 – ניקח את עמודת </a:t>
            </a:r>
            <a:r>
              <a:rPr lang="en-US" sz="3200" dirty="0" err="1"/>
              <a:t>pid</a:t>
            </a:r>
            <a:r>
              <a:rPr lang="he-IL" sz="3200" dirty="0"/>
              <a:t> מה-</a:t>
            </a:r>
            <a:r>
              <a:rPr lang="en-US" sz="3200" dirty="0"/>
              <a:t>Product</a:t>
            </a:r>
            <a:r>
              <a:rPr lang="he-IL" sz="3200" dirty="0"/>
              <a:t> ונכפיל אותה בעמודת </a:t>
            </a:r>
            <a:r>
              <a:rPr lang="en-US" sz="3200" dirty="0" err="1"/>
              <a:t>sid</a:t>
            </a:r>
            <a:r>
              <a:rPr lang="he-IL" sz="3200" dirty="0"/>
              <a:t> מה-</a:t>
            </a:r>
            <a:r>
              <a:rPr lang="en-US" sz="3200" dirty="0"/>
              <a:t>Delivery</a:t>
            </a:r>
            <a:r>
              <a:rPr lang="he-IL" sz="32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dissolve">
                                      <p:cBhvr>
                                        <p:cTn id="2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47</a:t>
            </a:fld>
            <a:endParaRPr lang="en-US"/>
          </a:p>
        </p:txBody>
      </p:sp>
      <p:graphicFrame>
        <p:nvGraphicFramePr>
          <p:cNvPr id="3" name="Object 2"/>
          <p:cNvGraphicFramePr>
            <a:graphicFrameLocks noChangeAspect="1"/>
          </p:cNvGraphicFramePr>
          <p:nvPr/>
        </p:nvGraphicFramePr>
        <p:xfrm>
          <a:off x="1905000" y="304800"/>
          <a:ext cx="5535195" cy="577850"/>
        </p:xfrm>
        <a:graphic>
          <a:graphicData uri="http://schemas.openxmlformats.org/presentationml/2006/ole">
            <mc:AlternateContent xmlns:mc="http://schemas.openxmlformats.org/markup-compatibility/2006">
              <mc:Choice xmlns:v="urn:schemas-microsoft-com:vml" Requires="v">
                <p:oleObj spid="_x0000_s38919" name="Equation" r:id="rId3" imgW="2311200" imgH="241200" progId="Equation.3">
                  <p:embed/>
                </p:oleObj>
              </mc:Choice>
              <mc:Fallback>
                <p:oleObj name="Equation" r:id="rId3" imgW="231120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04800"/>
                        <a:ext cx="5535195"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Table 3"/>
          <p:cNvGraphicFramePr>
            <a:graphicFrameLocks noGrp="1"/>
          </p:cNvGraphicFramePr>
          <p:nvPr/>
        </p:nvGraphicFramePr>
        <p:xfrm>
          <a:off x="4495800" y="1447800"/>
          <a:ext cx="3810000" cy="1112520"/>
        </p:xfrm>
        <a:graphic>
          <a:graphicData uri="http://schemas.openxmlformats.org/drawingml/2006/table">
            <a:tbl>
              <a:tblPr rtl="1" firstRow="1" bandRow="1">
                <a:tableStyleId>{5940675A-B579-460E-94D1-54222C63F5DA}</a:tableStyleId>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tblGrid>
              <a:tr h="370840">
                <a:tc>
                  <a:txBody>
                    <a:bodyPr/>
                    <a:lstStyle/>
                    <a:p>
                      <a:pPr algn="ctr" rtl="1"/>
                      <a:r>
                        <a:rPr lang="en-US" dirty="0"/>
                        <a:t>Color</a:t>
                      </a:r>
                      <a:endParaRPr lang="he-IL" dirty="0"/>
                    </a:p>
                  </a:txBody>
                  <a:tcPr>
                    <a:solidFill>
                      <a:schemeClr val="bg1">
                        <a:lumMod val="85000"/>
                      </a:schemeClr>
                    </a:solidFill>
                  </a:tcPr>
                </a:tc>
                <a:tc>
                  <a:txBody>
                    <a:bodyPr/>
                    <a:lstStyle/>
                    <a:p>
                      <a:pPr algn="ctr" rtl="1"/>
                      <a:r>
                        <a:rPr lang="en-US" dirty="0" err="1"/>
                        <a:t>Pname</a:t>
                      </a:r>
                      <a:endParaRPr lang="he-IL" dirty="0"/>
                    </a:p>
                  </a:txBody>
                  <a:tcPr>
                    <a:solidFill>
                      <a:schemeClr val="bg1">
                        <a:lumMod val="85000"/>
                      </a:schemeClr>
                    </a:solidFill>
                  </a:tcPr>
                </a:tc>
                <a:tc>
                  <a:txBody>
                    <a:bodyPr/>
                    <a:lstStyle/>
                    <a:p>
                      <a:pPr algn="ctr" rtl="1"/>
                      <a:r>
                        <a:rPr lang="en-US" dirty="0" err="1"/>
                        <a:t>Pid</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Green</a:t>
                      </a:r>
                      <a:endParaRPr lang="he-IL" dirty="0"/>
                    </a:p>
                  </a:txBody>
                  <a:tcPr/>
                </a:tc>
                <a:tc>
                  <a:txBody>
                    <a:bodyPr/>
                    <a:lstStyle/>
                    <a:p>
                      <a:pPr algn="ctr" rtl="1"/>
                      <a:r>
                        <a:rPr lang="en-US" dirty="0"/>
                        <a:t>Table</a:t>
                      </a:r>
                      <a:endParaRPr lang="he-IL" dirty="0"/>
                    </a:p>
                  </a:txBody>
                  <a:tcPr/>
                </a:tc>
                <a:tc>
                  <a:txBody>
                    <a:bodyPr/>
                    <a:lstStyle/>
                    <a:p>
                      <a:pPr algn="ctr" rtl="1"/>
                      <a:r>
                        <a:rPr lang="en-US" dirty="0"/>
                        <a:t>5</a:t>
                      </a:r>
                      <a:endParaRPr lang="he-IL" dirty="0"/>
                    </a:p>
                  </a:txBody>
                  <a:tcPr/>
                </a:tc>
                <a:extLst>
                  <a:ext uri="{0D108BD9-81ED-4DB2-BD59-A6C34878D82A}">
                    <a16:rowId xmlns:a16="http://schemas.microsoft.com/office/drawing/2014/main" val="10001"/>
                  </a:ext>
                </a:extLst>
              </a:tr>
              <a:tr h="370840">
                <a:tc>
                  <a:txBody>
                    <a:bodyPr/>
                    <a:lstStyle/>
                    <a:p>
                      <a:pPr algn="ctr" rtl="1"/>
                      <a:r>
                        <a:rPr lang="en-US" dirty="0"/>
                        <a:t>Red</a:t>
                      </a:r>
                      <a:endParaRPr lang="he-IL" dirty="0"/>
                    </a:p>
                  </a:txBody>
                  <a:tcPr/>
                </a:tc>
                <a:tc>
                  <a:txBody>
                    <a:bodyPr/>
                    <a:lstStyle/>
                    <a:p>
                      <a:pPr algn="ctr" rtl="1"/>
                      <a:r>
                        <a:rPr lang="en-US" dirty="0"/>
                        <a:t>Chair</a:t>
                      </a:r>
                      <a:endParaRPr lang="he-IL" dirty="0"/>
                    </a:p>
                  </a:txBody>
                  <a:tcPr/>
                </a:tc>
                <a:tc>
                  <a:txBody>
                    <a:bodyPr/>
                    <a:lstStyle/>
                    <a:p>
                      <a:pPr algn="ctr" rtl="1"/>
                      <a:r>
                        <a:rPr lang="en-US" dirty="0"/>
                        <a:t>6</a:t>
                      </a:r>
                      <a:endParaRPr lang="he-IL" dirty="0"/>
                    </a:p>
                  </a:txBody>
                  <a:tcPr/>
                </a:tc>
                <a:extLst>
                  <a:ext uri="{0D108BD9-81ED-4DB2-BD59-A6C34878D82A}">
                    <a16:rowId xmlns:a16="http://schemas.microsoft.com/office/drawing/2014/main" val="10002"/>
                  </a:ext>
                </a:extLst>
              </a:tr>
            </a:tbl>
          </a:graphicData>
        </a:graphic>
      </p:graphicFrame>
      <p:sp>
        <p:nvSpPr>
          <p:cNvPr id="5" name="TextBox 4"/>
          <p:cNvSpPr txBox="1"/>
          <p:nvPr/>
        </p:nvSpPr>
        <p:spPr>
          <a:xfrm>
            <a:off x="5638800" y="914400"/>
            <a:ext cx="1600200" cy="523220"/>
          </a:xfrm>
          <a:prstGeom prst="rect">
            <a:avLst/>
          </a:prstGeom>
          <a:noFill/>
        </p:spPr>
        <p:txBody>
          <a:bodyPr wrap="square" rtlCol="1">
            <a:spAutoFit/>
          </a:bodyPr>
          <a:lstStyle/>
          <a:p>
            <a:r>
              <a:rPr lang="en-US" sz="2800" dirty="0"/>
              <a:t>Product</a:t>
            </a:r>
            <a:endParaRPr lang="he-IL" sz="2800" dirty="0"/>
          </a:p>
        </p:txBody>
      </p:sp>
      <p:graphicFrame>
        <p:nvGraphicFramePr>
          <p:cNvPr id="6" name="Table 5"/>
          <p:cNvGraphicFramePr>
            <a:graphicFrameLocks noGrp="1"/>
          </p:cNvGraphicFramePr>
          <p:nvPr/>
        </p:nvGraphicFramePr>
        <p:xfrm>
          <a:off x="304800" y="1447800"/>
          <a:ext cx="3810000" cy="1483360"/>
        </p:xfrm>
        <a:graphic>
          <a:graphicData uri="http://schemas.openxmlformats.org/drawingml/2006/table">
            <a:tbl>
              <a:tblPr rtl="1" firstRow="1" bandRow="1">
                <a:tableStyleId>{5940675A-B579-460E-94D1-54222C63F5DA}</a:tableStyleId>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tblGrid>
              <a:tr h="370840">
                <a:tc>
                  <a:txBody>
                    <a:bodyPr/>
                    <a:lstStyle/>
                    <a:p>
                      <a:pPr algn="ctr" rtl="1"/>
                      <a:r>
                        <a:rPr lang="en-US" dirty="0"/>
                        <a:t>Quantity</a:t>
                      </a:r>
                      <a:endParaRPr lang="he-IL" dirty="0"/>
                    </a:p>
                  </a:txBody>
                  <a:tcPr>
                    <a:solidFill>
                      <a:schemeClr val="bg1">
                        <a:lumMod val="85000"/>
                      </a:schemeClr>
                    </a:solidFill>
                  </a:tcPr>
                </a:tc>
                <a:tc>
                  <a:txBody>
                    <a:bodyPr/>
                    <a:lstStyle/>
                    <a:p>
                      <a:pPr algn="ctr" rtl="1"/>
                      <a:r>
                        <a:rPr lang="en-US" dirty="0" err="1"/>
                        <a:t>Pid</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50</a:t>
                      </a:r>
                      <a:endParaRPr lang="he-IL" dirty="0"/>
                    </a:p>
                  </a:txBody>
                  <a:tcPr/>
                </a:tc>
                <a:tc>
                  <a:txBody>
                    <a:bodyPr/>
                    <a:lstStyle/>
                    <a:p>
                      <a:pPr algn="ctr" rtl="1"/>
                      <a:r>
                        <a:rPr lang="en-US" dirty="0"/>
                        <a:t>5</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1"/>
                  </a:ext>
                </a:extLst>
              </a:tr>
              <a:tr h="370840">
                <a:tc>
                  <a:txBody>
                    <a:bodyPr/>
                    <a:lstStyle/>
                    <a:p>
                      <a:pPr algn="ctr" rtl="1"/>
                      <a:r>
                        <a:rPr lang="en-US" dirty="0"/>
                        <a:t>60</a:t>
                      </a:r>
                      <a:endParaRPr lang="he-IL" dirty="0"/>
                    </a:p>
                  </a:txBody>
                  <a:tcPr/>
                </a:tc>
                <a:tc>
                  <a:txBody>
                    <a:bodyPr/>
                    <a:lstStyle/>
                    <a:p>
                      <a:pPr algn="ctr" rtl="1"/>
                      <a:r>
                        <a:rPr lang="en-US" dirty="0"/>
                        <a:t>6</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2"/>
                  </a:ext>
                </a:extLst>
              </a:tr>
              <a:tr h="370840">
                <a:tc>
                  <a:txBody>
                    <a:bodyPr/>
                    <a:lstStyle/>
                    <a:p>
                      <a:pPr algn="ctr" rtl="1"/>
                      <a:r>
                        <a:rPr lang="en-US" dirty="0"/>
                        <a:t>40</a:t>
                      </a:r>
                      <a:endParaRPr lang="he-IL" dirty="0"/>
                    </a:p>
                  </a:txBody>
                  <a:tcPr/>
                </a:tc>
                <a:tc>
                  <a:txBody>
                    <a:bodyPr/>
                    <a:lstStyle/>
                    <a:p>
                      <a:pPr algn="ctr" rtl="1"/>
                      <a:r>
                        <a:rPr lang="en-US" dirty="0"/>
                        <a:t>5</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3"/>
                  </a:ext>
                </a:extLst>
              </a:tr>
            </a:tbl>
          </a:graphicData>
        </a:graphic>
      </p:graphicFrame>
      <p:sp>
        <p:nvSpPr>
          <p:cNvPr id="7" name="TextBox 6"/>
          <p:cNvSpPr txBox="1"/>
          <p:nvPr/>
        </p:nvSpPr>
        <p:spPr>
          <a:xfrm>
            <a:off x="1447800" y="914400"/>
            <a:ext cx="1600200" cy="523220"/>
          </a:xfrm>
          <a:prstGeom prst="rect">
            <a:avLst/>
          </a:prstGeom>
          <a:noFill/>
        </p:spPr>
        <p:txBody>
          <a:bodyPr wrap="square" rtlCol="1">
            <a:spAutoFit/>
          </a:bodyPr>
          <a:lstStyle/>
          <a:p>
            <a:r>
              <a:rPr lang="en-US" sz="2800" dirty="0"/>
              <a:t>Delivery</a:t>
            </a:r>
            <a:endParaRPr lang="he-IL" sz="2800" dirty="0"/>
          </a:p>
        </p:txBody>
      </p:sp>
      <p:graphicFrame>
        <p:nvGraphicFramePr>
          <p:cNvPr id="8" name="Table 7"/>
          <p:cNvGraphicFramePr>
            <a:graphicFrameLocks noGrp="1"/>
          </p:cNvGraphicFramePr>
          <p:nvPr/>
        </p:nvGraphicFramePr>
        <p:xfrm>
          <a:off x="1524000" y="4038600"/>
          <a:ext cx="6096000" cy="1854200"/>
        </p:xfrm>
        <a:graphic>
          <a:graphicData uri="http://schemas.openxmlformats.org/drawingml/2006/table">
            <a:tbl>
              <a:tblPr rtl="1" firstRow="1" bandRow="1">
                <a:tableStyleId>{5940675A-B579-460E-94D1-54222C63F5DA}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rtl="1"/>
                      <a:r>
                        <a:rPr lang="en-US" dirty="0" err="1"/>
                        <a:t>Pid</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5</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1"/>
                  </a:ext>
                </a:extLst>
              </a:tr>
              <a:tr h="370840">
                <a:tc>
                  <a:txBody>
                    <a:bodyPr/>
                    <a:lstStyle/>
                    <a:p>
                      <a:pPr algn="ctr" rtl="1"/>
                      <a:r>
                        <a:rPr lang="en-US" dirty="0"/>
                        <a:t>6</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2"/>
                  </a:ext>
                </a:extLst>
              </a:tr>
              <a:tr h="370840">
                <a:tc>
                  <a:txBody>
                    <a:bodyPr/>
                    <a:lstStyle/>
                    <a:p>
                      <a:pPr algn="ctr" rtl="1"/>
                      <a:r>
                        <a:rPr lang="en-US" dirty="0"/>
                        <a:t>5</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3"/>
                  </a:ext>
                </a:extLst>
              </a:tr>
              <a:tr h="370840">
                <a:tc>
                  <a:txBody>
                    <a:bodyPr/>
                    <a:lstStyle/>
                    <a:p>
                      <a:pPr algn="ctr" rtl="1"/>
                      <a:r>
                        <a:rPr lang="en-US" dirty="0"/>
                        <a:t>6</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4"/>
                  </a:ext>
                </a:extLst>
              </a:tr>
            </a:tbl>
          </a:graphicData>
        </a:graphic>
      </p:graphicFrame>
      <p:sp>
        <p:nvSpPr>
          <p:cNvPr id="9" name="Down Arrow 8"/>
          <p:cNvSpPr/>
          <p:nvPr/>
        </p:nvSpPr>
        <p:spPr>
          <a:xfrm>
            <a:off x="4267200" y="3124200"/>
            <a:ext cx="3810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48</a:t>
            </a:fld>
            <a:endParaRPr lang="en-US"/>
          </a:p>
        </p:txBody>
      </p:sp>
      <p:graphicFrame>
        <p:nvGraphicFramePr>
          <p:cNvPr id="3" name="Table 2"/>
          <p:cNvGraphicFramePr>
            <a:graphicFrameLocks noGrp="1"/>
          </p:cNvGraphicFramePr>
          <p:nvPr/>
        </p:nvGraphicFramePr>
        <p:xfrm>
          <a:off x="5257800" y="1524000"/>
          <a:ext cx="3200400" cy="1483360"/>
        </p:xfrm>
        <a:graphic>
          <a:graphicData uri="http://schemas.openxmlformats.org/drawingml/2006/table">
            <a:tbl>
              <a:tblPr rtl="1" firstRow="1" bandRow="1">
                <a:tableStyleId>{5940675A-B579-460E-94D1-54222C63F5DA}</a:tableStyleId>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pPr algn="ctr" rtl="1"/>
                      <a:r>
                        <a:rPr lang="en-US" dirty="0"/>
                        <a:t>Quantity</a:t>
                      </a:r>
                      <a:endParaRPr lang="he-IL" dirty="0"/>
                    </a:p>
                  </a:txBody>
                  <a:tcPr>
                    <a:solidFill>
                      <a:schemeClr val="bg1">
                        <a:lumMod val="85000"/>
                      </a:schemeClr>
                    </a:solidFill>
                  </a:tcPr>
                </a:tc>
                <a:tc>
                  <a:txBody>
                    <a:bodyPr/>
                    <a:lstStyle/>
                    <a:p>
                      <a:pPr algn="ctr" rtl="1"/>
                      <a:r>
                        <a:rPr lang="en-US" dirty="0" err="1"/>
                        <a:t>Pid</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50</a:t>
                      </a:r>
                      <a:endParaRPr lang="he-IL" dirty="0"/>
                    </a:p>
                  </a:txBody>
                  <a:tcPr/>
                </a:tc>
                <a:tc>
                  <a:txBody>
                    <a:bodyPr/>
                    <a:lstStyle/>
                    <a:p>
                      <a:pPr algn="ctr" rtl="1"/>
                      <a:r>
                        <a:rPr lang="en-US" dirty="0"/>
                        <a:t>5</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1"/>
                  </a:ext>
                </a:extLst>
              </a:tr>
              <a:tr h="370840">
                <a:tc>
                  <a:txBody>
                    <a:bodyPr/>
                    <a:lstStyle/>
                    <a:p>
                      <a:pPr algn="ctr" rtl="1"/>
                      <a:r>
                        <a:rPr lang="en-US" dirty="0"/>
                        <a:t>60</a:t>
                      </a:r>
                      <a:endParaRPr lang="he-IL" dirty="0"/>
                    </a:p>
                  </a:txBody>
                  <a:tcPr/>
                </a:tc>
                <a:tc>
                  <a:txBody>
                    <a:bodyPr/>
                    <a:lstStyle/>
                    <a:p>
                      <a:pPr algn="ctr" rtl="1"/>
                      <a:r>
                        <a:rPr lang="en-US" dirty="0"/>
                        <a:t>6</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2"/>
                  </a:ext>
                </a:extLst>
              </a:tr>
              <a:tr h="370840">
                <a:tc>
                  <a:txBody>
                    <a:bodyPr/>
                    <a:lstStyle/>
                    <a:p>
                      <a:pPr algn="ctr" rtl="1"/>
                      <a:r>
                        <a:rPr lang="en-US" dirty="0"/>
                        <a:t>40</a:t>
                      </a:r>
                      <a:endParaRPr lang="he-IL" dirty="0"/>
                    </a:p>
                  </a:txBody>
                  <a:tcPr/>
                </a:tc>
                <a:tc>
                  <a:txBody>
                    <a:bodyPr/>
                    <a:lstStyle/>
                    <a:p>
                      <a:pPr algn="ctr" rtl="1"/>
                      <a:r>
                        <a:rPr lang="en-US" dirty="0"/>
                        <a:t>5</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3"/>
                  </a:ext>
                </a:extLst>
              </a:tr>
            </a:tbl>
          </a:graphicData>
        </a:graphic>
      </p:graphicFrame>
      <p:graphicFrame>
        <p:nvGraphicFramePr>
          <p:cNvPr id="4" name="Table 3"/>
          <p:cNvGraphicFramePr>
            <a:graphicFrameLocks noGrp="1"/>
          </p:cNvGraphicFramePr>
          <p:nvPr/>
        </p:nvGraphicFramePr>
        <p:xfrm>
          <a:off x="685800" y="1524000"/>
          <a:ext cx="2819400" cy="1854200"/>
        </p:xfrm>
        <a:graphic>
          <a:graphicData uri="http://schemas.openxmlformats.org/drawingml/2006/table">
            <a:tbl>
              <a:tblPr rtl="1" firstRow="1" bandRow="1">
                <a:tableStyleId>{5940675A-B579-460E-94D1-54222C63F5DA}</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pPr algn="ctr" rtl="1"/>
                      <a:r>
                        <a:rPr lang="en-US" dirty="0" err="1"/>
                        <a:t>Pid</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5</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1"/>
                  </a:ext>
                </a:extLst>
              </a:tr>
              <a:tr h="370840">
                <a:tc>
                  <a:txBody>
                    <a:bodyPr/>
                    <a:lstStyle/>
                    <a:p>
                      <a:pPr algn="ctr" rtl="1"/>
                      <a:r>
                        <a:rPr lang="en-US" dirty="0"/>
                        <a:t>6</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2"/>
                  </a:ext>
                </a:extLst>
              </a:tr>
              <a:tr h="370840">
                <a:tc>
                  <a:txBody>
                    <a:bodyPr/>
                    <a:lstStyle/>
                    <a:p>
                      <a:pPr algn="ctr" rtl="1"/>
                      <a:r>
                        <a:rPr lang="en-US" dirty="0"/>
                        <a:t>5</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3"/>
                  </a:ext>
                </a:extLst>
              </a:tr>
              <a:tr h="370840">
                <a:tc>
                  <a:txBody>
                    <a:bodyPr/>
                    <a:lstStyle/>
                    <a:p>
                      <a:pPr algn="ctr" rtl="1"/>
                      <a:r>
                        <a:rPr lang="en-US" dirty="0"/>
                        <a:t>6</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1981200" y="914400"/>
            <a:ext cx="685800" cy="523220"/>
          </a:xfrm>
          <a:prstGeom prst="rect">
            <a:avLst/>
          </a:prstGeom>
          <a:noFill/>
        </p:spPr>
        <p:txBody>
          <a:bodyPr wrap="square" rtlCol="1">
            <a:spAutoFit/>
          </a:bodyPr>
          <a:lstStyle/>
          <a:p>
            <a:r>
              <a:rPr lang="en-US" sz="2800" dirty="0"/>
              <a:t>T1</a:t>
            </a:r>
            <a:endParaRPr lang="he-IL" sz="2800" dirty="0"/>
          </a:p>
        </p:txBody>
      </p:sp>
      <p:sp>
        <p:nvSpPr>
          <p:cNvPr id="6" name="TextBox 5"/>
          <p:cNvSpPr txBox="1"/>
          <p:nvPr/>
        </p:nvSpPr>
        <p:spPr>
          <a:xfrm>
            <a:off x="6096000" y="914400"/>
            <a:ext cx="1600200" cy="523220"/>
          </a:xfrm>
          <a:prstGeom prst="rect">
            <a:avLst/>
          </a:prstGeom>
          <a:noFill/>
        </p:spPr>
        <p:txBody>
          <a:bodyPr wrap="square" rtlCol="1">
            <a:spAutoFit/>
          </a:bodyPr>
          <a:lstStyle/>
          <a:p>
            <a:r>
              <a:rPr lang="en-US" sz="2800" dirty="0"/>
              <a:t>Delivery</a:t>
            </a:r>
            <a:endParaRPr lang="he-IL" sz="2800" dirty="0"/>
          </a:p>
        </p:txBody>
      </p:sp>
      <p:sp>
        <p:nvSpPr>
          <p:cNvPr id="7" name="Oval 6"/>
          <p:cNvSpPr/>
          <p:nvPr/>
        </p:nvSpPr>
        <p:spPr>
          <a:xfrm>
            <a:off x="5105400" y="1219200"/>
            <a:ext cx="2514600" cy="2209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TextBox 7"/>
          <p:cNvSpPr txBox="1"/>
          <p:nvPr/>
        </p:nvSpPr>
        <p:spPr>
          <a:xfrm>
            <a:off x="838200" y="3962400"/>
            <a:ext cx="7924800" cy="1077218"/>
          </a:xfrm>
          <a:prstGeom prst="rect">
            <a:avLst/>
          </a:prstGeom>
          <a:noFill/>
        </p:spPr>
        <p:txBody>
          <a:bodyPr wrap="square" rtlCol="1">
            <a:spAutoFit/>
          </a:bodyPr>
          <a:lstStyle/>
          <a:p>
            <a:pPr algn="r" rtl="1"/>
            <a:r>
              <a:rPr lang="he-IL" sz="3200" dirty="0"/>
              <a:t>שלב 2 – נחסיר מ </a:t>
            </a:r>
            <a:r>
              <a:rPr lang="en-US" sz="3200" dirty="0"/>
              <a:t>T1</a:t>
            </a:r>
            <a:r>
              <a:rPr lang="he-IL" sz="3200" dirty="0"/>
              <a:t> את טבלת ה-</a:t>
            </a:r>
            <a:r>
              <a:rPr lang="en-US" sz="3200" dirty="0"/>
              <a:t>Delivery</a:t>
            </a:r>
            <a:r>
              <a:rPr lang="he-IL" sz="3200" dirty="0"/>
              <a:t>. נקבל מספרי ספקים והמוצרים שהם </a:t>
            </a:r>
            <a:r>
              <a:rPr lang="he-IL" sz="3200" b="1" dirty="0"/>
              <a:t>לא </a:t>
            </a:r>
            <a:r>
              <a:rPr lang="he-IL" sz="3200" dirty="0"/>
              <a:t>מספקים.</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dissolve">
                                      <p:cBhvr>
                                        <p:cTn id="1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49</a:t>
            </a:fld>
            <a:endParaRPr lang="en-US"/>
          </a:p>
        </p:txBody>
      </p:sp>
      <p:graphicFrame>
        <p:nvGraphicFramePr>
          <p:cNvPr id="3" name="Table 2"/>
          <p:cNvGraphicFramePr>
            <a:graphicFrameLocks noGrp="1"/>
          </p:cNvGraphicFramePr>
          <p:nvPr/>
        </p:nvGraphicFramePr>
        <p:xfrm>
          <a:off x="5715000" y="1600200"/>
          <a:ext cx="2133600" cy="1483360"/>
        </p:xfrm>
        <a:graphic>
          <a:graphicData uri="http://schemas.openxmlformats.org/drawingml/2006/table">
            <a:tbl>
              <a:tblPr rtl="1" firstRow="1" bandRow="1">
                <a:tableStyleId>{5940675A-B579-460E-94D1-54222C63F5DA}</a:tableStyleId>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a:txBody>
                    <a:bodyPr/>
                    <a:lstStyle/>
                    <a:p>
                      <a:pPr algn="ctr" rtl="1"/>
                      <a:r>
                        <a:rPr lang="en-US" dirty="0" err="1"/>
                        <a:t>Pid</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5</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1"/>
                  </a:ext>
                </a:extLst>
              </a:tr>
              <a:tr h="370840">
                <a:tc>
                  <a:txBody>
                    <a:bodyPr/>
                    <a:lstStyle/>
                    <a:p>
                      <a:pPr algn="ctr" rtl="1"/>
                      <a:r>
                        <a:rPr lang="en-US" dirty="0"/>
                        <a:t>6</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2"/>
                  </a:ext>
                </a:extLst>
              </a:tr>
              <a:tr h="370840">
                <a:tc>
                  <a:txBody>
                    <a:bodyPr/>
                    <a:lstStyle/>
                    <a:p>
                      <a:pPr algn="ctr" rtl="1"/>
                      <a:r>
                        <a:rPr lang="en-US" dirty="0"/>
                        <a:t>5</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3"/>
                  </a:ext>
                </a:extLst>
              </a:tr>
            </a:tbl>
          </a:graphicData>
        </a:graphic>
      </p:graphicFrame>
      <p:graphicFrame>
        <p:nvGraphicFramePr>
          <p:cNvPr id="4" name="Table 3"/>
          <p:cNvGraphicFramePr>
            <a:graphicFrameLocks noGrp="1"/>
          </p:cNvGraphicFramePr>
          <p:nvPr/>
        </p:nvGraphicFramePr>
        <p:xfrm>
          <a:off x="685800" y="1524000"/>
          <a:ext cx="2819400" cy="1854200"/>
        </p:xfrm>
        <a:graphic>
          <a:graphicData uri="http://schemas.openxmlformats.org/drawingml/2006/table">
            <a:tbl>
              <a:tblPr rtl="1" firstRow="1" bandRow="1">
                <a:tableStyleId>{5940675A-B579-460E-94D1-54222C63F5DA}</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pPr algn="ctr" rtl="1"/>
                      <a:r>
                        <a:rPr lang="en-US" dirty="0" err="1"/>
                        <a:t>Pid</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5</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1"/>
                  </a:ext>
                </a:extLst>
              </a:tr>
              <a:tr h="370840">
                <a:tc>
                  <a:txBody>
                    <a:bodyPr/>
                    <a:lstStyle/>
                    <a:p>
                      <a:pPr algn="ctr" rtl="1"/>
                      <a:r>
                        <a:rPr lang="en-US" dirty="0"/>
                        <a:t>6</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2"/>
                  </a:ext>
                </a:extLst>
              </a:tr>
              <a:tr h="370840">
                <a:tc>
                  <a:txBody>
                    <a:bodyPr/>
                    <a:lstStyle/>
                    <a:p>
                      <a:pPr algn="ctr" rtl="1"/>
                      <a:r>
                        <a:rPr lang="en-US" dirty="0"/>
                        <a:t>5</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3"/>
                  </a:ext>
                </a:extLst>
              </a:tr>
              <a:tr h="370840">
                <a:tc>
                  <a:txBody>
                    <a:bodyPr/>
                    <a:lstStyle/>
                    <a:p>
                      <a:pPr algn="ctr" rtl="1"/>
                      <a:r>
                        <a:rPr lang="en-US" dirty="0"/>
                        <a:t>6</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1981200" y="914400"/>
            <a:ext cx="685800" cy="523220"/>
          </a:xfrm>
          <a:prstGeom prst="rect">
            <a:avLst/>
          </a:prstGeom>
          <a:noFill/>
        </p:spPr>
        <p:txBody>
          <a:bodyPr wrap="square" rtlCol="1">
            <a:spAutoFit/>
          </a:bodyPr>
          <a:lstStyle/>
          <a:p>
            <a:r>
              <a:rPr lang="en-US" sz="2800" dirty="0"/>
              <a:t>T1</a:t>
            </a:r>
            <a:endParaRPr lang="he-IL" sz="2800" dirty="0"/>
          </a:p>
        </p:txBody>
      </p:sp>
      <p:sp>
        <p:nvSpPr>
          <p:cNvPr id="6" name="TextBox 5"/>
          <p:cNvSpPr txBox="1"/>
          <p:nvPr/>
        </p:nvSpPr>
        <p:spPr>
          <a:xfrm>
            <a:off x="6096000" y="914400"/>
            <a:ext cx="1600200" cy="523220"/>
          </a:xfrm>
          <a:prstGeom prst="rect">
            <a:avLst/>
          </a:prstGeom>
          <a:noFill/>
        </p:spPr>
        <p:txBody>
          <a:bodyPr wrap="square" rtlCol="1">
            <a:spAutoFit/>
          </a:bodyPr>
          <a:lstStyle/>
          <a:p>
            <a:r>
              <a:rPr lang="en-US" sz="2800" dirty="0"/>
              <a:t>Delivery</a:t>
            </a:r>
            <a:endParaRPr lang="he-IL" sz="2800" dirty="0"/>
          </a:p>
        </p:txBody>
      </p:sp>
      <p:graphicFrame>
        <p:nvGraphicFramePr>
          <p:cNvPr id="9" name="Object 8"/>
          <p:cNvGraphicFramePr>
            <a:graphicFrameLocks noChangeAspect="1"/>
          </p:cNvGraphicFramePr>
          <p:nvPr/>
        </p:nvGraphicFramePr>
        <p:xfrm>
          <a:off x="1825625" y="228600"/>
          <a:ext cx="5614988" cy="762000"/>
        </p:xfrm>
        <a:graphic>
          <a:graphicData uri="http://schemas.openxmlformats.org/presentationml/2006/ole">
            <mc:AlternateContent xmlns:mc="http://schemas.openxmlformats.org/markup-compatibility/2006">
              <mc:Choice xmlns:v="urn:schemas-microsoft-com:vml" Requires="v">
                <p:oleObj spid="_x0000_s39943" name="Equation" r:id="rId3" imgW="1777680" imgH="241200" progId="Equation.3">
                  <p:embed/>
                </p:oleObj>
              </mc:Choice>
              <mc:Fallback>
                <p:oleObj name="Equation" r:id="rId3" imgW="177768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5625" y="228600"/>
                        <a:ext cx="5614988"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 name="Straight Connector 10"/>
          <p:cNvCxnSpPr/>
          <p:nvPr/>
        </p:nvCxnSpPr>
        <p:spPr>
          <a:xfrm>
            <a:off x="4191000" y="2286000"/>
            <a:ext cx="533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nvGraphicFramePr>
        <p:xfrm>
          <a:off x="3048000" y="3962400"/>
          <a:ext cx="2819400" cy="741680"/>
        </p:xfrm>
        <a:graphic>
          <a:graphicData uri="http://schemas.openxmlformats.org/drawingml/2006/table">
            <a:tbl>
              <a:tblPr rtl="1" firstRow="1" bandRow="1">
                <a:tableStyleId>{5940675A-B579-460E-94D1-54222C63F5DA}</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pPr algn="ctr" rtl="1"/>
                      <a:r>
                        <a:rPr lang="en-US" dirty="0" err="1"/>
                        <a:t>Pid</a:t>
                      </a:r>
                      <a:endParaRPr lang="he-IL" dirty="0"/>
                    </a:p>
                  </a:txBody>
                  <a:tcPr>
                    <a:solidFill>
                      <a:schemeClr val="bg1">
                        <a:lumMod val="85000"/>
                      </a:schemeClr>
                    </a:solidFill>
                  </a:tcPr>
                </a:tc>
                <a:tc>
                  <a:txBody>
                    <a:bodyPr/>
                    <a:lstStyle/>
                    <a:p>
                      <a:pPr algn="ctr" rtl="1"/>
                      <a:r>
                        <a:rPr lang="en-US" dirty="0"/>
                        <a:t>Sid</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6</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1"/>
                  </a:ext>
                </a:extLst>
              </a:tr>
            </a:tbl>
          </a:graphicData>
        </a:graphic>
      </p:graphicFrame>
      <p:sp>
        <p:nvSpPr>
          <p:cNvPr id="13" name="TextBox 12"/>
          <p:cNvSpPr txBox="1"/>
          <p:nvPr/>
        </p:nvSpPr>
        <p:spPr>
          <a:xfrm>
            <a:off x="4191000" y="3352800"/>
            <a:ext cx="685800" cy="523220"/>
          </a:xfrm>
          <a:prstGeom prst="rect">
            <a:avLst/>
          </a:prstGeom>
          <a:noFill/>
        </p:spPr>
        <p:txBody>
          <a:bodyPr wrap="square" rtlCol="1">
            <a:spAutoFit/>
          </a:bodyPr>
          <a:lstStyle/>
          <a:p>
            <a:r>
              <a:rPr lang="en-US" sz="2800" dirty="0"/>
              <a:t>T2</a:t>
            </a:r>
            <a:endParaRPr lang="he-IL" sz="2800" dirty="0"/>
          </a:p>
        </p:txBody>
      </p:sp>
      <p:sp>
        <p:nvSpPr>
          <p:cNvPr id="14" name="TextBox 13"/>
          <p:cNvSpPr txBox="1"/>
          <p:nvPr/>
        </p:nvSpPr>
        <p:spPr>
          <a:xfrm>
            <a:off x="533400" y="4953000"/>
            <a:ext cx="8153400" cy="1815882"/>
          </a:xfrm>
          <a:prstGeom prst="rect">
            <a:avLst/>
          </a:prstGeom>
          <a:noFill/>
        </p:spPr>
        <p:txBody>
          <a:bodyPr wrap="square" rtlCol="1">
            <a:spAutoFit/>
          </a:bodyPr>
          <a:lstStyle/>
          <a:p>
            <a:pPr algn="r" rtl="1"/>
            <a:r>
              <a:rPr lang="he-IL" sz="2800" dirty="0"/>
              <a:t>שלב 3 – ניקח את עמודת ה-</a:t>
            </a:r>
            <a:r>
              <a:rPr lang="en-US" sz="2800" dirty="0" err="1"/>
              <a:t>sid</a:t>
            </a:r>
            <a:r>
              <a:rPr lang="he-IL" sz="2800" dirty="0"/>
              <a:t> מ-</a:t>
            </a:r>
            <a:r>
              <a:rPr lang="en-US" sz="2800" dirty="0"/>
              <a:t>Supplier</a:t>
            </a:r>
            <a:r>
              <a:rPr lang="he-IL" sz="2800" dirty="0"/>
              <a:t> (כל הספקים) ונחסיר ממנה את עמודת ה-</a:t>
            </a:r>
            <a:r>
              <a:rPr lang="en-US" sz="2800" dirty="0" err="1"/>
              <a:t>sid</a:t>
            </a:r>
            <a:r>
              <a:rPr lang="he-IL" sz="2800" dirty="0"/>
              <a:t> מ-</a:t>
            </a:r>
            <a:r>
              <a:rPr lang="en-US" sz="2800" dirty="0"/>
              <a:t>T2</a:t>
            </a:r>
            <a:r>
              <a:rPr lang="he-IL" sz="2800" dirty="0"/>
              <a:t> (כל הספקים שלא מספקים משהו). מה שישאר אילו רק הספקים שמספקים הכל.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Effect transition="in" filter="dissolve">
                                      <p:cBhvr>
                                        <p:cTn id="19"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2286000"/>
          </a:xfrm>
        </p:spPr>
        <p:txBody>
          <a:bodyPr/>
          <a:lstStyle/>
          <a:p>
            <a:pPr algn="r" rtl="1"/>
            <a:r>
              <a:rPr lang="he-IL" dirty="0"/>
              <a:t>השאילתה הבאה מוצאת את כל הסטודנטים שיש בכלל – </a:t>
            </a:r>
          </a:p>
          <a:p>
            <a:pPr algn="l">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5" name="Object 4"/>
          <p:cNvGraphicFramePr>
            <a:graphicFrameLocks noChangeAspect="1"/>
          </p:cNvGraphicFramePr>
          <p:nvPr/>
        </p:nvGraphicFramePr>
        <p:xfrm>
          <a:off x="762000" y="1752600"/>
          <a:ext cx="2114550" cy="469900"/>
        </p:xfrm>
        <a:graphic>
          <a:graphicData uri="http://schemas.openxmlformats.org/presentationml/2006/ole">
            <mc:AlternateContent xmlns:mc="http://schemas.openxmlformats.org/markup-compatibility/2006">
              <mc:Choice xmlns:v="urn:schemas-microsoft-com:vml" Requires="v">
                <p:oleObj spid="_x0000_s3084" name="Equation" r:id="rId3" imgW="799920" imgH="177480" progId="Equation.3">
                  <p:embed/>
                </p:oleObj>
              </mc:Choice>
              <mc:Fallback>
                <p:oleObj name="Equation" r:id="rId3" imgW="799920" imgH="177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752600"/>
                        <a:ext cx="211455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46118938"/>
              </p:ext>
            </p:extLst>
          </p:nvPr>
        </p:nvGraphicFramePr>
        <p:xfrm>
          <a:off x="3048000" y="3517899"/>
          <a:ext cx="1219200" cy="1483360"/>
        </p:xfrm>
        <a:graphic>
          <a:graphicData uri="http://schemas.openxmlformats.org/drawingml/2006/table">
            <a:tbl>
              <a:tblPr rtl="1" firstRow="1" bandRow="1">
                <a:tableStyleId>{5940675A-B579-460E-94D1-54222C63F5DA}</a:tableStyleId>
              </a:tblPr>
              <a:tblGrid>
                <a:gridCol w="1219200">
                  <a:extLst>
                    <a:ext uri="{9D8B030D-6E8A-4147-A177-3AD203B41FA5}">
                      <a16:colId xmlns:a16="http://schemas.microsoft.com/office/drawing/2014/main" val="20000"/>
                    </a:ext>
                  </a:extLst>
                </a:gridCol>
              </a:tblGrid>
              <a:tr h="370840">
                <a:tc>
                  <a:txBody>
                    <a:bodyPr/>
                    <a:lstStyle/>
                    <a:p>
                      <a:pPr algn="ctr" rtl="1"/>
                      <a:r>
                        <a:rPr lang="en-US" dirty="0"/>
                        <a:t>Id</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he-IL" dirty="0"/>
                        <a:t>111</a:t>
                      </a:r>
                    </a:p>
                  </a:txBody>
                  <a:tcPr/>
                </a:tc>
                <a:extLst>
                  <a:ext uri="{0D108BD9-81ED-4DB2-BD59-A6C34878D82A}">
                    <a16:rowId xmlns:a16="http://schemas.microsoft.com/office/drawing/2014/main" val="10001"/>
                  </a:ext>
                </a:extLst>
              </a:tr>
              <a:tr h="370840">
                <a:tc>
                  <a:txBody>
                    <a:bodyPr/>
                    <a:lstStyle/>
                    <a:p>
                      <a:pPr algn="ctr" rtl="1"/>
                      <a:r>
                        <a:rPr lang="he-IL" dirty="0"/>
                        <a:t>555</a:t>
                      </a:r>
                    </a:p>
                  </a:txBody>
                  <a:tcPr/>
                </a:tc>
                <a:extLst>
                  <a:ext uri="{0D108BD9-81ED-4DB2-BD59-A6C34878D82A}">
                    <a16:rowId xmlns:a16="http://schemas.microsoft.com/office/drawing/2014/main" val="10002"/>
                  </a:ext>
                </a:extLst>
              </a:tr>
              <a:tr h="370840">
                <a:tc>
                  <a:txBody>
                    <a:bodyPr/>
                    <a:lstStyle/>
                    <a:p>
                      <a:pPr algn="ctr" rtl="1"/>
                      <a:r>
                        <a:rPr lang="he-IL" dirty="0"/>
                        <a:t>222</a:t>
                      </a:r>
                    </a:p>
                  </a:txBody>
                  <a:tcPr/>
                </a:tc>
                <a:extLst>
                  <a:ext uri="{0D108BD9-81ED-4DB2-BD59-A6C34878D82A}">
                    <a16:rowId xmlns:a16="http://schemas.microsoft.com/office/drawing/2014/main" val="10003"/>
                  </a:ext>
                </a:extLst>
              </a:tr>
            </a:tbl>
          </a:graphicData>
        </a:graphic>
      </p:graphicFrame>
      <p:sp>
        <p:nvSpPr>
          <p:cNvPr id="7" name="TextBox 6"/>
          <p:cNvSpPr txBox="1"/>
          <p:nvPr/>
        </p:nvSpPr>
        <p:spPr>
          <a:xfrm>
            <a:off x="3200400" y="2908299"/>
            <a:ext cx="990600" cy="523220"/>
          </a:xfrm>
          <a:prstGeom prst="rect">
            <a:avLst/>
          </a:prstGeom>
          <a:noFill/>
        </p:spPr>
        <p:txBody>
          <a:bodyPr wrap="square" rtlCol="1">
            <a:spAutoFit/>
          </a:bodyPr>
          <a:lstStyle/>
          <a:p>
            <a:r>
              <a:rPr lang="en-US" sz="2800" dirty="0"/>
              <a:t>BAS</a:t>
            </a:r>
            <a:endParaRPr lang="he-IL" sz="2800" dirty="0"/>
          </a:p>
        </p:txBody>
      </p:sp>
      <p:graphicFrame>
        <p:nvGraphicFramePr>
          <p:cNvPr id="8" name="Table 7"/>
          <p:cNvGraphicFramePr>
            <a:graphicFrameLocks noGrp="1"/>
          </p:cNvGraphicFramePr>
          <p:nvPr>
            <p:extLst>
              <p:ext uri="{D42A27DB-BD31-4B8C-83A1-F6EECF244321}">
                <p14:modId xmlns:p14="http://schemas.microsoft.com/office/powerpoint/2010/main" val="644501305"/>
              </p:ext>
            </p:extLst>
          </p:nvPr>
        </p:nvGraphicFramePr>
        <p:xfrm>
          <a:off x="762000" y="3517899"/>
          <a:ext cx="1219200" cy="1854200"/>
        </p:xfrm>
        <a:graphic>
          <a:graphicData uri="http://schemas.openxmlformats.org/drawingml/2006/table">
            <a:tbl>
              <a:tblPr rtl="1" firstRow="1" bandRow="1">
                <a:tableStyleId>{5940675A-B579-460E-94D1-54222C63F5DA}</a:tableStyleId>
              </a:tblPr>
              <a:tblGrid>
                <a:gridCol w="1219200">
                  <a:extLst>
                    <a:ext uri="{9D8B030D-6E8A-4147-A177-3AD203B41FA5}">
                      <a16:colId xmlns:a16="http://schemas.microsoft.com/office/drawing/2014/main" val="20000"/>
                    </a:ext>
                  </a:extLst>
                </a:gridCol>
              </a:tblGrid>
              <a:tr h="370840">
                <a:tc>
                  <a:txBody>
                    <a:bodyPr/>
                    <a:lstStyle/>
                    <a:p>
                      <a:pPr algn="ctr" rtl="1"/>
                      <a:r>
                        <a:rPr lang="en-US" dirty="0"/>
                        <a:t>Id</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he-IL" dirty="0"/>
                        <a:t>111</a:t>
                      </a:r>
                    </a:p>
                  </a:txBody>
                  <a:tcPr/>
                </a:tc>
                <a:extLst>
                  <a:ext uri="{0D108BD9-81ED-4DB2-BD59-A6C34878D82A}">
                    <a16:rowId xmlns:a16="http://schemas.microsoft.com/office/drawing/2014/main" val="10001"/>
                  </a:ext>
                </a:extLst>
              </a:tr>
              <a:tr h="370840">
                <a:tc>
                  <a:txBody>
                    <a:bodyPr/>
                    <a:lstStyle/>
                    <a:p>
                      <a:pPr algn="ctr" rtl="1"/>
                      <a:r>
                        <a:rPr lang="he-IL" dirty="0"/>
                        <a:t>777</a:t>
                      </a:r>
                    </a:p>
                  </a:txBody>
                  <a:tcPr/>
                </a:tc>
                <a:extLst>
                  <a:ext uri="{0D108BD9-81ED-4DB2-BD59-A6C34878D82A}">
                    <a16:rowId xmlns:a16="http://schemas.microsoft.com/office/drawing/2014/main" val="10002"/>
                  </a:ext>
                </a:extLst>
              </a:tr>
              <a:tr h="370840">
                <a:tc>
                  <a:txBody>
                    <a:bodyPr/>
                    <a:lstStyle/>
                    <a:p>
                      <a:pPr algn="ctr" rtl="1"/>
                      <a:r>
                        <a:rPr lang="he-IL" dirty="0"/>
                        <a:t>222</a:t>
                      </a:r>
                    </a:p>
                  </a:txBody>
                  <a:tcPr/>
                </a:tc>
                <a:extLst>
                  <a:ext uri="{0D108BD9-81ED-4DB2-BD59-A6C34878D82A}">
                    <a16:rowId xmlns:a16="http://schemas.microsoft.com/office/drawing/2014/main" val="10003"/>
                  </a:ext>
                </a:extLst>
              </a:tr>
              <a:tr h="370840">
                <a:tc>
                  <a:txBody>
                    <a:bodyPr/>
                    <a:lstStyle/>
                    <a:p>
                      <a:pPr algn="ctr" rtl="1"/>
                      <a:r>
                        <a:rPr lang="he-IL" dirty="0"/>
                        <a:t>333</a:t>
                      </a:r>
                    </a:p>
                  </a:txBody>
                  <a:tcPr/>
                </a:tc>
                <a:extLst>
                  <a:ext uri="{0D108BD9-81ED-4DB2-BD59-A6C34878D82A}">
                    <a16:rowId xmlns:a16="http://schemas.microsoft.com/office/drawing/2014/main" val="10004"/>
                  </a:ext>
                </a:extLst>
              </a:tr>
            </a:tbl>
          </a:graphicData>
        </a:graphic>
      </p:graphicFrame>
      <p:sp>
        <p:nvSpPr>
          <p:cNvPr id="9" name="TextBox 8"/>
          <p:cNvSpPr txBox="1"/>
          <p:nvPr/>
        </p:nvSpPr>
        <p:spPr>
          <a:xfrm>
            <a:off x="914400" y="2908299"/>
            <a:ext cx="990600" cy="523220"/>
          </a:xfrm>
          <a:prstGeom prst="rect">
            <a:avLst/>
          </a:prstGeom>
          <a:noFill/>
        </p:spPr>
        <p:txBody>
          <a:bodyPr wrap="square" rtlCol="1">
            <a:spAutoFit/>
          </a:bodyPr>
          <a:lstStyle/>
          <a:p>
            <a:r>
              <a:rPr lang="en-US" sz="2800" dirty="0"/>
              <a:t>MAS</a:t>
            </a:r>
            <a:endParaRPr lang="he-IL" sz="2800" dirty="0"/>
          </a:p>
        </p:txBody>
      </p:sp>
      <p:graphicFrame>
        <p:nvGraphicFramePr>
          <p:cNvPr id="10" name="Object 9"/>
          <p:cNvGraphicFramePr>
            <a:graphicFrameLocks noChangeAspect="1"/>
          </p:cNvGraphicFramePr>
          <p:nvPr>
            <p:extLst>
              <p:ext uri="{D42A27DB-BD31-4B8C-83A1-F6EECF244321}">
                <p14:modId xmlns:p14="http://schemas.microsoft.com/office/powerpoint/2010/main" val="3039666678"/>
              </p:ext>
            </p:extLst>
          </p:nvPr>
        </p:nvGraphicFramePr>
        <p:xfrm flipV="1">
          <a:off x="2089150" y="3736974"/>
          <a:ext cx="779463" cy="974725"/>
        </p:xfrm>
        <a:graphic>
          <a:graphicData uri="http://schemas.openxmlformats.org/presentationml/2006/ole">
            <mc:AlternateContent xmlns:mc="http://schemas.openxmlformats.org/markup-compatibility/2006">
              <mc:Choice xmlns:v="urn:schemas-microsoft-com:vml" Requires="v">
                <p:oleObj spid="_x0000_s3085" name="Equation" r:id="rId5" imgW="152280" imgH="190440" progId="Equation.3">
                  <p:embed/>
                </p:oleObj>
              </mc:Choice>
              <mc:Fallback>
                <p:oleObj name="Equation" r:id="rId5" imgW="152280" imgH="190440" progId="Equation.3">
                  <p:embed/>
                  <p:pic>
                    <p:nvPicPr>
                      <p:cNvPr id="0" name="Picture 3"/>
                      <p:cNvPicPr>
                        <a:picLocks noChangeAspect="1" noChangeArrowheads="1"/>
                      </p:cNvPicPr>
                      <p:nvPr/>
                    </p:nvPicPr>
                    <p:blipFill>
                      <a:blip r:embed="rId6"/>
                      <a:srcRect/>
                      <a:stretch>
                        <a:fillRect/>
                      </a:stretch>
                    </p:blipFill>
                    <p:spPr bwMode="auto">
                      <a:xfrm flipV="1">
                        <a:off x="2089150" y="3736974"/>
                        <a:ext cx="779463"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ight Arrow 10"/>
          <p:cNvSpPr/>
          <p:nvPr/>
        </p:nvSpPr>
        <p:spPr>
          <a:xfrm rot="10800000" flipH="1">
            <a:off x="4811713" y="4071936"/>
            <a:ext cx="1143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1" eaLnBrk="1" latinLnBrk="0" hangingPunct="1"/>
            <a:endParaRPr lang="he-IL"/>
          </a:p>
        </p:txBody>
      </p:sp>
      <p:graphicFrame>
        <p:nvGraphicFramePr>
          <p:cNvPr id="12" name="Table 11"/>
          <p:cNvGraphicFramePr>
            <a:graphicFrameLocks noGrp="1"/>
          </p:cNvGraphicFramePr>
          <p:nvPr>
            <p:extLst>
              <p:ext uri="{D42A27DB-BD31-4B8C-83A1-F6EECF244321}">
                <p14:modId xmlns:p14="http://schemas.microsoft.com/office/powerpoint/2010/main" val="3385143270"/>
              </p:ext>
            </p:extLst>
          </p:nvPr>
        </p:nvGraphicFramePr>
        <p:xfrm>
          <a:off x="6705600" y="3171046"/>
          <a:ext cx="1219200" cy="2225040"/>
        </p:xfrm>
        <a:graphic>
          <a:graphicData uri="http://schemas.openxmlformats.org/drawingml/2006/table">
            <a:tbl>
              <a:tblPr rtl="1" firstRow="1" bandRow="1">
                <a:tableStyleId>{5940675A-B579-460E-94D1-54222C63F5DA}</a:tableStyleId>
              </a:tblPr>
              <a:tblGrid>
                <a:gridCol w="1219200">
                  <a:extLst>
                    <a:ext uri="{9D8B030D-6E8A-4147-A177-3AD203B41FA5}">
                      <a16:colId xmlns:a16="http://schemas.microsoft.com/office/drawing/2014/main" val="20000"/>
                    </a:ext>
                  </a:extLst>
                </a:gridCol>
              </a:tblGrid>
              <a:tr h="370840">
                <a:tc>
                  <a:txBody>
                    <a:bodyPr/>
                    <a:lstStyle/>
                    <a:p>
                      <a:pPr algn="ctr" rtl="1"/>
                      <a:r>
                        <a:rPr lang="en-US" dirty="0"/>
                        <a:t>Id</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he-IL" dirty="0"/>
                        <a:t>111</a:t>
                      </a:r>
                    </a:p>
                  </a:txBody>
                  <a:tcPr/>
                </a:tc>
                <a:extLst>
                  <a:ext uri="{0D108BD9-81ED-4DB2-BD59-A6C34878D82A}">
                    <a16:rowId xmlns:a16="http://schemas.microsoft.com/office/drawing/2014/main" val="10001"/>
                  </a:ext>
                </a:extLst>
              </a:tr>
              <a:tr h="370840">
                <a:tc>
                  <a:txBody>
                    <a:bodyPr/>
                    <a:lstStyle/>
                    <a:p>
                      <a:pPr algn="ctr" rtl="1"/>
                      <a:r>
                        <a:rPr lang="he-IL" dirty="0"/>
                        <a:t>555</a:t>
                      </a:r>
                    </a:p>
                  </a:txBody>
                  <a:tcPr/>
                </a:tc>
                <a:extLst>
                  <a:ext uri="{0D108BD9-81ED-4DB2-BD59-A6C34878D82A}">
                    <a16:rowId xmlns:a16="http://schemas.microsoft.com/office/drawing/2014/main" val="10002"/>
                  </a:ext>
                </a:extLst>
              </a:tr>
              <a:tr h="370840">
                <a:tc>
                  <a:txBody>
                    <a:bodyPr/>
                    <a:lstStyle/>
                    <a:p>
                      <a:pPr algn="ctr" rtl="1"/>
                      <a:r>
                        <a:rPr lang="he-IL" dirty="0"/>
                        <a:t>222</a:t>
                      </a:r>
                    </a:p>
                  </a:txBody>
                  <a:tcPr/>
                </a:tc>
                <a:extLst>
                  <a:ext uri="{0D108BD9-81ED-4DB2-BD59-A6C34878D82A}">
                    <a16:rowId xmlns:a16="http://schemas.microsoft.com/office/drawing/2014/main" val="10003"/>
                  </a:ext>
                </a:extLst>
              </a:tr>
              <a:tr h="370840">
                <a:tc>
                  <a:txBody>
                    <a:bodyPr/>
                    <a:lstStyle/>
                    <a:p>
                      <a:pPr algn="ctr" rtl="1"/>
                      <a:r>
                        <a:rPr lang="he-IL" dirty="0"/>
                        <a:t>777</a:t>
                      </a:r>
                    </a:p>
                  </a:txBody>
                  <a:tcPr/>
                </a:tc>
                <a:extLst>
                  <a:ext uri="{0D108BD9-81ED-4DB2-BD59-A6C34878D82A}">
                    <a16:rowId xmlns:a16="http://schemas.microsoft.com/office/drawing/2014/main" val="10004"/>
                  </a:ext>
                </a:extLst>
              </a:tr>
              <a:tr h="370840">
                <a:tc>
                  <a:txBody>
                    <a:bodyPr/>
                    <a:lstStyle/>
                    <a:p>
                      <a:pPr algn="ctr" rtl="1"/>
                      <a:r>
                        <a:rPr lang="he-IL" dirty="0"/>
                        <a:t>333</a:t>
                      </a:r>
                    </a:p>
                  </a:txBody>
                  <a:tcPr/>
                </a:tc>
                <a:extLst>
                  <a:ext uri="{0D108BD9-81ED-4DB2-BD59-A6C34878D82A}">
                    <a16:rowId xmlns:a16="http://schemas.microsoft.com/office/drawing/2014/main" val="10005"/>
                  </a:ext>
                </a:extLst>
              </a:tr>
            </a:tbl>
          </a:graphicData>
        </a:graphic>
      </p:graphicFrame>
      <p:sp>
        <p:nvSpPr>
          <p:cNvPr id="13" name="TextBox 12"/>
          <p:cNvSpPr txBox="1"/>
          <p:nvPr/>
        </p:nvSpPr>
        <p:spPr>
          <a:xfrm>
            <a:off x="4173087" y="794385"/>
            <a:ext cx="3352800" cy="523220"/>
          </a:xfrm>
          <a:prstGeom prst="rect">
            <a:avLst/>
          </a:prstGeom>
          <a:noFill/>
        </p:spPr>
        <p:txBody>
          <a:bodyPr wrap="square" rtlCol="1">
            <a:spAutoFit/>
          </a:bodyPr>
          <a:lstStyle/>
          <a:p>
            <a:pPr algn="r" rtl="1"/>
            <a:r>
              <a:rPr lang="he-IL" sz="2800" dirty="0"/>
              <a:t>שימו לב – אין כפילויות!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par>
                                <p:cTn id="27" presetID="18" presetClass="entr" presetSubtype="12"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strips(downLeft)">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animBg="1"/>
      <p:bldP spid="1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50</a:t>
            </a:fld>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213190725"/>
              </p:ext>
            </p:extLst>
          </p:nvPr>
        </p:nvGraphicFramePr>
        <p:xfrm>
          <a:off x="1828800" y="381000"/>
          <a:ext cx="5107517" cy="723900"/>
        </p:xfrm>
        <a:graphic>
          <a:graphicData uri="http://schemas.openxmlformats.org/presentationml/2006/ole">
            <mc:AlternateContent xmlns:mc="http://schemas.openxmlformats.org/markup-compatibility/2006">
              <mc:Choice xmlns:v="urn:schemas-microsoft-com:vml" Requires="v">
                <p:oleObj spid="_x0000_s40967" name="Equation" r:id="rId3" imgW="1612800" imgH="228600" progId="Equation.3">
                  <p:embed/>
                </p:oleObj>
              </mc:Choice>
              <mc:Fallback>
                <p:oleObj name="Equation" r:id="rId3" imgW="161280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81000"/>
                        <a:ext cx="5107517"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Table 3"/>
          <p:cNvGraphicFramePr>
            <a:graphicFrameLocks noGrp="1"/>
          </p:cNvGraphicFramePr>
          <p:nvPr/>
        </p:nvGraphicFramePr>
        <p:xfrm>
          <a:off x="2895600" y="2057400"/>
          <a:ext cx="1409700" cy="741680"/>
        </p:xfrm>
        <a:graphic>
          <a:graphicData uri="http://schemas.openxmlformats.org/drawingml/2006/table">
            <a:tbl>
              <a:tblPr rtl="1" firstRow="1" bandRow="1">
                <a:tableStyleId>{5940675A-B579-460E-94D1-54222C63F5DA}</a:tableStyleId>
              </a:tblPr>
              <a:tblGrid>
                <a:gridCol w="1409700">
                  <a:extLst>
                    <a:ext uri="{9D8B030D-6E8A-4147-A177-3AD203B41FA5}">
                      <a16:colId xmlns:a16="http://schemas.microsoft.com/office/drawing/2014/main" val="20000"/>
                    </a:ext>
                  </a:extLst>
                </a:gridCol>
              </a:tblGrid>
              <a:tr h="370840">
                <a:tc>
                  <a:txBody>
                    <a:bodyPr/>
                    <a:lstStyle/>
                    <a:p>
                      <a:pPr algn="ctr" rtl="1"/>
                      <a:r>
                        <a:rPr lang="en-US" dirty="0"/>
                        <a:t>Sid</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222</a:t>
                      </a:r>
                      <a:endParaRPr lang="he-IL" dirty="0"/>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3314700" y="1524000"/>
            <a:ext cx="685800" cy="523220"/>
          </a:xfrm>
          <a:prstGeom prst="rect">
            <a:avLst/>
          </a:prstGeom>
          <a:noFill/>
        </p:spPr>
        <p:txBody>
          <a:bodyPr wrap="square" rtlCol="1">
            <a:spAutoFit/>
          </a:bodyPr>
          <a:lstStyle/>
          <a:p>
            <a:r>
              <a:rPr lang="en-US" sz="2800" dirty="0"/>
              <a:t>T2</a:t>
            </a:r>
            <a:endParaRPr lang="he-IL" sz="2800" dirty="0"/>
          </a:p>
        </p:txBody>
      </p:sp>
      <p:graphicFrame>
        <p:nvGraphicFramePr>
          <p:cNvPr id="6" name="Table 5"/>
          <p:cNvGraphicFramePr>
            <a:graphicFrameLocks noGrp="1"/>
          </p:cNvGraphicFramePr>
          <p:nvPr/>
        </p:nvGraphicFramePr>
        <p:xfrm>
          <a:off x="533400" y="1981200"/>
          <a:ext cx="1447800" cy="1112520"/>
        </p:xfrm>
        <a:graphic>
          <a:graphicData uri="http://schemas.openxmlformats.org/drawingml/2006/table">
            <a:tbl>
              <a:tblPr rtl="1" firstRow="1" bandRow="1">
                <a:tableStyleId>{5940675A-B579-460E-94D1-54222C63F5DA}</a:tableStyleId>
              </a:tblPr>
              <a:tblGrid>
                <a:gridCol w="1447800">
                  <a:extLst>
                    <a:ext uri="{9D8B030D-6E8A-4147-A177-3AD203B41FA5}">
                      <a16:colId xmlns:a16="http://schemas.microsoft.com/office/drawing/2014/main" val="20000"/>
                    </a:ext>
                  </a:extLst>
                </a:gridCol>
              </a:tblGrid>
              <a:tr h="370840">
                <a:tc>
                  <a:txBody>
                    <a:bodyPr/>
                    <a:lstStyle/>
                    <a:p>
                      <a:pPr algn="ctr" rtl="1"/>
                      <a:r>
                        <a:rPr lang="en-US" dirty="0"/>
                        <a:t>Sid</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111</a:t>
                      </a:r>
                      <a:endParaRPr lang="he-IL" dirty="0"/>
                    </a:p>
                  </a:txBody>
                  <a:tcPr/>
                </a:tc>
                <a:extLst>
                  <a:ext uri="{0D108BD9-81ED-4DB2-BD59-A6C34878D82A}">
                    <a16:rowId xmlns:a16="http://schemas.microsoft.com/office/drawing/2014/main" val="10001"/>
                  </a:ext>
                </a:extLst>
              </a:tr>
              <a:tr h="370840">
                <a:tc>
                  <a:txBody>
                    <a:bodyPr/>
                    <a:lstStyle/>
                    <a:p>
                      <a:pPr algn="ctr" rtl="1"/>
                      <a:r>
                        <a:rPr lang="en-US" dirty="0"/>
                        <a:t>222</a:t>
                      </a:r>
                      <a:endParaRPr lang="he-IL" dirty="0"/>
                    </a:p>
                  </a:txBody>
                  <a:tcPr/>
                </a:tc>
                <a:extLst>
                  <a:ext uri="{0D108BD9-81ED-4DB2-BD59-A6C34878D82A}">
                    <a16:rowId xmlns:a16="http://schemas.microsoft.com/office/drawing/2014/main" val="10002"/>
                  </a:ext>
                </a:extLst>
              </a:tr>
            </a:tbl>
          </a:graphicData>
        </a:graphic>
      </p:graphicFrame>
      <p:sp>
        <p:nvSpPr>
          <p:cNvPr id="7" name="TextBox 6"/>
          <p:cNvSpPr txBox="1"/>
          <p:nvPr/>
        </p:nvSpPr>
        <p:spPr>
          <a:xfrm>
            <a:off x="457200" y="1447800"/>
            <a:ext cx="1600200" cy="523220"/>
          </a:xfrm>
          <a:prstGeom prst="rect">
            <a:avLst/>
          </a:prstGeom>
          <a:noFill/>
        </p:spPr>
        <p:txBody>
          <a:bodyPr wrap="square" rtlCol="1">
            <a:spAutoFit/>
          </a:bodyPr>
          <a:lstStyle/>
          <a:p>
            <a:r>
              <a:rPr lang="en-US" sz="2800" dirty="0"/>
              <a:t>Supplier</a:t>
            </a:r>
            <a:endParaRPr lang="he-IL" sz="2800" dirty="0"/>
          </a:p>
        </p:txBody>
      </p:sp>
      <p:cxnSp>
        <p:nvCxnSpPr>
          <p:cNvPr id="8" name="Straight Connector 7"/>
          <p:cNvCxnSpPr/>
          <p:nvPr/>
        </p:nvCxnSpPr>
        <p:spPr>
          <a:xfrm>
            <a:off x="2171700" y="2362200"/>
            <a:ext cx="533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ight Arrow 8"/>
          <p:cNvSpPr/>
          <p:nvPr/>
        </p:nvSpPr>
        <p:spPr>
          <a:xfrm>
            <a:off x="4572000" y="2286000"/>
            <a:ext cx="838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10" name="Table 9"/>
          <p:cNvGraphicFramePr>
            <a:graphicFrameLocks noGrp="1"/>
          </p:cNvGraphicFramePr>
          <p:nvPr/>
        </p:nvGraphicFramePr>
        <p:xfrm>
          <a:off x="5715000" y="1981200"/>
          <a:ext cx="1409700" cy="741680"/>
        </p:xfrm>
        <a:graphic>
          <a:graphicData uri="http://schemas.openxmlformats.org/drawingml/2006/table">
            <a:tbl>
              <a:tblPr rtl="1" firstRow="1" bandRow="1">
                <a:tableStyleId>{5940675A-B579-460E-94D1-54222C63F5DA}</a:tableStyleId>
              </a:tblPr>
              <a:tblGrid>
                <a:gridCol w="1409700">
                  <a:extLst>
                    <a:ext uri="{9D8B030D-6E8A-4147-A177-3AD203B41FA5}">
                      <a16:colId xmlns:a16="http://schemas.microsoft.com/office/drawing/2014/main" val="20000"/>
                    </a:ext>
                  </a:extLst>
                </a:gridCol>
              </a:tblGrid>
              <a:tr h="370840">
                <a:tc>
                  <a:txBody>
                    <a:bodyPr/>
                    <a:lstStyle/>
                    <a:p>
                      <a:pPr algn="ctr" rtl="1"/>
                      <a:r>
                        <a:rPr lang="en-US" dirty="0"/>
                        <a:t>Sid</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111</a:t>
                      </a:r>
                      <a:endParaRPr lang="he-IL" dirty="0"/>
                    </a:p>
                  </a:txBody>
                  <a:tcPr/>
                </a:tc>
                <a:extLst>
                  <a:ext uri="{0D108BD9-81ED-4DB2-BD59-A6C34878D82A}">
                    <a16:rowId xmlns:a16="http://schemas.microsoft.com/office/drawing/2014/main" val="10001"/>
                  </a:ext>
                </a:extLst>
              </a:tr>
            </a:tbl>
          </a:graphicData>
        </a:graphic>
      </p:graphicFrame>
      <p:sp>
        <p:nvSpPr>
          <p:cNvPr id="12" name="Rectangle 11">
            <a:extLst>
              <a:ext uri="{FF2B5EF4-FFF2-40B4-BE49-F238E27FC236}">
                <a16:creationId xmlns:a16="http://schemas.microsoft.com/office/drawing/2014/main" id="{430376C1-BF96-EE43-8E41-EEADEA4D7796}"/>
              </a:ext>
            </a:extLst>
          </p:cNvPr>
          <p:cNvSpPr/>
          <p:nvPr/>
        </p:nvSpPr>
        <p:spPr>
          <a:xfrm>
            <a:off x="2883702" y="401419"/>
            <a:ext cx="1764498" cy="646331"/>
          </a:xfrm>
          <a:prstGeom prst="rect">
            <a:avLst/>
          </a:prstGeom>
          <a:solidFill>
            <a:schemeClr val="bg1"/>
          </a:solidFill>
        </p:spPr>
        <p:txBody>
          <a:bodyPr wrap="square">
            <a:spAutoFit/>
          </a:bodyPr>
          <a:lstStyle/>
          <a:p>
            <a:r>
              <a:rPr lang="en-US" sz="3600" dirty="0"/>
              <a:t>Delivery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strips(downRight)">
                                      <p:cBhvr>
                                        <p:cTn id="24" dur="500"/>
                                        <p:tgtEl>
                                          <p:spTgt spid="9"/>
                                        </p:tgtEl>
                                      </p:cBhvr>
                                    </p:animEffect>
                                  </p:childTnLst>
                                </p:cTn>
                              </p:par>
                              <p:par>
                                <p:cTn id="25" presetID="18" presetClass="entr" presetSubtype="6"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trips(downRigh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solidFill>
                  <a:srgbClr val="002060"/>
                </a:solidFill>
              </a:rPr>
              <a:t>פעולת החילוק</a:t>
            </a:r>
          </a:p>
        </p:txBody>
      </p:sp>
      <p:sp>
        <p:nvSpPr>
          <p:cNvPr id="3" name="Content Placeholder 2"/>
          <p:cNvSpPr>
            <a:spLocks noGrp="1"/>
          </p:cNvSpPr>
          <p:nvPr>
            <p:ph idx="1"/>
          </p:nvPr>
        </p:nvSpPr>
        <p:spPr/>
        <p:txBody>
          <a:bodyPr/>
          <a:lstStyle/>
          <a:p>
            <a:pPr algn="r" rtl="1"/>
            <a:r>
              <a:rPr lang="he-IL" dirty="0"/>
              <a:t>את השאילתה שכתבנו קודם ניתן לקצר ע"י אופרטור החילוק.</a:t>
            </a:r>
          </a:p>
          <a:p>
            <a:pPr algn="l">
              <a:buNone/>
            </a:pPr>
            <a:r>
              <a:rPr lang="en-US" dirty="0"/>
              <a:t>A / B</a:t>
            </a:r>
          </a:p>
          <a:p>
            <a:pPr algn="r" rtl="1"/>
            <a:r>
              <a:rPr lang="he-IL" dirty="0"/>
              <a:t>היחס </a:t>
            </a:r>
            <a:r>
              <a:rPr lang="en-US" dirty="0"/>
              <a:t>B</a:t>
            </a:r>
            <a:r>
              <a:rPr lang="he-IL" dirty="0"/>
              <a:t> חייב להיות </a:t>
            </a:r>
            <a:r>
              <a:rPr lang="he-IL" b="1" dirty="0"/>
              <a:t>חלקי ממש</a:t>
            </a:r>
            <a:r>
              <a:rPr lang="he-IL" dirty="0"/>
              <a:t> ל-</a:t>
            </a:r>
            <a:r>
              <a:rPr lang="en-US" dirty="0"/>
              <a:t>A</a:t>
            </a:r>
            <a:r>
              <a:rPr lang="he-IL" dirty="0"/>
              <a:t>, כלומר </a:t>
            </a:r>
            <a:r>
              <a:rPr lang="en-US" dirty="0"/>
              <a:t>A</a:t>
            </a:r>
            <a:r>
              <a:rPr lang="he-IL" dirty="0"/>
              <a:t> מכיל את כל העמודות של </a:t>
            </a:r>
            <a:r>
              <a:rPr lang="en-US" dirty="0"/>
              <a:t>B</a:t>
            </a:r>
            <a:r>
              <a:rPr lang="he-IL" dirty="0"/>
              <a:t> ועוד לפחות עמודה אחת.</a:t>
            </a:r>
          </a:p>
          <a:p>
            <a:pPr algn="r" rtl="1"/>
            <a:r>
              <a:rPr lang="he-IL" dirty="0"/>
              <a:t>החילוק אומר – תחזיר את כל השורות של </a:t>
            </a:r>
            <a:r>
              <a:rPr lang="en-US" dirty="0"/>
              <a:t>A</a:t>
            </a:r>
            <a:r>
              <a:rPr lang="he-IL" dirty="0"/>
              <a:t> שיש להם מופעים בכל השורות של </a:t>
            </a:r>
            <a:r>
              <a:rPr lang="en-US" dirty="0"/>
              <a:t>B</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52</a:t>
            </a:fld>
            <a:endParaRPr lang="en-US"/>
          </a:p>
        </p:txBody>
      </p:sp>
      <p:graphicFrame>
        <p:nvGraphicFramePr>
          <p:cNvPr id="3" name="Table 2"/>
          <p:cNvGraphicFramePr>
            <a:graphicFrameLocks noGrp="1"/>
          </p:cNvGraphicFramePr>
          <p:nvPr/>
        </p:nvGraphicFramePr>
        <p:xfrm>
          <a:off x="685800" y="1524000"/>
          <a:ext cx="2819400" cy="2225040"/>
        </p:xfrm>
        <a:graphic>
          <a:graphicData uri="http://schemas.openxmlformats.org/drawingml/2006/table">
            <a:tbl>
              <a:tblPr rtl="1" firstRow="1" bandRow="1">
                <a:tableStyleId>{5940675A-B579-460E-94D1-54222C63F5DA}</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pPr algn="ctr" rtl="1"/>
                      <a:r>
                        <a:rPr lang="en-US" dirty="0"/>
                        <a:t>y</a:t>
                      </a:r>
                      <a:endParaRPr lang="he-IL" dirty="0"/>
                    </a:p>
                  </a:txBody>
                  <a:tcPr>
                    <a:solidFill>
                      <a:schemeClr val="bg1">
                        <a:lumMod val="85000"/>
                      </a:schemeClr>
                    </a:solidFill>
                  </a:tcPr>
                </a:tc>
                <a:tc>
                  <a:txBody>
                    <a:bodyPr/>
                    <a:lstStyle/>
                    <a:p>
                      <a:pPr algn="ctr" rtl="1"/>
                      <a:r>
                        <a:rPr lang="en-US" dirty="0"/>
                        <a:t>x</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5</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1"/>
                  </a:ext>
                </a:extLst>
              </a:tr>
              <a:tr h="370840">
                <a:tc>
                  <a:txBody>
                    <a:bodyPr/>
                    <a:lstStyle/>
                    <a:p>
                      <a:pPr algn="ctr" rtl="1"/>
                      <a:r>
                        <a:rPr lang="en-US" dirty="0"/>
                        <a:t>6</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2"/>
                  </a:ext>
                </a:extLst>
              </a:tr>
              <a:tr h="370840">
                <a:tc>
                  <a:txBody>
                    <a:bodyPr/>
                    <a:lstStyle/>
                    <a:p>
                      <a:pPr algn="ctr" rtl="1"/>
                      <a:r>
                        <a:rPr lang="en-US" dirty="0"/>
                        <a:t>5</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3"/>
                  </a:ext>
                </a:extLst>
              </a:tr>
              <a:tr h="370840">
                <a:tc>
                  <a:txBody>
                    <a:bodyPr/>
                    <a:lstStyle/>
                    <a:p>
                      <a:pPr algn="ctr" rtl="1"/>
                      <a:r>
                        <a:rPr lang="en-US" dirty="0"/>
                        <a:t>6</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4"/>
                  </a:ext>
                </a:extLst>
              </a:tr>
              <a:tr h="370840">
                <a:tc>
                  <a:txBody>
                    <a:bodyPr/>
                    <a:lstStyle/>
                    <a:p>
                      <a:pPr algn="ctr" rtl="1"/>
                      <a:r>
                        <a:rPr lang="en-US" dirty="0"/>
                        <a:t>7</a:t>
                      </a:r>
                      <a:endParaRPr lang="he-IL" dirty="0"/>
                    </a:p>
                  </a:txBody>
                  <a:tcPr/>
                </a:tc>
                <a:tc>
                  <a:txBody>
                    <a:bodyPr/>
                    <a:lstStyle/>
                    <a:p>
                      <a:pPr algn="ctr" rtl="1"/>
                      <a:r>
                        <a:rPr lang="en-US" dirty="0"/>
                        <a:t>111</a:t>
                      </a:r>
                      <a:endParaRPr lang="he-IL" dirty="0"/>
                    </a:p>
                  </a:txBody>
                  <a:tcPr/>
                </a:tc>
                <a:extLst>
                  <a:ext uri="{0D108BD9-81ED-4DB2-BD59-A6C34878D82A}">
                    <a16:rowId xmlns:a16="http://schemas.microsoft.com/office/drawing/2014/main" val="10005"/>
                  </a:ext>
                </a:extLst>
              </a:tr>
            </a:tbl>
          </a:graphicData>
        </a:graphic>
      </p:graphicFrame>
      <p:sp>
        <p:nvSpPr>
          <p:cNvPr id="4" name="TextBox 3"/>
          <p:cNvSpPr txBox="1"/>
          <p:nvPr/>
        </p:nvSpPr>
        <p:spPr>
          <a:xfrm>
            <a:off x="1905000" y="990600"/>
            <a:ext cx="838200" cy="584775"/>
          </a:xfrm>
          <a:prstGeom prst="rect">
            <a:avLst/>
          </a:prstGeom>
          <a:noFill/>
        </p:spPr>
        <p:txBody>
          <a:bodyPr wrap="square" rtlCol="1">
            <a:spAutoFit/>
          </a:bodyPr>
          <a:lstStyle/>
          <a:p>
            <a:r>
              <a:rPr lang="en-US" sz="3200" dirty="0"/>
              <a:t>A</a:t>
            </a:r>
            <a:endParaRPr lang="he-IL" sz="3200" dirty="0"/>
          </a:p>
        </p:txBody>
      </p:sp>
      <p:sp>
        <p:nvSpPr>
          <p:cNvPr id="5" name="TextBox 4"/>
          <p:cNvSpPr txBox="1"/>
          <p:nvPr/>
        </p:nvSpPr>
        <p:spPr>
          <a:xfrm>
            <a:off x="3886200" y="228600"/>
            <a:ext cx="1371600" cy="646331"/>
          </a:xfrm>
          <a:prstGeom prst="rect">
            <a:avLst/>
          </a:prstGeom>
          <a:noFill/>
        </p:spPr>
        <p:txBody>
          <a:bodyPr wrap="square" rtlCol="1">
            <a:spAutoFit/>
          </a:bodyPr>
          <a:lstStyle/>
          <a:p>
            <a:r>
              <a:rPr lang="en-US" sz="3600" dirty="0"/>
              <a:t>A / B</a:t>
            </a:r>
            <a:endParaRPr lang="he-IL" sz="3600" dirty="0"/>
          </a:p>
        </p:txBody>
      </p:sp>
      <p:graphicFrame>
        <p:nvGraphicFramePr>
          <p:cNvPr id="6" name="Table 5"/>
          <p:cNvGraphicFramePr>
            <a:graphicFrameLocks noGrp="1"/>
          </p:cNvGraphicFramePr>
          <p:nvPr/>
        </p:nvGraphicFramePr>
        <p:xfrm>
          <a:off x="5791200" y="1524000"/>
          <a:ext cx="1409700" cy="1483360"/>
        </p:xfrm>
        <a:graphic>
          <a:graphicData uri="http://schemas.openxmlformats.org/drawingml/2006/table">
            <a:tbl>
              <a:tblPr rtl="1" firstRow="1" bandRow="1">
                <a:tableStyleId>{5940675A-B579-460E-94D1-54222C63F5DA}</a:tableStyleId>
              </a:tblPr>
              <a:tblGrid>
                <a:gridCol w="1409700">
                  <a:extLst>
                    <a:ext uri="{9D8B030D-6E8A-4147-A177-3AD203B41FA5}">
                      <a16:colId xmlns:a16="http://schemas.microsoft.com/office/drawing/2014/main" val="20000"/>
                    </a:ext>
                  </a:extLst>
                </a:gridCol>
              </a:tblGrid>
              <a:tr h="370840">
                <a:tc>
                  <a:txBody>
                    <a:bodyPr/>
                    <a:lstStyle/>
                    <a:p>
                      <a:pPr algn="ctr" rtl="1"/>
                      <a:r>
                        <a:rPr lang="en-US" dirty="0"/>
                        <a:t>y</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5</a:t>
                      </a:r>
                      <a:endParaRPr lang="he-IL" dirty="0"/>
                    </a:p>
                  </a:txBody>
                  <a:tcPr/>
                </a:tc>
                <a:extLst>
                  <a:ext uri="{0D108BD9-81ED-4DB2-BD59-A6C34878D82A}">
                    <a16:rowId xmlns:a16="http://schemas.microsoft.com/office/drawing/2014/main" val="10001"/>
                  </a:ext>
                </a:extLst>
              </a:tr>
              <a:tr h="370840">
                <a:tc>
                  <a:txBody>
                    <a:bodyPr/>
                    <a:lstStyle/>
                    <a:p>
                      <a:pPr algn="ctr" rtl="1"/>
                      <a:r>
                        <a:rPr lang="en-US" dirty="0"/>
                        <a:t>6</a:t>
                      </a:r>
                      <a:endParaRPr lang="he-IL" dirty="0"/>
                    </a:p>
                  </a:txBody>
                  <a:tcPr/>
                </a:tc>
                <a:extLst>
                  <a:ext uri="{0D108BD9-81ED-4DB2-BD59-A6C34878D82A}">
                    <a16:rowId xmlns:a16="http://schemas.microsoft.com/office/drawing/2014/main" val="10002"/>
                  </a:ext>
                </a:extLst>
              </a:tr>
              <a:tr h="370840">
                <a:tc>
                  <a:txBody>
                    <a:bodyPr/>
                    <a:lstStyle/>
                    <a:p>
                      <a:pPr algn="ctr" rtl="1"/>
                      <a:r>
                        <a:rPr lang="en-US" dirty="0"/>
                        <a:t>7</a:t>
                      </a:r>
                      <a:endParaRPr lang="he-IL" dirty="0"/>
                    </a:p>
                  </a:txBody>
                  <a:tcPr/>
                </a:tc>
                <a:extLst>
                  <a:ext uri="{0D108BD9-81ED-4DB2-BD59-A6C34878D82A}">
                    <a16:rowId xmlns:a16="http://schemas.microsoft.com/office/drawing/2014/main" val="10003"/>
                  </a:ext>
                </a:extLst>
              </a:tr>
            </a:tbl>
          </a:graphicData>
        </a:graphic>
      </p:graphicFrame>
      <p:sp>
        <p:nvSpPr>
          <p:cNvPr id="7" name="TextBox 6"/>
          <p:cNvSpPr txBox="1"/>
          <p:nvPr/>
        </p:nvSpPr>
        <p:spPr>
          <a:xfrm>
            <a:off x="6172200" y="914400"/>
            <a:ext cx="838200" cy="584775"/>
          </a:xfrm>
          <a:prstGeom prst="rect">
            <a:avLst/>
          </a:prstGeom>
          <a:noFill/>
        </p:spPr>
        <p:txBody>
          <a:bodyPr wrap="square" rtlCol="1">
            <a:spAutoFit/>
          </a:bodyPr>
          <a:lstStyle/>
          <a:p>
            <a:r>
              <a:rPr lang="en-US" sz="3200" dirty="0"/>
              <a:t>B</a:t>
            </a:r>
            <a:endParaRPr lang="he-IL" sz="3200" dirty="0"/>
          </a:p>
        </p:txBody>
      </p:sp>
      <p:sp>
        <p:nvSpPr>
          <p:cNvPr id="8" name="TextBox 7"/>
          <p:cNvSpPr txBox="1"/>
          <p:nvPr/>
        </p:nvSpPr>
        <p:spPr>
          <a:xfrm>
            <a:off x="4495800" y="1828800"/>
            <a:ext cx="838200" cy="830997"/>
          </a:xfrm>
          <a:prstGeom prst="rect">
            <a:avLst/>
          </a:prstGeom>
          <a:noFill/>
        </p:spPr>
        <p:txBody>
          <a:bodyPr wrap="square" rtlCol="1">
            <a:spAutoFit/>
          </a:bodyPr>
          <a:lstStyle/>
          <a:p>
            <a:r>
              <a:rPr lang="en-US" sz="4800" dirty="0"/>
              <a:t>/</a:t>
            </a:r>
            <a:endParaRPr lang="he-IL" sz="4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53</a:t>
            </a:fld>
            <a:endParaRPr lang="en-US"/>
          </a:p>
        </p:txBody>
      </p:sp>
      <p:graphicFrame>
        <p:nvGraphicFramePr>
          <p:cNvPr id="3" name="Table 2"/>
          <p:cNvGraphicFramePr>
            <a:graphicFrameLocks noGrp="1"/>
          </p:cNvGraphicFramePr>
          <p:nvPr/>
        </p:nvGraphicFramePr>
        <p:xfrm>
          <a:off x="685800" y="1524000"/>
          <a:ext cx="2819400" cy="2225040"/>
        </p:xfrm>
        <a:graphic>
          <a:graphicData uri="http://schemas.openxmlformats.org/drawingml/2006/table">
            <a:tbl>
              <a:tblPr rtl="1" firstRow="1" bandRow="1">
                <a:tableStyleId>{5940675A-B579-460E-94D1-54222C63F5DA}</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pPr algn="ctr" rtl="1"/>
                      <a:r>
                        <a:rPr lang="en-US" dirty="0"/>
                        <a:t>y</a:t>
                      </a:r>
                      <a:endParaRPr lang="he-IL" dirty="0"/>
                    </a:p>
                  </a:txBody>
                  <a:tcPr>
                    <a:solidFill>
                      <a:schemeClr val="bg1">
                        <a:lumMod val="85000"/>
                      </a:schemeClr>
                    </a:solidFill>
                  </a:tcPr>
                </a:tc>
                <a:tc>
                  <a:txBody>
                    <a:bodyPr/>
                    <a:lstStyle/>
                    <a:p>
                      <a:pPr algn="ctr" rtl="1"/>
                      <a:r>
                        <a:rPr lang="en-US" dirty="0"/>
                        <a:t>x</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solidFill>
                            <a:srgbClr val="FF0000"/>
                          </a:solidFill>
                        </a:rPr>
                        <a:t>5</a:t>
                      </a:r>
                      <a:endParaRPr lang="he-IL" dirty="0">
                        <a:solidFill>
                          <a:srgbClr val="FF0000"/>
                        </a:solidFill>
                      </a:endParaRPr>
                    </a:p>
                  </a:txBody>
                  <a:tcPr/>
                </a:tc>
                <a:tc>
                  <a:txBody>
                    <a:bodyPr/>
                    <a:lstStyle/>
                    <a:p>
                      <a:pPr algn="ctr" rtl="1"/>
                      <a:r>
                        <a:rPr lang="en-US" dirty="0">
                          <a:solidFill>
                            <a:srgbClr val="FF0000"/>
                          </a:solidFill>
                        </a:rPr>
                        <a:t>111</a:t>
                      </a:r>
                      <a:endParaRPr lang="he-IL" dirty="0">
                        <a:solidFill>
                          <a:srgbClr val="FF0000"/>
                        </a:solidFill>
                      </a:endParaRPr>
                    </a:p>
                  </a:txBody>
                  <a:tcPr/>
                </a:tc>
                <a:extLst>
                  <a:ext uri="{0D108BD9-81ED-4DB2-BD59-A6C34878D82A}">
                    <a16:rowId xmlns:a16="http://schemas.microsoft.com/office/drawing/2014/main" val="10001"/>
                  </a:ext>
                </a:extLst>
              </a:tr>
              <a:tr h="370840">
                <a:tc>
                  <a:txBody>
                    <a:bodyPr/>
                    <a:lstStyle/>
                    <a:p>
                      <a:pPr algn="ctr" rtl="1"/>
                      <a:r>
                        <a:rPr lang="en-US" dirty="0">
                          <a:solidFill>
                            <a:srgbClr val="FF0000"/>
                          </a:solidFill>
                        </a:rPr>
                        <a:t>6</a:t>
                      </a:r>
                      <a:endParaRPr lang="he-IL" dirty="0">
                        <a:solidFill>
                          <a:srgbClr val="FF0000"/>
                        </a:solidFill>
                      </a:endParaRPr>
                    </a:p>
                  </a:txBody>
                  <a:tcPr/>
                </a:tc>
                <a:tc>
                  <a:txBody>
                    <a:bodyPr/>
                    <a:lstStyle/>
                    <a:p>
                      <a:pPr algn="ctr" rtl="1"/>
                      <a:r>
                        <a:rPr lang="en-US" dirty="0">
                          <a:solidFill>
                            <a:srgbClr val="FF0000"/>
                          </a:solidFill>
                        </a:rPr>
                        <a:t>111</a:t>
                      </a:r>
                      <a:endParaRPr lang="he-IL" dirty="0">
                        <a:solidFill>
                          <a:srgbClr val="FF0000"/>
                        </a:solidFill>
                      </a:endParaRPr>
                    </a:p>
                  </a:txBody>
                  <a:tcPr/>
                </a:tc>
                <a:extLst>
                  <a:ext uri="{0D108BD9-81ED-4DB2-BD59-A6C34878D82A}">
                    <a16:rowId xmlns:a16="http://schemas.microsoft.com/office/drawing/2014/main" val="10002"/>
                  </a:ext>
                </a:extLst>
              </a:tr>
              <a:tr h="370840">
                <a:tc>
                  <a:txBody>
                    <a:bodyPr/>
                    <a:lstStyle/>
                    <a:p>
                      <a:pPr algn="ctr" rtl="1"/>
                      <a:r>
                        <a:rPr lang="en-US" dirty="0"/>
                        <a:t>5</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3"/>
                  </a:ext>
                </a:extLst>
              </a:tr>
              <a:tr h="370840">
                <a:tc>
                  <a:txBody>
                    <a:bodyPr/>
                    <a:lstStyle/>
                    <a:p>
                      <a:pPr algn="ctr" rtl="1"/>
                      <a:r>
                        <a:rPr lang="en-US" dirty="0"/>
                        <a:t>6</a:t>
                      </a:r>
                      <a:endParaRPr lang="he-IL" dirty="0"/>
                    </a:p>
                  </a:txBody>
                  <a:tcPr/>
                </a:tc>
                <a:tc>
                  <a:txBody>
                    <a:bodyPr/>
                    <a:lstStyle/>
                    <a:p>
                      <a:pPr algn="ctr" rtl="1"/>
                      <a:r>
                        <a:rPr lang="en-US" dirty="0"/>
                        <a:t>222</a:t>
                      </a:r>
                      <a:endParaRPr lang="he-IL" dirty="0"/>
                    </a:p>
                  </a:txBody>
                  <a:tcPr/>
                </a:tc>
                <a:extLst>
                  <a:ext uri="{0D108BD9-81ED-4DB2-BD59-A6C34878D82A}">
                    <a16:rowId xmlns:a16="http://schemas.microsoft.com/office/drawing/2014/main" val="10004"/>
                  </a:ext>
                </a:extLst>
              </a:tr>
              <a:tr h="370840">
                <a:tc>
                  <a:txBody>
                    <a:bodyPr/>
                    <a:lstStyle/>
                    <a:p>
                      <a:pPr algn="ctr" rtl="1"/>
                      <a:r>
                        <a:rPr lang="en-US" dirty="0">
                          <a:solidFill>
                            <a:srgbClr val="FF0000"/>
                          </a:solidFill>
                        </a:rPr>
                        <a:t>7</a:t>
                      </a:r>
                      <a:endParaRPr lang="he-IL" dirty="0">
                        <a:solidFill>
                          <a:srgbClr val="FF0000"/>
                        </a:solidFill>
                      </a:endParaRPr>
                    </a:p>
                  </a:txBody>
                  <a:tcPr/>
                </a:tc>
                <a:tc>
                  <a:txBody>
                    <a:bodyPr/>
                    <a:lstStyle/>
                    <a:p>
                      <a:pPr algn="ctr" rtl="1"/>
                      <a:r>
                        <a:rPr lang="en-US" dirty="0">
                          <a:solidFill>
                            <a:srgbClr val="FF0000"/>
                          </a:solidFill>
                        </a:rPr>
                        <a:t>111</a:t>
                      </a:r>
                      <a:endParaRPr lang="he-IL" dirty="0">
                        <a:solidFill>
                          <a:srgbClr val="FF0000"/>
                        </a:solidFill>
                      </a:endParaRPr>
                    </a:p>
                  </a:txBody>
                  <a:tcPr/>
                </a:tc>
                <a:extLst>
                  <a:ext uri="{0D108BD9-81ED-4DB2-BD59-A6C34878D82A}">
                    <a16:rowId xmlns:a16="http://schemas.microsoft.com/office/drawing/2014/main" val="10005"/>
                  </a:ext>
                </a:extLst>
              </a:tr>
            </a:tbl>
          </a:graphicData>
        </a:graphic>
      </p:graphicFrame>
      <p:sp>
        <p:nvSpPr>
          <p:cNvPr id="4" name="TextBox 3"/>
          <p:cNvSpPr txBox="1"/>
          <p:nvPr/>
        </p:nvSpPr>
        <p:spPr>
          <a:xfrm>
            <a:off x="1905000" y="990600"/>
            <a:ext cx="838200" cy="584775"/>
          </a:xfrm>
          <a:prstGeom prst="rect">
            <a:avLst/>
          </a:prstGeom>
          <a:noFill/>
        </p:spPr>
        <p:txBody>
          <a:bodyPr wrap="square" rtlCol="1">
            <a:spAutoFit/>
          </a:bodyPr>
          <a:lstStyle/>
          <a:p>
            <a:r>
              <a:rPr lang="en-US" sz="3200" dirty="0"/>
              <a:t>A</a:t>
            </a:r>
            <a:endParaRPr lang="he-IL" sz="3200" dirty="0"/>
          </a:p>
        </p:txBody>
      </p:sp>
      <p:sp>
        <p:nvSpPr>
          <p:cNvPr id="5" name="TextBox 4"/>
          <p:cNvSpPr txBox="1"/>
          <p:nvPr/>
        </p:nvSpPr>
        <p:spPr>
          <a:xfrm>
            <a:off x="3886200" y="228600"/>
            <a:ext cx="1371600" cy="646331"/>
          </a:xfrm>
          <a:prstGeom prst="rect">
            <a:avLst/>
          </a:prstGeom>
          <a:noFill/>
        </p:spPr>
        <p:txBody>
          <a:bodyPr wrap="square" rtlCol="1">
            <a:spAutoFit/>
          </a:bodyPr>
          <a:lstStyle/>
          <a:p>
            <a:r>
              <a:rPr lang="en-US" sz="3600" dirty="0"/>
              <a:t>A / B</a:t>
            </a:r>
            <a:endParaRPr lang="he-IL" sz="3600" dirty="0"/>
          </a:p>
        </p:txBody>
      </p:sp>
      <p:graphicFrame>
        <p:nvGraphicFramePr>
          <p:cNvPr id="6" name="Table 5"/>
          <p:cNvGraphicFramePr>
            <a:graphicFrameLocks noGrp="1"/>
          </p:cNvGraphicFramePr>
          <p:nvPr/>
        </p:nvGraphicFramePr>
        <p:xfrm>
          <a:off x="5791200" y="1524000"/>
          <a:ext cx="1409700" cy="1483360"/>
        </p:xfrm>
        <a:graphic>
          <a:graphicData uri="http://schemas.openxmlformats.org/drawingml/2006/table">
            <a:tbl>
              <a:tblPr rtl="1" firstRow="1" bandRow="1">
                <a:tableStyleId>{5940675A-B579-460E-94D1-54222C63F5DA}</a:tableStyleId>
              </a:tblPr>
              <a:tblGrid>
                <a:gridCol w="1409700">
                  <a:extLst>
                    <a:ext uri="{9D8B030D-6E8A-4147-A177-3AD203B41FA5}">
                      <a16:colId xmlns:a16="http://schemas.microsoft.com/office/drawing/2014/main" val="20000"/>
                    </a:ext>
                  </a:extLst>
                </a:gridCol>
              </a:tblGrid>
              <a:tr h="370840">
                <a:tc>
                  <a:txBody>
                    <a:bodyPr/>
                    <a:lstStyle/>
                    <a:p>
                      <a:pPr algn="ctr" rtl="1"/>
                      <a:r>
                        <a:rPr lang="en-US" dirty="0"/>
                        <a:t>y</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5</a:t>
                      </a:r>
                      <a:endParaRPr lang="he-IL" dirty="0"/>
                    </a:p>
                  </a:txBody>
                  <a:tcPr/>
                </a:tc>
                <a:extLst>
                  <a:ext uri="{0D108BD9-81ED-4DB2-BD59-A6C34878D82A}">
                    <a16:rowId xmlns:a16="http://schemas.microsoft.com/office/drawing/2014/main" val="10001"/>
                  </a:ext>
                </a:extLst>
              </a:tr>
              <a:tr h="370840">
                <a:tc>
                  <a:txBody>
                    <a:bodyPr/>
                    <a:lstStyle/>
                    <a:p>
                      <a:pPr algn="ctr" rtl="1"/>
                      <a:r>
                        <a:rPr lang="en-US" dirty="0"/>
                        <a:t>6</a:t>
                      </a:r>
                      <a:endParaRPr lang="he-IL" dirty="0"/>
                    </a:p>
                  </a:txBody>
                  <a:tcPr/>
                </a:tc>
                <a:extLst>
                  <a:ext uri="{0D108BD9-81ED-4DB2-BD59-A6C34878D82A}">
                    <a16:rowId xmlns:a16="http://schemas.microsoft.com/office/drawing/2014/main" val="10002"/>
                  </a:ext>
                </a:extLst>
              </a:tr>
              <a:tr h="370840">
                <a:tc>
                  <a:txBody>
                    <a:bodyPr/>
                    <a:lstStyle/>
                    <a:p>
                      <a:pPr algn="ctr" rtl="1"/>
                      <a:r>
                        <a:rPr lang="en-US" dirty="0"/>
                        <a:t>7</a:t>
                      </a:r>
                      <a:endParaRPr lang="he-IL" dirty="0"/>
                    </a:p>
                  </a:txBody>
                  <a:tcPr/>
                </a:tc>
                <a:extLst>
                  <a:ext uri="{0D108BD9-81ED-4DB2-BD59-A6C34878D82A}">
                    <a16:rowId xmlns:a16="http://schemas.microsoft.com/office/drawing/2014/main" val="10003"/>
                  </a:ext>
                </a:extLst>
              </a:tr>
            </a:tbl>
          </a:graphicData>
        </a:graphic>
      </p:graphicFrame>
      <p:sp>
        <p:nvSpPr>
          <p:cNvPr id="7" name="TextBox 6"/>
          <p:cNvSpPr txBox="1"/>
          <p:nvPr/>
        </p:nvSpPr>
        <p:spPr>
          <a:xfrm>
            <a:off x="6172200" y="914400"/>
            <a:ext cx="838200" cy="584775"/>
          </a:xfrm>
          <a:prstGeom prst="rect">
            <a:avLst/>
          </a:prstGeom>
          <a:noFill/>
        </p:spPr>
        <p:txBody>
          <a:bodyPr wrap="square" rtlCol="1">
            <a:spAutoFit/>
          </a:bodyPr>
          <a:lstStyle/>
          <a:p>
            <a:r>
              <a:rPr lang="en-US" sz="3200" dirty="0"/>
              <a:t>B</a:t>
            </a:r>
            <a:endParaRPr lang="he-IL" sz="3200" dirty="0"/>
          </a:p>
        </p:txBody>
      </p:sp>
      <p:sp>
        <p:nvSpPr>
          <p:cNvPr id="8" name="TextBox 7"/>
          <p:cNvSpPr txBox="1"/>
          <p:nvPr/>
        </p:nvSpPr>
        <p:spPr>
          <a:xfrm>
            <a:off x="4495800" y="1828800"/>
            <a:ext cx="838200" cy="830997"/>
          </a:xfrm>
          <a:prstGeom prst="rect">
            <a:avLst/>
          </a:prstGeom>
          <a:noFill/>
        </p:spPr>
        <p:txBody>
          <a:bodyPr wrap="square" rtlCol="1">
            <a:spAutoFit/>
          </a:bodyPr>
          <a:lstStyle/>
          <a:p>
            <a:r>
              <a:rPr lang="en-US" sz="4800" dirty="0"/>
              <a:t>/</a:t>
            </a:r>
            <a:endParaRPr lang="he-IL" sz="4800" dirty="0"/>
          </a:p>
        </p:txBody>
      </p:sp>
      <p:sp>
        <p:nvSpPr>
          <p:cNvPr id="9" name="Down Arrow 8"/>
          <p:cNvSpPr/>
          <p:nvPr/>
        </p:nvSpPr>
        <p:spPr>
          <a:xfrm>
            <a:off x="4419600" y="3505200"/>
            <a:ext cx="53340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10" name="Table 9"/>
          <p:cNvGraphicFramePr>
            <a:graphicFrameLocks noGrp="1"/>
          </p:cNvGraphicFramePr>
          <p:nvPr/>
        </p:nvGraphicFramePr>
        <p:xfrm>
          <a:off x="3962400" y="4876800"/>
          <a:ext cx="1409700" cy="741680"/>
        </p:xfrm>
        <a:graphic>
          <a:graphicData uri="http://schemas.openxmlformats.org/drawingml/2006/table">
            <a:tbl>
              <a:tblPr rtl="1" firstRow="1" bandRow="1">
                <a:tableStyleId>{5940675A-B579-460E-94D1-54222C63F5DA}</a:tableStyleId>
              </a:tblPr>
              <a:tblGrid>
                <a:gridCol w="1409700">
                  <a:extLst>
                    <a:ext uri="{9D8B030D-6E8A-4147-A177-3AD203B41FA5}">
                      <a16:colId xmlns:a16="http://schemas.microsoft.com/office/drawing/2014/main" val="20000"/>
                    </a:ext>
                  </a:extLst>
                </a:gridCol>
              </a:tblGrid>
              <a:tr h="370840">
                <a:tc>
                  <a:txBody>
                    <a:bodyPr/>
                    <a:lstStyle/>
                    <a:p>
                      <a:pPr algn="ctr" rtl="1"/>
                      <a:r>
                        <a:rPr lang="en-US" dirty="0"/>
                        <a:t>x</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en-US" dirty="0"/>
                        <a:t>111</a:t>
                      </a:r>
                      <a:endParaRPr lang="he-IL" dirty="0"/>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r" rtl="1"/>
            <a:r>
              <a:rPr lang="he-IL" dirty="0"/>
              <a:t>והשאילתה הקודמת – מספרי הספקים שמספקים את כל הרכיבים הקיימים. כלומר, מספרי הספקים שיש עבורם מופע של </a:t>
            </a:r>
            <a:r>
              <a:rPr lang="en-US" dirty="0" err="1"/>
              <a:t>pid</a:t>
            </a:r>
            <a:r>
              <a:rPr lang="he-IL" dirty="0"/>
              <a:t> עבור כל רכיב שקיים בטבלת ה-</a:t>
            </a:r>
            <a:r>
              <a:rPr lang="en-US" dirty="0"/>
              <a:t>Product</a:t>
            </a:r>
            <a:r>
              <a:rPr lang="he-IL" dirty="0"/>
              <a:t>:</a:t>
            </a:r>
          </a:p>
          <a:p>
            <a:pPr algn="r" rtl="1">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graphicFrame>
        <p:nvGraphicFramePr>
          <p:cNvPr id="5" name="Object 4"/>
          <p:cNvGraphicFramePr>
            <a:graphicFrameLocks noChangeAspect="1"/>
          </p:cNvGraphicFramePr>
          <p:nvPr/>
        </p:nvGraphicFramePr>
        <p:xfrm>
          <a:off x="1524000" y="3048000"/>
          <a:ext cx="6341645" cy="730250"/>
        </p:xfrm>
        <a:graphic>
          <a:graphicData uri="http://schemas.openxmlformats.org/presentationml/2006/ole">
            <mc:AlternateContent xmlns:mc="http://schemas.openxmlformats.org/markup-compatibility/2006">
              <mc:Choice xmlns:v="urn:schemas-microsoft-com:vml" Requires="v">
                <p:oleObj spid="_x0000_s41991" name="Equation" r:id="rId3" imgW="2095200" imgH="241200" progId="Equation.3">
                  <p:embed/>
                </p:oleObj>
              </mc:Choice>
              <mc:Fallback>
                <p:oleObj name="Equation" r:id="rId3" imgW="209520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048000"/>
                        <a:ext cx="6341645"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1676400"/>
          </a:xfrm>
        </p:spPr>
        <p:txBody>
          <a:bodyPr/>
          <a:lstStyle/>
          <a:p>
            <a:pPr algn="r" rtl="1"/>
            <a:r>
              <a:rPr lang="he-IL" dirty="0"/>
              <a:t>כתבו שאילתה שמחזירה את מספרי הספקים שמספקים כל חלק ירוק שיש.</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graphicFrame>
        <p:nvGraphicFramePr>
          <p:cNvPr id="5" name="Object 4"/>
          <p:cNvGraphicFramePr>
            <a:graphicFrameLocks noChangeAspect="1"/>
          </p:cNvGraphicFramePr>
          <p:nvPr/>
        </p:nvGraphicFramePr>
        <p:xfrm>
          <a:off x="285750" y="2286000"/>
          <a:ext cx="8570913" cy="730250"/>
        </p:xfrm>
        <a:graphic>
          <a:graphicData uri="http://schemas.openxmlformats.org/presentationml/2006/ole">
            <mc:AlternateContent xmlns:mc="http://schemas.openxmlformats.org/markup-compatibility/2006">
              <mc:Choice xmlns:v="urn:schemas-microsoft-com:vml" Requires="v">
                <p:oleObj spid="_x0000_s43015" name="Equation" r:id="rId3" imgW="2831760" imgH="241200" progId="Equation.3">
                  <p:embed/>
                </p:oleObj>
              </mc:Choice>
              <mc:Fallback>
                <p:oleObj name="Equation" r:id="rId3" imgW="283176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2286000"/>
                        <a:ext cx="8570913"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r" rtl="1"/>
            <a:r>
              <a:rPr lang="he-IL" dirty="0"/>
              <a:t>כתבו שאילתה שמחזירה את שמות המוצרים שמופיעים בשני צבעים </a:t>
            </a:r>
            <a:r>
              <a:rPr lang="he-IL" b="1" dirty="0"/>
              <a:t>בדיוק.</a:t>
            </a:r>
          </a:p>
          <a:p>
            <a:pPr algn="r" rtl="1"/>
            <a:r>
              <a:rPr lang="he-IL" dirty="0"/>
              <a:t>ראינו שאילתה שמחזירה את שמות המוצרים שמופיעים לפחות בשני צבעים:</a:t>
            </a:r>
          </a:p>
          <a:p>
            <a:pPr algn="r" rtl="1"/>
            <a:endParaRPr lang="he-IL" dirty="0"/>
          </a:p>
          <a:p>
            <a:pPr algn="r" rtl="1"/>
            <a:endParaRPr lang="he-IL" dirty="0"/>
          </a:p>
          <a:p>
            <a:pPr algn="r" rtl="1"/>
            <a:r>
              <a:rPr lang="he-IL" dirty="0"/>
              <a:t>נקרא לטבלה </a:t>
            </a:r>
            <a:r>
              <a:rPr lang="en-US" dirty="0"/>
              <a:t>AtLeast2</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graphicFrame>
        <p:nvGraphicFramePr>
          <p:cNvPr id="44034" name="Object 2"/>
          <p:cNvGraphicFramePr>
            <a:graphicFrameLocks noChangeAspect="1"/>
          </p:cNvGraphicFramePr>
          <p:nvPr/>
        </p:nvGraphicFramePr>
        <p:xfrm>
          <a:off x="1219200" y="2743200"/>
          <a:ext cx="7196138" cy="627063"/>
        </p:xfrm>
        <a:graphic>
          <a:graphicData uri="http://schemas.openxmlformats.org/presentationml/2006/ole">
            <mc:AlternateContent xmlns:mc="http://schemas.openxmlformats.org/markup-compatibility/2006">
              <mc:Choice xmlns:v="urn:schemas-microsoft-com:vml" Requires="v">
                <p:oleObj spid="_x0000_s44044" name="Equation" r:id="rId3" imgW="2768400" imgH="241200" progId="Equation.3">
                  <p:embed/>
                </p:oleObj>
              </mc:Choice>
              <mc:Fallback>
                <p:oleObj name="Equation" r:id="rId3" imgW="276840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743200"/>
                        <a:ext cx="7196138"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5" name="Object 3"/>
          <p:cNvGraphicFramePr>
            <a:graphicFrameLocks noChangeAspect="1"/>
          </p:cNvGraphicFramePr>
          <p:nvPr/>
        </p:nvGraphicFramePr>
        <p:xfrm>
          <a:off x="2882900" y="3200400"/>
          <a:ext cx="4581525" cy="330200"/>
        </p:xfrm>
        <a:graphic>
          <a:graphicData uri="http://schemas.openxmlformats.org/presentationml/2006/ole">
            <mc:AlternateContent xmlns:mc="http://schemas.openxmlformats.org/markup-compatibility/2006">
              <mc:Choice xmlns:v="urn:schemas-microsoft-com:vml" Requires="v">
                <p:oleObj spid="_x0000_s44045" name="Equation" r:id="rId5" imgW="2819160" imgH="203040" progId="Equation.3">
                  <p:embed/>
                </p:oleObj>
              </mc:Choice>
              <mc:Fallback>
                <p:oleObj name="Equation" r:id="rId5" imgW="281916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2900" y="3200400"/>
                        <a:ext cx="458152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44035"/>
                                        </p:tgtEl>
                                        <p:attrNameLst>
                                          <p:attrName>style.visibility</p:attrName>
                                        </p:attrNameLst>
                                      </p:cBhvr>
                                      <p:to>
                                        <p:strVal val="visible"/>
                                      </p:to>
                                    </p:set>
                                    <p:animEffect transition="in" filter="fade">
                                      <p:cBhvr>
                                        <p:cTn id="12" dur="1000"/>
                                        <p:tgtEl>
                                          <p:spTgt spid="44035"/>
                                        </p:tgtEl>
                                      </p:cBhvr>
                                    </p:animEffect>
                                    <p:anim calcmode="lin" valueType="num">
                                      <p:cBhvr>
                                        <p:cTn id="13" dur="1000" fill="hold"/>
                                        <p:tgtEl>
                                          <p:spTgt spid="44035"/>
                                        </p:tgtEl>
                                        <p:attrNameLst>
                                          <p:attrName>ppt_x</p:attrName>
                                        </p:attrNameLst>
                                      </p:cBhvr>
                                      <p:tavLst>
                                        <p:tav tm="0">
                                          <p:val>
                                            <p:strVal val="#ppt_x"/>
                                          </p:val>
                                        </p:tav>
                                        <p:tav tm="100000">
                                          <p:val>
                                            <p:strVal val="#ppt_x"/>
                                          </p:val>
                                        </p:tav>
                                      </p:tavLst>
                                    </p:anim>
                                    <p:anim calcmode="lin" valueType="num">
                                      <p:cBhvr>
                                        <p:cTn id="14" dur="1000" fill="hold"/>
                                        <p:tgtEl>
                                          <p:spTgt spid="44035"/>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44034"/>
                                        </p:tgtEl>
                                        <p:attrNameLst>
                                          <p:attrName>style.visibility</p:attrName>
                                        </p:attrNameLst>
                                      </p:cBhvr>
                                      <p:to>
                                        <p:strVal val="visible"/>
                                      </p:to>
                                    </p:set>
                                    <p:animEffect transition="in" filter="fade">
                                      <p:cBhvr>
                                        <p:cTn id="17" dur="1000"/>
                                        <p:tgtEl>
                                          <p:spTgt spid="44034"/>
                                        </p:tgtEl>
                                      </p:cBhvr>
                                    </p:animEffect>
                                    <p:anim calcmode="lin" valueType="num">
                                      <p:cBhvr>
                                        <p:cTn id="18" dur="1000" fill="hold"/>
                                        <p:tgtEl>
                                          <p:spTgt spid="44034"/>
                                        </p:tgtEl>
                                        <p:attrNameLst>
                                          <p:attrName>ppt_x</p:attrName>
                                        </p:attrNameLst>
                                      </p:cBhvr>
                                      <p:tavLst>
                                        <p:tav tm="0">
                                          <p:val>
                                            <p:strVal val="#ppt_x"/>
                                          </p:val>
                                        </p:tav>
                                        <p:tav tm="100000">
                                          <p:val>
                                            <p:strVal val="#ppt_x"/>
                                          </p:val>
                                        </p:tav>
                                      </p:tavLst>
                                    </p:anim>
                                    <p:anim calcmode="lin" valueType="num">
                                      <p:cBhvr>
                                        <p:cTn id="19" dur="1000" fill="hold"/>
                                        <p:tgtEl>
                                          <p:spTgt spid="4403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dissolv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5791200"/>
          </a:xfrm>
        </p:spPr>
        <p:txBody>
          <a:bodyPr/>
          <a:lstStyle/>
          <a:p>
            <a:pPr algn="r" rtl="1"/>
            <a:r>
              <a:rPr lang="he-IL" dirty="0"/>
              <a:t>נכתוב שאילתה שמוצאת את שמות המוצרים שמופיעים לפחות בשלושה צבעים:</a:t>
            </a:r>
          </a:p>
          <a:p>
            <a:pPr algn="r" rtl="1"/>
            <a:endParaRPr lang="he-IL" dirty="0"/>
          </a:p>
          <a:p>
            <a:pPr algn="r" rtl="1"/>
            <a:endParaRPr lang="he-IL" dirty="0"/>
          </a:p>
          <a:p>
            <a:pPr algn="r" rtl="1"/>
            <a:endParaRPr lang="he-IL" dirty="0"/>
          </a:p>
          <a:p>
            <a:pPr algn="r" rtl="1"/>
            <a:r>
              <a:rPr lang="he-IL" dirty="0"/>
              <a:t>וכעת נבצע החסרה ונקבל את המוצרים שמופיעים פעם אחת בדיוק:</a:t>
            </a:r>
          </a:p>
          <a:p>
            <a:pPr algn="l">
              <a:buNone/>
            </a:pPr>
            <a:r>
              <a:rPr lang="en-US" dirty="0"/>
              <a:t>AtLeast2 – AtLeast3</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graphicFrame>
        <p:nvGraphicFramePr>
          <p:cNvPr id="45058" name="Object 2"/>
          <p:cNvGraphicFramePr>
            <a:graphicFrameLocks noChangeAspect="1"/>
          </p:cNvGraphicFramePr>
          <p:nvPr/>
        </p:nvGraphicFramePr>
        <p:xfrm>
          <a:off x="304800" y="1600200"/>
          <a:ext cx="8610601" cy="467325"/>
        </p:xfrm>
        <a:graphic>
          <a:graphicData uri="http://schemas.openxmlformats.org/presentationml/2006/ole">
            <mc:AlternateContent xmlns:mc="http://schemas.openxmlformats.org/markup-compatibility/2006">
              <mc:Choice xmlns:v="urn:schemas-microsoft-com:vml" Requires="v">
                <p:oleObj spid="_x0000_s45068" name="Equation" r:id="rId3" imgW="4444920" imgH="241200" progId="Equation.3">
                  <p:embed/>
                </p:oleObj>
              </mc:Choice>
              <mc:Fallback>
                <p:oleObj name="Equation" r:id="rId3" imgW="444492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600200"/>
                        <a:ext cx="8610601" cy="467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9" name="Object 3"/>
          <p:cNvGraphicFramePr>
            <a:graphicFrameLocks noChangeAspect="1"/>
          </p:cNvGraphicFramePr>
          <p:nvPr/>
        </p:nvGraphicFramePr>
        <p:xfrm>
          <a:off x="2209800" y="2057400"/>
          <a:ext cx="6500813" cy="701675"/>
        </p:xfrm>
        <a:graphic>
          <a:graphicData uri="http://schemas.openxmlformats.org/presentationml/2006/ole">
            <mc:AlternateContent xmlns:mc="http://schemas.openxmlformats.org/markup-compatibility/2006">
              <mc:Choice xmlns:v="urn:schemas-microsoft-com:vml" Requires="v">
                <p:oleObj spid="_x0000_s45069" name="Equation" r:id="rId5" imgW="4000320" imgH="431640" progId="Equation.3">
                  <p:embed/>
                </p:oleObj>
              </mc:Choice>
              <mc:Fallback>
                <p:oleObj name="Equation" r:id="rId5" imgW="400032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2057400"/>
                        <a:ext cx="6500813"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fade">
                                      <p:cBhvr>
                                        <p:cTn id="7" dur="1000"/>
                                        <p:tgtEl>
                                          <p:spTgt spid="45059"/>
                                        </p:tgtEl>
                                      </p:cBhvr>
                                    </p:animEffect>
                                    <p:anim calcmode="lin" valueType="num">
                                      <p:cBhvr>
                                        <p:cTn id="8" dur="1000" fill="hold"/>
                                        <p:tgtEl>
                                          <p:spTgt spid="45059"/>
                                        </p:tgtEl>
                                        <p:attrNameLst>
                                          <p:attrName>ppt_x</p:attrName>
                                        </p:attrNameLst>
                                      </p:cBhvr>
                                      <p:tavLst>
                                        <p:tav tm="0">
                                          <p:val>
                                            <p:strVal val="#ppt_x"/>
                                          </p:val>
                                        </p:tav>
                                        <p:tav tm="100000">
                                          <p:val>
                                            <p:strVal val="#ppt_x"/>
                                          </p:val>
                                        </p:tav>
                                      </p:tavLst>
                                    </p:anim>
                                    <p:anim calcmode="lin" valueType="num">
                                      <p:cBhvr>
                                        <p:cTn id="9" dur="1000" fill="hold"/>
                                        <p:tgtEl>
                                          <p:spTgt spid="45059"/>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5058"/>
                                        </p:tgtEl>
                                        <p:attrNameLst>
                                          <p:attrName>style.visibility</p:attrName>
                                        </p:attrNameLst>
                                      </p:cBhvr>
                                      <p:to>
                                        <p:strVal val="visible"/>
                                      </p:to>
                                    </p:set>
                                    <p:animEffect transition="in" filter="fade">
                                      <p:cBhvr>
                                        <p:cTn id="12" dur="1000"/>
                                        <p:tgtEl>
                                          <p:spTgt spid="45058"/>
                                        </p:tgtEl>
                                      </p:cBhvr>
                                    </p:animEffect>
                                    <p:anim calcmode="lin" valueType="num">
                                      <p:cBhvr>
                                        <p:cTn id="13" dur="1000" fill="hold"/>
                                        <p:tgtEl>
                                          <p:spTgt spid="45058"/>
                                        </p:tgtEl>
                                        <p:attrNameLst>
                                          <p:attrName>ppt_x</p:attrName>
                                        </p:attrNameLst>
                                      </p:cBhvr>
                                      <p:tavLst>
                                        <p:tav tm="0">
                                          <p:val>
                                            <p:strVal val="#ppt_x"/>
                                          </p:val>
                                        </p:tav>
                                        <p:tav tm="100000">
                                          <p:val>
                                            <p:strVal val="#ppt_x"/>
                                          </p:val>
                                        </p:tav>
                                      </p:tavLst>
                                    </p:anim>
                                    <p:anim calcmode="lin" valueType="num">
                                      <p:cBhvr>
                                        <p:cTn id="14" dur="1000" fill="hold"/>
                                        <p:tgtEl>
                                          <p:spTgt spid="4505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r" rtl="1"/>
            <a:r>
              <a:rPr lang="he-IL" dirty="0"/>
              <a:t>כתבו שאילתה שמחזירה את מספרי הספקים שסיפקו מוצרים בכמות מקסימלית.</a:t>
            </a:r>
          </a:p>
          <a:p>
            <a:pPr algn="r" rtl="1"/>
            <a:r>
              <a:rPr lang="he-IL" dirty="0"/>
              <a:t>ראשית נמצא את הספקים שלא סיפקו בכמות מקסימלית:</a:t>
            </a:r>
          </a:p>
          <a:p>
            <a:pPr algn="r" rtl="1"/>
            <a:endParaRPr lang="he-IL" dirty="0"/>
          </a:p>
          <a:p>
            <a:pPr algn="r" rtl="1"/>
            <a:endParaRPr lang="he-IL" dirty="0"/>
          </a:p>
          <a:p>
            <a:pPr algn="r" rtl="1"/>
            <a:r>
              <a:rPr lang="he-IL" dirty="0"/>
              <a:t>ונבצע החסרה מכל הספקים שסיפקו מוצרים:</a:t>
            </a:r>
          </a:p>
          <a:p>
            <a:pPr algn="r" rtl="1">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graphicFrame>
        <p:nvGraphicFramePr>
          <p:cNvPr id="5" name="Object 4"/>
          <p:cNvGraphicFramePr>
            <a:graphicFrameLocks noChangeAspect="1"/>
          </p:cNvGraphicFramePr>
          <p:nvPr/>
        </p:nvGraphicFramePr>
        <p:xfrm>
          <a:off x="0" y="2667000"/>
          <a:ext cx="9067800" cy="533400"/>
        </p:xfrm>
        <a:graphic>
          <a:graphicData uri="http://schemas.openxmlformats.org/presentationml/2006/ole">
            <mc:AlternateContent xmlns:mc="http://schemas.openxmlformats.org/markup-compatibility/2006">
              <mc:Choice xmlns:v="urn:schemas-microsoft-com:vml" Requires="v">
                <p:oleObj spid="_x0000_s46092" name="Equation" r:id="rId3" imgW="4101840" imgH="241200" progId="Equation.3">
                  <p:embed/>
                </p:oleObj>
              </mc:Choice>
              <mc:Fallback>
                <p:oleObj name="Equation" r:id="rId3" imgW="410184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67000"/>
                        <a:ext cx="90678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2209800" y="4572000"/>
          <a:ext cx="5291666" cy="762000"/>
        </p:xfrm>
        <a:graphic>
          <a:graphicData uri="http://schemas.openxmlformats.org/presentationml/2006/ole">
            <mc:AlternateContent xmlns:mc="http://schemas.openxmlformats.org/markup-compatibility/2006">
              <mc:Choice xmlns:v="urn:schemas-microsoft-com:vml" Requires="v">
                <p:oleObj spid="_x0000_s46093" name="Equation" r:id="rId5" imgW="1587240" imgH="228600" progId="Equation.3">
                  <p:embed/>
                </p:oleObj>
              </mc:Choice>
              <mc:Fallback>
                <p:oleObj name="Equation" r:id="rId5" imgW="158724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4572000"/>
                        <a:ext cx="5291666"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r" rtl="1"/>
            <a:r>
              <a:rPr lang="he-IL" dirty="0"/>
              <a:t>כתבו שאילתה שמחזירה את צבעי הרכיבים שמספק ספק בשם "דוד".</a:t>
            </a:r>
          </a:p>
          <a:p>
            <a:pPr algn="r" rtl="1">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graphicFrame>
        <p:nvGraphicFramePr>
          <p:cNvPr id="5" name="Object 4"/>
          <p:cNvGraphicFramePr>
            <a:graphicFrameLocks noChangeAspect="1"/>
          </p:cNvGraphicFramePr>
          <p:nvPr/>
        </p:nvGraphicFramePr>
        <p:xfrm>
          <a:off x="533400" y="1981200"/>
          <a:ext cx="7793566" cy="533400"/>
        </p:xfrm>
        <a:graphic>
          <a:graphicData uri="http://schemas.openxmlformats.org/presentationml/2006/ole">
            <mc:AlternateContent xmlns:mc="http://schemas.openxmlformats.org/markup-compatibility/2006">
              <mc:Choice xmlns:v="urn:schemas-microsoft-com:vml" Requires="v">
                <p:oleObj spid="_x0000_s47111" name="Equation" r:id="rId3" imgW="3340080" imgH="228600" progId="Equation.3">
                  <p:embed/>
                </p:oleObj>
              </mc:Choice>
              <mc:Fallback>
                <p:oleObj name="Equation" r:id="rId3" imgW="334008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981200"/>
                        <a:ext cx="7793566"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2286000"/>
          </a:xfrm>
        </p:spPr>
        <p:txBody>
          <a:bodyPr/>
          <a:lstStyle/>
          <a:p>
            <a:pPr algn="r" rtl="1"/>
            <a:r>
              <a:rPr lang="he-IL" dirty="0"/>
              <a:t>השאילתה הבאה מוצאת את כל הסטודנטים שלומדים לתואר ראשון, ולא לתואר שני – </a:t>
            </a:r>
          </a:p>
          <a:p>
            <a:pPr algn="l">
              <a:buNone/>
            </a:pPr>
            <a:r>
              <a:rPr lang="en-US" dirty="0"/>
              <a:t>BAS - MAS</a:t>
            </a:r>
            <a:endParaRPr lang="he-IL" dirty="0"/>
          </a:p>
          <a:p>
            <a:pPr algn="l">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143018760"/>
              </p:ext>
            </p:extLst>
          </p:nvPr>
        </p:nvGraphicFramePr>
        <p:xfrm>
          <a:off x="685800" y="3495020"/>
          <a:ext cx="1219200" cy="1483360"/>
        </p:xfrm>
        <a:graphic>
          <a:graphicData uri="http://schemas.openxmlformats.org/drawingml/2006/table">
            <a:tbl>
              <a:tblPr rtl="1" firstRow="1" bandRow="1">
                <a:tableStyleId>{5940675A-B579-460E-94D1-54222C63F5DA}</a:tableStyleId>
              </a:tblPr>
              <a:tblGrid>
                <a:gridCol w="1219200">
                  <a:extLst>
                    <a:ext uri="{9D8B030D-6E8A-4147-A177-3AD203B41FA5}">
                      <a16:colId xmlns:a16="http://schemas.microsoft.com/office/drawing/2014/main" val="20000"/>
                    </a:ext>
                  </a:extLst>
                </a:gridCol>
              </a:tblGrid>
              <a:tr h="370840">
                <a:tc>
                  <a:txBody>
                    <a:bodyPr/>
                    <a:lstStyle/>
                    <a:p>
                      <a:pPr algn="ctr" rtl="1"/>
                      <a:r>
                        <a:rPr lang="en-US" dirty="0"/>
                        <a:t>Id</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he-IL" dirty="0"/>
                        <a:t>111</a:t>
                      </a:r>
                    </a:p>
                  </a:txBody>
                  <a:tcPr/>
                </a:tc>
                <a:extLst>
                  <a:ext uri="{0D108BD9-81ED-4DB2-BD59-A6C34878D82A}">
                    <a16:rowId xmlns:a16="http://schemas.microsoft.com/office/drawing/2014/main" val="10001"/>
                  </a:ext>
                </a:extLst>
              </a:tr>
              <a:tr h="370840">
                <a:tc>
                  <a:txBody>
                    <a:bodyPr/>
                    <a:lstStyle/>
                    <a:p>
                      <a:pPr algn="ctr" rtl="1"/>
                      <a:r>
                        <a:rPr lang="he-IL" dirty="0"/>
                        <a:t>555</a:t>
                      </a:r>
                    </a:p>
                  </a:txBody>
                  <a:tcPr/>
                </a:tc>
                <a:extLst>
                  <a:ext uri="{0D108BD9-81ED-4DB2-BD59-A6C34878D82A}">
                    <a16:rowId xmlns:a16="http://schemas.microsoft.com/office/drawing/2014/main" val="10002"/>
                  </a:ext>
                </a:extLst>
              </a:tr>
              <a:tr h="370840">
                <a:tc>
                  <a:txBody>
                    <a:bodyPr/>
                    <a:lstStyle/>
                    <a:p>
                      <a:pPr algn="ctr" rtl="1"/>
                      <a:r>
                        <a:rPr lang="he-IL" dirty="0"/>
                        <a:t>222</a:t>
                      </a:r>
                    </a:p>
                  </a:txBody>
                  <a:tcPr/>
                </a:tc>
                <a:extLst>
                  <a:ext uri="{0D108BD9-81ED-4DB2-BD59-A6C34878D82A}">
                    <a16:rowId xmlns:a16="http://schemas.microsoft.com/office/drawing/2014/main" val="10003"/>
                  </a:ext>
                </a:extLst>
              </a:tr>
            </a:tbl>
          </a:graphicData>
        </a:graphic>
      </p:graphicFrame>
      <p:sp>
        <p:nvSpPr>
          <p:cNvPr id="7" name="TextBox 6"/>
          <p:cNvSpPr txBox="1"/>
          <p:nvPr/>
        </p:nvSpPr>
        <p:spPr>
          <a:xfrm>
            <a:off x="838200" y="2885420"/>
            <a:ext cx="990600" cy="523220"/>
          </a:xfrm>
          <a:prstGeom prst="rect">
            <a:avLst/>
          </a:prstGeom>
          <a:noFill/>
        </p:spPr>
        <p:txBody>
          <a:bodyPr wrap="square" rtlCol="1">
            <a:spAutoFit/>
          </a:bodyPr>
          <a:lstStyle/>
          <a:p>
            <a:r>
              <a:rPr lang="en-US" sz="2800" dirty="0"/>
              <a:t>BAS</a:t>
            </a:r>
            <a:endParaRPr lang="he-IL" sz="2800" dirty="0"/>
          </a:p>
        </p:txBody>
      </p:sp>
      <p:graphicFrame>
        <p:nvGraphicFramePr>
          <p:cNvPr id="8" name="Table 7"/>
          <p:cNvGraphicFramePr>
            <a:graphicFrameLocks noGrp="1"/>
          </p:cNvGraphicFramePr>
          <p:nvPr>
            <p:extLst>
              <p:ext uri="{D42A27DB-BD31-4B8C-83A1-F6EECF244321}">
                <p14:modId xmlns:p14="http://schemas.microsoft.com/office/powerpoint/2010/main" val="2934425215"/>
              </p:ext>
            </p:extLst>
          </p:nvPr>
        </p:nvGraphicFramePr>
        <p:xfrm>
          <a:off x="3124200" y="3492745"/>
          <a:ext cx="1219200" cy="1854200"/>
        </p:xfrm>
        <a:graphic>
          <a:graphicData uri="http://schemas.openxmlformats.org/drawingml/2006/table">
            <a:tbl>
              <a:tblPr rtl="1" firstRow="1" bandRow="1">
                <a:tableStyleId>{5940675A-B579-460E-94D1-54222C63F5DA}</a:tableStyleId>
              </a:tblPr>
              <a:tblGrid>
                <a:gridCol w="1219200">
                  <a:extLst>
                    <a:ext uri="{9D8B030D-6E8A-4147-A177-3AD203B41FA5}">
                      <a16:colId xmlns:a16="http://schemas.microsoft.com/office/drawing/2014/main" val="20000"/>
                    </a:ext>
                  </a:extLst>
                </a:gridCol>
              </a:tblGrid>
              <a:tr h="370840">
                <a:tc>
                  <a:txBody>
                    <a:bodyPr/>
                    <a:lstStyle/>
                    <a:p>
                      <a:pPr algn="ctr" rtl="1"/>
                      <a:r>
                        <a:rPr lang="en-US" dirty="0"/>
                        <a:t>Id</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he-IL" dirty="0"/>
                        <a:t>111</a:t>
                      </a:r>
                    </a:p>
                  </a:txBody>
                  <a:tcPr/>
                </a:tc>
                <a:extLst>
                  <a:ext uri="{0D108BD9-81ED-4DB2-BD59-A6C34878D82A}">
                    <a16:rowId xmlns:a16="http://schemas.microsoft.com/office/drawing/2014/main" val="10001"/>
                  </a:ext>
                </a:extLst>
              </a:tr>
              <a:tr h="370840">
                <a:tc>
                  <a:txBody>
                    <a:bodyPr/>
                    <a:lstStyle/>
                    <a:p>
                      <a:pPr algn="ctr" rtl="1"/>
                      <a:r>
                        <a:rPr lang="he-IL" dirty="0"/>
                        <a:t>777</a:t>
                      </a:r>
                    </a:p>
                  </a:txBody>
                  <a:tcPr/>
                </a:tc>
                <a:extLst>
                  <a:ext uri="{0D108BD9-81ED-4DB2-BD59-A6C34878D82A}">
                    <a16:rowId xmlns:a16="http://schemas.microsoft.com/office/drawing/2014/main" val="10002"/>
                  </a:ext>
                </a:extLst>
              </a:tr>
              <a:tr h="370840">
                <a:tc>
                  <a:txBody>
                    <a:bodyPr/>
                    <a:lstStyle/>
                    <a:p>
                      <a:pPr algn="ctr" rtl="1"/>
                      <a:r>
                        <a:rPr lang="he-IL" dirty="0"/>
                        <a:t>222</a:t>
                      </a:r>
                    </a:p>
                  </a:txBody>
                  <a:tcPr/>
                </a:tc>
                <a:extLst>
                  <a:ext uri="{0D108BD9-81ED-4DB2-BD59-A6C34878D82A}">
                    <a16:rowId xmlns:a16="http://schemas.microsoft.com/office/drawing/2014/main" val="10003"/>
                  </a:ext>
                </a:extLst>
              </a:tr>
              <a:tr h="370840">
                <a:tc>
                  <a:txBody>
                    <a:bodyPr/>
                    <a:lstStyle/>
                    <a:p>
                      <a:pPr algn="ctr" rtl="1"/>
                      <a:r>
                        <a:rPr lang="he-IL" dirty="0"/>
                        <a:t>333</a:t>
                      </a:r>
                    </a:p>
                  </a:txBody>
                  <a:tcPr/>
                </a:tc>
                <a:extLst>
                  <a:ext uri="{0D108BD9-81ED-4DB2-BD59-A6C34878D82A}">
                    <a16:rowId xmlns:a16="http://schemas.microsoft.com/office/drawing/2014/main" val="10004"/>
                  </a:ext>
                </a:extLst>
              </a:tr>
            </a:tbl>
          </a:graphicData>
        </a:graphic>
      </p:graphicFrame>
      <p:sp>
        <p:nvSpPr>
          <p:cNvPr id="9" name="TextBox 8"/>
          <p:cNvSpPr txBox="1"/>
          <p:nvPr/>
        </p:nvSpPr>
        <p:spPr>
          <a:xfrm>
            <a:off x="3276600" y="2883145"/>
            <a:ext cx="990600" cy="523220"/>
          </a:xfrm>
          <a:prstGeom prst="rect">
            <a:avLst/>
          </a:prstGeom>
          <a:noFill/>
        </p:spPr>
        <p:txBody>
          <a:bodyPr wrap="square" rtlCol="1">
            <a:spAutoFit/>
          </a:bodyPr>
          <a:lstStyle/>
          <a:p>
            <a:r>
              <a:rPr lang="en-US" sz="2800" dirty="0"/>
              <a:t>MAS</a:t>
            </a:r>
            <a:endParaRPr lang="he-IL" sz="2800" dirty="0"/>
          </a:p>
        </p:txBody>
      </p:sp>
      <p:sp>
        <p:nvSpPr>
          <p:cNvPr id="11" name="Right Arrow 10"/>
          <p:cNvSpPr/>
          <p:nvPr/>
        </p:nvSpPr>
        <p:spPr>
          <a:xfrm rot="10800000" flipH="1">
            <a:off x="4572000" y="4115045"/>
            <a:ext cx="1143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1" eaLnBrk="1" latinLnBrk="0" hangingPunct="1"/>
            <a:endParaRPr lang="he-IL"/>
          </a:p>
        </p:txBody>
      </p:sp>
      <p:graphicFrame>
        <p:nvGraphicFramePr>
          <p:cNvPr id="12" name="Table 11"/>
          <p:cNvGraphicFramePr>
            <a:graphicFrameLocks noGrp="1"/>
          </p:cNvGraphicFramePr>
          <p:nvPr>
            <p:extLst>
              <p:ext uri="{D42A27DB-BD31-4B8C-83A1-F6EECF244321}">
                <p14:modId xmlns:p14="http://schemas.microsoft.com/office/powerpoint/2010/main" val="3136743276"/>
              </p:ext>
            </p:extLst>
          </p:nvPr>
        </p:nvGraphicFramePr>
        <p:xfrm>
          <a:off x="6094863" y="3896360"/>
          <a:ext cx="1219200" cy="741680"/>
        </p:xfrm>
        <a:graphic>
          <a:graphicData uri="http://schemas.openxmlformats.org/drawingml/2006/table">
            <a:tbl>
              <a:tblPr rtl="1" firstRow="1" bandRow="1">
                <a:tableStyleId>{5940675A-B579-460E-94D1-54222C63F5DA}</a:tableStyleId>
              </a:tblPr>
              <a:tblGrid>
                <a:gridCol w="1219200">
                  <a:extLst>
                    <a:ext uri="{9D8B030D-6E8A-4147-A177-3AD203B41FA5}">
                      <a16:colId xmlns:a16="http://schemas.microsoft.com/office/drawing/2014/main" val="20000"/>
                    </a:ext>
                  </a:extLst>
                </a:gridCol>
              </a:tblGrid>
              <a:tr h="370840">
                <a:tc>
                  <a:txBody>
                    <a:bodyPr/>
                    <a:lstStyle/>
                    <a:p>
                      <a:pPr algn="ctr" rtl="1"/>
                      <a:r>
                        <a:rPr lang="en-US" dirty="0"/>
                        <a:t>Id</a:t>
                      </a:r>
                      <a:endParaRPr lang="he-IL"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rtl="1"/>
                      <a:r>
                        <a:rPr lang="he-IL" dirty="0"/>
                        <a:t>555</a:t>
                      </a:r>
                    </a:p>
                  </a:txBody>
                  <a:tcPr/>
                </a:tc>
                <a:extLst>
                  <a:ext uri="{0D108BD9-81ED-4DB2-BD59-A6C34878D82A}">
                    <a16:rowId xmlns:a16="http://schemas.microsoft.com/office/drawing/2014/main" val="10001"/>
                  </a:ext>
                </a:extLst>
              </a:tr>
            </a:tbl>
          </a:graphicData>
        </a:graphic>
      </p:graphicFrame>
      <p:cxnSp>
        <p:nvCxnSpPr>
          <p:cNvPr id="15" name="Straight Connector 14"/>
          <p:cNvCxnSpPr/>
          <p:nvPr/>
        </p:nvCxnSpPr>
        <p:spPr>
          <a:xfrm>
            <a:off x="2209800" y="4267200"/>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dissolv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par>
                                <p:cTn id="27" presetID="18" presetClass="entr" presetSubtype="12"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strips(downLeft)">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r" rtl="1"/>
            <a:r>
              <a:rPr lang="he-IL" dirty="0"/>
              <a:t>כתבו שאילתה המחזירה את שמות הספקים שמספקים חלקים ירוקים או אדומים.</a:t>
            </a:r>
          </a:p>
          <a:p>
            <a:pPr algn="r" rtl="1">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graphicFrame>
        <p:nvGraphicFramePr>
          <p:cNvPr id="5" name="Object 4"/>
          <p:cNvGraphicFramePr>
            <a:graphicFrameLocks noChangeAspect="1"/>
          </p:cNvGraphicFramePr>
          <p:nvPr/>
        </p:nvGraphicFramePr>
        <p:xfrm>
          <a:off x="533400" y="1828800"/>
          <a:ext cx="7951871" cy="654050"/>
        </p:xfrm>
        <a:graphic>
          <a:graphicData uri="http://schemas.openxmlformats.org/presentationml/2006/ole">
            <mc:AlternateContent xmlns:mc="http://schemas.openxmlformats.org/markup-compatibility/2006">
              <mc:Choice xmlns:v="urn:schemas-microsoft-com:vml" Requires="v">
                <p:oleObj spid="_x0000_s48140" name="Equation" r:id="rId3" imgW="2933640" imgH="241200" progId="Equation.3">
                  <p:embed/>
                </p:oleObj>
              </mc:Choice>
              <mc:Fallback>
                <p:oleObj name="Equation" r:id="rId3" imgW="293364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828800"/>
                        <a:ext cx="7951871"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1676400" y="2743200"/>
          <a:ext cx="6189133" cy="647700"/>
        </p:xfrm>
        <a:graphic>
          <a:graphicData uri="http://schemas.openxmlformats.org/presentationml/2006/ole">
            <mc:AlternateContent xmlns:mc="http://schemas.openxmlformats.org/markup-compatibility/2006">
              <mc:Choice xmlns:v="urn:schemas-microsoft-com:vml" Requires="v">
                <p:oleObj spid="_x0000_s48141" name="Equation" r:id="rId5" imgW="2184120" imgH="228600" progId="Equation.3">
                  <p:embed/>
                </p:oleObj>
              </mc:Choice>
              <mc:Fallback>
                <p:oleObj name="Equation" r:id="rId5" imgW="218412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2743200"/>
                        <a:ext cx="6189133"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r" rtl="1"/>
            <a:r>
              <a:rPr lang="he-IL" dirty="0"/>
              <a:t>כתבו שאילתה המחזירה את שמות הספקים שמספקים חלקים ירוקים וגם אדומים.</a:t>
            </a:r>
          </a:p>
          <a:p>
            <a:pPr algn="r" rtl="1">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graphicFrame>
        <p:nvGraphicFramePr>
          <p:cNvPr id="5" name="Object 4"/>
          <p:cNvGraphicFramePr>
            <a:graphicFrameLocks noChangeAspect="1"/>
          </p:cNvGraphicFramePr>
          <p:nvPr/>
        </p:nvGraphicFramePr>
        <p:xfrm>
          <a:off x="809625" y="1844675"/>
          <a:ext cx="7400925" cy="620713"/>
        </p:xfrm>
        <a:graphic>
          <a:graphicData uri="http://schemas.openxmlformats.org/presentationml/2006/ole">
            <mc:AlternateContent xmlns:mc="http://schemas.openxmlformats.org/markup-compatibility/2006">
              <mc:Choice xmlns:v="urn:schemas-microsoft-com:vml" Requires="v">
                <p:oleObj spid="_x0000_s49169" name="Equation" r:id="rId3" imgW="2730240" imgH="228600" progId="Equation.3">
                  <p:embed/>
                </p:oleObj>
              </mc:Choice>
              <mc:Fallback>
                <p:oleObj name="Equation" r:id="rId3" imgW="273024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25" y="1844675"/>
                        <a:ext cx="7400925"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1828800" y="3352800"/>
          <a:ext cx="5362575" cy="647700"/>
        </p:xfrm>
        <a:graphic>
          <a:graphicData uri="http://schemas.openxmlformats.org/presentationml/2006/ole">
            <mc:AlternateContent xmlns:mc="http://schemas.openxmlformats.org/markup-compatibility/2006">
              <mc:Choice xmlns:v="urn:schemas-microsoft-com:vml" Requires="v">
                <p:oleObj spid="_x0000_s49170" name="Equation" r:id="rId5" imgW="1892160" imgH="228600" progId="Equation.3">
                  <p:embed/>
                </p:oleObj>
              </mc:Choice>
              <mc:Fallback>
                <p:oleObj name="Equation" r:id="rId5" imgW="189216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352800"/>
                        <a:ext cx="536257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6" name="Object 4"/>
          <p:cNvGraphicFramePr>
            <a:graphicFrameLocks noChangeAspect="1"/>
          </p:cNvGraphicFramePr>
          <p:nvPr/>
        </p:nvGraphicFramePr>
        <p:xfrm>
          <a:off x="685800" y="2590800"/>
          <a:ext cx="7675563" cy="654050"/>
        </p:xfrm>
        <a:graphic>
          <a:graphicData uri="http://schemas.openxmlformats.org/presentationml/2006/ole">
            <mc:AlternateContent xmlns:mc="http://schemas.openxmlformats.org/markup-compatibility/2006">
              <mc:Choice xmlns:v="urn:schemas-microsoft-com:vml" Requires="v">
                <p:oleObj spid="_x0000_s49171" name="Equation" r:id="rId7" imgW="2831760" imgH="241200" progId="Equation.3">
                  <p:embed/>
                </p:oleObj>
              </mc:Choice>
              <mc:Fallback>
                <p:oleObj name="Equation" r:id="rId7" imgW="2831760" imgH="2412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2590800"/>
                        <a:ext cx="7675563"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9156"/>
                                        </p:tgtEl>
                                        <p:attrNameLst>
                                          <p:attrName>style.visibility</p:attrName>
                                        </p:attrNameLst>
                                      </p:cBhvr>
                                      <p:to>
                                        <p:strVal val="visible"/>
                                      </p:to>
                                    </p:set>
                                    <p:animEffect transition="in" filter="dissolve">
                                      <p:cBhvr>
                                        <p:cTn id="12" dur="500"/>
                                        <p:tgtEl>
                                          <p:spTgt spid="4915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r" rtl="1"/>
            <a:r>
              <a:rPr lang="he-IL" dirty="0"/>
              <a:t>כתבו שאילתה המחזירה את מספרי הספקים שלא מספקים חלקים אדומים.</a:t>
            </a:r>
          </a:p>
          <a:p>
            <a:pPr algn="r" rtl="1">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graphicFrame>
        <p:nvGraphicFramePr>
          <p:cNvPr id="7" name="Object 6"/>
          <p:cNvGraphicFramePr>
            <a:graphicFrameLocks noChangeAspect="1"/>
          </p:cNvGraphicFramePr>
          <p:nvPr/>
        </p:nvGraphicFramePr>
        <p:xfrm>
          <a:off x="67733" y="2057400"/>
          <a:ext cx="9076267" cy="609600"/>
        </p:xfrm>
        <a:graphic>
          <a:graphicData uri="http://schemas.openxmlformats.org/presentationml/2006/ole">
            <mc:AlternateContent xmlns:mc="http://schemas.openxmlformats.org/markup-compatibility/2006">
              <mc:Choice xmlns:v="urn:schemas-microsoft-com:vml" Requires="v">
                <p:oleObj spid="_x0000_s50186" name="Equation" r:id="rId3" imgW="3403440" imgH="228600" progId="Equation.3">
                  <p:embed/>
                </p:oleObj>
              </mc:Choice>
              <mc:Fallback>
                <p:oleObj name="Equation" r:id="rId3" imgW="3403440" imgH="2286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33" y="2057400"/>
                        <a:ext cx="9076267"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a:extLst>
              <a:ext uri="{FF2B5EF4-FFF2-40B4-BE49-F238E27FC236}">
                <a16:creationId xmlns:a16="http://schemas.microsoft.com/office/drawing/2014/main" id="{45C545B0-D157-E44B-9739-2872E84FE330}"/>
              </a:ext>
            </a:extLst>
          </p:cNvPr>
          <p:cNvSpPr/>
          <p:nvPr/>
        </p:nvSpPr>
        <p:spPr>
          <a:xfrm>
            <a:off x="914400" y="2057400"/>
            <a:ext cx="1447800" cy="553998"/>
          </a:xfrm>
          <a:prstGeom prst="rect">
            <a:avLst/>
          </a:prstGeom>
          <a:solidFill>
            <a:schemeClr val="bg1"/>
          </a:solidFill>
        </p:spPr>
        <p:txBody>
          <a:bodyPr wrap="square">
            <a:spAutoFit/>
          </a:bodyPr>
          <a:lstStyle/>
          <a:p>
            <a:r>
              <a:rPr lang="en-US" sz="3000" dirty="0"/>
              <a:t>Delivery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r" rtl="1"/>
            <a:r>
              <a:rPr lang="he-IL" dirty="0"/>
              <a:t>כתבו שאילתה המחזירה את מספרי הספקים שכל מוצר שהם מספקים הם מספקים בכמות גדולה מ-100.</a:t>
            </a:r>
          </a:p>
          <a:p>
            <a:pPr algn="r" rtl="1">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graphicFrame>
        <p:nvGraphicFramePr>
          <p:cNvPr id="5" name="Object 4"/>
          <p:cNvGraphicFramePr>
            <a:graphicFrameLocks noChangeAspect="1"/>
          </p:cNvGraphicFramePr>
          <p:nvPr/>
        </p:nvGraphicFramePr>
        <p:xfrm>
          <a:off x="609600" y="2209800"/>
          <a:ext cx="8109618" cy="730250"/>
        </p:xfrm>
        <a:graphic>
          <a:graphicData uri="http://schemas.openxmlformats.org/presentationml/2006/ole">
            <mc:AlternateContent xmlns:mc="http://schemas.openxmlformats.org/markup-compatibility/2006">
              <mc:Choice xmlns:v="urn:schemas-microsoft-com:vml" Requires="v">
                <p:oleObj spid="_x0000_s51208" name="Equation" r:id="rId3" imgW="2679480" imgH="241200" progId="Equation.3">
                  <p:embed/>
                </p:oleObj>
              </mc:Choice>
              <mc:Fallback>
                <p:oleObj name="Equation" r:id="rId3" imgW="2679480" imgH="2412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09800"/>
                        <a:ext cx="8109618"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r" rtl="1"/>
            <a:r>
              <a:rPr lang="he-IL" dirty="0"/>
              <a:t>כתבו שאילתה המחזירה את מספרי הרכיבים שכל הספקים מספקים אותם בכמות גדולה מ-100</a:t>
            </a:r>
          </a:p>
          <a:p>
            <a:pPr algn="r" rtl="1">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graphicFrame>
        <p:nvGraphicFramePr>
          <p:cNvPr id="5" name="Object 4"/>
          <p:cNvGraphicFramePr>
            <a:graphicFrameLocks noChangeAspect="1"/>
          </p:cNvGraphicFramePr>
          <p:nvPr/>
        </p:nvGraphicFramePr>
        <p:xfrm>
          <a:off x="436563" y="2209800"/>
          <a:ext cx="8455025" cy="730250"/>
        </p:xfrm>
        <a:graphic>
          <a:graphicData uri="http://schemas.openxmlformats.org/presentationml/2006/ole">
            <mc:AlternateContent xmlns:mc="http://schemas.openxmlformats.org/markup-compatibility/2006">
              <mc:Choice xmlns:v="urn:schemas-microsoft-com:vml" Requires="v">
                <p:oleObj spid="_x0000_s52231" name="Equation" r:id="rId3" imgW="2793960" imgH="241200" progId="Equation.3">
                  <p:embed/>
                </p:oleObj>
              </mc:Choice>
              <mc:Fallback>
                <p:oleObj name="Equation" r:id="rId3" imgW="279396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63" y="2209800"/>
                        <a:ext cx="8455025"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r" rtl="1"/>
            <a:r>
              <a:rPr lang="he-IL" dirty="0"/>
              <a:t>נניח שהיה נתון היחס הבא המייצג בני אדם:</a:t>
            </a:r>
          </a:p>
          <a:p>
            <a:pPr algn="l">
              <a:buNone/>
            </a:pPr>
            <a:r>
              <a:rPr lang="en-US" dirty="0"/>
              <a:t>Person(</a:t>
            </a:r>
            <a:r>
              <a:rPr lang="en-US" u="sng" dirty="0"/>
              <a:t>id</a:t>
            </a:r>
            <a:r>
              <a:rPr lang="en-US" dirty="0"/>
              <a:t>, name)</a:t>
            </a:r>
          </a:p>
          <a:p>
            <a:pPr algn="r" rtl="1">
              <a:buNone/>
            </a:pPr>
            <a:r>
              <a:rPr lang="he-IL" dirty="0"/>
              <a:t>מה תחזיר השאילתה:</a:t>
            </a:r>
          </a:p>
          <a:p>
            <a:pPr algn="l">
              <a:buNone/>
            </a:pPr>
            <a:r>
              <a:rPr lang="en-US" dirty="0"/>
              <a:t>Person – BAS</a:t>
            </a:r>
          </a:p>
          <a:p>
            <a:pPr algn="r" rtl="1"/>
            <a:r>
              <a:rPr lang="he-IL" dirty="0"/>
              <a:t>שגיאה – פעולות האיחוד, חיתוך וחיסור עובדות רק על שתי טבלאות שיש להן את אותו המבנה, כלומר, אותו מספר עמודות, ואותו סוג נתונים באותו הסדר.</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solidFill>
                  <a:srgbClr val="002060"/>
                </a:solidFill>
              </a:rPr>
              <a:t>מסד נתונים לדוגמא</a:t>
            </a:r>
          </a:p>
        </p:txBody>
      </p:sp>
      <p:sp>
        <p:nvSpPr>
          <p:cNvPr id="3" name="Content Placeholder 2"/>
          <p:cNvSpPr>
            <a:spLocks noGrp="1"/>
          </p:cNvSpPr>
          <p:nvPr>
            <p:ph idx="1"/>
          </p:nvPr>
        </p:nvSpPr>
        <p:spPr>
          <a:xfrm>
            <a:off x="457200" y="1447800"/>
            <a:ext cx="8229600" cy="4876800"/>
          </a:xfrm>
        </p:spPr>
        <p:txBody>
          <a:bodyPr>
            <a:normAutofit lnSpcReduction="10000"/>
          </a:bodyPr>
          <a:lstStyle/>
          <a:p>
            <a:pPr algn="r" rtl="1"/>
            <a:r>
              <a:rPr lang="he-IL" dirty="0"/>
              <a:t>נעבוד על מסד הנתונים שמכיל את היחסים הבאים  </a:t>
            </a:r>
          </a:p>
          <a:p>
            <a:pPr algn="l">
              <a:buNone/>
            </a:pPr>
            <a:r>
              <a:rPr lang="en-US" dirty="0"/>
              <a:t>Supplier(</a:t>
            </a:r>
            <a:r>
              <a:rPr lang="en-US" u="sng" dirty="0" err="1"/>
              <a:t>sid</a:t>
            </a:r>
            <a:r>
              <a:rPr lang="en-US" dirty="0"/>
              <a:t>, </a:t>
            </a:r>
            <a:r>
              <a:rPr lang="en-US" dirty="0" err="1"/>
              <a:t>sname</a:t>
            </a:r>
            <a:r>
              <a:rPr lang="en-US" dirty="0"/>
              <a:t>, city)</a:t>
            </a:r>
          </a:p>
          <a:p>
            <a:pPr algn="l">
              <a:buNone/>
            </a:pPr>
            <a:r>
              <a:rPr lang="en-US" dirty="0"/>
              <a:t>Product(</a:t>
            </a:r>
            <a:r>
              <a:rPr lang="en-US" u="sng" dirty="0" err="1"/>
              <a:t>pid</a:t>
            </a:r>
            <a:r>
              <a:rPr lang="en-US" dirty="0"/>
              <a:t>, </a:t>
            </a:r>
            <a:r>
              <a:rPr lang="en-US" dirty="0" err="1"/>
              <a:t>pname</a:t>
            </a:r>
            <a:r>
              <a:rPr lang="en-US" dirty="0"/>
              <a:t>, color)</a:t>
            </a:r>
          </a:p>
          <a:p>
            <a:pPr algn="l">
              <a:buNone/>
            </a:pPr>
            <a:r>
              <a:rPr lang="en-US" dirty="0"/>
              <a:t>Delivery(</a:t>
            </a:r>
            <a:r>
              <a:rPr lang="en-US" u="sng" dirty="0" err="1"/>
              <a:t>sid</a:t>
            </a:r>
            <a:r>
              <a:rPr lang="en-US" dirty="0"/>
              <a:t>, </a:t>
            </a:r>
            <a:r>
              <a:rPr lang="en-US" u="sng" dirty="0" err="1"/>
              <a:t>pid</a:t>
            </a:r>
            <a:r>
              <a:rPr lang="en-US" dirty="0"/>
              <a:t>, quantity)</a:t>
            </a:r>
          </a:p>
          <a:p>
            <a:pPr algn="r" rtl="1"/>
            <a:r>
              <a:rPr lang="en-US" dirty="0"/>
              <a:t>Supplier</a:t>
            </a:r>
            <a:r>
              <a:rPr lang="he-IL" dirty="0"/>
              <a:t> שומר נתונים על ספקים.</a:t>
            </a:r>
          </a:p>
          <a:p>
            <a:pPr algn="r" rtl="1"/>
            <a:r>
              <a:rPr lang="en-US" dirty="0"/>
              <a:t>Product</a:t>
            </a:r>
            <a:r>
              <a:rPr lang="he-IL" dirty="0"/>
              <a:t> שומר נתונים על מוצרים.</a:t>
            </a:r>
          </a:p>
          <a:p>
            <a:pPr algn="r" rtl="1"/>
            <a:r>
              <a:rPr lang="en-US" dirty="0"/>
              <a:t>Delivery</a:t>
            </a:r>
            <a:r>
              <a:rPr lang="he-IL" dirty="0"/>
              <a:t> שומר נתונים על הקשר בין הספקים למוצרים – איזה ספק סיפק איזה מוצר ובאיזו כמות.</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dissolv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dissolv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solidFill>
                  <a:srgbClr val="002060"/>
                </a:solidFill>
              </a:rPr>
              <a:t>בחירה</a:t>
            </a:r>
          </a:p>
        </p:txBody>
      </p:sp>
      <p:sp>
        <p:nvSpPr>
          <p:cNvPr id="3" name="Content Placeholder 2"/>
          <p:cNvSpPr>
            <a:spLocks noGrp="1"/>
          </p:cNvSpPr>
          <p:nvPr>
            <p:ph idx="1"/>
          </p:nvPr>
        </p:nvSpPr>
        <p:spPr/>
        <p:txBody>
          <a:bodyPr/>
          <a:lstStyle/>
          <a:p>
            <a:pPr algn="r" rtl="1"/>
            <a:r>
              <a:rPr lang="he-IL" dirty="0"/>
              <a:t>אופרטור הבחירה – </a:t>
            </a:r>
            <a:r>
              <a:rPr lang="el-GR" dirty="0"/>
              <a:t>σ</a:t>
            </a:r>
            <a:r>
              <a:rPr lang="he-IL" dirty="0"/>
              <a:t> – פועל על טבלה ובוחר מתוכה שורות שמקיימות תנאי. מבנה האופרטור – </a:t>
            </a:r>
          </a:p>
          <a:p>
            <a:pPr algn="l">
              <a:buNone/>
            </a:pP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5" name="Object 4"/>
          <p:cNvGraphicFramePr>
            <a:graphicFrameLocks noChangeAspect="1"/>
          </p:cNvGraphicFramePr>
          <p:nvPr/>
        </p:nvGraphicFramePr>
        <p:xfrm>
          <a:off x="2667000" y="3048000"/>
          <a:ext cx="3793067" cy="1219200"/>
        </p:xfrm>
        <a:graphic>
          <a:graphicData uri="http://schemas.openxmlformats.org/presentationml/2006/ole">
            <mc:AlternateContent xmlns:mc="http://schemas.openxmlformats.org/markup-compatibility/2006">
              <mc:Choice xmlns:v="urn:schemas-microsoft-com:vml" Requires="v">
                <p:oleObj spid="_x0000_s5127" name="Equation" r:id="rId3" imgW="711000" imgH="228600" progId="Equation.3">
                  <p:embed/>
                </p:oleObj>
              </mc:Choice>
              <mc:Fallback>
                <p:oleObj name="Equation" r:id="rId3" imgW="71100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048000"/>
                        <a:ext cx="3793067"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1143000" y="4495800"/>
            <a:ext cx="6858000" cy="1077218"/>
          </a:xfrm>
          <a:prstGeom prst="rect">
            <a:avLst/>
          </a:prstGeom>
          <a:noFill/>
        </p:spPr>
        <p:txBody>
          <a:bodyPr wrap="square" rtlCol="1">
            <a:spAutoFit/>
          </a:bodyPr>
          <a:lstStyle/>
          <a:p>
            <a:pPr algn="r" rtl="1"/>
            <a:r>
              <a:rPr lang="he-IL" sz="3200" dirty="0"/>
              <a:t>כאשר </a:t>
            </a:r>
            <a:r>
              <a:rPr lang="en-US" sz="3200" dirty="0"/>
              <a:t>R</a:t>
            </a:r>
            <a:r>
              <a:rPr lang="he-IL" sz="3200" dirty="0"/>
              <a:t> הוא יחס כלשהו ו-</a:t>
            </a:r>
            <a:r>
              <a:rPr lang="en-US" sz="3200" dirty="0"/>
              <a:t>Condition</a:t>
            </a:r>
            <a:r>
              <a:rPr lang="he-IL" sz="3200" dirty="0"/>
              <a:t> הוא התנאי אותו בודקים.</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4800</TotalTime>
  <Words>2270</Words>
  <Application>Microsoft Macintosh PowerPoint</Application>
  <PresentationFormat>On-screen Show (4:3)</PresentationFormat>
  <Paragraphs>1049</Paragraphs>
  <Slides>64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0" baseType="lpstr">
      <vt:lpstr>Arial</vt:lpstr>
      <vt:lpstr>Calibri</vt:lpstr>
      <vt:lpstr>Times New Roman</vt:lpstr>
      <vt:lpstr>Wingdings</vt:lpstr>
      <vt:lpstr>Office Theme</vt:lpstr>
      <vt:lpstr>Equation</vt:lpstr>
      <vt:lpstr>אלגברת יחסים</vt:lpstr>
      <vt:lpstr>אלגברת יחסים</vt:lpstr>
      <vt:lpstr>איחוד, חיתוך, חיסור</vt:lpstr>
      <vt:lpstr>PowerPoint Presentation</vt:lpstr>
      <vt:lpstr>PowerPoint Presentation</vt:lpstr>
      <vt:lpstr>PowerPoint Presentation</vt:lpstr>
      <vt:lpstr>PowerPoint Presentation</vt:lpstr>
      <vt:lpstr>מסד נתונים לדוגמא</vt:lpstr>
      <vt:lpstr>בחירה</vt:lpstr>
      <vt:lpstr>בחירה</vt:lpstr>
      <vt:lpstr>PowerPoint Presentation</vt:lpstr>
      <vt:lpstr>PowerPoint Presentation</vt:lpstr>
      <vt:lpstr>הטלה</vt:lpstr>
      <vt:lpstr>PowerPoint Presentation</vt:lpstr>
      <vt:lpstr>הרכבת שאילתות</vt:lpstr>
      <vt:lpstr>PowerPoint Presentation</vt:lpstr>
      <vt:lpstr>PowerPoint Presentation</vt:lpstr>
      <vt:lpstr>מכפלה קרטזית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צירוף טבעי</vt:lpstr>
      <vt:lpstr>צירוף טבעי</vt:lpstr>
      <vt:lpstr>PowerPoint Presentation</vt:lpstr>
      <vt:lpstr>PowerPoint Presentation</vt:lpstr>
      <vt:lpstr>PowerPoint Presentation</vt:lpstr>
      <vt:lpstr>השמה</vt:lpstr>
      <vt:lpstr>PowerPoint Presentation</vt:lpstr>
      <vt:lpstr>שינוי שם</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פעולת החילוק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מודל ישויות קשרים</dc:title>
  <dc:creator>Shay</dc:creator>
  <cp:lastModifiedBy>shay tavor</cp:lastModifiedBy>
  <cp:revision>115</cp:revision>
  <dcterms:created xsi:type="dcterms:W3CDTF">2006-08-16T00:00:00Z</dcterms:created>
  <dcterms:modified xsi:type="dcterms:W3CDTF">2020-08-10T21:43:27Z</dcterms:modified>
</cp:coreProperties>
</file>