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5" r:id="rId4"/>
    <p:sldId id="299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>
      <p:cViewPr varScale="1">
        <p:scale>
          <a:sx n="94" d="100"/>
          <a:sy n="94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6AE48C-8B4F-4C6D-B73B-03598B177127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10BEEF-4204-4677-AB40-4F8934168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00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C8E-CB76-44B0-9DDF-F028B4B6C7FC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CA65-18DD-45D5-A186-9FFF17A15C68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A48C-8A66-41FF-B96C-03F4C6AFC40B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D1A0-FB24-441F-9460-C6BCA74A79D7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F0FE-830D-4D0B-9C99-25EF2E258B8D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A-670E-4746-BAE2-69D82AA3721F}" type="datetime1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F900-D6CE-4CC7-9C4F-A0CB948A79E9}" type="datetime1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CFF2-60CD-4054-AD3F-8554E419CE51}" type="datetime1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8F62-ACFD-41C4-96CC-A31E3B621CB0}" type="datetime1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A92D-FBEB-48EC-A24B-1CAC67EE950C}" type="datetime1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6C7-EA4D-460E-893F-59B97397A1E7}" type="datetime1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690B-7C27-472E-B230-A93888A70F3F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המודל היחסי – המרה לטבלאות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3124200"/>
          <a:ext cx="4267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Morning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1/1/10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25908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Supervise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7543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המצב הזה אפשרי למרות שהוא נוגד את האילוץ, כיוון שערכי המפתח לא חוזרים בשתי שורות.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143000"/>
            <a:ext cx="79248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Supervise(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type char(10),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workerID</a:t>
            </a:r>
            <a:r>
              <a:rPr lang="en-US" sz="2800" dirty="0"/>
              <a:t> number(9),</a:t>
            </a:r>
          </a:p>
          <a:p>
            <a:r>
              <a:rPr lang="en-US" sz="2800" dirty="0"/>
              <a:t>	primary key (</a:t>
            </a:r>
            <a:r>
              <a:rPr lang="en-US" sz="2800" dirty="0" err="1"/>
              <a:t>sDate</a:t>
            </a:r>
            <a:r>
              <a:rPr lang="en-US" sz="2800" dirty="0"/>
              <a:t>, type),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sDate</a:t>
            </a:r>
            <a:r>
              <a:rPr lang="en-US" sz="2800" dirty="0"/>
              <a:t>, type) references Shift,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workerID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	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10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solidFill>
                  <a:srgbClr val="002060"/>
                </a:solidFill>
              </a:rPr>
              <a:t>הפתרון – מפתח הקשר יהיה רק המפתח של </a:t>
            </a:r>
            <a:r>
              <a:rPr lang="en-US" sz="3200" dirty="0">
                <a:solidFill>
                  <a:srgbClr val="002060"/>
                </a:solidFill>
              </a:rPr>
              <a:t>shift</a:t>
            </a:r>
            <a:endParaRPr lang="he-IL" sz="32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0292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למה זה פותר את הבעיה הקודמת?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895600"/>
          <a:ext cx="4267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Morning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1/1/10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23622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Supervise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7543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כעת שימו לב שערכי המפתח חוזרים על עצמם, ולכן לא ניתן יהיה להוסיף את השורה השגויה.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067300" y="3695700"/>
            <a:ext cx="381000" cy="25908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703944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Employee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718458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Shift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200400" y="6096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Supervise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1"/>
            <a:endCxn id="3" idx="3"/>
          </p:cNvCxnSpPr>
          <p:nvPr/>
        </p:nvCxnSpPr>
        <p:spPr>
          <a:xfrm rot="10800000">
            <a:off x="2438400" y="1123044"/>
            <a:ext cx="762000" cy="199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 flipV="1">
            <a:off x="6096000" y="1137558"/>
            <a:ext cx="762000" cy="5442"/>
          </a:xfrm>
          <a:prstGeom prst="line">
            <a:avLst/>
          </a:prstGeom>
          <a:ln w="571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1828800"/>
            <a:ext cx="79248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Supervise(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type char(10),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workerID</a:t>
            </a:r>
            <a:r>
              <a:rPr lang="en-US" sz="2800" dirty="0"/>
              <a:t> integer</a:t>
            </a:r>
          </a:p>
          <a:p>
            <a:r>
              <a:rPr lang="en-US" sz="2800" dirty="0"/>
              <a:t>	primary key (</a:t>
            </a:r>
            <a:r>
              <a:rPr lang="en-US" sz="2800" dirty="0" err="1"/>
              <a:t>sDate</a:t>
            </a:r>
            <a:r>
              <a:rPr lang="en-US" sz="2800" dirty="0"/>
              <a:t>, type),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sDate</a:t>
            </a:r>
            <a:r>
              <a:rPr lang="en-US" sz="2800" dirty="0"/>
              <a:t>, type) references Shift,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workerID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	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562600"/>
            <a:ext cx="5029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solidFill>
                  <a:srgbClr val="0070C0"/>
                </a:solidFill>
              </a:rPr>
              <a:t>אילוץ ההשתתפות לא נכפה!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32004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0" y="26670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Supervise</a:t>
            </a:r>
            <a:endParaRPr lang="he-IL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Night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1/1/10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2004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670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Supervise</a:t>
            </a:r>
            <a:endParaRPr lang="he-IL" sz="2800" dirty="0"/>
          </a:p>
        </p:txBody>
      </p:sp>
      <p:sp>
        <p:nvSpPr>
          <p:cNvPr id="9" name="Down Arrow 8"/>
          <p:cNvSpPr/>
          <p:nvPr/>
        </p:nvSpPr>
        <p:spPr>
          <a:xfrm flipV="1">
            <a:off x="6781800" y="27432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410200" y="3657600"/>
            <a:ext cx="3352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מי מנהל את המשמרת הזאת?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143000"/>
            <a:ext cx="79248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</a:t>
            </a:r>
            <a:r>
              <a:rPr lang="en-US" sz="2800" dirty="0" err="1"/>
              <a:t>Shift_Supervise</a:t>
            </a:r>
            <a:r>
              <a:rPr lang="en-US" sz="2800" dirty="0"/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type char(10),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managerID</a:t>
            </a:r>
            <a:r>
              <a:rPr lang="en-US" sz="2800" dirty="0"/>
              <a:t> integer not null,</a:t>
            </a:r>
          </a:p>
          <a:p>
            <a:r>
              <a:rPr lang="en-US" sz="2800" dirty="0"/>
              <a:t>	primary key (</a:t>
            </a:r>
            <a:r>
              <a:rPr lang="en-US" sz="2800" dirty="0" err="1"/>
              <a:t>sDate</a:t>
            </a:r>
            <a:r>
              <a:rPr lang="en-US" sz="2800" dirty="0"/>
              <a:t>, type),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managerID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	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10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solidFill>
                  <a:srgbClr val="002060"/>
                </a:solidFill>
              </a:rPr>
              <a:t>הפתרון – לאחד את טבלת </a:t>
            </a:r>
            <a:r>
              <a:rPr lang="en-US" sz="3200" dirty="0">
                <a:solidFill>
                  <a:srgbClr val="002060"/>
                </a:solidFill>
              </a:rPr>
              <a:t>Shift</a:t>
            </a:r>
            <a:r>
              <a:rPr lang="he-IL" sz="3200" dirty="0">
                <a:solidFill>
                  <a:srgbClr val="002060"/>
                </a:solidFill>
              </a:rPr>
              <a:t> עם טבלת הקשר.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5029200"/>
            <a:ext cx="8001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למה זה פותר את הבעיה הקודמת?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Employee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2004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2667000"/>
            <a:ext cx="2667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Shift_Supervise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876800"/>
            <a:ext cx="7620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הוספת שורה בטבלה מחייבת קביעת מנהל למשמרת – כלומר, לא יכולה להיות משמרת בלי מנהל.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המרת </a:t>
            </a:r>
            <a:r>
              <a:rPr lang="en-US" dirty="0">
                <a:solidFill>
                  <a:srgbClr val="002060"/>
                </a:solidFill>
              </a:rPr>
              <a:t>ERD</a:t>
            </a:r>
            <a:r>
              <a:rPr lang="he-IL" dirty="0">
                <a:solidFill>
                  <a:srgbClr val="002060"/>
                </a:solidFill>
              </a:rPr>
              <a:t> לטבלאות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אחרי שיצרנו דיאגרמת </a:t>
            </a:r>
            <a:r>
              <a:rPr lang="en-US" dirty="0"/>
              <a:t>ER</a:t>
            </a:r>
            <a:r>
              <a:rPr lang="he-IL" dirty="0"/>
              <a:t> שמפרטת את מאפייני המערכת, נצטרך להמיר אותה לטבלאות פיסיות ב-</a:t>
            </a:r>
            <a:r>
              <a:rPr lang="en-US" dirty="0"/>
              <a:t>DB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המרת ישויות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algn="r" rtl="1"/>
            <a:r>
              <a:rPr lang="he-IL" dirty="0"/>
              <a:t>ישות מומרת לטבלה בצורה פשוטה: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347911"/>
            <a:ext cx="1828800" cy="130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Shift</a:t>
            </a:r>
          </a:p>
          <a:p>
            <a:r>
              <a:rPr lang="en-US" sz="2400" u="sng" dirty="0" err="1">
                <a:solidFill>
                  <a:schemeClr val="tx1"/>
                </a:solidFill>
              </a:rPr>
              <a:t>sDate</a:t>
            </a:r>
            <a:endParaRPr lang="en-US" sz="2400" u="sng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type</a:t>
            </a:r>
            <a:endParaRPr lang="he-IL" sz="2400" u="sng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7239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Shift 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type char(10),</a:t>
            </a:r>
          </a:p>
          <a:p>
            <a:r>
              <a:rPr lang="en-US" sz="2800" dirty="0"/>
              <a:t>	primary key(</a:t>
            </a:r>
            <a:r>
              <a:rPr lang="en-US" sz="2800" dirty="0" err="1"/>
              <a:t>sDate</a:t>
            </a:r>
            <a:r>
              <a:rPr lang="en-US" sz="2800" dirty="0"/>
              <a:t>, type)</a:t>
            </a:r>
          </a:p>
          <a:p>
            <a:r>
              <a:rPr lang="en-US" sz="2800" dirty="0"/>
              <a:t>);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237343"/>
            <a:ext cx="1828800" cy="848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Employee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id</a:t>
            </a:r>
            <a:endParaRPr lang="he-IL" sz="24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1113789"/>
            <a:ext cx="1828800" cy="1099458"/>
          </a:xfrm>
          <a:prstGeom prst="rect">
            <a:avLst/>
          </a:prstGeom>
          <a:noFill/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Bonus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bDate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sum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200400" y="1143000"/>
            <a:ext cx="2895600" cy="1066800"/>
          </a:xfrm>
          <a:prstGeom prst="flowChartDecision">
            <a:avLst/>
          </a:prstGeom>
          <a:noFill/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Given_a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cxnSpLocks/>
            <a:stCxn id="5" idx="1"/>
            <a:endCxn id="3" idx="3"/>
          </p:cNvCxnSpPr>
          <p:nvPr/>
        </p:nvCxnSpPr>
        <p:spPr>
          <a:xfrm flipH="1" flipV="1">
            <a:off x="2438400" y="1661768"/>
            <a:ext cx="762000" cy="14632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stCxn id="5" idx="3"/>
            <a:endCxn id="4" idx="1"/>
          </p:cNvCxnSpPr>
          <p:nvPr/>
        </p:nvCxnSpPr>
        <p:spPr>
          <a:xfrm flipV="1">
            <a:off x="6096000" y="1663518"/>
            <a:ext cx="762000" cy="12882"/>
          </a:xfrm>
          <a:prstGeom prst="line">
            <a:avLst/>
          </a:prstGeom>
          <a:ln w="571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2667000"/>
            <a:ext cx="80772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</a:t>
            </a:r>
            <a:r>
              <a:rPr lang="en-US" sz="2800" dirty="0" err="1"/>
              <a:t>Given_a_bonus</a:t>
            </a:r>
            <a:r>
              <a:rPr lang="en-US" sz="2800" dirty="0"/>
              <a:t> 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sum real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empID</a:t>
            </a:r>
            <a:r>
              <a:rPr lang="en-US" sz="2800" dirty="0"/>
              <a:t> integer,</a:t>
            </a:r>
          </a:p>
          <a:p>
            <a:r>
              <a:rPr lang="en-US" sz="2800" dirty="0"/>
              <a:t>	primary key(</a:t>
            </a:r>
            <a:r>
              <a:rPr lang="en-US" sz="2800" dirty="0" err="1"/>
              <a:t>bDate</a:t>
            </a:r>
            <a:r>
              <a:rPr lang="en-US" sz="2800" dirty="0"/>
              <a:t>, </a:t>
            </a:r>
            <a:r>
              <a:rPr lang="en-US" sz="2800" dirty="0" err="1"/>
              <a:t>empID</a:t>
            </a:r>
            <a:r>
              <a:rPr lang="en-US" sz="2800" dirty="0"/>
              <a:t>),</a:t>
            </a:r>
          </a:p>
          <a:p>
            <a:r>
              <a:rPr lang="en-US" sz="2800" dirty="0"/>
              <a:t>	foreign key(</a:t>
            </a:r>
            <a:r>
              <a:rPr lang="en-US" sz="2800" dirty="0" err="1"/>
              <a:t>empID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המרת קשרים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קשר (בלי אילוצים) מומר לטבלה, כאשר המפתח שלו הוא צירוף המפתחות הראשיים של הישויות, שהם גם מפתחות זרים.</a:t>
            </a:r>
          </a:p>
          <a:p>
            <a:pPr algn="r" rtl="1"/>
            <a:r>
              <a:rPr lang="he-IL" dirty="0"/>
              <a:t>אם לקשר יש תכונות משלו, הן הופכות להיות חלק מעמודות הטבלה.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667000"/>
            <a:ext cx="79248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</a:t>
            </a:r>
            <a:r>
              <a:rPr lang="en-US" sz="2800" dirty="0" err="1"/>
              <a:t>Works_at</a:t>
            </a:r>
            <a:r>
              <a:rPr lang="en-US" sz="2800" dirty="0"/>
              <a:t> 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type char(10),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workerID</a:t>
            </a:r>
            <a:r>
              <a:rPr lang="en-US" sz="2800" dirty="0"/>
              <a:t> integer</a:t>
            </a:r>
          </a:p>
          <a:p>
            <a:r>
              <a:rPr lang="en-US" sz="2800" dirty="0"/>
              <a:t>	hours real,</a:t>
            </a:r>
          </a:p>
          <a:p>
            <a:r>
              <a:rPr lang="en-US" sz="2800" dirty="0"/>
              <a:t>	primary key (</a:t>
            </a:r>
            <a:r>
              <a:rPr lang="en-US" sz="2800" dirty="0" err="1"/>
              <a:t>sDate</a:t>
            </a:r>
            <a:r>
              <a:rPr lang="en-US" sz="2800" dirty="0"/>
              <a:t>, type, </a:t>
            </a:r>
            <a:r>
              <a:rPr lang="en-US" sz="2800" dirty="0" err="1"/>
              <a:t>workerID</a:t>
            </a:r>
            <a:r>
              <a:rPr lang="en-US" sz="2800" dirty="0"/>
              <a:t>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sDate</a:t>
            </a:r>
            <a:r>
              <a:rPr lang="en-US" sz="2800" dirty="0"/>
              <a:t>, type) references Shift,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workerID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	</a:t>
            </a:r>
            <a:endParaRPr lang="he-IL" sz="2800" dirty="0"/>
          </a:p>
        </p:txBody>
      </p:sp>
      <p:sp>
        <p:nvSpPr>
          <p:cNvPr id="21" name="Flowchart: Decision 26">
            <a:extLst>
              <a:ext uri="{FF2B5EF4-FFF2-40B4-BE49-F238E27FC236}">
                <a16:creationId xmlns:a16="http://schemas.microsoft.com/office/drawing/2014/main" id="{7E86A237-8283-8340-93BB-97E774C96A3C}"/>
              </a:ext>
            </a:extLst>
          </p:cNvPr>
          <p:cNvSpPr/>
          <p:nvPr/>
        </p:nvSpPr>
        <p:spPr>
          <a:xfrm>
            <a:off x="3352800" y="980167"/>
            <a:ext cx="27432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Works_at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EB3874-604E-8046-B181-300277FF166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743200" y="1508125"/>
            <a:ext cx="609600" cy="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BE989B-1CFF-1D42-8EDC-E4AC42ACDC6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096000" y="1508125"/>
            <a:ext cx="457200" cy="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B79F8-055E-1E48-ACBD-A68B75B06FA9}"/>
              </a:ext>
            </a:extLst>
          </p:cNvPr>
          <p:cNvSpPr/>
          <p:nvPr/>
        </p:nvSpPr>
        <p:spPr>
          <a:xfrm>
            <a:off x="914399" y="577850"/>
            <a:ext cx="1828800" cy="1860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Employee</a:t>
            </a:r>
            <a:endParaRPr lang="he-IL" sz="2400" u="sng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id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role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F09C4-2267-884B-BBCB-2FDC9AE28A48}"/>
              </a:ext>
            </a:extLst>
          </p:cNvPr>
          <p:cNvSpPr/>
          <p:nvPr/>
        </p:nvSpPr>
        <p:spPr>
          <a:xfrm>
            <a:off x="6553200" y="751567"/>
            <a:ext cx="18288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Shift</a:t>
            </a:r>
          </a:p>
          <a:p>
            <a:r>
              <a:rPr lang="en-US" sz="2400" u="sng" dirty="0" err="1">
                <a:solidFill>
                  <a:schemeClr val="tx1"/>
                </a:solidFill>
              </a:rPr>
              <a:t>sDate</a:t>
            </a:r>
            <a:endParaRPr lang="en-US" sz="2400" u="sng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type</a:t>
            </a:r>
            <a:endParaRPr lang="he-IL" sz="2400" u="sng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BE80C6-C6CA-2148-879D-8268B7FA6A09}"/>
              </a:ext>
            </a:extLst>
          </p:cNvPr>
          <p:cNvCxnSpPr>
            <a:cxnSpLocks/>
          </p:cNvCxnSpPr>
          <p:nvPr/>
        </p:nvCxnSpPr>
        <p:spPr>
          <a:xfrm>
            <a:off x="4724400" y="601643"/>
            <a:ext cx="0" cy="402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EB1719F-DEE0-7047-AC09-08F2DEC1FDEE}"/>
              </a:ext>
            </a:extLst>
          </p:cNvPr>
          <p:cNvSpPr/>
          <p:nvPr/>
        </p:nvSpPr>
        <p:spPr>
          <a:xfrm>
            <a:off x="3810000" y="73685"/>
            <a:ext cx="1828800" cy="52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hours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870858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Employee</a:t>
            </a:r>
            <a:endParaRPr lang="he-IL" sz="2400" u="sng" dirty="0">
              <a:solidFill>
                <a:schemeClr val="tx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4267200" y="914400"/>
            <a:ext cx="3124200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Reports_to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rot="16200000" flipV="1">
            <a:off x="4743450" y="-171450"/>
            <a:ext cx="0" cy="217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 rot="5400000">
            <a:off x="4743450" y="590550"/>
            <a:ext cx="0" cy="217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457200"/>
            <a:ext cx="1752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worker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676400"/>
            <a:ext cx="1752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supervisor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362200"/>
            <a:ext cx="79248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</a:t>
            </a:r>
            <a:r>
              <a:rPr lang="en-US" sz="2800" dirty="0" err="1"/>
              <a:t>Reports_to</a:t>
            </a:r>
            <a:r>
              <a:rPr lang="en-US" sz="2800" dirty="0"/>
              <a:t> 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workerID</a:t>
            </a:r>
            <a:r>
              <a:rPr lang="en-US" sz="2800" dirty="0"/>
              <a:t> integer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supervisorD</a:t>
            </a:r>
            <a:r>
              <a:rPr lang="en-US" sz="2800" dirty="0"/>
              <a:t> integer,</a:t>
            </a:r>
          </a:p>
          <a:p>
            <a:r>
              <a:rPr lang="en-US" sz="2800" dirty="0"/>
              <a:t>	primary key (</a:t>
            </a:r>
            <a:r>
              <a:rPr lang="en-US" sz="2800" dirty="0" err="1"/>
              <a:t>workerID</a:t>
            </a:r>
            <a:r>
              <a:rPr lang="en-US" sz="2800" dirty="0"/>
              <a:t>, </a:t>
            </a:r>
            <a:r>
              <a:rPr lang="en-US" sz="2800" dirty="0" err="1"/>
              <a:t>supervisorID</a:t>
            </a:r>
            <a:r>
              <a:rPr lang="en-US" sz="2800" dirty="0"/>
              <a:t>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workerID</a:t>
            </a:r>
            <a:r>
              <a:rPr lang="en-US" sz="2800" dirty="0"/>
              <a:t>) references Employee,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supervisorID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	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008744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Employee</a:t>
            </a:r>
            <a:endParaRPr lang="he-IL" sz="24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1023258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Shift</a:t>
            </a:r>
            <a:endParaRPr lang="he-IL" sz="2400" u="sng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200400" y="9144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Supervise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1"/>
            <a:endCxn id="3" idx="3"/>
          </p:cNvCxnSpPr>
          <p:nvPr/>
        </p:nvCxnSpPr>
        <p:spPr>
          <a:xfrm rot="10800000">
            <a:off x="2438400" y="1427844"/>
            <a:ext cx="762000" cy="199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 flipV="1">
            <a:off x="6096000" y="1442358"/>
            <a:ext cx="762000" cy="54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2133600"/>
            <a:ext cx="79248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Supervise(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sDate</a:t>
            </a:r>
            <a:r>
              <a:rPr lang="en-US" sz="2800" dirty="0"/>
              <a:t> date,</a:t>
            </a:r>
          </a:p>
          <a:p>
            <a:r>
              <a:rPr lang="en-US" sz="2800" dirty="0"/>
              <a:t>	type char(10),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workerID</a:t>
            </a:r>
            <a:r>
              <a:rPr lang="en-US" sz="2800" dirty="0"/>
              <a:t> integer,</a:t>
            </a:r>
          </a:p>
          <a:p>
            <a:r>
              <a:rPr lang="en-US" sz="2800" dirty="0"/>
              <a:t>	primary key (</a:t>
            </a:r>
            <a:r>
              <a:rPr lang="en-US" sz="2800" dirty="0" err="1"/>
              <a:t>sDate</a:t>
            </a:r>
            <a:r>
              <a:rPr lang="en-US" sz="2800" dirty="0"/>
              <a:t>, type, </a:t>
            </a:r>
            <a:r>
              <a:rPr lang="en-US" sz="2800" dirty="0" err="1"/>
              <a:t>workerID</a:t>
            </a:r>
            <a:r>
              <a:rPr lang="en-US" sz="2800" dirty="0"/>
              <a:t>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sDate</a:t>
            </a:r>
            <a:r>
              <a:rPr lang="en-US" sz="2800" dirty="0"/>
              <a:t>, type) references Shift,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workerID</a:t>
            </a:r>
            <a:r>
              <a:rPr lang="en-US" sz="2800" dirty="0"/>
              <a:t>) references Employee</a:t>
            </a:r>
          </a:p>
          <a:p>
            <a:r>
              <a:rPr lang="en-US" sz="2800" dirty="0"/>
              <a:t>);	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5562600"/>
            <a:ext cx="396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solidFill>
                  <a:srgbClr val="002060"/>
                </a:solidFill>
              </a:rPr>
              <a:t>אילוץ הריבוי לא נכפה!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Role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Manager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Israel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Assistant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Employee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762000"/>
          <a:ext cx="28448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228600"/>
            <a:ext cx="99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Shift</a:t>
            </a:r>
            <a:endParaRPr lang="he-I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3124200"/>
          <a:ext cx="4267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Type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Date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Morning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Evening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1/1/10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25908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Supervise</a:t>
            </a:r>
            <a:endParaRPr lang="he-IL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727</Words>
  <Application>Microsoft Macintosh PowerPoint</Application>
  <PresentationFormat>On-screen Show (4:3)</PresentationFormat>
  <Paragraphs>286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המודל היחסי – המרה לטבלאות</vt:lpstr>
      <vt:lpstr>המרת ERD לטבלאות</vt:lpstr>
      <vt:lpstr>המרת ישויות</vt:lpstr>
      <vt:lpstr>PowerPoint Presentation</vt:lpstr>
      <vt:lpstr>המרת קשרים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המודל היחסי – המרה לטבלאות</dc:title>
  <dc:creator>Shay</dc:creator>
  <cp:lastModifiedBy>shay tavor</cp:lastModifiedBy>
  <cp:revision>55</cp:revision>
  <dcterms:created xsi:type="dcterms:W3CDTF">2006-08-16T00:00:00Z</dcterms:created>
  <dcterms:modified xsi:type="dcterms:W3CDTF">2020-08-17T21:30:10Z</dcterms:modified>
</cp:coreProperties>
</file>