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58" r:id="rId6"/>
    <p:sldId id="270" r:id="rId7"/>
    <p:sldId id="271" r:id="rId8"/>
    <p:sldId id="269" r:id="rId9"/>
    <p:sldId id="272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>
      <p:cViewPr varScale="1">
        <p:scale>
          <a:sx n="94" d="100"/>
          <a:sy n="94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033565D-E7BF-4FDD-A293-E2049EC130F3}" type="datetimeFigureOut">
              <a:rPr lang="he-IL" smtClean="0"/>
              <a:pPr/>
              <a:t>כ"ג/תמוז/תש"ף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3C58628-B019-447B-BB36-4074A183148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09AA-40CA-5D44-8697-358B1452BE02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E77A-0A58-4546-B809-06A3A3295E8A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7B4-E766-6945-8FA9-1A1A4589FC9B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8CDA-A5D9-3249-A951-E090411FCAE6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D310-F028-794E-8F58-EFA5FE1B4B35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78A4-0F2C-A54E-9E7E-B02D26DFF949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2AF7-00AF-AD4D-8A8E-DB21931AB1C0}" type="datetime1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D82-8975-2440-97B5-AB5052B57817}" type="datetime1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E93E-8913-0C4B-94FE-CEABC46B0953}" type="datetime1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9CB-782F-6540-BD80-73E2B1DD0DCD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179-F273-7B4D-B3E6-1F9E1148E7D6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89C9-4CCD-1A48-B207-8BA022673189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http://www.shaytavor.com shay.tavor@gmail.com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מבוא לבסיסי נתונים והמודל היחסי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רמות הפשטה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ישנן שלוש רמות הפשטה לניהול מסד נתונים:</a:t>
            </a:r>
          </a:p>
          <a:p>
            <a:pPr lvl="1" algn="r" rtl="1"/>
            <a:r>
              <a:rPr lang="he-IL" dirty="0"/>
              <a:t>רמת המשתמש.</a:t>
            </a:r>
          </a:p>
          <a:p>
            <a:pPr lvl="1" algn="r" rtl="1"/>
            <a:r>
              <a:rPr lang="he-IL" dirty="0"/>
              <a:t>הרמה התפיסתית.</a:t>
            </a:r>
          </a:p>
          <a:p>
            <a:pPr lvl="1" algn="r" rtl="1"/>
            <a:r>
              <a:rPr lang="he-IL" dirty="0"/>
              <a:t>הרמה הפיסית.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רמת המשתמש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המשתמש מקבל "מבט" על המידע בהתאם לצרכים שלו.</a:t>
            </a:r>
          </a:p>
          <a:p>
            <a:pPr algn="r" rtl="1"/>
            <a:r>
              <a:rPr lang="he-IL" dirty="0"/>
              <a:t>למשל – מערכת המידע של המכללה. סטודנט יכול לצפות בקורסים שהוא לומד, לראות ציונים, להגיש עבודות וכו'.</a:t>
            </a:r>
          </a:p>
          <a:p>
            <a:pPr algn="r" rtl="1"/>
            <a:r>
              <a:rPr lang="he-IL" dirty="0"/>
              <a:t>מרצה יכול להזין ציונים, להעלות קבצים לאתר ועוד.</a:t>
            </a:r>
          </a:p>
          <a:p>
            <a:pPr algn="r" rtl="1"/>
            <a:r>
              <a:rPr lang="he-IL" dirty="0"/>
              <a:t>כל הפעולות האלו מייצגות מידע שנמצא ב-</a:t>
            </a:r>
            <a:r>
              <a:rPr lang="en-US" dirty="0"/>
              <a:t>DB</a:t>
            </a:r>
            <a:r>
              <a:rPr lang="he-IL" dirty="0"/>
              <a:t>, שמותאם לצרכי הצפיה של כל משתמש.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הרמה התפיסתית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רמה זו מארגנת את הנתונים במחשב בצורה לוגית.</a:t>
            </a:r>
          </a:p>
          <a:p>
            <a:pPr lvl="1" algn="r" rtl="1"/>
            <a:r>
              <a:rPr lang="he-IL" dirty="0"/>
              <a:t>מה היחסים בין הנתונים השונים?</a:t>
            </a:r>
          </a:p>
          <a:p>
            <a:pPr lvl="1" algn="r" rtl="1"/>
            <a:r>
              <a:rPr lang="he-IL" dirty="0"/>
              <a:t>אילו נתונים נשמור?</a:t>
            </a:r>
          </a:p>
          <a:p>
            <a:pPr lvl="1" algn="r" rtl="1"/>
            <a:r>
              <a:rPr lang="he-IL" dirty="0"/>
              <a:t>מה סוגי הנתונים?</a:t>
            </a:r>
          </a:p>
          <a:p>
            <a:pPr lvl="1" algn="r" rtl="1"/>
            <a:r>
              <a:rPr lang="he-IL" dirty="0"/>
              <a:t>ועוד.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הרמה הפיסית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רמה זו מגדירה את ההיבטים הטכניים של שמירת הנתונים – </a:t>
            </a:r>
          </a:p>
          <a:p>
            <a:pPr lvl="1" algn="r" rtl="1"/>
            <a:r>
              <a:rPr lang="he-IL" dirty="0"/>
              <a:t>מבנה הקבצים.</a:t>
            </a:r>
          </a:p>
          <a:p>
            <a:pPr lvl="1" algn="r" rtl="1"/>
            <a:r>
              <a:rPr lang="he-IL" dirty="0"/>
              <a:t>ארגון הקבצים בזיכרון.</a:t>
            </a:r>
          </a:p>
          <a:p>
            <a:pPr lvl="1" algn="r" rtl="1"/>
            <a:r>
              <a:rPr lang="he-IL" dirty="0"/>
              <a:t>מבנה האינדקסים.</a:t>
            </a:r>
          </a:p>
          <a:p>
            <a:pPr lvl="1" algn="r" rtl="1"/>
            <a:r>
              <a:rPr lang="he-IL" dirty="0"/>
              <a:t>ועוד.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מודל נתונים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יצוג המידע ברמה התפיסתית מבוסס על מודל נתונים.</a:t>
            </a:r>
          </a:p>
          <a:p>
            <a:pPr algn="r" rtl="1"/>
            <a:r>
              <a:rPr lang="he-IL" dirty="0"/>
              <a:t>מודל הנתונים כולל מערכת מושגים המאפשרת לייצג את המציאות מצד אחד, ושניתן לייצג אותה באמצעות הרמה הפיסית מצד שני.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9600" y="1981200"/>
            <a:ext cx="2819400" cy="2971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מערכת שמאפשרת לשמור מידע על קורסים במכללה, להזין קורס חדש, למחוק קורסים, לרשום סטודנטים, להזין ציונים.......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320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מה שהמשתמש רואה (רמת המשתמש)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72200" y="1981200"/>
            <a:ext cx="2819400" cy="2971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>
                <a:solidFill>
                  <a:schemeClr val="tx1"/>
                </a:solidFill>
              </a:rPr>
              <a:t>קובץ קורסים שמכיל רשומות מידע בגודל 50</a:t>
            </a:r>
            <a:r>
              <a:rPr lang="en-US" sz="2400" dirty="0">
                <a:solidFill>
                  <a:schemeClr val="tx1"/>
                </a:solidFill>
              </a:rPr>
              <a:t>KB</a:t>
            </a:r>
            <a:r>
              <a:rPr lang="he-IL" sz="2400" dirty="0">
                <a:solidFill>
                  <a:schemeClr val="tx1"/>
                </a:solidFill>
              </a:rPr>
              <a:t> כל אחת בעל אינדקס עבור שדה מספר הקורס....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838200"/>
            <a:ext cx="320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איך זה מיוצג במחשב (הרמה הפיסית)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733800" y="3048000"/>
            <a:ext cx="20574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343400" y="2209800"/>
            <a:ext cx="99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39624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מודל נתונים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/>
              <a:t>מודל הנתונים כולל שלושה מרכיבים עיקריים:</a:t>
            </a:r>
          </a:p>
          <a:p>
            <a:pPr lvl="1" algn="r" rtl="1"/>
            <a:r>
              <a:rPr lang="he-IL" dirty="0"/>
              <a:t>מערכת מושגים מוגדרת היטב – המושגים צריכים להספיק כדי לתאר אילו סוגי מידע קיימים וכיצד הם מתקשרים זה לזה.</a:t>
            </a:r>
          </a:p>
          <a:p>
            <a:pPr lvl="1" algn="r" rtl="1"/>
            <a:r>
              <a:rPr lang="he-IL" dirty="0"/>
              <a:t>שפה לטיפול במידע – השפה צריכה לאפשר הגדרה של תבנית, שליפת מידע, הוספה, ביטול ושינוי של מידע.</a:t>
            </a:r>
          </a:p>
          <a:p>
            <a:pPr lvl="1" algn="r" rtl="1"/>
            <a:r>
              <a:rPr lang="he-IL" dirty="0"/>
              <a:t>כלים לביטוי אילוצים – חוקים שונים שצריכים לחול על המידע – מה מותר ומה אסור לבצע על המידע.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http://www.shaytavor.com</a:t>
            </a:r>
          </a:p>
          <a:p>
            <a:r>
              <a:rPr lang="en-US" dirty="0"/>
              <a:t>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11A1DB-3ECA-D348-805A-133E885E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24AD1-3D29-DA4F-8377-052F1D0C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48041-4306-BE48-9893-E16D55F75C79}"/>
              </a:ext>
            </a:extLst>
          </p:cNvPr>
          <p:cNvSpPr txBox="1"/>
          <p:nvPr/>
        </p:nvSpPr>
        <p:spPr>
          <a:xfrm>
            <a:off x="1066800" y="152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המודל היחסי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99C4A-C353-C540-991B-E175B5DDC0BD}"/>
              </a:ext>
            </a:extLst>
          </p:cNvPr>
          <p:cNvSpPr txBox="1"/>
          <p:nvPr/>
        </p:nvSpPr>
        <p:spPr>
          <a:xfrm>
            <a:off x="-76200" y="838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המודל היחסי (</a:t>
            </a:r>
            <a:r>
              <a:rPr lang="he-IL" sz="2400" dirty="0" err="1"/>
              <a:t>רלציוני</a:t>
            </a:r>
            <a:r>
              <a:rPr lang="he-IL" sz="2400" dirty="0"/>
              <a:t>) מתאר את מסד הנתונים כאוסף של יחסים (טבלאות).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2686-95B2-FF48-BB52-00595BD612B5}"/>
              </a:ext>
            </a:extLst>
          </p:cNvPr>
          <p:cNvSpPr txBox="1"/>
          <p:nvPr/>
        </p:nvSpPr>
        <p:spPr>
          <a:xfrm>
            <a:off x="-76200" y="1299865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כל טבלה מוגדרת לפי </a:t>
            </a:r>
            <a:r>
              <a:rPr lang="he-IL" sz="2400" b="1" dirty="0"/>
              <a:t>סכמה</a:t>
            </a:r>
            <a:r>
              <a:rPr lang="he-IL" sz="2400" dirty="0"/>
              <a:t> ידועה מראש שמגדירה את מבנה הטבלה – את שמות וסוגי הנתונים של העמודות, את המפתחות ועוד.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AB072-7649-564C-B00D-27F64B4E9857}"/>
              </a:ext>
            </a:extLst>
          </p:cNvPr>
          <p:cNvSpPr txBox="1"/>
          <p:nvPr/>
        </p:nvSpPr>
        <p:spPr>
          <a:xfrm>
            <a:off x="-69376" y="2130862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הטבלה מורכבת משורות שמייצגות את פריטי המידע שנשמרים. כל שורה היא באותה סכמה כמו הסכמה של הטבלה.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7CFE5-C23A-3E47-9A99-86AC08EEDC30}"/>
              </a:ext>
            </a:extLst>
          </p:cNvPr>
          <p:cNvSpPr txBox="1"/>
          <p:nvPr/>
        </p:nvSpPr>
        <p:spPr>
          <a:xfrm>
            <a:off x="-52316" y="296185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>
                <a:solidFill>
                  <a:srgbClr val="002060"/>
                </a:solidFill>
              </a:rPr>
              <a:t>מפתח ראשי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E95EE-3FFB-7944-BB6D-61DE24CBB416}"/>
              </a:ext>
            </a:extLst>
          </p:cNvPr>
          <p:cNvSpPr txBox="1"/>
          <p:nvPr/>
        </p:nvSpPr>
        <p:spPr>
          <a:xfrm>
            <a:off x="-52316" y="3423524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בטבלה לא יכולות להיות שתי שורות שחוזרות על עצמן בכל הערכים.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AEF35-956E-E246-A80F-0F01916251EE}"/>
              </a:ext>
            </a:extLst>
          </p:cNvPr>
          <p:cNvSpPr txBox="1"/>
          <p:nvPr/>
        </p:nvSpPr>
        <p:spPr>
          <a:xfrm>
            <a:off x="-44355" y="3885189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לוודא את המצב הזה, אנחנו מגדירים עבור כל טבלה שדה אחד או יותר שיתפקדו כ</a:t>
            </a:r>
            <a:r>
              <a:rPr lang="he-IL" sz="2400" b="1" dirty="0"/>
              <a:t>מפתח ראשי (</a:t>
            </a:r>
            <a:r>
              <a:rPr lang="en-US" sz="2400" b="1" dirty="0"/>
              <a:t>primary key</a:t>
            </a:r>
            <a:r>
              <a:rPr lang="he-IL" sz="2400" b="1" dirty="0"/>
              <a:t>).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85AFE-8DC5-BE41-A79F-74D8C99BD715}"/>
              </a:ext>
            </a:extLst>
          </p:cNvPr>
          <p:cNvSpPr txBox="1"/>
          <p:nvPr/>
        </p:nvSpPr>
        <p:spPr>
          <a:xfrm>
            <a:off x="0" y="470527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כל שתי שורות בטבלה חייבות להיות שונות אחת </a:t>
            </a:r>
            <a:r>
              <a:rPr lang="he-IL" sz="2400" dirty="0" err="1"/>
              <a:t>מהשניה</a:t>
            </a:r>
            <a:r>
              <a:rPr lang="he-IL" sz="2400" dirty="0"/>
              <a:t> לפחות בשדות המפתח שלהן.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4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438400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Average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First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90.5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Israel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75.6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Levi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88.1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Neuman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Dafna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247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60.4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Barlev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Shimon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6600" y="304800"/>
            <a:ext cx="2667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rgbClr val="002060"/>
                </a:solidFill>
              </a:rPr>
              <a:t>היחס </a:t>
            </a:r>
            <a:r>
              <a:rPr lang="en-US" sz="3200" dirty="0">
                <a:solidFill>
                  <a:srgbClr val="002060"/>
                </a:solidFill>
              </a:rPr>
              <a:t>Students</a:t>
            </a:r>
            <a:endParaRPr lang="he-IL" sz="3200" dirty="0">
              <a:solidFill>
                <a:srgbClr val="00206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209800" y="1676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743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עמודות - תכונות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124200"/>
            <a:ext cx="670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324600" y="3886200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362200" y="5105400"/>
            <a:ext cx="609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כל תכונה יכולה להכיל תחום ערכים מסויים</a:t>
            </a:r>
          </a:p>
        </p:txBody>
      </p:sp>
      <p:sp>
        <p:nvSpPr>
          <p:cNvPr id="10" name="Down Arrow 9"/>
          <p:cNvSpPr/>
          <p:nvPr/>
        </p:nvSpPr>
        <p:spPr>
          <a:xfrm flipV="1">
            <a:off x="6934200" y="4419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5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8534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הסכמה של היחס מציינת את שם הטבלה, שמות העמודות והמפתחות: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77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Students(</a:t>
            </a:r>
            <a:r>
              <a:rPr lang="en-US" sz="3200" u="sng" dirty="0"/>
              <a:t>id</a:t>
            </a:r>
            <a:r>
              <a:rPr lang="en-US" sz="3200" dirty="0"/>
              <a:t>, first, last, average)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2790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המידע הוא אחד הנכסים החשובים ביותר של כל ארגון.</a:t>
            </a:r>
          </a:p>
          <a:p>
            <a:pPr algn="r" rtl="1"/>
            <a:r>
              <a:rPr lang="he-IL" dirty="0"/>
              <a:t>מידע לא אמין, חסר או סותר עלול לגרום לקטסטרופות כלכליות וארגוניות.</a:t>
            </a:r>
          </a:p>
          <a:p>
            <a:pPr algn="r" rtl="1"/>
            <a:r>
              <a:rPr lang="he-IL" dirty="0"/>
              <a:t>נפילות ותקלות במסדי הנתונים של הארגון עלולות לגרום להשבתת שירותים של שעות עד ימים, ולהפסד כספי אדיר לארגון.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חשוב לשמור את המידע, אבל איך נשמור אותו?</a:t>
            </a:r>
          </a:p>
          <a:p>
            <a:pPr lvl="1" algn="r" rtl="1"/>
            <a:r>
              <a:rPr lang="he-IL" dirty="0"/>
              <a:t>קבצי טקסט?</a:t>
            </a:r>
          </a:p>
          <a:p>
            <a:pPr lvl="1" algn="r" rtl="1"/>
            <a:r>
              <a:rPr lang="he-IL" dirty="0"/>
              <a:t>קבצים אחרים?</a:t>
            </a:r>
          </a:p>
          <a:p>
            <a:pPr lvl="1" algn="r" rtl="1"/>
            <a:r>
              <a:rPr lang="he-IL" dirty="0"/>
              <a:t>איך ניגש למידע ואיך נעדכן אותו?</a:t>
            </a:r>
          </a:p>
          <a:p>
            <a:pPr lvl="1" algn="r" rtl="1"/>
            <a:r>
              <a:rPr lang="he-IL" dirty="0"/>
              <a:t>איך נוודא שהמידע עקבי ואמין?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DataBase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מסד נתונים – </a:t>
            </a:r>
            <a:r>
              <a:rPr lang="en-US" dirty="0" err="1"/>
              <a:t>DataBase</a:t>
            </a:r>
            <a:r>
              <a:rPr lang="he-IL" dirty="0"/>
              <a:t> – הוא אמצעי לאחסון של נתונים בתוך המחשב, בצורה מסודרת ועקבית.</a:t>
            </a:r>
          </a:p>
          <a:p>
            <a:pPr algn="r" rtl="1"/>
            <a:r>
              <a:rPr lang="he-IL" dirty="0"/>
              <a:t>המידע נשמר על אמצעי אחסון חיצוני כמו דיסק קשיח, סרט מגנטי, כונני גיבוי וכו'.</a:t>
            </a:r>
          </a:p>
          <a:p>
            <a:pPr algn="r" rtl="1"/>
            <a:r>
              <a:rPr lang="he-IL" dirty="0"/>
              <a:t>אמצעי האחסון הפיסי של המידע בדר"כ לא נגיש או רלבנטי עבורנו, המשתמשים במידע.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DBMS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מערכת תוכנה לניהול בסיסי נתונים –</a:t>
            </a:r>
          </a:p>
          <a:p>
            <a:pPr algn="l"/>
            <a:r>
              <a:rPr lang="en-US" dirty="0"/>
              <a:t>DBMS – </a:t>
            </a:r>
            <a:r>
              <a:rPr lang="en-US" dirty="0" err="1"/>
              <a:t>DataBase</a:t>
            </a:r>
            <a:r>
              <a:rPr lang="en-US" dirty="0"/>
              <a:t> Management System</a:t>
            </a:r>
          </a:p>
          <a:p>
            <a:pPr algn="r" rtl="1"/>
            <a:r>
              <a:rPr lang="he-IL" dirty="0"/>
              <a:t>התוכנה מתווכת בין המשתמשים במידע לבין המחשב.</a:t>
            </a:r>
          </a:p>
          <a:p>
            <a:pPr algn="r" rtl="1"/>
            <a:r>
              <a:rPr lang="he-IL" dirty="0"/>
              <a:t>המשתמשים מבינים את המידע במונחים של המציאות.</a:t>
            </a:r>
          </a:p>
          <a:p>
            <a:pPr algn="r" rtl="1"/>
            <a:r>
              <a:rPr lang="he-IL" dirty="0"/>
              <a:t>במחשב המידע מתבטא בנתונים גולמיים המאוחסנים בקבצים.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מערכת 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מערכת מידע (</a:t>
            </a:r>
            <a:r>
              <a:rPr lang="en-US" dirty="0"/>
              <a:t>information system</a:t>
            </a:r>
            <a:r>
              <a:rPr lang="he-IL" dirty="0"/>
              <a:t>) היא אפליקציה שעושה מניפולציות על מידע ומתווכת בין המשתמשים למידע.</a:t>
            </a:r>
          </a:p>
          <a:p>
            <a:pPr algn="r" rtl="1"/>
            <a:r>
              <a:rPr lang="he-IL" dirty="0"/>
              <a:t>למשל – </a:t>
            </a:r>
          </a:p>
          <a:p>
            <a:pPr lvl="1" algn="r" rtl="1"/>
            <a:r>
              <a:rPr lang="he-IL" dirty="0"/>
              <a:t>מערכת הזמנת תורים בקופת חולים.</a:t>
            </a:r>
          </a:p>
          <a:p>
            <a:pPr lvl="1" algn="r" rtl="1"/>
            <a:r>
              <a:rPr lang="he-IL" dirty="0"/>
              <a:t>מערכת רישום לקורסים במכללה.</a:t>
            </a:r>
          </a:p>
          <a:p>
            <a:pPr lvl="1" algn="r" rtl="1"/>
            <a:r>
              <a:rPr lang="he-IL" dirty="0"/>
              <a:t>מערכת הזמנת כרטיסים לקולנוע.</a:t>
            </a:r>
          </a:p>
          <a:p>
            <a:pPr lvl="1" algn="r" rtl="1"/>
            <a:r>
              <a:rPr lang="he-IL" dirty="0"/>
              <a:t>מערכת ניהול חשבון בבנק.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מערכת 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נסתכל לדוגמא על תחנת המידע במכללה.</a:t>
            </a:r>
          </a:p>
          <a:p>
            <a:pPr algn="r" rtl="1"/>
            <a:r>
              <a:rPr lang="he-IL" dirty="0"/>
              <a:t>על אילו שאלות הנוגעות למידע המערכת צריכה לענות?</a:t>
            </a:r>
          </a:p>
          <a:p>
            <a:pPr lvl="1" algn="r" rtl="1"/>
            <a:r>
              <a:rPr lang="he-IL" dirty="0"/>
              <a:t>בהנתן שם משתמש וסיסמא, האם המשתמש רשאי לגשת לאתר.</a:t>
            </a:r>
          </a:p>
          <a:p>
            <a:pPr lvl="1" algn="r" rtl="1"/>
            <a:r>
              <a:rPr lang="he-IL" dirty="0"/>
              <a:t>בהנתן פרטי סטודנט, הצג את רשימת הקורסים של הסטודנט.</a:t>
            </a:r>
          </a:p>
          <a:p>
            <a:pPr lvl="1" algn="r" rtl="1"/>
            <a:r>
              <a:rPr lang="he-IL" dirty="0"/>
              <a:t>בהנתן פרטי מרצה, הצג את רשימת הסטודנטים הרשומים לקורס מסויים.</a:t>
            </a:r>
          </a:p>
          <a:p>
            <a:pPr lvl="1" algn="r" rtl="1"/>
            <a:r>
              <a:rPr lang="he-IL" dirty="0"/>
              <a:t>וכו'...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אפליקציה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553200" y="1371600"/>
            <a:ext cx="1219200" cy="1828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DB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3434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משתמשים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2895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 רשימת קורסים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909332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 רשימת סטודנטים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862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800600" y="4114800"/>
            <a:ext cx="3886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הנתונים היושבים ב-</a:t>
            </a:r>
            <a:r>
              <a:rPr lang="en-US" sz="2400" dirty="0"/>
              <a:t>DB</a:t>
            </a:r>
            <a:r>
              <a:rPr lang="he-IL" sz="2400" dirty="0"/>
              <a:t> הם נתונים גולמיים ופיסיים. אין לאפליקציה גישה ישירה אליהם.</a:t>
            </a:r>
          </a:p>
        </p:txBody>
      </p:sp>
    </p:spTree>
    <p:extLst>
      <p:ext uri="{BB962C8B-B14F-4D97-AF65-F5344CB8AC3E}">
        <p14:creationId xmlns:p14="http://schemas.microsoft.com/office/powerpoint/2010/main" val="6205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 shay.tavor@gmail.com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אפליקציה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7315200" y="1371600"/>
            <a:ext cx="1219200" cy="1828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DB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3434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משתמשים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2895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 רשימת קורסים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909332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 רשימת סטודנטים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86200" y="2057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495800" y="4114800"/>
            <a:ext cx="419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תוכנת ה-</a:t>
            </a:r>
            <a:r>
              <a:rPr lang="en-US" sz="2400" dirty="0"/>
              <a:t>DBMS</a:t>
            </a:r>
            <a:r>
              <a:rPr lang="he-IL" sz="2400" dirty="0"/>
              <a:t> מקשרת בין מסד הנתונים המכיל את הנתונים הגולמיים, לבין האפליקציה שצריכה את הנתונים.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7000" y="609600"/>
            <a:ext cx="23622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DBMS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477000" y="1676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Left Arrow 14"/>
          <p:cNvSpPr/>
          <p:nvPr/>
        </p:nvSpPr>
        <p:spPr>
          <a:xfrm>
            <a:off x="6477000" y="2286000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19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1020</Words>
  <Application>Microsoft Macintosh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מבוא לבסיסי נתונים והמודל היחסי</vt:lpstr>
      <vt:lpstr>מידע</vt:lpstr>
      <vt:lpstr>מידע</vt:lpstr>
      <vt:lpstr>DataBase</vt:lpstr>
      <vt:lpstr>DBMS</vt:lpstr>
      <vt:lpstr>מערכת מידע</vt:lpstr>
      <vt:lpstr>מערכת מידע</vt:lpstr>
      <vt:lpstr>PowerPoint Presentation</vt:lpstr>
      <vt:lpstr>PowerPoint Presentation</vt:lpstr>
      <vt:lpstr>רמות הפשטה</vt:lpstr>
      <vt:lpstr>רמת המשתמש</vt:lpstr>
      <vt:lpstr>הרמה התפיסתית</vt:lpstr>
      <vt:lpstr>הרמה הפיסית</vt:lpstr>
      <vt:lpstr>מודל 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לבסיסי נתונים</dc:title>
  <dc:creator>Shay</dc:creator>
  <cp:lastModifiedBy>shay tavor</cp:lastModifiedBy>
  <cp:revision>22</cp:revision>
  <dcterms:created xsi:type="dcterms:W3CDTF">2006-08-16T00:00:00Z</dcterms:created>
  <dcterms:modified xsi:type="dcterms:W3CDTF">2020-07-16T06:30:42Z</dcterms:modified>
</cp:coreProperties>
</file>