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302" r:id="rId7"/>
    <p:sldId id="261" r:id="rId8"/>
    <p:sldId id="262" r:id="rId9"/>
    <p:sldId id="263" r:id="rId10"/>
    <p:sldId id="264" r:id="rId11"/>
    <p:sldId id="266" r:id="rId12"/>
    <p:sldId id="267" r:id="rId13"/>
    <p:sldId id="265"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304" r:id="rId32"/>
    <p:sldId id="286" r:id="rId33"/>
    <p:sldId id="287" r:id="rId34"/>
    <p:sldId id="288" r:id="rId35"/>
    <p:sldId id="289" r:id="rId36"/>
    <p:sldId id="290" r:id="rId37"/>
    <p:sldId id="291" r:id="rId38"/>
    <p:sldId id="292" r:id="rId39"/>
    <p:sldId id="293" r:id="rId40"/>
    <p:sldId id="294" r:id="rId41"/>
    <p:sldId id="295" r:id="rId42"/>
    <p:sldId id="296" r:id="rId43"/>
    <p:sldId id="305" r:id="rId44"/>
    <p:sldId id="306" r:id="rId45"/>
    <p:sldId id="308" r:id="rId46"/>
    <p:sldId id="30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45"/>
    <p:restoredTop sz="94664"/>
  </p:normalViewPr>
  <p:slideViewPr>
    <p:cSldViewPr>
      <p:cViewPr varScale="1">
        <p:scale>
          <a:sx n="94" d="100"/>
          <a:sy n="94" d="100"/>
        </p:scale>
        <p:origin x="105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87AF8CC-0956-49F3-AF70-30966D17C0A3}" type="datetimeFigureOut">
              <a:rPr lang="he-IL" smtClean="0"/>
              <a:t>כ"ח/אב/תש"ף</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ECC72A9-02DF-4D5A-999A-5B2E660BD071}" type="slidenum">
              <a:rPr lang="he-IL" smtClean="0"/>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7E5E06-99A5-4861-A2BC-3E682D88673E}" type="datetime1">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778F9-0F76-45C9-8614-530933C2E395}" type="datetime1">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DFACD2-F757-418F-B7C0-751F7B71AEBD}" type="datetime1">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683446-0E9E-49DD-8948-63ED9B94BC68}" type="datetime1">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A5A77-7653-420D-9008-E923585A91BE}" type="datetime1">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1D673D-3797-4EDF-9A37-9EA3970FA0D4}" type="datetime1">
              <a:rPr lang="en-US" smtClean="0"/>
              <a:t>8/18/20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66ED05-DB3B-4B03-BB3A-62A89747A997}" type="datetime1">
              <a:rPr lang="en-US" smtClean="0"/>
              <a:t>8/18/20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7389B5-DFCF-4FEE-A5F1-3C749D9559AD}" type="datetime1">
              <a:rPr lang="en-US" smtClean="0"/>
              <a:t>8/18/20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B3F2E-61D5-423B-AA02-7D667ECE377E}" type="datetime1">
              <a:rPr lang="en-US" smtClean="0"/>
              <a:t>8/18/20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82CCD-3737-4268-B39A-A9F892E91F24}" type="datetime1">
              <a:rPr lang="en-US" smtClean="0"/>
              <a:t>8/18/20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8A086-1749-4A38-9103-51C744BD3F89}" type="datetime1">
              <a:rPr lang="en-US" smtClean="0"/>
              <a:t>8/18/20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C69D1-D661-49CB-A385-9F7F262E609D}" type="datetime1">
              <a:rPr lang="en-US" smtClean="0"/>
              <a:t>8/18/20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solidFill>
                  <a:srgbClr val="002060"/>
                </a:solidFill>
              </a:rPr>
              <a:t>מודל ישויות קשרים</a:t>
            </a:r>
          </a:p>
        </p:txBody>
      </p:sp>
      <p:sp>
        <p:nvSpPr>
          <p:cNvPr id="3" name="Subtitle 2"/>
          <p:cNvSpPr>
            <a:spLocks noGrp="1"/>
          </p:cNvSpPr>
          <p:nvPr>
            <p:ph type="subTitle" idx="1"/>
          </p:nvPr>
        </p:nvSpPr>
        <p:spPr/>
        <p:txBody>
          <a:bodyPr/>
          <a:lstStyle/>
          <a:p>
            <a:r>
              <a:rPr lang="he-IL" dirty="0"/>
              <a:t>שי תבור</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r" rtl="1"/>
            <a:r>
              <a:rPr lang="he-IL" dirty="0"/>
              <a:t>למשל, בטבלת העובדים יכול להופיע עובד:</a:t>
            </a:r>
          </a:p>
          <a:p>
            <a:pPr algn="l">
              <a:buNone/>
            </a:pPr>
            <a:r>
              <a:rPr lang="en-US" dirty="0"/>
              <a:t>111, </a:t>
            </a:r>
            <a:r>
              <a:rPr lang="en-US" dirty="0" err="1"/>
              <a:t>Yossi</a:t>
            </a:r>
            <a:r>
              <a:rPr lang="en-US" dirty="0"/>
              <a:t>, manager</a:t>
            </a:r>
          </a:p>
          <a:p>
            <a:pPr algn="r" rtl="1"/>
            <a:r>
              <a:rPr lang="he-IL" dirty="0"/>
              <a:t>ובטבלת המשמרות הפרטים:</a:t>
            </a:r>
          </a:p>
          <a:p>
            <a:pPr algn="l">
              <a:buNone/>
            </a:pPr>
            <a:r>
              <a:rPr lang="en-US" dirty="0"/>
              <a:t>1/1/2010, morning</a:t>
            </a:r>
          </a:p>
          <a:p>
            <a:pPr algn="l">
              <a:buNone/>
            </a:pPr>
            <a:r>
              <a:rPr lang="en-US" dirty="0"/>
              <a:t>1/1/2010, evening</a:t>
            </a:r>
          </a:p>
          <a:p>
            <a:pPr algn="r" rtl="1"/>
            <a:r>
              <a:rPr lang="he-IL" dirty="0"/>
              <a:t>הקשר אומר שיכולים להיות הנתונים הבאים:</a:t>
            </a:r>
          </a:p>
          <a:p>
            <a:pPr algn="l">
              <a:buNone/>
            </a:pPr>
            <a:r>
              <a:rPr lang="en-US" dirty="0"/>
              <a:t>111, </a:t>
            </a:r>
            <a:r>
              <a:rPr lang="en-US" dirty="0" err="1"/>
              <a:t>Yossi</a:t>
            </a:r>
            <a:r>
              <a:rPr lang="en-US" dirty="0"/>
              <a:t>, manager, 1/1/2010, morning</a:t>
            </a:r>
          </a:p>
          <a:p>
            <a:pPr algn="l">
              <a:buNone/>
            </a:pPr>
            <a:r>
              <a:rPr lang="en-US" dirty="0"/>
              <a:t>111, </a:t>
            </a:r>
            <a:r>
              <a:rPr lang="en-US" dirty="0" err="1"/>
              <a:t>Yossi</a:t>
            </a:r>
            <a:r>
              <a:rPr lang="en-US" dirty="0"/>
              <a:t>, manager, 1/1/2010, evening</a:t>
            </a:r>
          </a:p>
          <a:p>
            <a:pPr algn="r" rtl="1">
              <a:buNone/>
            </a:pPr>
            <a:r>
              <a:rPr lang="he-IL" dirty="0"/>
              <a:t>אבל לא יכול להופיע בנוסף הנתון –</a:t>
            </a:r>
          </a:p>
          <a:p>
            <a:pPr algn="l">
              <a:buNone/>
            </a:pPr>
            <a:r>
              <a:rPr lang="en-US" dirty="0"/>
              <a:t>111, </a:t>
            </a:r>
            <a:r>
              <a:rPr lang="en-US" dirty="0" err="1"/>
              <a:t>Yossi</a:t>
            </a:r>
            <a:r>
              <a:rPr lang="en-US" dirty="0"/>
              <a:t>, manager, 1/1/2010, morning</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Oval 4"/>
          <p:cNvSpPr/>
          <p:nvPr/>
        </p:nvSpPr>
        <p:spPr>
          <a:xfrm>
            <a:off x="381000" y="5105400"/>
            <a:ext cx="914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5638800" y="5105400"/>
            <a:ext cx="16002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Oval 6"/>
          <p:cNvSpPr/>
          <p:nvPr/>
        </p:nvSpPr>
        <p:spPr>
          <a:xfrm>
            <a:off x="3886200" y="5105400"/>
            <a:ext cx="1676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ssolve">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dissolve">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childTnLst>
                                </p:cTn>
                              </p:par>
                              <p:par>
                                <p:cTn id="28" presetID="23" presetClass="entr" presetSubtype="16"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תכונות של קשר</a:t>
            </a:r>
          </a:p>
        </p:txBody>
      </p:sp>
      <p:sp>
        <p:nvSpPr>
          <p:cNvPr id="3" name="Content Placeholder 2"/>
          <p:cNvSpPr>
            <a:spLocks noGrp="1"/>
          </p:cNvSpPr>
          <p:nvPr>
            <p:ph idx="1"/>
          </p:nvPr>
        </p:nvSpPr>
        <p:spPr>
          <a:xfrm>
            <a:off x="457200" y="1600201"/>
            <a:ext cx="8229600" cy="1905000"/>
          </a:xfrm>
        </p:spPr>
        <p:txBody>
          <a:bodyPr/>
          <a:lstStyle/>
          <a:p>
            <a:pPr algn="r" rtl="1"/>
            <a:r>
              <a:rPr lang="he-IL" dirty="0"/>
              <a:t>נניח שבתחילת ובסוף כל משמרת העובד מחתים שעון נוכחות שסופר כמה שעות בפועל הוא עבד.</a:t>
            </a:r>
          </a:p>
          <a:p>
            <a:pPr algn="r" rtl="1"/>
            <a:r>
              <a:rPr lang="he-IL" dirty="0"/>
              <a:t>איך נבטא את המידע הזה?</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22" name="Flowchart: Decision 26">
            <a:extLst>
              <a:ext uri="{FF2B5EF4-FFF2-40B4-BE49-F238E27FC236}">
                <a16:creationId xmlns:a16="http://schemas.microsoft.com/office/drawing/2014/main" id="{B6D2FEA0-08AA-7741-BEB7-563B7D5E9F1B}"/>
              </a:ext>
            </a:extLst>
          </p:cNvPr>
          <p:cNvSpPr/>
          <p:nvPr/>
        </p:nvSpPr>
        <p:spPr>
          <a:xfrm>
            <a:off x="3352800" y="4669967"/>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Works_at</a:t>
            </a:r>
            <a:endParaRPr lang="he-IL" sz="2400" dirty="0">
              <a:solidFill>
                <a:schemeClr val="tx1"/>
              </a:solidFill>
            </a:endParaRPr>
          </a:p>
        </p:txBody>
      </p:sp>
      <p:cxnSp>
        <p:nvCxnSpPr>
          <p:cNvPr id="23" name="Straight Connector 22">
            <a:extLst>
              <a:ext uri="{FF2B5EF4-FFF2-40B4-BE49-F238E27FC236}">
                <a16:creationId xmlns:a16="http://schemas.microsoft.com/office/drawing/2014/main" id="{526CD61C-6310-134C-AEAA-AC47C7CC92C2}"/>
              </a:ext>
            </a:extLst>
          </p:cNvPr>
          <p:cNvCxnSpPr>
            <a:cxnSpLocks/>
            <a:stCxn id="22" idx="1"/>
          </p:cNvCxnSpPr>
          <p:nvPr/>
        </p:nvCxnSpPr>
        <p:spPr>
          <a:xfrm rot="10800000">
            <a:off x="2743200" y="5197925"/>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A86735-508E-2643-B5D1-89C8976249B5}"/>
              </a:ext>
            </a:extLst>
          </p:cNvPr>
          <p:cNvCxnSpPr>
            <a:cxnSpLocks/>
            <a:stCxn id="22" idx="3"/>
          </p:cNvCxnSpPr>
          <p:nvPr/>
        </p:nvCxnSpPr>
        <p:spPr>
          <a:xfrm flipV="1">
            <a:off x="6096000" y="5197925"/>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2587708-79AD-164B-B55C-E8EB9B8F224E}"/>
              </a:ext>
            </a:extLst>
          </p:cNvPr>
          <p:cNvSpPr/>
          <p:nvPr/>
        </p:nvSpPr>
        <p:spPr>
          <a:xfrm>
            <a:off x="914399" y="4267650"/>
            <a:ext cx="1828800" cy="1860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a:p>
            <a:r>
              <a:rPr lang="en-US" sz="2400" u="sng" dirty="0">
                <a:solidFill>
                  <a:schemeClr val="tx1"/>
                </a:solidFill>
              </a:rPr>
              <a:t>id</a:t>
            </a:r>
          </a:p>
          <a:p>
            <a:r>
              <a:rPr lang="en-US" sz="2400" dirty="0">
                <a:solidFill>
                  <a:schemeClr val="tx1"/>
                </a:solidFill>
              </a:rPr>
              <a:t>name</a:t>
            </a:r>
          </a:p>
          <a:p>
            <a:r>
              <a:rPr lang="en-US" sz="2400" dirty="0">
                <a:solidFill>
                  <a:schemeClr val="tx1"/>
                </a:solidFill>
              </a:rPr>
              <a:t>role</a:t>
            </a:r>
            <a:endParaRPr lang="he-IL" sz="2400" dirty="0">
              <a:solidFill>
                <a:schemeClr val="tx1"/>
              </a:solidFill>
            </a:endParaRPr>
          </a:p>
        </p:txBody>
      </p:sp>
      <p:sp>
        <p:nvSpPr>
          <p:cNvPr id="26" name="Rectangle 25">
            <a:extLst>
              <a:ext uri="{FF2B5EF4-FFF2-40B4-BE49-F238E27FC236}">
                <a16:creationId xmlns:a16="http://schemas.microsoft.com/office/drawing/2014/main" id="{2C1C15A7-276C-744D-81D9-9D33B2FCA0D1}"/>
              </a:ext>
            </a:extLst>
          </p:cNvPr>
          <p:cNvSpPr/>
          <p:nvPr/>
        </p:nvSpPr>
        <p:spPr>
          <a:xfrm>
            <a:off x="6553200" y="4441367"/>
            <a:ext cx="18288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p>
          <a:p>
            <a:r>
              <a:rPr lang="en-US" sz="2400" u="sng" dirty="0">
                <a:solidFill>
                  <a:schemeClr val="tx1"/>
                </a:solidFill>
              </a:rPr>
              <a:t>date</a:t>
            </a:r>
          </a:p>
          <a:p>
            <a:r>
              <a:rPr lang="en-US" sz="2400" u="sng" dirty="0">
                <a:solidFill>
                  <a:schemeClr val="tx1"/>
                </a:solidFill>
              </a:rPr>
              <a:t>type</a:t>
            </a:r>
            <a:endParaRPr lang="he-IL" sz="2400" u="sng" dirty="0">
              <a:solidFill>
                <a:schemeClr val="tx1"/>
              </a:solidFill>
            </a:endParaRPr>
          </a:p>
        </p:txBody>
      </p:sp>
      <p:cxnSp>
        <p:nvCxnSpPr>
          <p:cNvPr id="27" name="Straight Connector 26">
            <a:extLst>
              <a:ext uri="{FF2B5EF4-FFF2-40B4-BE49-F238E27FC236}">
                <a16:creationId xmlns:a16="http://schemas.microsoft.com/office/drawing/2014/main" id="{2E351396-7934-BD41-A15D-748DF8717C02}"/>
              </a:ext>
            </a:extLst>
          </p:cNvPr>
          <p:cNvCxnSpPr>
            <a:cxnSpLocks/>
            <a:endCxn id="22" idx="0"/>
          </p:cNvCxnSpPr>
          <p:nvPr/>
        </p:nvCxnSpPr>
        <p:spPr>
          <a:xfrm>
            <a:off x="4724400" y="4267650"/>
            <a:ext cx="0" cy="402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9C17FD-6ED4-A74F-BCEC-BEFF6B2D29A9}"/>
              </a:ext>
            </a:extLst>
          </p:cNvPr>
          <p:cNvSpPr/>
          <p:nvPr/>
        </p:nvSpPr>
        <p:spPr>
          <a:xfrm>
            <a:off x="3810000" y="3760785"/>
            <a:ext cx="1828800" cy="5279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hours</a:t>
            </a:r>
            <a:endParaRPr lang="he-IL"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dissolve">
                                      <p:cBhvr>
                                        <p:cTn id="10" dur="500"/>
                                        <p:tgtEl>
                                          <p:spTgt spid="22"/>
                                        </p:tgtEl>
                                      </p:cBhvr>
                                    </p:animEffect>
                                  </p:childTnLst>
                                </p:cTn>
                              </p:par>
                              <p:par>
                                <p:cTn id="11" presetID="9"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dissolve">
                                      <p:cBhvr>
                                        <p:cTn id="13" dur="500"/>
                                        <p:tgtEl>
                                          <p:spTgt spid="2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dissolve">
                                      <p:cBhvr>
                                        <p:cTn id="19" dur="500"/>
                                        <p:tgtEl>
                                          <p:spTgt spid="26"/>
                                        </p:tgtEl>
                                      </p:cBhvr>
                                    </p:animEffect>
                                  </p:childTnLst>
                                </p:cTn>
                              </p:par>
                              <p:par>
                                <p:cTn id="20" presetID="9"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dissolv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6"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תכונות של קשר</a:t>
            </a:r>
          </a:p>
        </p:txBody>
      </p:sp>
      <p:sp>
        <p:nvSpPr>
          <p:cNvPr id="3" name="Content Placeholder 2"/>
          <p:cNvSpPr>
            <a:spLocks noGrp="1"/>
          </p:cNvSpPr>
          <p:nvPr>
            <p:ph idx="1"/>
          </p:nvPr>
        </p:nvSpPr>
        <p:spPr>
          <a:xfrm>
            <a:off x="457200" y="1371600"/>
            <a:ext cx="8229600" cy="2133601"/>
          </a:xfrm>
        </p:spPr>
        <p:txBody>
          <a:bodyPr>
            <a:normAutofit lnSpcReduction="10000"/>
          </a:bodyPr>
          <a:lstStyle/>
          <a:p>
            <a:pPr algn="r" rtl="1"/>
            <a:r>
              <a:rPr lang="he-IL" dirty="0"/>
              <a:t>תכונה של קשר היא תכונה שיש לה משמעות רק בקשר בין ישויות (היא לא שייכת לישות ספציפית).</a:t>
            </a:r>
          </a:p>
          <a:p>
            <a:pPr algn="r" rtl="1"/>
            <a:r>
              <a:rPr lang="he-IL" dirty="0"/>
              <a:t>תכונה של קשר אף פעם לא תהיה חלק מהמפתח של הקשר!</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22" name="Flowchart: Decision 26">
            <a:extLst>
              <a:ext uri="{FF2B5EF4-FFF2-40B4-BE49-F238E27FC236}">
                <a16:creationId xmlns:a16="http://schemas.microsoft.com/office/drawing/2014/main" id="{ECA2FE5E-46EF-B046-B1D5-5F20A2EEF4CB}"/>
              </a:ext>
            </a:extLst>
          </p:cNvPr>
          <p:cNvSpPr/>
          <p:nvPr/>
        </p:nvSpPr>
        <p:spPr>
          <a:xfrm>
            <a:off x="3352800" y="4669967"/>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Works_at</a:t>
            </a:r>
            <a:endParaRPr lang="he-IL" sz="2400" dirty="0">
              <a:solidFill>
                <a:schemeClr val="tx1"/>
              </a:solidFill>
            </a:endParaRPr>
          </a:p>
        </p:txBody>
      </p:sp>
      <p:cxnSp>
        <p:nvCxnSpPr>
          <p:cNvPr id="23" name="Straight Connector 22">
            <a:extLst>
              <a:ext uri="{FF2B5EF4-FFF2-40B4-BE49-F238E27FC236}">
                <a16:creationId xmlns:a16="http://schemas.microsoft.com/office/drawing/2014/main" id="{64AAE521-F4A5-C647-A8DF-9C2B86F36A2B}"/>
              </a:ext>
            </a:extLst>
          </p:cNvPr>
          <p:cNvCxnSpPr>
            <a:cxnSpLocks/>
            <a:stCxn id="22" idx="1"/>
          </p:cNvCxnSpPr>
          <p:nvPr/>
        </p:nvCxnSpPr>
        <p:spPr>
          <a:xfrm rot="10800000">
            <a:off x="2743200" y="5197925"/>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362E0E-0CBA-F44B-9095-3EDCB6C57D88}"/>
              </a:ext>
            </a:extLst>
          </p:cNvPr>
          <p:cNvCxnSpPr>
            <a:cxnSpLocks/>
            <a:stCxn id="22" idx="3"/>
          </p:cNvCxnSpPr>
          <p:nvPr/>
        </p:nvCxnSpPr>
        <p:spPr>
          <a:xfrm flipV="1">
            <a:off x="6096000" y="5197925"/>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D1C9C20-2B2A-9246-9E58-7129F7A4695B}"/>
              </a:ext>
            </a:extLst>
          </p:cNvPr>
          <p:cNvSpPr/>
          <p:nvPr/>
        </p:nvSpPr>
        <p:spPr>
          <a:xfrm>
            <a:off x="914399" y="4267650"/>
            <a:ext cx="1828800" cy="1860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a:p>
            <a:r>
              <a:rPr lang="en-US" sz="2400" u="sng" dirty="0">
                <a:solidFill>
                  <a:schemeClr val="tx1"/>
                </a:solidFill>
              </a:rPr>
              <a:t>id</a:t>
            </a:r>
          </a:p>
          <a:p>
            <a:r>
              <a:rPr lang="en-US" sz="2400" dirty="0">
                <a:solidFill>
                  <a:schemeClr val="tx1"/>
                </a:solidFill>
              </a:rPr>
              <a:t>name</a:t>
            </a:r>
          </a:p>
          <a:p>
            <a:r>
              <a:rPr lang="en-US" sz="2400" dirty="0">
                <a:solidFill>
                  <a:schemeClr val="tx1"/>
                </a:solidFill>
              </a:rPr>
              <a:t>role</a:t>
            </a:r>
            <a:endParaRPr lang="he-IL" sz="2400" dirty="0">
              <a:solidFill>
                <a:schemeClr val="tx1"/>
              </a:solidFill>
            </a:endParaRPr>
          </a:p>
        </p:txBody>
      </p:sp>
      <p:sp>
        <p:nvSpPr>
          <p:cNvPr id="26" name="Rectangle 25">
            <a:extLst>
              <a:ext uri="{FF2B5EF4-FFF2-40B4-BE49-F238E27FC236}">
                <a16:creationId xmlns:a16="http://schemas.microsoft.com/office/drawing/2014/main" id="{2D86C056-41E5-E44A-853C-103CC49A8F2F}"/>
              </a:ext>
            </a:extLst>
          </p:cNvPr>
          <p:cNvSpPr/>
          <p:nvPr/>
        </p:nvSpPr>
        <p:spPr>
          <a:xfrm>
            <a:off x="6553200" y="4441367"/>
            <a:ext cx="18288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p>
          <a:p>
            <a:r>
              <a:rPr lang="en-US" sz="2400" u="sng" dirty="0">
                <a:solidFill>
                  <a:schemeClr val="tx1"/>
                </a:solidFill>
              </a:rPr>
              <a:t>date</a:t>
            </a:r>
          </a:p>
          <a:p>
            <a:r>
              <a:rPr lang="en-US" sz="2400" u="sng" dirty="0">
                <a:solidFill>
                  <a:schemeClr val="tx1"/>
                </a:solidFill>
              </a:rPr>
              <a:t>type</a:t>
            </a:r>
            <a:endParaRPr lang="he-IL" sz="2400" u="sng" dirty="0">
              <a:solidFill>
                <a:schemeClr val="tx1"/>
              </a:solidFill>
            </a:endParaRPr>
          </a:p>
        </p:txBody>
      </p:sp>
      <p:cxnSp>
        <p:nvCxnSpPr>
          <p:cNvPr id="27" name="Straight Connector 26">
            <a:extLst>
              <a:ext uri="{FF2B5EF4-FFF2-40B4-BE49-F238E27FC236}">
                <a16:creationId xmlns:a16="http://schemas.microsoft.com/office/drawing/2014/main" id="{B7CD020A-A997-6243-9BAC-55C7A7154556}"/>
              </a:ext>
            </a:extLst>
          </p:cNvPr>
          <p:cNvCxnSpPr>
            <a:cxnSpLocks/>
            <a:endCxn id="22" idx="0"/>
          </p:cNvCxnSpPr>
          <p:nvPr/>
        </p:nvCxnSpPr>
        <p:spPr>
          <a:xfrm>
            <a:off x="4724400" y="4267650"/>
            <a:ext cx="0" cy="402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2D08600-3CA8-914F-9B27-B04B9B4639E3}"/>
              </a:ext>
            </a:extLst>
          </p:cNvPr>
          <p:cNvSpPr/>
          <p:nvPr/>
        </p:nvSpPr>
        <p:spPr>
          <a:xfrm>
            <a:off x="3810000" y="3760785"/>
            <a:ext cx="1828800" cy="5279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hours</a:t>
            </a:r>
            <a:endParaRPr lang="he-IL" sz="24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057400"/>
          </a:xfrm>
        </p:spPr>
        <p:txBody>
          <a:bodyPr/>
          <a:lstStyle/>
          <a:p>
            <a:pPr algn="r" rtl="1"/>
            <a:r>
              <a:rPr lang="he-IL" dirty="0"/>
              <a:t>נניח שבמפעל כל עובד מבצע את עבודתו במקום עבודה מסויים (מחסן, מעבדה, משרד וכו'). איך נבטא את המידע בתרשים?</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20" name="Rectangle 19"/>
          <p:cNvSpPr/>
          <p:nvPr/>
        </p:nvSpPr>
        <p:spPr>
          <a:xfrm>
            <a:off x="3802740" y="32004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Location</a:t>
            </a:r>
          </a:p>
          <a:p>
            <a:r>
              <a:rPr lang="en-US" sz="2400" dirty="0">
                <a:solidFill>
                  <a:schemeClr val="tx1"/>
                </a:solidFill>
              </a:rPr>
              <a:t>name</a:t>
            </a:r>
            <a:endParaRPr lang="he-IL" sz="2400" dirty="0">
              <a:solidFill>
                <a:schemeClr val="tx1"/>
              </a:solidFill>
            </a:endParaRPr>
          </a:p>
        </p:txBody>
      </p:sp>
      <p:cxnSp>
        <p:nvCxnSpPr>
          <p:cNvPr id="24" name="Straight Connector 23"/>
          <p:cNvCxnSpPr>
            <a:cxnSpLocks/>
            <a:endCxn id="20" idx="2"/>
          </p:cNvCxnSpPr>
          <p:nvPr/>
        </p:nvCxnSpPr>
        <p:spPr>
          <a:xfrm rot="16200000" flipV="1">
            <a:off x="4317999" y="4437741"/>
            <a:ext cx="805542" cy="7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lowchart: Decision 26">
            <a:extLst>
              <a:ext uri="{FF2B5EF4-FFF2-40B4-BE49-F238E27FC236}">
                <a16:creationId xmlns:a16="http://schemas.microsoft.com/office/drawing/2014/main" id="{45098725-D5BE-D743-9153-580078F1D54B}"/>
              </a:ext>
            </a:extLst>
          </p:cNvPr>
          <p:cNvSpPr/>
          <p:nvPr/>
        </p:nvSpPr>
        <p:spPr>
          <a:xfrm>
            <a:off x="3352800" y="4844142"/>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Works_at</a:t>
            </a:r>
            <a:endParaRPr lang="he-IL" sz="2400" dirty="0">
              <a:solidFill>
                <a:schemeClr val="tx1"/>
              </a:solidFill>
            </a:endParaRPr>
          </a:p>
        </p:txBody>
      </p:sp>
      <p:cxnSp>
        <p:nvCxnSpPr>
          <p:cNvPr id="25" name="Straight Connector 24">
            <a:extLst>
              <a:ext uri="{FF2B5EF4-FFF2-40B4-BE49-F238E27FC236}">
                <a16:creationId xmlns:a16="http://schemas.microsoft.com/office/drawing/2014/main" id="{1246AEAD-D4D3-ED4E-B449-6E5086CC40D2}"/>
              </a:ext>
            </a:extLst>
          </p:cNvPr>
          <p:cNvCxnSpPr>
            <a:cxnSpLocks/>
            <a:stCxn id="23" idx="1"/>
          </p:cNvCxnSpPr>
          <p:nvPr/>
        </p:nvCxnSpPr>
        <p:spPr>
          <a:xfrm rot="10800000">
            <a:off x="2743200" y="5372100"/>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831FFD4-C27E-6241-AE6A-9F873DF8563A}"/>
              </a:ext>
            </a:extLst>
          </p:cNvPr>
          <p:cNvCxnSpPr>
            <a:cxnSpLocks/>
            <a:stCxn id="23" idx="3"/>
          </p:cNvCxnSpPr>
          <p:nvPr/>
        </p:nvCxnSpPr>
        <p:spPr>
          <a:xfrm flipV="1">
            <a:off x="6096000" y="5372100"/>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8275EF5-3DD2-C24B-96CA-843CE3B8E0A3}"/>
              </a:ext>
            </a:extLst>
          </p:cNvPr>
          <p:cNvSpPr/>
          <p:nvPr/>
        </p:nvSpPr>
        <p:spPr>
          <a:xfrm>
            <a:off x="914399" y="4441825"/>
            <a:ext cx="1828800" cy="1860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a:p>
            <a:r>
              <a:rPr lang="en-US" sz="2400" u="sng" dirty="0">
                <a:solidFill>
                  <a:schemeClr val="tx1"/>
                </a:solidFill>
              </a:rPr>
              <a:t>id</a:t>
            </a:r>
          </a:p>
          <a:p>
            <a:r>
              <a:rPr lang="en-US" sz="2400" dirty="0">
                <a:solidFill>
                  <a:schemeClr val="tx1"/>
                </a:solidFill>
              </a:rPr>
              <a:t>name</a:t>
            </a:r>
          </a:p>
          <a:p>
            <a:r>
              <a:rPr lang="en-US" sz="2400" dirty="0">
                <a:solidFill>
                  <a:schemeClr val="tx1"/>
                </a:solidFill>
              </a:rPr>
              <a:t>role</a:t>
            </a:r>
            <a:endParaRPr lang="he-IL" sz="2400" dirty="0">
              <a:solidFill>
                <a:schemeClr val="tx1"/>
              </a:solidFill>
            </a:endParaRPr>
          </a:p>
        </p:txBody>
      </p:sp>
      <p:sp>
        <p:nvSpPr>
          <p:cNvPr id="28" name="Rectangle 27">
            <a:extLst>
              <a:ext uri="{FF2B5EF4-FFF2-40B4-BE49-F238E27FC236}">
                <a16:creationId xmlns:a16="http://schemas.microsoft.com/office/drawing/2014/main" id="{5611C821-0E45-C64D-ADFD-EAF51B7ADA3F}"/>
              </a:ext>
            </a:extLst>
          </p:cNvPr>
          <p:cNvSpPr/>
          <p:nvPr/>
        </p:nvSpPr>
        <p:spPr>
          <a:xfrm>
            <a:off x="6553200" y="4615542"/>
            <a:ext cx="18288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p>
          <a:p>
            <a:r>
              <a:rPr lang="en-US" sz="2400" u="sng" dirty="0">
                <a:solidFill>
                  <a:schemeClr val="tx1"/>
                </a:solidFill>
              </a:rPr>
              <a:t>date</a:t>
            </a:r>
          </a:p>
          <a:p>
            <a:r>
              <a:rPr lang="en-US" sz="2400" u="sng" dirty="0">
                <a:solidFill>
                  <a:schemeClr val="tx1"/>
                </a:solidFill>
              </a:rPr>
              <a:t>type</a:t>
            </a:r>
            <a:endParaRPr lang="he-IL" sz="2400" u="sng"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dissolve">
                                      <p:cBhvr>
                                        <p:cTn id="13" dur="500"/>
                                        <p:tgtEl>
                                          <p:spTgt spid="2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par>
                                <p:cTn id="17" presetID="9"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dissolv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057400"/>
          </a:xfrm>
        </p:spPr>
        <p:txBody>
          <a:bodyPr/>
          <a:lstStyle/>
          <a:p>
            <a:pPr algn="r" rtl="1"/>
            <a:r>
              <a:rPr lang="he-IL" dirty="0"/>
              <a:t>ומה לגבי האפשרות הזאת?</a:t>
            </a:r>
          </a:p>
          <a:p>
            <a:pPr algn="r" rtl="1"/>
            <a:r>
              <a:rPr lang="he-IL" dirty="0"/>
              <a:t>תלוי מה המידע שרוצים לשמור על מקום העבודה.</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cxnSp>
        <p:nvCxnSpPr>
          <p:cNvPr id="22" name="Straight Connector 21"/>
          <p:cNvCxnSpPr>
            <a:cxnSpLocks/>
            <a:stCxn id="23" idx="2"/>
            <a:endCxn id="24" idx="0"/>
          </p:cNvCxnSpPr>
          <p:nvPr/>
        </p:nvCxnSpPr>
        <p:spPr>
          <a:xfrm>
            <a:off x="4724400" y="4288743"/>
            <a:ext cx="0" cy="555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B6BEB07-622E-3A4C-80D2-AF66200542BC}"/>
              </a:ext>
            </a:extLst>
          </p:cNvPr>
          <p:cNvSpPr/>
          <p:nvPr/>
        </p:nvSpPr>
        <p:spPr>
          <a:xfrm>
            <a:off x="3810000" y="3760785"/>
            <a:ext cx="1828800" cy="5279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a:solidFill>
                  <a:schemeClr val="tx1"/>
                </a:solidFill>
              </a:rPr>
              <a:t>Location</a:t>
            </a:r>
            <a:endParaRPr lang="he-IL" sz="2400" dirty="0">
              <a:solidFill>
                <a:schemeClr val="tx1"/>
              </a:solidFill>
            </a:endParaRPr>
          </a:p>
        </p:txBody>
      </p:sp>
      <p:sp>
        <p:nvSpPr>
          <p:cNvPr id="24" name="Flowchart: Decision 26">
            <a:extLst>
              <a:ext uri="{FF2B5EF4-FFF2-40B4-BE49-F238E27FC236}">
                <a16:creationId xmlns:a16="http://schemas.microsoft.com/office/drawing/2014/main" id="{8233645F-E1F7-DA4E-86FD-F4ECCD03F47E}"/>
              </a:ext>
            </a:extLst>
          </p:cNvPr>
          <p:cNvSpPr/>
          <p:nvPr/>
        </p:nvSpPr>
        <p:spPr>
          <a:xfrm>
            <a:off x="3352800" y="4844142"/>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Works_at</a:t>
            </a:r>
            <a:endParaRPr lang="he-IL" sz="2400" dirty="0">
              <a:solidFill>
                <a:schemeClr val="tx1"/>
              </a:solidFill>
            </a:endParaRPr>
          </a:p>
        </p:txBody>
      </p:sp>
      <p:cxnSp>
        <p:nvCxnSpPr>
          <p:cNvPr id="25" name="Straight Connector 24">
            <a:extLst>
              <a:ext uri="{FF2B5EF4-FFF2-40B4-BE49-F238E27FC236}">
                <a16:creationId xmlns:a16="http://schemas.microsoft.com/office/drawing/2014/main" id="{0FB30299-489E-8443-A926-EA3658B5BBD1}"/>
              </a:ext>
            </a:extLst>
          </p:cNvPr>
          <p:cNvCxnSpPr>
            <a:cxnSpLocks/>
            <a:stCxn id="24" idx="1"/>
          </p:cNvCxnSpPr>
          <p:nvPr/>
        </p:nvCxnSpPr>
        <p:spPr>
          <a:xfrm rot="10800000">
            <a:off x="2743200" y="5372100"/>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024758-A83C-604C-8FE7-ACC4D15B9E8A}"/>
              </a:ext>
            </a:extLst>
          </p:cNvPr>
          <p:cNvCxnSpPr>
            <a:cxnSpLocks/>
            <a:stCxn id="24" idx="3"/>
          </p:cNvCxnSpPr>
          <p:nvPr/>
        </p:nvCxnSpPr>
        <p:spPr>
          <a:xfrm flipV="1">
            <a:off x="6096000" y="5372100"/>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3DFDBB3-D05C-8040-8692-6C2B7E4ECF45}"/>
              </a:ext>
            </a:extLst>
          </p:cNvPr>
          <p:cNvSpPr/>
          <p:nvPr/>
        </p:nvSpPr>
        <p:spPr>
          <a:xfrm>
            <a:off x="914399" y="4441825"/>
            <a:ext cx="1828800" cy="1860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a:p>
            <a:r>
              <a:rPr lang="en-US" sz="2400" u="sng" dirty="0">
                <a:solidFill>
                  <a:schemeClr val="tx1"/>
                </a:solidFill>
              </a:rPr>
              <a:t>id</a:t>
            </a:r>
          </a:p>
          <a:p>
            <a:r>
              <a:rPr lang="en-US" sz="2400" dirty="0">
                <a:solidFill>
                  <a:schemeClr val="tx1"/>
                </a:solidFill>
              </a:rPr>
              <a:t>name</a:t>
            </a:r>
          </a:p>
          <a:p>
            <a:r>
              <a:rPr lang="en-US" sz="2400" dirty="0">
                <a:solidFill>
                  <a:schemeClr val="tx1"/>
                </a:solidFill>
              </a:rPr>
              <a:t>role</a:t>
            </a:r>
            <a:endParaRPr lang="he-IL" sz="2400" dirty="0">
              <a:solidFill>
                <a:schemeClr val="tx1"/>
              </a:solidFill>
            </a:endParaRPr>
          </a:p>
        </p:txBody>
      </p:sp>
      <p:sp>
        <p:nvSpPr>
          <p:cNvPr id="28" name="Rectangle 27">
            <a:extLst>
              <a:ext uri="{FF2B5EF4-FFF2-40B4-BE49-F238E27FC236}">
                <a16:creationId xmlns:a16="http://schemas.microsoft.com/office/drawing/2014/main" id="{773AF05D-A43B-2E43-931C-8FD9D9732C40}"/>
              </a:ext>
            </a:extLst>
          </p:cNvPr>
          <p:cNvSpPr/>
          <p:nvPr/>
        </p:nvSpPr>
        <p:spPr>
          <a:xfrm>
            <a:off x="6553200" y="4615542"/>
            <a:ext cx="18288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p>
          <a:p>
            <a:r>
              <a:rPr lang="en-US" sz="2400" u="sng" dirty="0">
                <a:solidFill>
                  <a:schemeClr val="tx1"/>
                </a:solidFill>
              </a:rPr>
              <a:t>date</a:t>
            </a:r>
          </a:p>
          <a:p>
            <a:r>
              <a:rPr lang="en-US" sz="2400" u="sng" dirty="0">
                <a:solidFill>
                  <a:schemeClr val="tx1"/>
                </a:solidFill>
              </a:rPr>
              <a:t>type</a:t>
            </a:r>
            <a:endParaRPr lang="he-IL" sz="2400" u="sng"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קשרים רקורסיביים</a:t>
            </a:r>
          </a:p>
        </p:txBody>
      </p:sp>
      <p:sp>
        <p:nvSpPr>
          <p:cNvPr id="3" name="Content Placeholder 2"/>
          <p:cNvSpPr>
            <a:spLocks noGrp="1"/>
          </p:cNvSpPr>
          <p:nvPr>
            <p:ph idx="1"/>
          </p:nvPr>
        </p:nvSpPr>
        <p:spPr/>
        <p:txBody>
          <a:bodyPr/>
          <a:lstStyle/>
          <a:p>
            <a:pPr algn="r" rtl="1"/>
            <a:r>
              <a:rPr lang="he-IL" dirty="0"/>
              <a:t>נניח שבמפעל יש עובדים שתפקידם לרכז דיווחים על אירועים שקרו במהלך המשמרת. העובדים במפעל מדווחים לאחראים על האירועים.</a:t>
            </a:r>
          </a:p>
          <a:p>
            <a:pPr algn="r" rtl="1"/>
            <a:r>
              <a:rPr lang="he-IL" dirty="0"/>
              <a:t>איך נייצג זאת בתרשים?</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Rectangle 4"/>
          <p:cNvSpPr/>
          <p:nvPr/>
        </p:nvSpPr>
        <p:spPr>
          <a:xfrm>
            <a:off x="2057400" y="45284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p:txBody>
      </p:sp>
      <p:sp>
        <p:nvSpPr>
          <p:cNvPr id="6" name="Flowchart: Decision 5"/>
          <p:cNvSpPr/>
          <p:nvPr/>
        </p:nvSpPr>
        <p:spPr>
          <a:xfrm>
            <a:off x="4495800" y="4572000"/>
            <a:ext cx="3124200" cy="7620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Reports_to</a:t>
            </a:r>
            <a:endParaRPr lang="he-IL" sz="2400" dirty="0">
              <a:solidFill>
                <a:schemeClr val="tx1"/>
              </a:solidFill>
            </a:endParaRPr>
          </a:p>
        </p:txBody>
      </p:sp>
      <p:cxnSp>
        <p:nvCxnSpPr>
          <p:cNvPr id="7" name="Straight Connector 6"/>
          <p:cNvCxnSpPr>
            <a:stCxn id="6" idx="0"/>
          </p:cNvCxnSpPr>
          <p:nvPr/>
        </p:nvCxnSpPr>
        <p:spPr>
          <a:xfrm rot="16200000" flipV="1">
            <a:off x="4972050" y="3486150"/>
            <a:ext cx="0" cy="217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2"/>
          </p:cNvCxnSpPr>
          <p:nvPr/>
        </p:nvCxnSpPr>
        <p:spPr>
          <a:xfrm rot="5400000">
            <a:off x="4972050" y="4248150"/>
            <a:ext cx="0" cy="217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38600" y="4114800"/>
            <a:ext cx="1752600" cy="523220"/>
          </a:xfrm>
          <a:prstGeom prst="rect">
            <a:avLst/>
          </a:prstGeom>
          <a:noFill/>
        </p:spPr>
        <p:txBody>
          <a:bodyPr wrap="square" rtlCol="1">
            <a:spAutoFit/>
          </a:bodyPr>
          <a:lstStyle/>
          <a:p>
            <a:r>
              <a:rPr lang="en-US" sz="2800" dirty="0"/>
              <a:t>worker</a:t>
            </a:r>
            <a:endParaRPr lang="he-IL" sz="2800" dirty="0"/>
          </a:p>
        </p:txBody>
      </p:sp>
      <p:sp>
        <p:nvSpPr>
          <p:cNvPr id="21" name="TextBox 20"/>
          <p:cNvSpPr txBox="1"/>
          <p:nvPr/>
        </p:nvSpPr>
        <p:spPr>
          <a:xfrm>
            <a:off x="4038600" y="5334000"/>
            <a:ext cx="1752600" cy="523220"/>
          </a:xfrm>
          <a:prstGeom prst="rect">
            <a:avLst/>
          </a:prstGeom>
          <a:noFill/>
        </p:spPr>
        <p:txBody>
          <a:bodyPr wrap="square" rtlCol="1">
            <a:spAutoFit/>
          </a:bodyPr>
          <a:lstStyle/>
          <a:p>
            <a:r>
              <a:rPr lang="en-US" sz="2800" dirty="0"/>
              <a:t>supervisor</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קשרים רקורסיביים</a:t>
            </a:r>
          </a:p>
        </p:txBody>
      </p:sp>
      <p:sp>
        <p:nvSpPr>
          <p:cNvPr id="3" name="Content Placeholder 2"/>
          <p:cNvSpPr>
            <a:spLocks noGrp="1"/>
          </p:cNvSpPr>
          <p:nvPr>
            <p:ph idx="1"/>
          </p:nvPr>
        </p:nvSpPr>
        <p:spPr/>
        <p:txBody>
          <a:bodyPr/>
          <a:lstStyle/>
          <a:p>
            <a:pPr algn="r" rtl="1"/>
            <a:r>
              <a:rPr lang="he-IL" dirty="0"/>
              <a:t>מה המפתח של הקשר?</a:t>
            </a:r>
          </a:p>
          <a:p>
            <a:pPr algn="r" rtl="1"/>
            <a:r>
              <a:rPr lang="he-IL" dirty="0"/>
              <a:t>שני שדות </a:t>
            </a:r>
            <a:r>
              <a:rPr lang="en-US" dirty="0"/>
              <a:t>id</a:t>
            </a:r>
            <a:r>
              <a:rPr lang="he-IL" dirty="0"/>
              <a:t> – אחד של העובד המדווח ואחד של העובד האחראי.</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Rectangle 4"/>
          <p:cNvSpPr/>
          <p:nvPr/>
        </p:nvSpPr>
        <p:spPr>
          <a:xfrm>
            <a:off x="2057400" y="45284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p:txBody>
      </p:sp>
      <p:sp>
        <p:nvSpPr>
          <p:cNvPr id="6" name="Flowchart: Decision 5"/>
          <p:cNvSpPr/>
          <p:nvPr/>
        </p:nvSpPr>
        <p:spPr>
          <a:xfrm>
            <a:off x="4495800" y="4572000"/>
            <a:ext cx="3124200" cy="7620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Reports_to</a:t>
            </a:r>
            <a:endParaRPr lang="he-IL" sz="2400" dirty="0">
              <a:solidFill>
                <a:schemeClr val="tx1"/>
              </a:solidFill>
            </a:endParaRPr>
          </a:p>
        </p:txBody>
      </p:sp>
      <p:cxnSp>
        <p:nvCxnSpPr>
          <p:cNvPr id="7" name="Straight Connector 6"/>
          <p:cNvCxnSpPr>
            <a:stCxn id="6" idx="0"/>
          </p:cNvCxnSpPr>
          <p:nvPr/>
        </p:nvCxnSpPr>
        <p:spPr>
          <a:xfrm rot="16200000" flipV="1">
            <a:off x="4972050" y="3486150"/>
            <a:ext cx="0" cy="217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2"/>
          </p:cNvCxnSpPr>
          <p:nvPr/>
        </p:nvCxnSpPr>
        <p:spPr>
          <a:xfrm rot="5400000">
            <a:off x="4972050" y="4248150"/>
            <a:ext cx="0" cy="217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38600" y="4114800"/>
            <a:ext cx="1752600" cy="523220"/>
          </a:xfrm>
          <a:prstGeom prst="rect">
            <a:avLst/>
          </a:prstGeom>
          <a:noFill/>
        </p:spPr>
        <p:txBody>
          <a:bodyPr wrap="square" rtlCol="1">
            <a:spAutoFit/>
          </a:bodyPr>
          <a:lstStyle/>
          <a:p>
            <a:r>
              <a:rPr lang="en-US" sz="2800" dirty="0"/>
              <a:t>worker</a:t>
            </a:r>
            <a:endParaRPr lang="he-IL" sz="2800" dirty="0"/>
          </a:p>
        </p:txBody>
      </p:sp>
      <p:sp>
        <p:nvSpPr>
          <p:cNvPr id="21" name="TextBox 20"/>
          <p:cNvSpPr txBox="1"/>
          <p:nvPr/>
        </p:nvSpPr>
        <p:spPr>
          <a:xfrm>
            <a:off x="4038600" y="5334000"/>
            <a:ext cx="1752600" cy="523220"/>
          </a:xfrm>
          <a:prstGeom prst="rect">
            <a:avLst/>
          </a:prstGeom>
          <a:noFill/>
        </p:spPr>
        <p:txBody>
          <a:bodyPr wrap="square" rtlCol="1">
            <a:spAutoFit/>
          </a:bodyPr>
          <a:lstStyle/>
          <a:p>
            <a:r>
              <a:rPr lang="en-US" sz="2800" dirty="0"/>
              <a:t>supervisor</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אילוצי ריבוי</a:t>
            </a:r>
          </a:p>
        </p:txBody>
      </p:sp>
      <p:sp>
        <p:nvSpPr>
          <p:cNvPr id="3" name="Content Placeholder 2"/>
          <p:cNvSpPr>
            <a:spLocks noGrp="1"/>
          </p:cNvSpPr>
          <p:nvPr>
            <p:ph idx="1"/>
          </p:nvPr>
        </p:nvSpPr>
        <p:spPr/>
        <p:txBody>
          <a:bodyPr/>
          <a:lstStyle/>
          <a:p>
            <a:pPr algn="r" rtl="1"/>
            <a:r>
              <a:rPr lang="he-IL" dirty="0"/>
              <a:t>אילוץ ריבוי קובע האם ישות יכולה להשתתף פעם אחת בקשר, או הרבה פעמים.</a:t>
            </a:r>
          </a:p>
          <a:p>
            <a:pPr algn="r" rtl="1"/>
            <a:r>
              <a:rPr lang="he-IL" dirty="0"/>
              <a:t>נניח שבמפעל לכל משמרת יש אחראי משמרת אחד.</a:t>
            </a:r>
          </a:p>
          <a:p>
            <a:pPr algn="r" rtl="1"/>
            <a:r>
              <a:rPr lang="he-IL" dirty="0"/>
              <a:t>כלומר, בדיאגרמה צריך לציין שלמשמרת אחת לא יכול להיות יותר מאחראי אחד.</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endParaRPr lang="he-IL" sz="2400" u="sng"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1384995"/>
          </a:xfrm>
          <a:prstGeom prst="rect">
            <a:avLst/>
          </a:prstGeom>
          <a:noFill/>
        </p:spPr>
        <p:txBody>
          <a:bodyPr wrap="square" rtlCol="1">
            <a:spAutoFit/>
          </a:bodyPr>
          <a:lstStyle/>
          <a:p>
            <a:pPr algn="r" rtl="1"/>
            <a:r>
              <a:rPr lang="he-IL" sz="2800" dirty="0"/>
              <a:t>מופע אחד של הישות </a:t>
            </a:r>
            <a:r>
              <a:rPr lang="en-US" sz="2800" dirty="0"/>
              <a:t>Shift</a:t>
            </a:r>
            <a:r>
              <a:rPr lang="he-IL" sz="2800" dirty="0"/>
              <a:t> יכול להשתתף פעם אחת בלבד בקשר, ולפיכך החץ מצביע לכיוון ה-</a:t>
            </a:r>
            <a:r>
              <a:rPr lang="en-US" sz="2800" dirty="0"/>
              <a:t>Employee</a:t>
            </a:r>
            <a:r>
              <a:rPr lang="he-IL" sz="2800" dirty="0"/>
              <a:t>. קשר כזה נקרא רבים ליחיד.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14" name="TextBox 13"/>
          <p:cNvSpPr txBox="1"/>
          <p:nvPr/>
        </p:nvSpPr>
        <p:spPr>
          <a:xfrm>
            <a:off x="914400" y="2971800"/>
            <a:ext cx="7620000" cy="954107"/>
          </a:xfrm>
          <a:prstGeom prst="rect">
            <a:avLst/>
          </a:prstGeom>
          <a:noFill/>
        </p:spPr>
        <p:txBody>
          <a:bodyPr wrap="square" rtlCol="1">
            <a:spAutoFit/>
          </a:bodyPr>
          <a:lstStyle/>
          <a:p>
            <a:pPr algn="r" rtl="1"/>
            <a:r>
              <a:rPr lang="he-IL" sz="2800" dirty="0"/>
              <a:t>האם עובד מסויים יכול להיות אחראי משמרת של יותר ממשמרת אחת?</a:t>
            </a:r>
          </a:p>
        </p:txBody>
      </p:sp>
      <p:sp>
        <p:nvSpPr>
          <p:cNvPr id="9" name="TextBox 8"/>
          <p:cNvSpPr txBox="1"/>
          <p:nvPr/>
        </p:nvSpPr>
        <p:spPr>
          <a:xfrm>
            <a:off x="914400" y="4038600"/>
            <a:ext cx="7620000" cy="1384995"/>
          </a:xfrm>
          <a:prstGeom prst="rect">
            <a:avLst/>
          </a:prstGeom>
          <a:noFill/>
        </p:spPr>
        <p:txBody>
          <a:bodyPr wrap="square" rtlCol="1">
            <a:spAutoFit/>
          </a:bodyPr>
          <a:lstStyle/>
          <a:p>
            <a:pPr algn="r" rtl="1"/>
            <a:r>
              <a:rPr lang="he-IL" sz="2800" dirty="0"/>
              <a:t>כן, כיוון שאין חץ מישות העובד זה אומר שמידת הריבוי שלו היא רבים – כל עובד יכול להיות אחראי משמרת של אפס או יותר משמרות.</a:t>
            </a:r>
          </a:p>
        </p:txBody>
      </p:sp>
      <p:sp>
        <p:nvSpPr>
          <p:cNvPr id="10" name="Rectangle 9">
            <a:extLst>
              <a:ext uri="{FF2B5EF4-FFF2-40B4-BE49-F238E27FC236}">
                <a16:creationId xmlns:a16="http://schemas.microsoft.com/office/drawing/2014/main" id="{50F06D49-3F69-DA49-ABD1-EB46D95A7B92}"/>
              </a:ext>
            </a:extLst>
          </p:cNvPr>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p:txBody>
      </p:sp>
      <p:sp>
        <p:nvSpPr>
          <p:cNvPr id="11" name="Rectangle 10">
            <a:extLst>
              <a:ext uri="{FF2B5EF4-FFF2-40B4-BE49-F238E27FC236}">
                <a16:creationId xmlns:a16="http://schemas.microsoft.com/office/drawing/2014/main" id="{FD989DC2-96F5-AA41-80F2-D2B5D0F97357}"/>
              </a:ext>
            </a:extLst>
          </p:cNvPr>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endParaRPr lang="he-IL" sz="2400" u="sng" dirty="0">
              <a:solidFill>
                <a:schemeClr val="tx1"/>
              </a:solidFill>
            </a:endParaRPr>
          </a:p>
        </p:txBody>
      </p:sp>
      <p:sp>
        <p:nvSpPr>
          <p:cNvPr id="12" name="Flowchart: Decision 4">
            <a:extLst>
              <a:ext uri="{FF2B5EF4-FFF2-40B4-BE49-F238E27FC236}">
                <a16:creationId xmlns:a16="http://schemas.microsoft.com/office/drawing/2014/main" id="{5DA5B0D4-5005-B944-A55B-A066AD715AAE}"/>
              </a:ext>
            </a:extLst>
          </p:cNvPr>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Supervise</a:t>
            </a:r>
            <a:endParaRPr lang="he-IL" sz="2400" dirty="0">
              <a:solidFill>
                <a:schemeClr val="tx1"/>
              </a:solidFill>
            </a:endParaRPr>
          </a:p>
        </p:txBody>
      </p:sp>
      <p:cxnSp>
        <p:nvCxnSpPr>
          <p:cNvPr id="13" name="Straight Connector 12">
            <a:extLst>
              <a:ext uri="{FF2B5EF4-FFF2-40B4-BE49-F238E27FC236}">
                <a16:creationId xmlns:a16="http://schemas.microsoft.com/office/drawing/2014/main" id="{C6D542B6-1CAE-D846-B909-13B5CCB2BF6F}"/>
              </a:ext>
            </a:extLst>
          </p:cNvPr>
          <p:cNvCxnSpPr>
            <a:stCxn id="12" idx="1"/>
            <a:endCxn id="10" idx="3"/>
          </p:cNvCxnSpPr>
          <p:nvPr/>
        </p:nvCxnSpPr>
        <p:spPr>
          <a:xfrm rot="10800000">
            <a:off x="2438400" y="2037444"/>
            <a:ext cx="762000" cy="19956"/>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0BEBA0-A2A4-3746-9C78-2E5A5F443406}"/>
              </a:ext>
            </a:extLst>
          </p:cNvPr>
          <p:cNvCxnSpPr>
            <a:stCxn id="12" idx="3"/>
            <a:endCxn id="11" idx="1"/>
          </p:cNvCxnSpPr>
          <p:nvPr/>
        </p:nvCxnSpPr>
        <p:spPr>
          <a:xfrm flipV="1">
            <a:off x="6096000" y="2051958"/>
            <a:ext cx="762000" cy="544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מודל ישויות קשרים</a:t>
            </a:r>
          </a:p>
        </p:txBody>
      </p:sp>
      <p:sp>
        <p:nvSpPr>
          <p:cNvPr id="3" name="Content Placeholder 2"/>
          <p:cNvSpPr>
            <a:spLocks noGrp="1"/>
          </p:cNvSpPr>
          <p:nvPr>
            <p:ph idx="1"/>
          </p:nvPr>
        </p:nvSpPr>
        <p:spPr/>
        <p:txBody>
          <a:bodyPr/>
          <a:lstStyle/>
          <a:p>
            <a:pPr algn="r" rtl="1"/>
            <a:r>
              <a:rPr lang="he-IL" dirty="0"/>
              <a:t>מודל ישויות קשרים – </a:t>
            </a:r>
            <a:r>
              <a:rPr lang="en-US" dirty="0"/>
              <a:t>Entity Relationship</a:t>
            </a:r>
            <a:r>
              <a:rPr lang="he-IL" dirty="0"/>
              <a:t> – מאפשר לתאר מידע על העולם האמיתי ומהווה שלב חשוב בעיצוב </a:t>
            </a:r>
            <a:r>
              <a:rPr lang="en-US" dirty="0"/>
              <a:t>DB</a:t>
            </a:r>
            <a:r>
              <a:rPr lang="he-IL" dirty="0"/>
              <a:t>.</a:t>
            </a:r>
          </a:p>
          <a:p>
            <a:pPr algn="r" rtl="1"/>
            <a:r>
              <a:rPr lang="he-IL" dirty="0"/>
              <a:t>המודל אמור להוות בסיס משותף בין המשתמש לבין המתכנת. המודל מתאר את מה שהמשתמש צריך מהמערכת, במושגים שהמתכנת יוכל להבין, וההיפך.</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endParaRPr lang="he-IL" sz="2400" u="sng"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523220"/>
          </a:xfrm>
          <a:prstGeom prst="rect">
            <a:avLst/>
          </a:prstGeom>
          <a:noFill/>
        </p:spPr>
        <p:txBody>
          <a:bodyPr wrap="square" rtlCol="1">
            <a:spAutoFit/>
          </a:bodyPr>
          <a:lstStyle/>
          <a:p>
            <a:pPr algn="r" rtl="1"/>
            <a:r>
              <a:rPr lang="he-IL" sz="2800" dirty="0"/>
              <a:t>מה אומר המצב הזה?</a:t>
            </a:r>
          </a:p>
        </p:txBody>
      </p:sp>
      <p:sp>
        <p:nvSpPr>
          <p:cNvPr id="9" name="TextBox 8"/>
          <p:cNvSpPr txBox="1"/>
          <p:nvPr/>
        </p:nvSpPr>
        <p:spPr>
          <a:xfrm>
            <a:off x="914400" y="4038600"/>
            <a:ext cx="7620000" cy="954107"/>
          </a:xfrm>
          <a:prstGeom prst="rect">
            <a:avLst/>
          </a:prstGeom>
          <a:noFill/>
        </p:spPr>
        <p:txBody>
          <a:bodyPr wrap="square" rtlCol="1">
            <a:spAutoFit/>
          </a:bodyPr>
          <a:lstStyle/>
          <a:p>
            <a:pPr algn="r" rtl="1"/>
            <a:r>
              <a:rPr lang="he-IL" sz="2800" dirty="0"/>
              <a:t>עובד יכול להיות אחראי של לכל היותר משמרת אחת. לכל משמרת יכולים להיות אפס או יותר אחראים.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endParaRPr lang="he-IL" sz="2400" u="sng"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523220"/>
          </a:xfrm>
          <a:prstGeom prst="rect">
            <a:avLst/>
          </a:prstGeom>
          <a:noFill/>
        </p:spPr>
        <p:txBody>
          <a:bodyPr wrap="square" rtlCol="1">
            <a:spAutoFit/>
          </a:bodyPr>
          <a:lstStyle/>
          <a:p>
            <a:pPr algn="r" rtl="1"/>
            <a:r>
              <a:rPr lang="he-IL" sz="2800" dirty="0"/>
              <a:t>מה אומר המצב הזה?</a:t>
            </a:r>
          </a:p>
        </p:txBody>
      </p:sp>
      <p:sp>
        <p:nvSpPr>
          <p:cNvPr id="9" name="TextBox 8"/>
          <p:cNvSpPr txBox="1"/>
          <p:nvPr/>
        </p:nvSpPr>
        <p:spPr>
          <a:xfrm>
            <a:off x="914400" y="4038600"/>
            <a:ext cx="7620000" cy="1384995"/>
          </a:xfrm>
          <a:prstGeom prst="rect">
            <a:avLst/>
          </a:prstGeom>
          <a:noFill/>
        </p:spPr>
        <p:txBody>
          <a:bodyPr wrap="square" rtlCol="1">
            <a:spAutoFit/>
          </a:bodyPr>
          <a:lstStyle/>
          <a:p>
            <a:pPr algn="r" rtl="1"/>
            <a:r>
              <a:rPr lang="he-IL" sz="2800" dirty="0"/>
              <a:t>עובד יכול להיות אחראי של לכל היותר משמרת אחת. לכל משמרת יכול להיות לכל היותר אחראי אחד. קשר כזה נקרא "יחיד ליחיד".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אילוצי השתתפות</a:t>
            </a:r>
          </a:p>
        </p:txBody>
      </p:sp>
      <p:sp>
        <p:nvSpPr>
          <p:cNvPr id="3" name="Content Placeholder 2"/>
          <p:cNvSpPr>
            <a:spLocks noGrp="1"/>
          </p:cNvSpPr>
          <p:nvPr>
            <p:ph idx="1"/>
          </p:nvPr>
        </p:nvSpPr>
        <p:spPr/>
        <p:txBody>
          <a:bodyPr/>
          <a:lstStyle/>
          <a:p>
            <a:pPr algn="r" rtl="1"/>
            <a:r>
              <a:rPr lang="he-IL" dirty="0"/>
              <a:t>אילוץ השתתפות מציין האם כל המופעים בקבוצת הישויות חייבים להשתתף בקשר (השתתפות מלאה) או שחלקם יכולים לא להשתתף (השתתפות חלקית).</a:t>
            </a:r>
          </a:p>
          <a:p>
            <a:pPr algn="r" rtl="1"/>
            <a:r>
              <a:rPr lang="he-IL" dirty="0"/>
              <a:t>בדיאגרמה נציין השתתפות מלאה ע"י קו כפול מהישות לקשר.</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endParaRPr lang="he-IL" sz="2400" u="sng"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954107"/>
          </a:xfrm>
          <a:prstGeom prst="rect">
            <a:avLst/>
          </a:prstGeom>
          <a:noFill/>
        </p:spPr>
        <p:txBody>
          <a:bodyPr wrap="square" rtlCol="1">
            <a:spAutoFit/>
          </a:bodyPr>
          <a:lstStyle/>
          <a:p>
            <a:pPr algn="r" rtl="1"/>
            <a:r>
              <a:rPr lang="he-IL" sz="2800" b="1" dirty="0"/>
              <a:t>לכל </a:t>
            </a:r>
            <a:r>
              <a:rPr lang="he-IL" sz="2800" dirty="0"/>
              <a:t>משמרת חייב להיות לפחות אחראי משמרת אחד. כלומר, אין משמרת בלי אחראי משמרת.</a:t>
            </a:r>
            <a:endParaRPr lang="he-IL" sz="2800" b="1" dirty="0"/>
          </a:p>
        </p:txBody>
      </p:sp>
      <p:sp>
        <p:nvSpPr>
          <p:cNvPr id="10" name="TextBox 9"/>
          <p:cNvSpPr txBox="1"/>
          <p:nvPr/>
        </p:nvSpPr>
        <p:spPr>
          <a:xfrm>
            <a:off x="914400" y="4038600"/>
            <a:ext cx="7620000" cy="523220"/>
          </a:xfrm>
          <a:prstGeom prst="rect">
            <a:avLst/>
          </a:prstGeom>
          <a:noFill/>
        </p:spPr>
        <p:txBody>
          <a:bodyPr wrap="square" rtlCol="1">
            <a:spAutoFit/>
          </a:bodyPr>
          <a:lstStyle/>
          <a:p>
            <a:pPr algn="r" rtl="1"/>
            <a:r>
              <a:rPr lang="he-IL" sz="2800" dirty="0"/>
              <a:t>האם יכולות להיות משמרות עם יותר מאחראי אחד?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endParaRPr lang="he-IL" sz="2400" u="sng"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523220"/>
          </a:xfrm>
          <a:prstGeom prst="rect">
            <a:avLst/>
          </a:prstGeom>
          <a:noFill/>
        </p:spPr>
        <p:txBody>
          <a:bodyPr wrap="square" rtlCol="1">
            <a:spAutoFit/>
          </a:bodyPr>
          <a:lstStyle/>
          <a:p>
            <a:pPr algn="r" rtl="1"/>
            <a:r>
              <a:rPr lang="he-IL" sz="2800" b="1" dirty="0"/>
              <a:t>לכל </a:t>
            </a:r>
            <a:r>
              <a:rPr lang="he-IL" sz="2800" dirty="0"/>
              <a:t>משמרת חייב להיות אחראי משמרת אחד </a:t>
            </a:r>
            <a:r>
              <a:rPr lang="he-IL" sz="2800" b="1" dirty="0"/>
              <a:t>בדיוק</a:t>
            </a:r>
            <a:r>
              <a:rPr lang="he-IL" sz="2800" dirty="0"/>
              <a:t>.</a:t>
            </a:r>
            <a:endParaRPr lang="he-IL"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endParaRPr lang="he-IL" sz="2400" u="sng"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w="57150" cmpd="dbl">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523220"/>
          </a:xfrm>
          <a:prstGeom prst="rect">
            <a:avLst/>
          </a:prstGeom>
          <a:noFill/>
        </p:spPr>
        <p:txBody>
          <a:bodyPr wrap="square" rtlCol="1">
            <a:spAutoFit/>
          </a:bodyPr>
          <a:lstStyle/>
          <a:p>
            <a:pPr algn="r" rtl="1"/>
            <a:r>
              <a:rPr lang="he-IL" sz="2800" dirty="0"/>
              <a:t>מה אומר המצב הזה?</a:t>
            </a:r>
          </a:p>
        </p:txBody>
      </p:sp>
      <p:sp>
        <p:nvSpPr>
          <p:cNvPr id="9" name="TextBox 8"/>
          <p:cNvSpPr txBox="1"/>
          <p:nvPr/>
        </p:nvSpPr>
        <p:spPr>
          <a:xfrm>
            <a:off x="914400" y="4038600"/>
            <a:ext cx="7620000" cy="954107"/>
          </a:xfrm>
          <a:prstGeom prst="rect">
            <a:avLst/>
          </a:prstGeom>
          <a:noFill/>
        </p:spPr>
        <p:txBody>
          <a:bodyPr wrap="square" rtlCol="1">
            <a:spAutoFit/>
          </a:bodyPr>
          <a:lstStyle/>
          <a:p>
            <a:pPr algn="r" rtl="1"/>
            <a:r>
              <a:rPr lang="he-IL" sz="2800" dirty="0"/>
              <a:t>כל עובד חייב להיות אחראי משמרת (לפחות פעם אחת). כל עובד יכול  להיות אחראי של הרבה משמרות.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ישויות חלשות</a:t>
            </a:r>
          </a:p>
        </p:txBody>
      </p:sp>
      <p:sp>
        <p:nvSpPr>
          <p:cNvPr id="3" name="Content Placeholder 2"/>
          <p:cNvSpPr>
            <a:spLocks noGrp="1"/>
          </p:cNvSpPr>
          <p:nvPr>
            <p:ph idx="1"/>
          </p:nvPr>
        </p:nvSpPr>
        <p:spPr/>
        <p:txBody>
          <a:bodyPr/>
          <a:lstStyle/>
          <a:p>
            <a:pPr algn="r" rtl="1"/>
            <a:r>
              <a:rPr lang="he-IL" dirty="0"/>
              <a:t>נניח שהמפעל מחלק בונוסים לעובדים מצטיינים, אחת לחודש.</a:t>
            </a:r>
          </a:p>
          <a:p>
            <a:pPr algn="r" rtl="1"/>
            <a:r>
              <a:rPr lang="he-IL" dirty="0"/>
              <a:t>תכונות הבונוס – התאריך בו הוא חולק, והסכום שניתן.</a:t>
            </a:r>
          </a:p>
          <a:p>
            <a:pPr algn="r" rtl="1"/>
            <a:r>
              <a:rPr lang="he-IL" dirty="0"/>
              <a:t>מה המפתח של ישות הבונוס?</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ישויות חלשות</a:t>
            </a:r>
          </a:p>
        </p:txBody>
      </p:sp>
      <p:sp>
        <p:nvSpPr>
          <p:cNvPr id="3" name="Content Placeholder 2"/>
          <p:cNvSpPr>
            <a:spLocks noGrp="1"/>
          </p:cNvSpPr>
          <p:nvPr>
            <p:ph idx="1"/>
          </p:nvPr>
        </p:nvSpPr>
        <p:spPr/>
        <p:txBody>
          <a:bodyPr/>
          <a:lstStyle/>
          <a:p>
            <a:pPr algn="r" rtl="1"/>
            <a:r>
              <a:rPr lang="he-IL" dirty="0"/>
              <a:t>לפי הגדרת הבונוס, אין תכונות שמאפשרות לזהות את הבונוס באופן חד ערכי – </a:t>
            </a:r>
          </a:p>
          <a:p>
            <a:pPr lvl="1" algn="r" rtl="1"/>
            <a:r>
              <a:rPr lang="he-IL" dirty="0"/>
              <a:t>יכולים להיות שני עובדים שונים שקיבלו בונוס באותו התאריך, לכן התאריך הוא לא מפתח.</a:t>
            </a:r>
          </a:p>
          <a:p>
            <a:pPr lvl="1" algn="r" rtl="1"/>
            <a:r>
              <a:rPr lang="he-IL" dirty="0"/>
              <a:t>יכולים להיות שני עובדים שונים שקיבלו בונוס באותו הסכום, לכן הסכום הוא לא מפתח.</a:t>
            </a:r>
          </a:p>
          <a:p>
            <a:pPr lvl="1" algn="r" rtl="1"/>
            <a:r>
              <a:rPr lang="he-IL" dirty="0"/>
              <a:t>יכולים להיות שני עובדים שונים שקיבלו בונוס באותו תאריך ובאותו הסכום, לכן גם הצירוף של תאריך וסכום לא יכול להיות מפתח.</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ישויות חלשות</a:t>
            </a:r>
          </a:p>
        </p:txBody>
      </p:sp>
      <p:sp>
        <p:nvSpPr>
          <p:cNvPr id="3" name="Content Placeholder 2"/>
          <p:cNvSpPr>
            <a:spLocks noGrp="1"/>
          </p:cNvSpPr>
          <p:nvPr>
            <p:ph idx="1"/>
          </p:nvPr>
        </p:nvSpPr>
        <p:spPr/>
        <p:txBody>
          <a:bodyPr/>
          <a:lstStyle/>
          <a:p>
            <a:pPr algn="r" rtl="1"/>
            <a:r>
              <a:rPr lang="he-IL" dirty="0"/>
              <a:t>ישויות שאי אפשר לזהות אותן באופן חד ערכי נקראות </a:t>
            </a:r>
            <a:r>
              <a:rPr lang="he-IL" b="1" dirty="0"/>
              <a:t>ישויות חלשות</a:t>
            </a:r>
            <a:r>
              <a:rPr lang="he-IL" dirty="0"/>
              <a:t>.</a:t>
            </a:r>
          </a:p>
          <a:p>
            <a:pPr algn="r" rtl="1"/>
            <a:r>
              <a:rPr lang="he-IL" dirty="0"/>
              <a:t>כדי לזהות ישות חלשה יש להצמיד אותה בקשר לישות מזהה (ישות חזקה)</a:t>
            </a:r>
            <a:r>
              <a:rPr lang="en-US" dirty="0"/>
              <a:t> </a:t>
            </a:r>
            <a:r>
              <a:rPr lang="he-IL" dirty="0"/>
              <a:t>שתאפשר את זיהויה הוודאי.</a:t>
            </a:r>
          </a:p>
          <a:p>
            <a:pPr algn="r" rtl="1"/>
            <a:r>
              <a:rPr lang="he-IL" dirty="0"/>
              <a:t>בדוגמא של הבונוס, כיוון שהעובדים הם אלו המקבלים את הבונוס, ישות העובד תשמש לזיהוי הישות החלשה.</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3" name="Rectangle 2"/>
          <p:cNvSpPr/>
          <p:nvPr/>
        </p:nvSpPr>
        <p:spPr>
          <a:xfrm>
            <a:off x="609600" y="16002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p:txBody>
      </p:sp>
      <p:sp>
        <p:nvSpPr>
          <p:cNvPr id="4" name="Rectangle 3"/>
          <p:cNvSpPr/>
          <p:nvPr/>
        </p:nvSpPr>
        <p:spPr>
          <a:xfrm>
            <a:off x="6844145" y="1434297"/>
            <a:ext cx="1828800" cy="1226249"/>
          </a:xfrm>
          <a:prstGeom prst="rect">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Bonus</a:t>
            </a:r>
            <a:endParaRPr lang="he-IL" sz="2400" u="sng" dirty="0">
              <a:solidFill>
                <a:schemeClr val="tx1"/>
              </a:solidFill>
            </a:endParaRPr>
          </a:p>
          <a:p>
            <a:r>
              <a:rPr lang="en-US" sz="2400" dirty="0">
                <a:solidFill>
                  <a:schemeClr val="tx1"/>
                </a:solidFill>
              </a:rPr>
              <a:t>date</a:t>
            </a:r>
          </a:p>
          <a:p>
            <a:r>
              <a:rPr lang="en-US" sz="2400" dirty="0">
                <a:solidFill>
                  <a:schemeClr val="tx1"/>
                </a:solidFill>
              </a:rPr>
              <a:t>sum</a:t>
            </a:r>
            <a:endParaRPr lang="he-IL" sz="2400" dirty="0">
              <a:solidFill>
                <a:schemeClr val="tx1"/>
              </a:solidFill>
            </a:endParaRPr>
          </a:p>
        </p:txBody>
      </p:sp>
      <p:sp>
        <p:nvSpPr>
          <p:cNvPr id="5" name="Flowchart: Decision 4"/>
          <p:cNvSpPr/>
          <p:nvPr/>
        </p:nvSpPr>
        <p:spPr>
          <a:xfrm>
            <a:off x="3200400" y="1524000"/>
            <a:ext cx="2895600" cy="1066800"/>
          </a:xfrm>
          <a:prstGeom prst="flowChartDecision">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Given_a</a:t>
            </a:r>
            <a:endParaRPr lang="he-IL" sz="2400" dirty="0">
              <a:solidFill>
                <a:schemeClr val="tx1"/>
              </a:solidFill>
            </a:endParaRPr>
          </a:p>
        </p:txBody>
      </p:sp>
      <p:cxnSp>
        <p:nvCxnSpPr>
          <p:cNvPr id="6" name="Straight Connector 5"/>
          <p:cNvCxnSpPr>
            <a:stCxn id="5" idx="1"/>
            <a:endCxn id="3" idx="3"/>
          </p:cNvCxnSpPr>
          <p:nvPr/>
        </p:nvCxnSpPr>
        <p:spPr>
          <a:xfrm flipH="1" flipV="1">
            <a:off x="2438400" y="2019300"/>
            <a:ext cx="762000" cy="381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a:stCxn id="5" idx="3"/>
            <a:endCxn id="4" idx="1"/>
          </p:cNvCxnSpPr>
          <p:nvPr/>
        </p:nvCxnSpPr>
        <p:spPr>
          <a:xfrm flipV="1">
            <a:off x="6096000" y="2047422"/>
            <a:ext cx="748145" cy="9978"/>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954107"/>
          </a:xfrm>
          <a:prstGeom prst="rect">
            <a:avLst/>
          </a:prstGeom>
          <a:noFill/>
        </p:spPr>
        <p:txBody>
          <a:bodyPr wrap="square" rtlCol="1">
            <a:spAutoFit/>
          </a:bodyPr>
          <a:lstStyle/>
          <a:p>
            <a:pPr algn="r" rtl="1"/>
            <a:r>
              <a:rPr lang="he-IL" sz="2800" dirty="0"/>
              <a:t>ישות חלשה מסומנת בריבוע עם קו כפול, והקשר שמחבר אותה לישות החלשה מסומן גם הוא בקו כפול.</a:t>
            </a:r>
          </a:p>
        </p:txBody>
      </p:sp>
      <p:sp>
        <p:nvSpPr>
          <p:cNvPr id="9" name="TextBox 8"/>
          <p:cNvSpPr txBox="1"/>
          <p:nvPr/>
        </p:nvSpPr>
        <p:spPr>
          <a:xfrm>
            <a:off x="914400" y="4038600"/>
            <a:ext cx="7620000" cy="954107"/>
          </a:xfrm>
          <a:prstGeom prst="rect">
            <a:avLst/>
          </a:prstGeom>
          <a:noFill/>
        </p:spPr>
        <p:txBody>
          <a:bodyPr wrap="square" rtlCol="1">
            <a:spAutoFit/>
          </a:bodyPr>
          <a:lstStyle/>
          <a:p>
            <a:pPr algn="r" rtl="1"/>
            <a:r>
              <a:rPr lang="he-IL" sz="2800" dirty="0"/>
              <a:t>ישות חלשה חייבת להשתתף בהשתתפות מלאה בקשר של רבים ליחיד לישות החזקה.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solidFill>
                  <a:srgbClr val="002060"/>
                </a:solidFill>
              </a:rPr>
              <a:t>ישות - </a:t>
            </a:r>
            <a:r>
              <a:rPr lang="en-US" dirty="0">
                <a:solidFill>
                  <a:srgbClr val="002060"/>
                </a:solidFill>
              </a:rPr>
              <a:t>Entity</a:t>
            </a:r>
            <a:endParaRPr lang="he-IL" dirty="0">
              <a:solidFill>
                <a:srgbClr val="002060"/>
              </a:solidFill>
            </a:endParaRPr>
          </a:p>
        </p:txBody>
      </p:sp>
      <p:sp>
        <p:nvSpPr>
          <p:cNvPr id="3" name="Content Placeholder 2"/>
          <p:cNvSpPr>
            <a:spLocks noGrp="1"/>
          </p:cNvSpPr>
          <p:nvPr>
            <p:ph idx="1"/>
          </p:nvPr>
        </p:nvSpPr>
        <p:spPr>
          <a:xfrm>
            <a:off x="457200" y="1600201"/>
            <a:ext cx="8229600" cy="3505200"/>
          </a:xfrm>
        </p:spPr>
        <p:txBody>
          <a:bodyPr/>
          <a:lstStyle/>
          <a:p>
            <a:pPr algn="r" rtl="1"/>
            <a:r>
              <a:rPr lang="he-IL" dirty="0"/>
              <a:t>ישות היא אובייקט בעולם שיש לו תפקיד במערכת ויכול להיות מובחן מאובייקטים אחרים.</a:t>
            </a:r>
          </a:p>
          <a:p>
            <a:pPr algn="r" rtl="1"/>
            <a:r>
              <a:rPr lang="he-IL" dirty="0"/>
              <a:t>קבוצת ישויות – אוסף של ישויות מאותו סוג. למשל – עובד במפעל הוא ישות, כל העובדים במפעל הם קבוצת הישויות.</a:t>
            </a:r>
          </a:p>
          <a:p>
            <a:pPr algn="r" rtl="1"/>
            <a:r>
              <a:rPr lang="he-IL" dirty="0"/>
              <a:t>קבוצת ישויות מיוצגת בדיאגרמה ע"י מלבן:</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Rectangle 4"/>
          <p:cNvSpPr/>
          <p:nvPr/>
        </p:nvSpPr>
        <p:spPr>
          <a:xfrm>
            <a:off x="3657600" y="54102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Employee</a:t>
            </a:r>
            <a:endParaRPr lang="he-IL"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ירושה</a:t>
            </a:r>
          </a:p>
        </p:txBody>
      </p:sp>
      <p:sp>
        <p:nvSpPr>
          <p:cNvPr id="3" name="Content Placeholder 2"/>
          <p:cNvSpPr>
            <a:spLocks noGrp="1"/>
          </p:cNvSpPr>
          <p:nvPr>
            <p:ph idx="1"/>
          </p:nvPr>
        </p:nvSpPr>
        <p:spPr/>
        <p:txBody>
          <a:bodyPr/>
          <a:lstStyle/>
          <a:p>
            <a:pPr algn="r" rtl="1"/>
            <a:r>
              <a:rPr lang="he-IL" dirty="0"/>
              <a:t>לפעמים ניתן לזהות ישויות מסויימות כתתי ישויות של ישויות אחרות.</a:t>
            </a:r>
          </a:p>
          <a:p>
            <a:pPr algn="r" rtl="1"/>
            <a:r>
              <a:rPr lang="he-IL" dirty="0"/>
              <a:t>למשל, נניח שבמפעל ישנם שני סוגי עובדים – עובדים לפי שעה, ועובדים קבועים.</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BC0882-8DBC-D148-9501-3E83C803827B}"/>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3" name="Rectangle 2">
            <a:extLst>
              <a:ext uri="{FF2B5EF4-FFF2-40B4-BE49-F238E27FC236}">
                <a16:creationId xmlns:a16="http://schemas.microsoft.com/office/drawing/2014/main" id="{8B59025D-B728-0042-B0D4-1174609C92A2}"/>
              </a:ext>
            </a:extLst>
          </p:cNvPr>
          <p:cNvSpPr/>
          <p:nvPr/>
        </p:nvSpPr>
        <p:spPr>
          <a:xfrm>
            <a:off x="3886200" y="533400"/>
            <a:ext cx="1828800" cy="1860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a:p>
            <a:r>
              <a:rPr lang="en-US" sz="2400" u="sng" dirty="0">
                <a:solidFill>
                  <a:schemeClr val="tx1"/>
                </a:solidFill>
              </a:rPr>
              <a:t>id</a:t>
            </a:r>
          </a:p>
          <a:p>
            <a:r>
              <a:rPr lang="en-US" sz="2400" dirty="0">
                <a:solidFill>
                  <a:schemeClr val="tx1"/>
                </a:solidFill>
              </a:rPr>
              <a:t>name</a:t>
            </a:r>
          </a:p>
          <a:p>
            <a:r>
              <a:rPr lang="en-US" sz="2400" dirty="0">
                <a:solidFill>
                  <a:schemeClr val="tx1"/>
                </a:solidFill>
              </a:rPr>
              <a:t>role</a:t>
            </a:r>
            <a:endParaRPr lang="he-IL" sz="2400" dirty="0">
              <a:solidFill>
                <a:schemeClr val="tx1"/>
              </a:solidFill>
            </a:endParaRPr>
          </a:p>
        </p:txBody>
      </p:sp>
      <p:sp>
        <p:nvSpPr>
          <p:cNvPr id="4" name="Rectangle 3">
            <a:extLst>
              <a:ext uri="{FF2B5EF4-FFF2-40B4-BE49-F238E27FC236}">
                <a16:creationId xmlns:a16="http://schemas.microsoft.com/office/drawing/2014/main" id="{38C06338-E6DB-B546-A284-91B453CC28B6}"/>
              </a:ext>
            </a:extLst>
          </p:cNvPr>
          <p:cNvSpPr/>
          <p:nvPr/>
        </p:nvSpPr>
        <p:spPr>
          <a:xfrm>
            <a:off x="1143000" y="4267198"/>
            <a:ext cx="1828800" cy="14033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err="1">
                <a:solidFill>
                  <a:schemeClr val="tx1"/>
                </a:solidFill>
              </a:rPr>
              <a:t>WagedEmp</a:t>
            </a:r>
            <a:endParaRPr lang="he-IL" sz="2400" u="sng" dirty="0">
              <a:solidFill>
                <a:schemeClr val="tx1"/>
              </a:solidFill>
            </a:endParaRPr>
          </a:p>
          <a:p>
            <a:r>
              <a:rPr lang="en-US" sz="2400" dirty="0">
                <a:solidFill>
                  <a:schemeClr val="tx1"/>
                </a:solidFill>
              </a:rPr>
              <a:t>salary</a:t>
            </a:r>
            <a:endParaRPr lang="he-IL" sz="2400" dirty="0">
              <a:solidFill>
                <a:schemeClr val="tx1"/>
              </a:solidFill>
            </a:endParaRPr>
          </a:p>
        </p:txBody>
      </p:sp>
      <p:sp>
        <p:nvSpPr>
          <p:cNvPr id="5" name="Rectangle 4">
            <a:extLst>
              <a:ext uri="{FF2B5EF4-FFF2-40B4-BE49-F238E27FC236}">
                <a16:creationId xmlns:a16="http://schemas.microsoft.com/office/drawing/2014/main" id="{85628DA7-46BE-6940-B0C3-36E73D7D0296}"/>
              </a:ext>
            </a:extLst>
          </p:cNvPr>
          <p:cNvSpPr/>
          <p:nvPr/>
        </p:nvSpPr>
        <p:spPr>
          <a:xfrm>
            <a:off x="6553200" y="4267199"/>
            <a:ext cx="1828800" cy="1410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err="1">
                <a:solidFill>
                  <a:schemeClr val="tx1"/>
                </a:solidFill>
              </a:rPr>
              <a:t>HourlyEmp</a:t>
            </a:r>
            <a:endParaRPr lang="he-IL" sz="2400" u="sng" dirty="0">
              <a:solidFill>
                <a:schemeClr val="tx1"/>
              </a:solidFill>
            </a:endParaRPr>
          </a:p>
          <a:p>
            <a:r>
              <a:rPr lang="en-US" sz="2400" dirty="0" err="1">
                <a:solidFill>
                  <a:schemeClr val="tx1"/>
                </a:solidFill>
              </a:rPr>
              <a:t>perHour</a:t>
            </a:r>
            <a:endParaRPr lang="he-IL" sz="2400" dirty="0">
              <a:solidFill>
                <a:schemeClr val="tx1"/>
              </a:solidFill>
            </a:endParaRPr>
          </a:p>
        </p:txBody>
      </p:sp>
      <p:sp>
        <p:nvSpPr>
          <p:cNvPr id="6" name="Extract 5">
            <a:extLst>
              <a:ext uri="{FF2B5EF4-FFF2-40B4-BE49-F238E27FC236}">
                <a16:creationId xmlns:a16="http://schemas.microsoft.com/office/drawing/2014/main" id="{251134A2-DF2B-D145-8584-12415D476D17}"/>
              </a:ext>
            </a:extLst>
          </p:cNvPr>
          <p:cNvSpPr/>
          <p:nvPr/>
        </p:nvSpPr>
        <p:spPr>
          <a:xfrm>
            <a:off x="4686300" y="2393950"/>
            <a:ext cx="228600" cy="654050"/>
          </a:xfrm>
          <a:prstGeom prst="flowChartExtra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F64EBE6-F557-B945-91AE-A644BBF8AEB7}"/>
              </a:ext>
            </a:extLst>
          </p:cNvPr>
          <p:cNvCxnSpPr>
            <a:stCxn id="4" idx="0"/>
          </p:cNvCxnSpPr>
          <p:nvPr/>
        </p:nvCxnSpPr>
        <p:spPr>
          <a:xfrm flipV="1">
            <a:off x="2057400" y="3429000"/>
            <a:ext cx="0" cy="838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B1B966-5E73-194B-BCC4-6C0F47F32695}"/>
              </a:ext>
            </a:extLst>
          </p:cNvPr>
          <p:cNvCxnSpPr/>
          <p:nvPr/>
        </p:nvCxnSpPr>
        <p:spPr>
          <a:xfrm flipV="1">
            <a:off x="7467600" y="3429000"/>
            <a:ext cx="0" cy="838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467CB1-29B5-984B-942A-3DECF17217E4}"/>
              </a:ext>
            </a:extLst>
          </p:cNvPr>
          <p:cNvCxnSpPr>
            <a:cxnSpLocks/>
          </p:cNvCxnSpPr>
          <p:nvPr/>
        </p:nvCxnSpPr>
        <p:spPr>
          <a:xfrm flipH="1">
            <a:off x="2057400" y="3429000"/>
            <a:ext cx="541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18A89E-6624-A440-A5D5-AF8AE6C9964A}"/>
              </a:ext>
            </a:extLst>
          </p:cNvPr>
          <p:cNvCxnSpPr>
            <a:cxnSpLocks/>
          </p:cNvCxnSpPr>
          <p:nvPr/>
        </p:nvCxnSpPr>
        <p:spPr>
          <a:xfrm flipV="1">
            <a:off x="4800600" y="3048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312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אילוצי חפיפה וכיסוי</a:t>
            </a:r>
          </a:p>
        </p:txBody>
      </p:sp>
      <p:sp>
        <p:nvSpPr>
          <p:cNvPr id="3" name="Content Placeholder 2"/>
          <p:cNvSpPr>
            <a:spLocks noGrp="1"/>
          </p:cNvSpPr>
          <p:nvPr>
            <p:ph idx="1"/>
          </p:nvPr>
        </p:nvSpPr>
        <p:spPr/>
        <p:txBody>
          <a:bodyPr>
            <a:normAutofit lnSpcReduction="10000"/>
          </a:bodyPr>
          <a:lstStyle/>
          <a:p>
            <a:pPr algn="r" rtl="1"/>
            <a:r>
              <a:rPr lang="he-IL" dirty="0"/>
              <a:t>בירושה ניתן להגדיר שני אילוצים:</a:t>
            </a:r>
          </a:p>
          <a:p>
            <a:pPr algn="r" rtl="1"/>
            <a:r>
              <a:rPr lang="he-IL" dirty="0"/>
              <a:t>חפיפה – האם ישות יכולה להיות שייכת ליותר מתת מחלקה אחת. במקרה שלנו, עובד לא יכול להיות גם עובד לפי שעה וגם עובד קבוע, ולכן אין חפיפה.</a:t>
            </a:r>
          </a:p>
          <a:p>
            <a:pPr algn="r" rtl="1"/>
            <a:r>
              <a:rPr lang="he-IL" dirty="0"/>
              <a:t>כיסוי – האם הישויות חייבות להיות רק בתתי המחלקות, או גם ממחלקת האב? במקרה שלנו – האם יכולים להיות עובדים שהם לא עובדים לפי שעה וגם לא עובדים קבועים?</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צירוף</a:t>
            </a:r>
          </a:p>
        </p:txBody>
      </p:sp>
      <p:sp>
        <p:nvSpPr>
          <p:cNvPr id="3" name="Content Placeholder 2"/>
          <p:cNvSpPr>
            <a:spLocks noGrp="1"/>
          </p:cNvSpPr>
          <p:nvPr>
            <p:ph idx="1"/>
          </p:nvPr>
        </p:nvSpPr>
        <p:spPr/>
        <p:txBody>
          <a:bodyPr/>
          <a:lstStyle/>
          <a:p>
            <a:pPr algn="r" rtl="1"/>
            <a:r>
              <a:rPr lang="he-IL" dirty="0"/>
              <a:t>לפעמים נרצה ליצור קשר בין ישות לקשר אחר.</a:t>
            </a:r>
          </a:p>
          <a:p>
            <a:pPr algn="r" rtl="1"/>
            <a:r>
              <a:rPr lang="he-IL" dirty="0"/>
              <a:t>לא ניתן בדיאגרמה לחבר קשר לקשר, ולכן ניתן להשתמש בצירוף (</a:t>
            </a:r>
            <a:r>
              <a:rPr lang="en-US" dirty="0"/>
              <a:t>aggregation</a:t>
            </a:r>
            <a:r>
              <a:rPr lang="he-IL" dirty="0"/>
              <a:t>) כדי לחבר קשר לקשר אחר.</a:t>
            </a:r>
          </a:p>
          <a:p>
            <a:pPr algn="r" rtl="1"/>
            <a:r>
              <a:rPr lang="he-IL" dirty="0"/>
              <a:t>לדוגמא – נניח שבמפעל יש עובד מסויים שנקרא "אחראי שכר". הוא אחראי להפיק דו"ח חודשי על השעות והמשמרות שעבד כל עובד.</a:t>
            </a:r>
          </a:p>
          <a:p>
            <a:pPr algn="r" rtl="1"/>
            <a:r>
              <a:rPr lang="he-IL" dirty="0"/>
              <a:t>איפה נמצא המידע עבור דו"ח השכר?</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
        <p:nvSpPr>
          <p:cNvPr id="3" name="Rectangle 2"/>
          <p:cNvSpPr/>
          <p:nvPr/>
        </p:nvSpPr>
        <p:spPr>
          <a:xfrm>
            <a:off x="914400" y="2394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Employee</a:t>
            </a:r>
            <a:endParaRPr lang="he-IL" sz="2400" dirty="0">
              <a:solidFill>
                <a:schemeClr val="tx1"/>
              </a:solidFill>
            </a:endParaRPr>
          </a:p>
        </p:txBody>
      </p:sp>
      <p:sp>
        <p:nvSpPr>
          <p:cNvPr id="8" name="Rectangle 7"/>
          <p:cNvSpPr/>
          <p:nvPr/>
        </p:nvSpPr>
        <p:spPr>
          <a:xfrm>
            <a:off x="6553200" y="2394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Shift</a:t>
            </a:r>
            <a:endParaRPr lang="he-IL" sz="2400" dirty="0">
              <a:solidFill>
                <a:schemeClr val="tx1"/>
              </a:solidFill>
            </a:endParaRPr>
          </a:p>
        </p:txBody>
      </p:sp>
      <p:sp>
        <p:nvSpPr>
          <p:cNvPr id="15" name="Flowchart: Decision 14"/>
          <p:cNvSpPr/>
          <p:nvPr/>
        </p:nvSpPr>
        <p:spPr>
          <a:xfrm>
            <a:off x="3352800" y="2286000"/>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Works_at</a:t>
            </a:r>
            <a:endParaRPr lang="he-IL" sz="2400" dirty="0">
              <a:solidFill>
                <a:schemeClr val="tx1"/>
              </a:solidFill>
            </a:endParaRPr>
          </a:p>
        </p:txBody>
      </p:sp>
      <p:cxnSp>
        <p:nvCxnSpPr>
          <p:cNvPr id="16" name="Straight Connector 15"/>
          <p:cNvCxnSpPr>
            <a:stCxn id="15" idx="1"/>
            <a:endCxn id="3" idx="3"/>
          </p:cNvCxnSpPr>
          <p:nvPr/>
        </p:nvCxnSpPr>
        <p:spPr>
          <a:xfrm rot="10800000">
            <a:off x="2743200" y="2813958"/>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3"/>
            <a:endCxn id="8" idx="1"/>
          </p:cNvCxnSpPr>
          <p:nvPr/>
        </p:nvCxnSpPr>
        <p:spPr>
          <a:xfrm flipV="1">
            <a:off x="6096000" y="2813958"/>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33400" y="1752600"/>
            <a:ext cx="8382000" cy="2209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Flowchart: Decision 20"/>
          <p:cNvSpPr/>
          <p:nvPr/>
        </p:nvSpPr>
        <p:spPr>
          <a:xfrm>
            <a:off x="3370944" y="4876800"/>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Report</a:t>
            </a:r>
            <a:endParaRPr lang="he-IL" sz="2400" dirty="0">
              <a:solidFill>
                <a:schemeClr val="tx1"/>
              </a:solidFill>
            </a:endParaRPr>
          </a:p>
        </p:txBody>
      </p:sp>
      <p:cxnSp>
        <p:nvCxnSpPr>
          <p:cNvPr id="23" name="Straight Connector 22"/>
          <p:cNvCxnSpPr>
            <a:stCxn id="21" idx="0"/>
            <a:endCxn id="20" idx="2"/>
          </p:cNvCxnSpPr>
          <p:nvPr/>
        </p:nvCxnSpPr>
        <p:spPr>
          <a:xfrm rot="16200000" flipV="1">
            <a:off x="4276272" y="4410528"/>
            <a:ext cx="914400" cy="18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1" idx="1"/>
          </p:cNvCxnSpPr>
          <p:nvPr/>
        </p:nvCxnSpPr>
        <p:spPr>
          <a:xfrm rot="10800000">
            <a:off x="1828800" y="5410200"/>
            <a:ext cx="1542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3" idx="2"/>
          </p:cNvCxnSpPr>
          <p:nvPr/>
        </p:nvCxnSpPr>
        <p:spPr>
          <a:xfrm rot="5400000" flipH="1" flipV="1">
            <a:off x="740229" y="4321629"/>
            <a:ext cx="2177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
        <p:nvSpPr>
          <p:cNvPr id="4" name="Rectangle 3"/>
          <p:cNvSpPr/>
          <p:nvPr/>
        </p:nvSpPr>
        <p:spPr>
          <a:xfrm>
            <a:off x="838200" y="1219200"/>
            <a:ext cx="19812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u="sng" dirty="0">
                <a:solidFill>
                  <a:schemeClr val="tx1"/>
                </a:solidFill>
              </a:rPr>
              <a:t>Player</a:t>
            </a:r>
          </a:p>
          <a:p>
            <a:r>
              <a:rPr lang="en-US" sz="2800" u="sng" dirty="0">
                <a:solidFill>
                  <a:schemeClr val="tx1"/>
                </a:solidFill>
              </a:rPr>
              <a:t>id</a:t>
            </a:r>
          </a:p>
          <a:p>
            <a:r>
              <a:rPr lang="en-US" sz="2800" dirty="0">
                <a:solidFill>
                  <a:schemeClr val="tx1"/>
                </a:solidFill>
              </a:rPr>
              <a:t>name</a:t>
            </a:r>
            <a:endParaRPr lang="he-IL" sz="2800" dirty="0">
              <a:solidFill>
                <a:schemeClr val="tx1"/>
              </a:solidFill>
            </a:endParaRPr>
          </a:p>
        </p:txBody>
      </p:sp>
      <p:sp>
        <p:nvSpPr>
          <p:cNvPr id="5" name="Flowchart: Decision 4"/>
          <p:cNvSpPr/>
          <p:nvPr/>
        </p:nvSpPr>
        <p:spPr>
          <a:xfrm>
            <a:off x="4343400" y="1409700"/>
            <a:ext cx="4343400" cy="9906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Game_Between</a:t>
            </a:r>
            <a:endParaRPr lang="he-IL" sz="2400" dirty="0">
              <a:solidFill>
                <a:schemeClr val="tx1"/>
              </a:solidFill>
            </a:endParaRPr>
          </a:p>
        </p:txBody>
      </p:sp>
      <p:cxnSp>
        <p:nvCxnSpPr>
          <p:cNvPr id="13" name="Straight Connector 12"/>
          <p:cNvCxnSpPr>
            <a:cxnSpLocks/>
            <a:stCxn id="4" idx="3"/>
            <a:endCxn id="5" idx="1"/>
          </p:cNvCxnSpPr>
          <p:nvPr/>
        </p:nvCxnSpPr>
        <p:spPr>
          <a:xfrm>
            <a:off x="2819400" y="1905000"/>
            <a:ext cx="1524000" cy="0"/>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5" idx="2"/>
          </p:cNvCxnSpPr>
          <p:nvPr/>
        </p:nvCxnSpPr>
        <p:spPr>
          <a:xfrm>
            <a:off x="6515100" y="2400300"/>
            <a:ext cx="0" cy="1066799"/>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1828800" y="3467099"/>
            <a:ext cx="4724400" cy="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endCxn id="4" idx="2"/>
          </p:cNvCxnSpPr>
          <p:nvPr/>
        </p:nvCxnSpPr>
        <p:spPr>
          <a:xfrm flipV="1">
            <a:off x="1828800" y="2590800"/>
            <a:ext cx="0" cy="8762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0600" y="3962400"/>
            <a:ext cx="7696200" cy="523220"/>
          </a:xfrm>
          <a:prstGeom prst="rect">
            <a:avLst/>
          </a:prstGeom>
          <a:noFill/>
        </p:spPr>
        <p:txBody>
          <a:bodyPr wrap="square" rtlCol="1">
            <a:spAutoFit/>
          </a:bodyPr>
          <a:lstStyle/>
          <a:p>
            <a:pPr algn="r" rtl="1"/>
            <a:r>
              <a:rPr lang="he-IL" sz="2800" dirty="0"/>
              <a:t>האם כל שחקן חייב לשחק במשחק?</a:t>
            </a:r>
          </a:p>
        </p:txBody>
      </p:sp>
      <p:sp>
        <p:nvSpPr>
          <p:cNvPr id="28" name="TextBox 27"/>
          <p:cNvSpPr txBox="1"/>
          <p:nvPr/>
        </p:nvSpPr>
        <p:spPr>
          <a:xfrm>
            <a:off x="3048000" y="1333500"/>
            <a:ext cx="1295400" cy="523220"/>
          </a:xfrm>
          <a:prstGeom prst="rect">
            <a:avLst/>
          </a:prstGeom>
          <a:noFill/>
        </p:spPr>
        <p:txBody>
          <a:bodyPr wrap="square" rtlCol="1">
            <a:spAutoFit/>
          </a:bodyPr>
          <a:lstStyle/>
          <a:p>
            <a:r>
              <a:rPr lang="en-US" sz="2800" dirty="0"/>
              <a:t>winner</a:t>
            </a:r>
            <a:endParaRPr lang="he-IL" sz="2800" dirty="0"/>
          </a:p>
        </p:txBody>
      </p:sp>
      <p:sp>
        <p:nvSpPr>
          <p:cNvPr id="29" name="TextBox 28"/>
          <p:cNvSpPr txBox="1"/>
          <p:nvPr/>
        </p:nvSpPr>
        <p:spPr>
          <a:xfrm>
            <a:off x="3048000" y="2552700"/>
            <a:ext cx="1295400" cy="523220"/>
          </a:xfrm>
          <a:prstGeom prst="rect">
            <a:avLst/>
          </a:prstGeom>
          <a:noFill/>
        </p:spPr>
        <p:txBody>
          <a:bodyPr wrap="square" rtlCol="1">
            <a:spAutoFit/>
          </a:bodyPr>
          <a:lstStyle/>
          <a:p>
            <a:r>
              <a:rPr lang="en-US" sz="2800" dirty="0"/>
              <a:t>looser</a:t>
            </a:r>
            <a:endParaRPr lang="he-IL" sz="2800" dirty="0"/>
          </a:p>
        </p:txBody>
      </p:sp>
      <p:sp>
        <p:nvSpPr>
          <p:cNvPr id="30" name="TextBox 29"/>
          <p:cNvSpPr txBox="1"/>
          <p:nvPr/>
        </p:nvSpPr>
        <p:spPr>
          <a:xfrm>
            <a:off x="1023258" y="4724400"/>
            <a:ext cx="7696200" cy="523220"/>
          </a:xfrm>
          <a:prstGeom prst="rect">
            <a:avLst/>
          </a:prstGeom>
          <a:noFill/>
        </p:spPr>
        <p:txBody>
          <a:bodyPr wrap="square" rtlCol="1">
            <a:spAutoFit/>
          </a:bodyPr>
          <a:lstStyle/>
          <a:p>
            <a:pPr algn="r" rtl="1"/>
            <a:r>
              <a:rPr lang="he-IL" sz="2800" dirty="0"/>
              <a:t>כן (בגלל אילוץ ההשתתפות) ולנצח פעם אחת בדיוק.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
        <p:nvSpPr>
          <p:cNvPr id="27" name="TextBox 26"/>
          <p:cNvSpPr txBox="1"/>
          <p:nvPr/>
        </p:nvSpPr>
        <p:spPr>
          <a:xfrm>
            <a:off x="990600" y="3962400"/>
            <a:ext cx="7696200" cy="523220"/>
          </a:xfrm>
          <a:prstGeom prst="rect">
            <a:avLst/>
          </a:prstGeom>
          <a:noFill/>
        </p:spPr>
        <p:txBody>
          <a:bodyPr wrap="square" rtlCol="1">
            <a:spAutoFit/>
          </a:bodyPr>
          <a:lstStyle/>
          <a:p>
            <a:pPr algn="r" rtl="1"/>
            <a:r>
              <a:rPr lang="he-IL" sz="2800" dirty="0"/>
              <a:t>האם כל שחקן חייב להפסיד?</a:t>
            </a:r>
          </a:p>
        </p:txBody>
      </p:sp>
      <p:sp>
        <p:nvSpPr>
          <p:cNvPr id="30" name="TextBox 29"/>
          <p:cNvSpPr txBox="1"/>
          <p:nvPr/>
        </p:nvSpPr>
        <p:spPr>
          <a:xfrm>
            <a:off x="1023258" y="4724400"/>
            <a:ext cx="7696200" cy="523220"/>
          </a:xfrm>
          <a:prstGeom prst="rect">
            <a:avLst/>
          </a:prstGeom>
          <a:noFill/>
        </p:spPr>
        <p:txBody>
          <a:bodyPr wrap="square" rtlCol="1">
            <a:spAutoFit/>
          </a:bodyPr>
          <a:lstStyle/>
          <a:p>
            <a:pPr algn="r" rtl="1"/>
            <a:r>
              <a:rPr lang="he-IL" sz="2800" dirty="0"/>
              <a:t>לא (אין אילוץ השתתפות על המפסיד).</a:t>
            </a:r>
          </a:p>
        </p:txBody>
      </p:sp>
      <p:sp>
        <p:nvSpPr>
          <p:cNvPr id="17" name="Rectangle 16">
            <a:extLst>
              <a:ext uri="{FF2B5EF4-FFF2-40B4-BE49-F238E27FC236}">
                <a16:creationId xmlns:a16="http://schemas.microsoft.com/office/drawing/2014/main" id="{3738C445-E631-C742-9600-34042AF60F1D}"/>
              </a:ext>
            </a:extLst>
          </p:cNvPr>
          <p:cNvSpPr/>
          <p:nvPr/>
        </p:nvSpPr>
        <p:spPr>
          <a:xfrm>
            <a:off x="838200" y="1219200"/>
            <a:ext cx="19812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u="sng" dirty="0">
                <a:solidFill>
                  <a:schemeClr val="tx1"/>
                </a:solidFill>
              </a:rPr>
              <a:t>Player</a:t>
            </a:r>
          </a:p>
          <a:p>
            <a:r>
              <a:rPr lang="en-US" sz="2800" u="sng" dirty="0">
                <a:solidFill>
                  <a:schemeClr val="tx1"/>
                </a:solidFill>
              </a:rPr>
              <a:t>id</a:t>
            </a:r>
          </a:p>
          <a:p>
            <a:r>
              <a:rPr lang="en-US" sz="2800" dirty="0">
                <a:solidFill>
                  <a:schemeClr val="tx1"/>
                </a:solidFill>
              </a:rPr>
              <a:t>name</a:t>
            </a:r>
            <a:endParaRPr lang="he-IL" sz="2800" dirty="0">
              <a:solidFill>
                <a:schemeClr val="tx1"/>
              </a:solidFill>
            </a:endParaRPr>
          </a:p>
        </p:txBody>
      </p:sp>
      <p:sp>
        <p:nvSpPr>
          <p:cNvPr id="19" name="Flowchart: Decision 4">
            <a:extLst>
              <a:ext uri="{FF2B5EF4-FFF2-40B4-BE49-F238E27FC236}">
                <a16:creationId xmlns:a16="http://schemas.microsoft.com/office/drawing/2014/main" id="{1118FCA8-7165-4F48-A169-D492FD8AA0AB}"/>
              </a:ext>
            </a:extLst>
          </p:cNvPr>
          <p:cNvSpPr/>
          <p:nvPr/>
        </p:nvSpPr>
        <p:spPr>
          <a:xfrm>
            <a:off x="4343400" y="1409700"/>
            <a:ext cx="4343400" cy="9906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Game_Between</a:t>
            </a:r>
            <a:endParaRPr lang="he-IL" sz="2400" dirty="0">
              <a:solidFill>
                <a:schemeClr val="tx1"/>
              </a:solidFill>
            </a:endParaRPr>
          </a:p>
        </p:txBody>
      </p:sp>
      <p:cxnSp>
        <p:nvCxnSpPr>
          <p:cNvPr id="28" name="Straight Connector 27">
            <a:extLst>
              <a:ext uri="{FF2B5EF4-FFF2-40B4-BE49-F238E27FC236}">
                <a16:creationId xmlns:a16="http://schemas.microsoft.com/office/drawing/2014/main" id="{6E63CA21-D326-4F41-AF56-7F95B9D82966}"/>
              </a:ext>
            </a:extLst>
          </p:cNvPr>
          <p:cNvCxnSpPr>
            <a:cxnSpLocks/>
            <a:stCxn id="17" idx="3"/>
            <a:endCxn id="19" idx="1"/>
          </p:cNvCxnSpPr>
          <p:nvPr/>
        </p:nvCxnSpPr>
        <p:spPr>
          <a:xfrm>
            <a:off x="2819400" y="1905000"/>
            <a:ext cx="1524000" cy="0"/>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25BBBD-9E2A-394E-B36F-6779428D30B0}"/>
              </a:ext>
            </a:extLst>
          </p:cNvPr>
          <p:cNvCxnSpPr>
            <a:cxnSpLocks/>
            <a:stCxn id="19" idx="2"/>
          </p:cNvCxnSpPr>
          <p:nvPr/>
        </p:nvCxnSpPr>
        <p:spPr>
          <a:xfrm>
            <a:off x="6515100" y="2400300"/>
            <a:ext cx="0" cy="1066799"/>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9A3FCFD-681E-2B47-A5B6-7BE392EF3954}"/>
              </a:ext>
            </a:extLst>
          </p:cNvPr>
          <p:cNvCxnSpPr/>
          <p:nvPr/>
        </p:nvCxnSpPr>
        <p:spPr>
          <a:xfrm rot="10800000">
            <a:off x="1828800" y="3467099"/>
            <a:ext cx="4724400" cy="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28DD484-8B7F-4B47-BCD1-15B09819DBFD}"/>
              </a:ext>
            </a:extLst>
          </p:cNvPr>
          <p:cNvCxnSpPr>
            <a:cxnSpLocks/>
            <a:endCxn id="17" idx="2"/>
          </p:cNvCxnSpPr>
          <p:nvPr/>
        </p:nvCxnSpPr>
        <p:spPr>
          <a:xfrm flipV="1">
            <a:off x="1828800" y="2590800"/>
            <a:ext cx="0" cy="8762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6888290-70F1-784F-9A04-1CF230AB550D}"/>
              </a:ext>
            </a:extLst>
          </p:cNvPr>
          <p:cNvSpPr txBox="1"/>
          <p:nvPr/>
        </p:nvSpPr>
        <p:spPr>
          <a:xfrm>
            <a:off x="3048000" y="1333500"/>
            <a:ext cx="1295400" cy="523220"/>
          </a:xfrm>
          <a:prstGeom prst="rect">
            <a:avLst/>
          </a:prstGeom>
          <a:noFill/>
        </p:spPr>
        <p:txBody>
          <a:bodyPr wrap="square" rtlCol="1">
            <a:spAutoFit/>
          </a:bodyPr>
          <a:lstStyle/>
          <a:p>
            <a:r>
              <a:rPr lang="en-US" sz="2800" dirty="0"/>
              <a:t>winner</a:t>
            </a:r>
            <a:endParaRPr lang="he-IL" sz="2800" dirty="0"/>
          </a:p>
        </p:txBody>
      </p:sp>
      <p:sp>
        <p:nvSpPr>
          <p:cNvPr id="38" name="TextBox 37">
            <a:extLst>
              <a:ext uri="{FF2B5EF4-FFF2-40B4-BE49-F238E27FC236}">
                <a16:creationId xmlns:a16="http://schemas.microsoft.com/office/drawing/2014/main" id="{C5C28561-C80D-3C45-8B7A-50ED37704B64}"/>
              </a:ext>
            </a:extLst>
          </p:cNvPr>
          <p:cNvSpPr txBox="1"/>
          <p:nvPr/>
        </p:nvSpPr>
        <p:spPr>
          <a:xfrm>
            <a:off x="3048000" y="2552700"/>
            <a:ext cx="1295400" cy="523220"/>
          </a:xfrm>
          <a:prstGeom prst="rect">
            <a:avLst/>
          </a:prstGeom>
          <a:noFill/>
        </p:spPr>
        <p:txBody>
          <a:bodyPr wrap="square" rtlCol="1">
            <a:spAutoFit/>
          </a:bodyPr>
          <a:lstStyle/>
          <a:p>
            <a:r>
              <a:rPr lang="en-US" sz="2800" dirty="0"/>
              <a:t>looser</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
        <p:nvSpPr>
          <p:cNvPr id="27" name="TextBox 26"/>
          <p:cNvSpPr txBox="1"/>
          <p:nvPr/>
        </p:nvSpPr>
        <p:spPr>
          <a:xfrm>
            <a:off x="990600" y="3962400"/>
            <a:ext cx="7696200" cy="523220"/>
          </a:xfrm>
          <a:prstGeom prst="rect">
            <a:avLst/>
          </a:prstGeom>
          <a:noFill/>
        </p:spPr>
        <p:txBody>
          <a:bodyPr wrap="square" rtlCol="1">
            <a:spAutoFit/>
          </a:bodyPr>
          <a:lstStyle/>
          <a:p>
            <a:pPr algn="r" rtl="1"/>
            <a:r>
              <a:rPr lang="he-IL" sz="2800" dirty="0"/>
              <a:t>האם האם שחקן יכול לשחק עם עצמו?</a:t>
            </a:r>
          </a:p>
        </p:txBody>
      </p:sp>
      <p:sp>
        <p:nvSpPr>
          <p:cNvPr id="30" name="TextBox 29"/>
          <p:cNvSpPr txBox="1"/>
          <p:nvPr/>
        </p:nvSpPr>
        <p:spPr>
          <a:xfrm>
            <a:off x="1023258" y="4724400"/>
            <a:ext cx="7696200" cy="523220"/>
          </a:xfrm>
          <a:prstGeom prst="rect">
            <a:avLst/>
          </a:prstGeom>
          <a:noFill/>
        </p:spPr>
        <p:txBody>
          <a:bodyPr wrap="square" rtlCol="1">
            <a:spAutoFit/>
          </a:bodyPr>
          <a:lstStyle/>
          <a:p>
            <a:pPr algn="r" rtl="1"/>
            <a:r>
              <a:rPr lang="he-IL" sz="2800" dirty="0"/>
              <a:t>כן</a:t>
            </a:r>
          </a:p>
        </p:txBody>
      </p:sp>
      <p:sp>
        <p:nvSpPr>
          <p:cNvPr id="17" name="Rectangle 16">
            <a:extLst>
              <a:ext uri="{FF2B5EF4-FFF2-40B4-BE49-F238E27FC236}">
                <a16:creationId xmlns:a16="http://schemas.microsoft.com/office/drawing/2014/main" id="{ABB32E9A-15C7-4B4F-8295-5C564DFD67CB}"/>
              </a:ext>
            </a:extLst>
          </p:cNvPr>
          <p:cNvSpPr/>
          <p:nvPr/>
        </p:nvSpPr>
        <p:spPr>
          <a:xfrm>
            <a:off x="838200" y="1219200"/>
            <a:ext cx="19812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u="sng" dirty="0">
                <a:solidFill>
                  <a:schemeClr val="tx1"/>
                </a:solidFill>
              </a:rPr>
              <a:t>Player</a:t>
            </a:r>
          </a:p>
          <a:p>
            <a:r>
              <a:rPr lang="en-US" sz="2800" u="sng" dirty="0">
                <a:solidFill>
                  <a:schemeClr val="tx1"/>
                </a:solidFill>
              </a:rPr>
              <a:t>id</a:t>
            </a:r>
          </a:p>
          <a:p>
            <a:r>
              <a:rPr lang="en-US" sz="2800" dirty="0">
                <a:solidFill>
                  <a:schemeClr val="tx1"/>
                </a:solidFill>
              </a:rPr>
              <a:t>name</a:t>
            </a:r>
            <a:endParaRPr lang="he-IL" sz="2800" dirty="0">
              <a:solidFill>
                <a:schemeClr val="tx1"/>
              </a:solidFill>
            </a:endParaRPr>
          </a:p>
        </p:txBody>
      </p:sp>
      <p:sp>
        <p:nvSpPr>
          <p:cNvPr id="19" name="Flowchart: Decision 4">
            <a:extLst>
              <a:ext uri="{FF2B5EF4-FFF2-40B4-BE49-F238E27FC236}">
                <a16:creationId xmlns:a16="http://schemas.microsoft.com/office/drawing/2014/main" id="{F723D3CB-D67D-8947-8240-A2515AE43D48}"/>
              </a:ext>
            </a:extLst>
          </p:cNvPr>
          <p:cNvSpPr/>
          <p:nvPr/>
        </p:nvSpPr>
        <p:spPr>
          <a:xfrm>
            <a:off x="4343400" y="1409700"/>
            <a:ext cx="4343400" cy="9906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Game_Between</a:t>
            </a:r>
            <a:endParaRPr lang="he-IL" sz="2400" dirty="0">
              <a:solidFill>
                <a:schemeClr val="tx1"/>
              </a:solidFill>
            </a:endParaRPr>
          </a:p>
        </p:txBody>
      </p:sp>
      <p:cxnSp>
        <p:nvCxnSpPr>
          <p:cNvPr id="28" name="Straight Connector 27">
            <a:extLst>
              <a:ext uri="{FF2B5EF4-FFF2-40B4-BE49-F238E27FC236}">
                <a16:creationId xmlns:a16="http://schemas.microsoft.com/office/drawing/2014/main" id="{0B03B0EE-57D2-DA47-885B-68399DEE0BF7}"/>
              </a:ext>
            </a:extLst>
          </p:cNvPr>
          <p:cNvCxnSpPr>
            <a:cxnSpLocks/>
            <a:stCxn id="17" idx="3"/>
            <a:endCxn id="19" idx="1"/>
          </p:cNvCxnSpPr>
          <p:nvPr/>
        </p:nvCxnSpPr>
        <p:spPr>
          <a:xfrm>
            <a:off x="2819400" y="1905000"/>
            <a:ext cx="1524000" cy="0"/>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8A7EE6-5DA4-974A-9A15-5AAD4FAE30D6}"/>
              </a:ext>
            </a:extLst>
          </p:cNvPr>
          <p:cNvCxnSpPr>
            <a:cxnSpLocks/>
            <a:stCxn id="19" idx="2"/>
          </p:cNvCxnSpPr>
          <p:nvPr/>
        </p:nvCxnSpPr>
        <p:spPr>
          <a:xfrm>
            <a:off x="6515100" y="2400300"/>
            <a:ext cx="0" cy="1066799"/>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77C15B-363B-0041-A30B-935DE6158A69}"/>
              </a:ext>
            </a:extLst>
          </p:cNvPr>
          <p:cNvCxnSpPr/>
          <p:nvPr/>
        </p:nvCxnSpPr>
        <p:spPr>
          <a:xfrm rot="10800000">
            <a:off x="1828800" y="3467099"/>
            <a:ext cx="4724400" cy="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96AB27B-359E-EE40-80B5-617F890CB8DB}"/>
              </a:ext>
            </a:extLst>
          </p:cNvPr>
          <p:cNvCxnSpPr>
            <a:cxnSpLocks/>
            <a:endCxn id="17" idx="2"/>
          </p:cNvCxnSpPr>
          <p:nvPr/>
        </p:nvCxnSpPr>
        <p:spPr>
          <a:xfrm flipV="1">
            <a:off x="1828800" y="2590800"/>
            <a:ext cx="0" cy="8762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13168B8-20C9-774C-B3EA-072917C095F5}"/>
              </a:ext>
            </a:extLst>
          </p:cNvPr>
          <p:cNvSpPr txBox="1"/>
          <p:nvPr/>
        </p:nvSpPr>
        <p:spPr>
          <a:xfrm>
            <a:off x="3048000" y="1333500"/>
            <a:ext cx="1295400" cy="523220"/>
          </a:xfrm>
          <a:prstGeom prst="rect">
            <a:avLst/>
          </a:prstGeom>
          <a:noFill/>
        </p:spPr>
        <p:txBody>
          <a:bodyPr wrap="square" rtlCol="1">
            <a:spAutoFit/>
          </a:bodyPr>
          <a:lstStyle/>
          <a:p>
            <a:r>
              <a:rPr lang="en-US" sz="2800" dirty="0"/>
              <a:t>winner</a:t>
            </a:r>
            <a:endParaRPr lang="he-IL" sz="2800" dirty="0"/>
          </a:p>
        </p:txBody>
      </p:sp>
      <p:sp>
        <p:nvSpPr>
          <p:cNvPr id="38" name="TextBox 37">
            <a:extLst>
              <a:ext uri="{FF2B5EF4-FFF2-40B4-BE49-F238E27FC236}">
                <a16:creationId xmlns:a16="http://schemas.microsoft.com/office/drawing/2014/main" id="{D787761A-1FE5-9D4F-AA1C-E8AD76A86228}"/>
              </a:ext>
            </a:extLst>
          </p:cNvPr>
          <p:cNvSpPr txBox="1"/>
          <p:nvPr/>
        </p:nvSpPr>
        <p:spPr>
          <a:xfrm>
            <a:off x="3048000" y="2552700"/>
            <a:ext cx="1295400" cy="523220"/>
          </a:xfrm>
          <a:prstGeom prst="rect">
            <a:avLst/>
          </a:prstGeom>
          <a:noFill/>
        </p:spPr>
        <p:txBody>
          <a:bodyPr wrap="square" rtlCol="1">
            <a:spAutoFit/>
          </a:bodyPr>
          <a:lstStyle/>
          <a:p>
            <a:r>
              <a:rPr lang="en-US" sz="2800" dirty="0"/>
              <a:t>looser</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
        <p:nvSpPr>
          <p:cNvPr id="27" name="TextBox 26"/>
          <p:cNvSpPr txBox="1"/>
          <p:nvPr/>
        </p:nvSpPr>
        <p:spPr>
          <a:xfrm>
            <a:off x="990600" y="3962400"/>
            <a:ext cx="7696200" cy="954107"/>
          </a:xfrm>
          <a:prstGeom prst="rect">
            <a:avLst/>
          </a:prstGeom>
          <a:noFill/>
        </p:spPr>
        <p:txBody>
          <a:bodyPr wrap="square" rtlCol="1">
            <a:spAutoFit/>
          </a:bodyPr>
          <a:lstStyle/>
          <a:p>
            <a:pPr algn="r" rtl="1"/>
            <a:r>
              <a:rPr lang="he-IL" sz="2800" dirty="0"/>
              <a:t>האם האם שחקן יכול לשחק עם עצמו ולהפסיד לשחקן אחר?</a:t>
            </a:r>
          </a:p>
        </p:txBody>
      </p:sp>
      <p:sp>
        <p:nvSpPr>
          <p:cNvPr id="30" name="TextBox 29"/>
          <p:cNvSpPr txBox="1"/>
          <p:nvPr/>
        </p:nvSpPr>
        <p:spPr>
          <a:xfrm>
            <a:off x="990600" y="4876800"/>
            <a:ext cx="7696200" cy="523220"/>
          </a:xfrm>
          <a:prstGeom prst="rect">
            <a:avLst/>
          </a:prstGeom>
          <a:noFill/>
        </p:spPr>
        <p:txBody>
          <a:bodyPr wrap="square" rtlCol="1">
            <a:spAutoFit/>
          </a:bodyPr>
          <a:lstStyle/>
          <a:p>
            <a:pPr algn="r" rtl="1"/>
            <a:r>
              <a:rPr lang="he-IL" sz="2800" dirty="0"/>
              <a:t>כן, אין הגבלה על מספר ההפסדים.</a:t>
            </a:r>
          </a:p>
        </p:txBody>
      </p:sp>
      <p:sp>
        <p:nvSpPr>
          <p:cNvPr id="17" name="Rectangle 16">
            <a:extLst>
              <a:ext uri="{FF2B5EF4-FFF2-40B4-BE49-F238E27FC236}">
                <a16:creationId xmlns:a16="http://schemas.microsoft.com/office/drawing/2014/main" id="{91625114-564E-0749-95E9-C92C5689D5DF}"/>
              </a:ext>
            </a:extLst>
          </p:cNvPr>
          <p:cNvSpPr/>
          <p:nvPr/>
        </p:nvSpPr>
        <p:spPr>
          <a:xfrm>
            <a:off x="838200" y="1219200"/>
            <a:ext cx="19812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u="sng" dirty="0">
                <a:solidFill>
                  <a:schemeClr val="tx1"/>
                </a:solidFill>
              </a:rPr>
              <a:t>Player</a:t>
            </a:r>
          </a:p>
          <a:p>
            <a:r>
              <a:rPr lang="en-US" sz="2800" u="sng" dirty="0">
                <a:solidFill>
                  <a:schemeClr val="tx1"/>
                </a:solidFill>
              </a:rPr>
              <a:t>id</a:t>
            </a:r>
          </a:p>
          <a:p>
            <a:r>
              <a:rPr lang="en-US" sz="2800" dirty="0">
                <a:solidFill>
                  <a:schemeClr val="tx1"/>
                </a:solidFill>
              </a:rPr>
              <a:t>name</a:t>
            </a:r>
            <a:endParaRPr lang="he-IL" sz="2800" dirty="0">
              <a:solidFill>
                <a:schemeClr val="tx1"/>
              </a:solidFill>
            </a:endParaRPr>
          </a:p>
        </p:txBody>
      </p:sp>
      <p:sp>
        <p:nvSpPr>
          <p:cNvPr id="19" name="Flowchart: Decision 4">
            <a:extLst>
              <a:ext uri="{FF2B5EF4-FFF2-40B4-BE49-F238E27FC236}">
                <a16:creationId xmlns:a16="http://schemas.microsoft.com/office/drawing/2014/main" id="{2C58EC50-72A8-9542-90F7-27EECC890B04}"/>
              </a:ext>
            </a:extLst>
          </p:cNvPr>
          <p:cNvSpPr/>
          <p:nvPr/>
        </p:nvSpPr>
        <p:spPr>
          <a:xfrm>
            <a:off x="4343400" y="1409700"/>
            <a:ext cx="4343400" cy="9906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Game_Between</a:t>
            </a:r>
            <a:endParaRPr lang="he-IL" sz="2400" dirty="0">
              <a:solidFill>
                <a:schemeClr val="tx1"/>
              </a:solidFill>
            </a:endParaRPr>
          </a:p>
        </p:txBody>
      </p:sp>
      <p:cxnSp>
        <p:nvCxnSpPr>
          <p:cNvPr id="28" name="Straight Connector 27">
            <a:extLst>
              <a:ext uri="{FF2B5EF4-FFF2-40B4-BE49-F238E27FC236}">
                <a16:creationId xmlns:a16="http://schemas.microsoft.com/office/drawing/2014/main" id="{BB3C3AC1-2EA2-C541-BCC3-233B9E9AC00E}"/>
              </a:ext>
            </a:extLst>
          </p:cNvPr>
          <p:cNvCxnSpPr>
            <a:cxnSpLocks/>
            <a:stCxn id="17" idx="3"/>
            <a:endCxn id="19" idx="1"/>
          </p:cNvCxnSpPr>
          <p:nvPr/>
        </p:nvCxnSpPr>
        <p:spPr>
          <a:xfrm>
            <a:off x="2819400" y="1905000"/>
            <a:ext cx="1524000" cy="0"/>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A50161-9AE6-6F44-B214-FA5686DE8832}"/>
              </a:ext>
            </a:extLst>
          </p:cNvPr>
          <p:cNvCxnSpPr>
            <a:cxnSpLocks/>
            <a:stCxn id="19" idx="2"/>
          </p:cNvCxnSpPr>
          <p:nvPr/>
        </p:nvCxnSpPr>
        <p:spPr>
          <a:xfrm>
            <a:off x="6515100" y="2400300"/>
            <a:ext cx="0" cy="1066799"/>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4A919AC-8DE3-0149-9C1D-3C07E77378D2}"/>
              </a:ext>
            </a:extLst>
          </p:cNvPr>
          <p:cNvCxnSpPr/>
          <p:nvPr/>
        </p:nvCxnSpPr>
        <p:spPr>
          <a:xfrm rot="10800000">
            <a:off x="1828800" y="3467099"/>
            <a:ext cx="4724400" cy="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CACEA0F-DE4C-154C-8F90-2DE9E6DE98A9}"/>
              </a:ext>
            </a:extLst>
          </p:cNvPr>
          <p:cNvCxnSpPr>
            <a:cxnSpLocks/>
            <a:endCxn id="17" idx="2"/>
          </p:cNvCxnSpPr>
          <p:nvPr/>
        </p:nvCxnSpPr>
        <p:spPr>
          <a:xfrm flipV="1">
            <a:off x="1828800" y="2590800"/>
            <a:ext cx="0" cy="8762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55C12C1-5421-2A48-8438-1E714FF37343}"/>
              </a:ext>
            </a:extLst>
          </p:cNvPr>
          <p:cNvSpPr txBox="1"/>
          <p:nvPr/>
        </p:nvSpPr>
        <p:spPr>
          <a:xfrm>
            <a:off x="3048000" y="1333500"/>
            <a:ext cx="1295400" cy="523220"/>
          </a:xfrm>
          <a:prstGeom prst="rect">
            <a:avLst/>
          </a:prstGeom>
          <a:noFill/>
        </p:spPr>
        <p:txBody>
          <a:bodyPr wrap="square" rtlCol="1">
            <a:spAutoFit/>
          </a:bodyPr>
          <a:lstStyle/>
          <a:p>
            <a:r>
              <a:rPr lang="en-US" sz="2800" dirty="0"/>
              <a:t>winner</a:t>
            </a:r>
            <a:endParaRPr lang="he-IL" sz="2800" dirty="0"/>
          </a:p>
        </p:txBody>
      </p:sp>
      <p:sp>
        <p:nvSpPr>
          <p:cNvPr id="38" name="TextBox 37">
            <a:extLst>
              <a:ext uri="{FF2B5EF4-FFF2-40B4-BE49-F238E27FC236}">
                <a16:creationId xmlns:a16="http://schemas.microsoft.com/office/drawing/2014/main" id="{7B99F33E-C233-A74C-A377-BFD2FFC4EB99}"/>
              </a:ext>
            </a:extLst>
          </p:cNvPr>
          <p:cNvSpPr txBox="1"/>
          <p:nvPr/>
        </p:nvSpPr>
        <p:spPr>
          <a:xfrm>
            <a:off x="3048000" y="2552700"/>
            <a:ext cx="1295400" cy="523220"/>
          </a:xfrm>
          <a:prstGeom prst="rect">
            <a:avLst/>
          </a:prstGeom>
          <a:noFill/>
        </p:spPr>
        <p:txBody>
          <a:bodyPr wrap="square" rtlCol="1">
            <a:spAutoFit/>
          </a:bodyPr>
          <a:lstStyle/>
          <a:p>
            <a:r>
              <a:rPr lang="en-US" sz="2800" dirty="0"/>
              <a:t>looser</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
        <p:nvSpPr>
          <p:cNvPr id="27" name="TextBox 26"/>
          <p:cNvSpPr txBox="1"/>
          <p:nvPr/>
        </p:nvSpPr>
        <p:spPr>
          <a:xfrm>
            <a:off x="990600" y="3962400"/>
            <a:ext cx="7696200" cy="954107"/>
          </a:xfrm>
          <a:prstGeom prst="rect">
            <a:avLst/>
          </a:prstGeom>
          <a:noFill/>
        </p:spPr>
        <p:txBody>
          <a:bodyPr wrap="square" rtlCol="1">
            <a:spAutoFit/>
          </a:bodyPr>
          <a:lstStyle/>
          <a:p>
            <a:pPr algn="r" rtl="1"/>
            <a:r>
              <a:rPr lang="he-IL" sz="2800" dirty="0"/>
              <a:t>האם האם שחקן יכול לשחק עם עצמו ולנצח שחקן אחר?</a:t>
            </a:r>
          </a:p>
        </p:txBody>
      </p:sp>
      <p:sp>
        <p:nvSpPr>
          <p:cNvPr id="30" name="TextBox 29"/>
          <p:cNvSpPr txBox="1"/>
          <p:nvPr/>
        </p:nvSpPr>
        <p:spPr>
          <a:xfrm>
            <a:off x="990600" y="4876800"/>
            <a:ext cx="7696200" cy="1384995"/>
          </a:xfrm>
          <a:prstGeom prst="rect">
            <a:avLst/>
          </a:prstGeom>
          <a:noFill/>
        </p:spPr>
        <p:txBody>
          <a:bodyPr wrap="square" rtlCol="1">
            <a:spAutoFit/>
          </a:bodyPr>
          <a:lstStyle/>
          <a:p>
            <a:pPr algn="r" rtl="1"/>
            <a:r>
              <a:rPr lang="he-IL" sz="2800" dirty="0"/>
              <a:t>לא, מידת הריבוי אומרת שכל שחקן יכול להיות מנצח פעם אחת בלבד. אם השחקן שיחק עם עצמו, הוא כבר ניצח את עצמו, לכן הוא לא יכול לנצח שוב מישהו אחר.</a:t>
            </a:r>
          </a:p>
        </p:txBody>
      </p:sp>
      <p:sp>
        <p:nvSpPr>
          <p:cNvPr id="17" name="Rectangle 16">
            <a:extLst>
              <a:ext uri="{FF2B5EF4-FFF2-40B4-BE49-F238E27FC236}">
                <a16:creationId xmlns:a16="http://schemas.microsoft.com/office/drawing/2014/main" id="{4B8451CA-7910-FF46-AF8B-2A2AD11542D1}"/>
              </a:ext>
            </a:extLst>
          </p:cNvPr>
          <p:cNvSpPr/>
          <p:nvPr/>
        </p:nvSpPr>
        <p:spPr>
          <a:xfrm>
            <a:off x="838200" y="1219200"/>
            <a:ext cx="19812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u="sng" dirty="0">
                <a:solidFill>
                  <a:schemeClr val="tx1"/>
                </a:solidFill>
              </a:rPr>
              <a:t>Player</a:t>
            </a:r>
          </a:p>
          <a:p>
            <a:r>
              <a:rPr lang="en-US" sz="2800" u="sng" dirty="0">
                <a:solidFill>
                  <a:schemeClr val="tx1"/>
                </a:solidFill>
              </a:rPr>
              <a:t>id</a:t>
            </a:r>
          </a:p>
          <a:p>
            <a:r>
              <a:rPr lang="en-US" sz="2800" dirty="0">
                <a:solidFill>
                  <a:schemeClr val="tx1"/>
                </a:solidFill>
              </a:rPr>
              <a:t>name</a:t>
            </a:r>
            <a:endParaRPr lang="he-IL" sz="2800" dirty="0">
              <a:solidFill>
                <a:schemeClr val="tx1"/>
              </a:solidFill>
            </a:endParaRPr>
          </a:p>
        </p:txBody>
      </p:sp>
      <p:sp>
        <p:nvSpPr>
          <p:cNvPr id="19" name="Flowchart: Decision 4">
            <a:extLst>
              <a:ext uri="{FF2B5EF4-FFF2-40B4-BE49-F238E27FC236}">
                <a16:creationId xmlns:a16="http://schemas.microsoft.com/office/drawing/2014/main" id="{AF1B58BC-C53A-E24A-8578-F0FF1981B588}"/>
              </a:ext>
            </a:extLst>
          </p:cNvPr>
          <p:cNvSpPr/>
          <p:nvPr/>
        </p:nvSpPr>
        <p:spPr>
          <a:xfrm>
            <a:off x="4343400" y="1409700"/>
            <a:ext cx="4343400" cy="9906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Game_Between</a:t>
            </a:r>
            <a:endParaRPr lang="he-IL" sz="2400" dirty="0">
              <a:solidFill>
                <a:schemeClr val="tx1"/>
              </a:solidFill>
            </a:endParaRPr>
          </a:p>
        </p:txBody>
      </p:sp>
      <p:cxnSp>
        <p:nvCxnSpPr>
          <p:cNvPr id="28" name="Straight Connector 27">
            <a:extLst>
              <a:ext uri="{FF2B5EF4-FFF2-40B4-BE49-F238E27FC236}">
                <a16:creationId xmlns:a16="http://schemas.microsoft.com/office/drawing/2014/main" id="{BFB90547-494F-5B40-9C39-4B70063E7995}"/>
              </a:ext>
            </a:extLst>
          </p:cNvPr>
          <p:cNvCxnSpPr>
            <a:cxnSpLocks/>
            <a:stCxn id="17" idx="3"/>
            <a:endCxn id="19" idx="1"/>
          </p:cNvCxnSpPr>
          <p:nvPr/>
        </p:nvCxnSpPr>
        <p:spPr>
          <a:xfrm>
            <a:off x="2819400" y="1905000"/>
            <a:ext cx="1524000" cy="0"/>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C17175-D01C-7C43-BCE7-152E459F7E78}"/>
              </a:ext>
            </a:extLst>
          </p:cNvPr>
          <p:cNvCxnSpPr>
            <a:cxnSpLocks/>
            <a:stCxn id="19" idx="2"/>
          </p:cNvCxnSpPr>
          <p:nvPr/>
        </p:nvCxnSpPr>
        <p:spPr>
          <a:xfrm>
            <a:off x="6515100" y="2400300"/>
            <a:ext cx="0" cy="1066799"/>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9BFC37-5C91-F349-9FFE-B9393050C531}"/>
              </a:ext>
            </a:extLst>
          </p:cNvPr>
          <p:cNvCxnSpPr/>
          <p:nvPr/>
        </p:nvCxnSpPr>
        <p:spPr>
          <a:xfrm rot="10800000">
            <a:off x="1828800" y="3467099"/>
            <a:ext cx="4724400" cy="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F1CC5B1-8B41-B14B-8066-3B4EE2EDE6EC}"/>
              </a:ext>
            </a:extLst>
          </p:cNvPr>
          <p:cNvCxnSpPr>
            <a:cxnSpLocks/>
            <a:endCxn id="17" idx="2"/>
          </p:cNvCxnSpPr>
          <p:nvPr/>
        </p:nvCxnSpPr>
        <p:spPr>
          <a:xfrm flipV="1">
            <a:off x="1828800" y="2590800"/>
            <a:ext cx="0" cy="8762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ABBBDD1-135B-C94C-8F45-7076A5078168}"/>
              </a:ext>
            </a:extLst>
          </p:cNvPr>
          <p:cNvSpPr txBox="1"/>
          <p:nvPr/>
        </p:nvSpPr>
        <p:spPr>
          <a:xfrm>
            <a:off x="3048000" y="1333500"/>
            <a:ext cx="1295400" cy="523220"/>
          </a:xfrm>
          <a:prstGeom prst="rect">
            <a:avLst/>
          </a:prstGeom>
          <a:noFill/>
        </p:spPr>
        <p:txBody>
          <a:bodyPr wrap="square" rtlCol="1">
            <a:spAutoFit/>
          </a:bodyPr>
          <a:lstStyle/>
          <a:p>
            <a:r>
              <a:rPr lang="en-US" sz="2800" dirty="0"/>
              <a:t>winner</a:t>
            </a:r>
            <a:endParaRPr lang="he-IL" sz="2800" dirty="0"/>
          </a:p>
        </p:txBody>
      </p:sp>
      <p:sp>
        <p:nvSpPr>
          <p:cNvPr id="38" name="TextBox 37">
            <a:extLst>
              <a:ext uri="{FF2B5EF4-FFF2-40B4-BE49-F238E27FC236}">
                <a16:creationId xmlns:a16="http://schemas.microsoft.com/office/drawing/2014/main" id="{4E294EFF-6BC2-2049-9085-818289F0F6F7}"/>
              </a:ext>
            </a:extLst>
          </p:cNvPr>
          <p:cNvSpPr txBox="1"/>
          <p:nvPr/>
        </p:nvSpPr>
        <p:spPr>
          <a:xfrm>
            <a:off x="3048000" y="2552700"/>
            <a:ext cx="1295400" cy="523220"/>
          </a:xfrm>
          <a:prstGeom prst="rect">
            <a:avLst/>
          </a:prstGeom>
          <a:noFill/>
        </p:spPr>
        <p:txBody>
          <a:bodyPr wrap="square" rtlCol="1">
            <a:spAutoFit/>
          </a:bodyPr>
          <a:lstStyle/>
          <a:p>
            <a:r>
              <a:rPr lang="en-US" sz="2800" dirty="0"/>
              <a:t>looser</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solidFill>
                  <a:srgbClr val="002060"/>
                </a:solidFill>
              </a:rPr>
              <a:t>תכונה - </a:t>
            </a:r>
            <a:r>
              <a:rPr lang="en-US" dirty="0">
                <a:solidFill>
                  <a:srgbClr val="002060"/>
                </a:solidFill>
              </a:rPr>
              <a:t>Attribute</a:t>
            </a:r>
            <a:endParaRPr lang="he-IL" dirty="0">
              <a:solidFill>
                <a:srgbClr val="002060"/>
              </a:solidFill>
            </a:endParaRPr>
          </a:p>
        </p:txBody>
      </p:sp>
      <p:sp>
        <p:nvSpPr>
          <p:cNvPr id="3" name="Content Placeholder 2"/>
          <p:cNvSpPr>
            <a:spLocks noGrp="1"/>
          </p:cNvSpPr>
          <p:nvPr>
            <p:ph idx="1"/>
          </p:nvPr>
        </p:nvSpPr>
        <p:spPr>
          <a:xfrm>
            <a:off x="457200" y="1600201"/>
            <a:ext cx="8229600" cy="1905000"/>
          </a:xfrm>
        </p:spPr>
        <p:txBody>
          <a:bodyPr/>
          <a:lstStyle/>
          <a:p>
            <a:pPr algn="r" rtl="1"/>
            <a:r>
              <a:rPr lang="he-IL" dirty="0"/>
              <a:t>תכונות הן אוסף שדות שמתארים את הישות.</a:t>
            </a:r>
          </a:p>
          <a:p>
            <a:pPr algn="r" rtl="1"/>
            <a:r>
              <a:rPr lang="he-IL" dirty="0"/>
              <a:t>תכונות מסומנות כרשימה בתוך מלבן הישות שאותה הן מתארות:</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p:cNvSpPr/>
          <p:nvPr/>
        </p:nvSpPr>
        <p:spPr>
          <a:xfrm>
            <a:off x="3886200" y="3687764"/>
            <a:ext cx="1828800" cy="1860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a:p>
            <a:r>
              <a:rPr lang="en-US" sz="2400" dirty="0">
                <a:solidFill>
                  <a:schemeClr val="tx1"/>
                </a:solidFill>
              </a:rPr>
              <a:t>id</a:t>
            </a:r>
          </a:p>
          <a:p>
            <a:r>
              <a:rPr lang="en-US" sz="2400" dirty="0">
                <a:solidFill>
                  <a:schemeClr val="tx1"/>
                </a:solidFill>
              </a:rPr>
              <a:t>name</a:t>
            </a:r>
          </a:p>
          <a:p>
            <a:r>
              <a:rPr lang="en-US" sz="2400" dirty="0">
                <a:solidFill>
                  <a:schemeClr val="tx1"/>
                </a:solidFill>
              </a:rPr>
              <a:t>role</a:t>
            </a:r>
            <a:endParaRPr lang="he-IL"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תרגיל</a:t>
            </a:r>
          </a:p>
        </p:txBody>
      </p:sp>
      <p:sp>
        <p:nvSpPr>
          <p:cNvPr id="3" name="Content Placeholder 2"/>
          <p:cNvSpPr>
            <a:spLocks noGrp="1"/>
          </p:cNvSpPr>
          <p:nvPr>
            <p:ph idx="1"/>
          </p:nvPr>
        </p:nvSpPr>
        <p:spPr/>
        <p:txBody>
          <a:bodyPr/>
          <a:lstStyle/>
          <a:p>
            <a:pPr algn="r" rtl="1"/>
            <a:r>
              <a:rPr lang="he-IL" dirty="0"/>
              <a:t>בחברת אוטובוסים יש צי אוטובוסים. לכל אוטובוס יש מספר רישוי ושנת יצור. האוטובוסים עוברים טיפולים כאשר לכל טיפול נשמר התאריך. ישנם שני סוגי טיפולים – טיפול תקופתי, ותיקון. עבור תיקון צריך לשמור את סוג התקלה. החברה מעסיקה נהגים, כאשר לכל נהג יש מספר ת.ז., ומפעילה קווים. לכל קו יש מספר קו, מוצא ויעד. החברה רוצה לשמור נתונים על נסיעות, כאשר לכל נסיעה יש תאריך ושעה.</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תרגיל</a:t>
            </a:r>
          </a:p>
        </p:txBody>
      </p:sp>
      <p:sp>
        <p:nvSpPr>
          <p:cNvPr id="3" name="Content Placeholder 2"/>
          <p:cNvSpPr>
            <a:spLocks noGrp="1"/>
          </p:cNvSpPr>
          <p:nvPr>
            <p:ph idx="1"/>
          </p:nvPr>
        </p:nvSpPr>
        <p:spPr/>
        <p:txBody>
          <a:bodyPr/>
          <a:lstStyle/>
          <a:p>
            <a:pPr algn="r" rtl="1"/>
            <a:r>
              <a:rPr lang="he-IL" dirty="0"/>
              <a:t>בחברת אוטובוסים יש צי אוטובוסים. לכל </a:t>
            </a:r>
            <a:r>
              <a:rPr lang="he-IL" dirty="0">
                <a:solidFill>
                  <a:srgbClr val="00B050"/>
                </a:solidFill>
              </a:rPr>
              <a:t>אוטובוס</a:t>
            </a:r>
            <a:r>
              <a:rPr lang="he-IL" dirty="0"/>
              <a:t> יש מספר רישוי ושנת יצור. האוטובוסים עוברים </a:t>
            </a:r>
            <a:r>
              <a:rPr lang="he-IL" dirty="0">
                <a:solidFill>
                  <a:srgbClr val="00B050"/>
                </a:solidFill>
              </a:rPr>
              <a:t>טיפולים</a:t>
            </a:r>
            <a:r>
              <a:rPr lang="he-IL" dirty="0"/>
              <a:t> כאשר לכל טיפול נשמר התאריך. ישנם שני סוגי טיפולים – </a:t>
            </a:r>
            <a:r>
              <a:rPr lang="he-IL" dirty="0">
                <a:solidFill>
                  <a:srgbClr val="00B050"/>
                </a:solidFill>
              </a:rPr>
              <a:t>טיפול</a:t>
            </a:r>
            <a:r>
              <a:rPr lang="he-IL" dirty="0">
                <a:solidFill>
                  <a:srgbClr val="FF0000"/>
                </a:solidFill>
              </a:rPr>
              <a:t> </a:t>
            </a:r>
            <a:r>
              <a:rPr lang="he-IL" dirty="0">
                <a:solidFill>
                  <a:srgbClr val="00B050"/>
                </a:solidFill>
              </a:rPr>
              <a:t>תקופתי, ותיקון</a:t>
            </a:r>
            <a:r>
              <a:rPr lang="he-IL" dirty="0"/>
              <a:t>. עבור תיקון צריך לשמור את סוג התקלה. החברה מעסיקה </a:t>
            </a:r>
            <a:r>
              <a:rPr lang="he-IL" dirty="0">
                <a:solidFill>
                  <a:srgbClr val="00B050"/>
                </a:solidFill>
              </a:rPr>
              <a:t>נהגים</a:t>
            </a:r>
            <a:r>
              <a:rPr lang="he-IL" dirty="0"/>
              <a:t>, כאשר לכל נהג יש מספר ת.ז., ומפעילה </a:t>
            </a:r>
            <a:r>
              <a:rPr lang="he-IL" dirty="0">
                <a:solidFill>
                  <a:srgbClr val="00B050"/>
                </a:solidFill>
              </a:rPr>
              <a:t>קווים</a:t>
            </a:r>
            <a:r>
              <a:rPr lang="he-IL" dirty="0"/>
              <a:t>. לכל קו יש מספר קו, מוצא ויעד. החברה רוצה לשמור נתונים על נסיעות, כאשר לכל נסיעה יש תאריך ושעה.</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
        <p:nvSpPr>
          <p:cNvPr id="3" name="Rectangle 2"/>
          <p:cNvSpPr/>
          <p:nvPr/>
        </p:nvSpPr>
        <p:spPr>
          <a:xfrm>
            <a:off x="5611091" y="762000"/>
            <a:ext cx="129540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אוטובוס</a:t>
            </a:r>
          </a:p>
          <a:p>
            <a:pPr algn="r"/>
            <a:r>
              <a:rPr lang="he-IL" sz="2400" u="sng" dirty="0">
                <a:solidFill>
                  <a:schemeClr val="tx1"/>
                </a:solidFill>
              </a:rPr>
              <a:t>מספר</a:t>
            </a:r>
          </a:p>
          <a:p>
            <a:pPr algn="r"/>
            <a:r>
              <a:rPr lang="he-IL" sz="2400" dirty="0">
                <a:solidFill>
                  <a:schemeClr val="tx1"/>
                </a:solidFill>
              </a:rPr>
              <a:t>שנה</a:t>
            </a:r>
          </a:p>
        </p:txBody>
      </p:sp>
      <p:sp>
        <p:nvSpPr>
          <p:cNvPr id="11" name="Rectangle 10"/>
          <p:cNvSpPr/>
          <p:nvPr/>
        </p:nvSpPr>
        <p:spPr>
          <a:xfrm>
            <a:off x="7391400" y="2590800"/>
            <a:ext cx="1295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נהג</a:t>
            </a:r>
          </a:p>
          <a:p>
            <a:pPr algn="r"/>
            <a:r>
              <a:rPr lang="he-IL" sz="2400" u="sng" dirty="0">
                <a:solidFill>
                  <a:schemeClr val="tx1"/>
                </a:solidFill>
              </a:rPr>
              <a:t>ת.ז.</a:t>
            </a:r>
          </a:p>
        </p:txBody>
      </p:sp>
      <p:sp>
        <p:nvSpPr>
          <p:cNvPr id="18" name="Rectangle 17"/>
          <p:cNvSpPr/>
          <p:nvPr/>
        </p:nvSpPr>
        <p:spPr>
          <a:xfrm>
            <a:off x="5611091" y="4114800"/>
            <a:ext cx="1295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קו</a:t>
            </a:r>
          </a:p>
          <a:p>
            <a:pPr algn="r"/>
            <a:r>
              <a:rPr lang="he-IL" sz="2400" u="sng" dirty="0">
                <a:solidFill>
                  <a:schemeClr val="tx1"/>
                </a:solidFill>
              </a:rPr>
              <a:t>מספר</a:t>
            </a:r>
          </a:p>
          <a:p>
            <a:pPr algn="r"/>
            <a:r>
              <a:rPr lang="he-IL" sz="2400" dirty="0">
                <a:solidFill>
                  <a:schemeClr val="tx1"/>
                </a:solidFill>
              </a:rPr>
              <a:t>מוצא</a:t>
            </a:r>
          </a:p>
          <a:p>
            <a:pPr algn="r"/>
            <a:r>
              <a:rPr lang="he-IL" sz="2400" dirty="0">
                <a:solidFill>
                  <a:schemeClr val="tx1"/>
                </a:solidFill>
              </a:rPr>
              <a:t>יעד</a:t>
            </a:r>
          </a:p>
        </p:txBody>
      </p:sp>
      <p:sp>
        <p:nvSpPr>
          <p:cNvPr id="30" name="Rectangle 29"/>
          <p:cNvSpPr/>
          <p:nvPr/>
        </p:nvSpPr>
        <p:spPr>
          <a:xfrm>
            <a:off x="1295400" y="609600"/>
            <a:ext cx="1295400" cy="1143000"/>
          </a:xfrm>
          <a:prstGeom prst="rect">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טיפול</a:t>
            </a:r>
          </a:p>
          <a:p>
            <a:pPr algn="r"/>
            <a:r>
              <a:rPr lang="he-IL" sz="2400" dirty="0">
                <a:solidFill>
                  <a:schemeClr val="tx1"/>
                </a:solidFill>
              </a:rPr>
              <a:t>תאריך</a:t>
            </a:r>
          </a:p>
        </p:txBody>
      </p:sp>
      <p:sp>
        <p:nvSpPr>
          <p:cNvPr id="42" name="Isosceles Triangle 41"/>
          <p:cNvSpPr/>
          <p:nvPr/>
        </p:nvSpPr>
        <p:spPr>
          <a:xfrm>
            <a:off x="1790700" y="1752600"/>
            <a:ext cx="304800" cy="568036"/>
          </a:xfrm>
          <a:prstGeom prst="triangle">
            <a:avLst>
              <a:gd name="adj" fmla="val 48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sz="2800" dirty="0">
              <a:solidFill>
                <a:schemeClr val="tx1"/>
              </a:solidFill>
            </a:endParaRPr>
          </a:p>
        </p:txBody>
      </p:sp>
      <p:sp>
        <p:nvSpPr>
          <p:cNvPr id="48" name="Rectangle 47"/>
          <p:cNvSpPr/>
          <p:nvPr/>
        </p:nvSpPr>
        <p:spPr>
          <a:xfrm>
            <a:off x="228600" y="4114800"/>
            <a:ext cx="14478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תיקון</a:t>
            </a:r>
          </a:p>
          <a:p>
            <a:pPr algn="r"/>
            <a:r>
              <a:rPr lang="he-IL" sz="2400" dirty="0">
                <a:solidFill>
                  <a:schemeClr val="tx1"/>
                </a:solidFill>
              </a:rPr>
              <a:t>סוג תקלה</a:t>
            </a:r>
          </a:p>
        </p:txBody>
      </p:sp>
      <p:sp>
        <p:nvSpPr>
          <p:cNvPr id="49" name="Rectangle 48"/>
          <p:cNvSpPr/>
          <p:nvPr/>
        </p:nvSpPr>
        <p:spPr>
          <a:xfrm>
            <a:off x="24384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תקופתי</a:t>
            </a:r>
          </a:p>
        </p:txBody>
      </p:sp>
      <p:cxnSp>
        <p:nvCxnSpPr>
          <p:cNvPr id="50" name="Straight Connector 49"/>
          <p:cNvCxnSpPr>
            <a:cxnSpLocks/>
            <a:endCxn id="48" idx="0"/>
          </p:cNvCxnSpPr>
          <p:nvPr/>
        </p:nvCxnSpPr>
        <p:spPr>
          <a:xfrm>
            <a:off x="952500" y="3217718"/>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endCxn id="49" idx="0"/>
          </p:cNvCxnSpPr>
          <p:nvPr/>
        </p:nvCxnSpPr>
        <p:spPr>
          <a:xfrm>
            <a:off x="3086100" y="3217718"/>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45C2B4-34C0-DE40-AF3C-57E0C1E88A98}"/>
              </a:ext>
            </a:extLst>
          </p:cNvPr>
          <p:cNvCxnSpPr>
            <a:cxnSpLocks/>
          </p:cNvCxnSpPr>
          <p:nvPr/>
        </p:nvCxnSpPr>
        <p:spPr>
          <a:xfrm flipH="1">
            <a:off x="952500" y="3217718"/>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6252C4B-31B1-C944-BABD-255ADCD5C53A}"/>
              </a:ext>
            </a:extLst>
          </p:cNvPr>
          <p:cNvCxnSpPr>
            <a:cxnSpLocks/>
          </p:cNvCxnSpPr>
          <p:nvPr/>
        </p:nvCxnSpPr>
        <p:spPr>
          <a:xfrm>
            <a:off x="1943100" y="2320636"/>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dissolve">
                                      <p:cBhvr>
                                        <p:cTn id="25" dur="500"/>
                                        <p:tgtEl>
                                          <p:spTgt spid="4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dissolve">
                                      <p:cBhvr>
                                        <p:cTn id="28" dur="500"/>
                                        <p:tgtEl>
                                          <p:spTgt spid="4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dissolve">
                                      <p:cBhvr>
                                        <p:cTn id="31" dur="500"/>
                                        <p:tgtEl>
                                          <p:spTgt spid="49"/>
                                        </p:tgtEl>
                                      </p:cBhvr>
                                    </p:animEffect>
                                  </p:childTnLst>
                                </p:cTn>
                              </p:par>
                              <p:par>
                                <p:cTn id="32" presetID="9"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dissolve">
                                      <p:cBhvr>
                                        <p:cTn id="34" dur="500"/>
                                        <p:tgtEl>
                                          <p:spTgt spid="50"/>
                                        </p:tgtEl>
                                      </p:cBhvr>
                                    </p:animEffect>
                                  </p:childTnLst>
                                </p:cTn>
                              </p:par>
                              <p:par>
                                <p:cTn id="35" presetID="9"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dissolve">
                                      <p:cBhvr>
                                        <p:cTn id="37" dur="500"/>
                                        <p:tgtEl>
                                          <p:spTgt spid="51"/>
                                        </p:tgtEl>
                                      </p:cBhvr>
                                    </p:animEffect>
                                  </p:childTnLst>
                                </p:cTn>
                              </p:par>
                              <p:par>
                                <p:cTn id="38" presetID="9" presetClass="entr" presetSubtype="0"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dissolve">
                                      <p:cBhvr>
                                        <p:cTn id="40" dur="500"/>
                                        <p:tgtEl>
                                          <p:spTgt spid="52"/>
                                        </p:tgtEl>
                                      </p:cBhvr>
                                    </p:animEffect>
                                  </p:childTnLst>
                                </p:cTn>
                              </p:par>
                              <p:par>
                                <p:cTn id="41" presetID="9"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dissolve">
                                      <p:cBhvr>
                                        <p:cTn id="4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8" grpId="0" animBg="1"/>
      <p:bldP spid="30" grpId="0" animBg="1"/>
      <p:bldP spid="42" grpId="0" animBg="1"/>
      <p:bldP spid="48" grpId="0" animBg="1"/>
      <p:bldP spid="4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
        <p:nvSpPr>
          <p:cNvPr id="3" name="Rectangle 2"/>
          <p:cNvSpPr/>
          <p:nvPr/>
        </p:nvSpPr>
        <p:spPr>
          <a:xfrm>
            <a:off x="5715000" y="762000"/>
            <a:ext cx="129540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אוטובוס</a:t>
            </a:r>
          </a:p>
          <a:p>
            <a:pPr algn="r"/>
            <a:r>
              <a:rPr lang="he-IL" sz="2400" u="sng" dirty="0">
                <a:solidFill>
                  <a:schemeClr val="tx1"/>
                </a:solidFill>
              </a:rPr>
              <a:t>מספר</a:t>
            </a:r>
          </a:p>
          <a:p>
            <a:pPr algn="r"/>
            <a:r>
              <a:rPr lang="he-IL" sz="2400" dirty="0">
                <a:solidFill>
                  <a:schemeClr val="tx1"/>
                </a:solidFill>
              </a:rPr>
              <a:t>שנה</a:t>
            </a:r>
          </a:p>
        </p:txBody>
      </p:sp>
      <p:sp>
        <p:nvSpPr>
          <p:cNvPr id="11" name="Rectangle 10"/>
          <p:cNvSpPr/>
          <p:nvPr/>
        </p:nvSpPr>
        <p:spPr>
          <a:xfrm>
            <a:off x="7391400" y="2590800"/>
            <a:ext cx="1295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נהג</a:t>
            </a:r>
          </a:p>
          <a:p>
            <a:pPr algn="r"/>
            <a:r>
              <a:rPr lang="he-IL" sz="2400" u="sng" dirty="0">
                <a:solidFill>
                  <a:schemeClr val="tx1"/>
                </a:solidFill>
              </a:rPr>
              <a:t>ת.ז.</a:t>
            </a:r>
          </a:p>
        </p:txBody>
      </p:sp>
      <p:sp>
        <p:nvSpPr>
          <p:cNvPr id="18" name="Rectangle 17"/>
          <p:cNvSpPr/>
          <p:nvPr/>
        </p:nvSpPr>
        <p:spPr>
          <a:xfrm>
            <a:off x="5715000" y="4114800"/>
            <a:ext cx="1295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קו</a:t>
            </a:r>
          </a:p>
          <a:p>
            <a:pPr algn="r"/>
            <a:r>
              <a:rPr lang="he-IL" sz="2400" u="sng" dirty="0">
                <a:solidFill>
                  <a:schemeClr val="tx1"/>
                </a:solidFill>
              </a:rPr>
              <a:t>מספר</a:t>
            </a:r>
          </a:p>
          <a:p>
            <a:pPr algn="r"/>
            <a:r>
              <a:rPr lang="he-IL" sz="2400" dirty="0">
                <a:solidFill>
                  <a:schemeClr val="tx1"/>
                </a:solidFill>
              </a:rPr>
              <a:t>מוצא</a:t>
            </a:r>
          </a:p>
          <a:p>
            <a:pPr algn="r"/>
            <a:r>
              <a:rPr lang="he-IL" sz="2400" dirty="0">
                <a:solidFill>
                  <a:schemeClr val="tx1"/>
                </a:solidFill>
              </a:rPr>
              <a:t>יעד</a:t>
            </a:r>
          </a:p>
        </p:txBody>
      </p:sp>
      <p:sp>
        <p:nvSpPr>
          <p:cNvPr id="30" name="Rectangle 29"/>
          <p:cNvSpPr/>
          <p:nvPr/>
        </p:nvSpPr>
        <p:spPr>
          <a:xfrm>
            <a:off x="1295400" y="609600"/>
            <a:ext cx="1295400" cy="1143000"/>
          </a:xfrm>
          <a:prstGeom prst="rect">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טיפול</a:t>
            </a:r>
          </a:p>
          <a:p>
            <a:pPr algn="r"/>
            <a:r>
              <a:rPr lang="he-IL" sz="2400" dirty="0">
                <a:solidFill>
                  <a:schemeClr val="tx1"/>
                </a:solidFill>
              </a:rPr>
              <a:t>תאריך</a:t>
            </a:r>
          </a:p>
        </p:txBody>
      </p:sp>
      <p:sp>
        <p:nvSpPr>
          <p:cNvPr id="42" name="Isosceles Triangle 41"/>
          <p:cNvSpPr/>
          <p:nvPr/>
        </p:nvSpPr>
        <p:spPr>
          <a:xfrm>
            <a:off x="1790700" y="1752600"/>
            <a:ext cx="304800" cy="568036"/>
          </a:xfrm>
          <a:prstGeom prst="triangle">
            <a:avLst>
              <a:gd name="adj" fmla="val 48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sz="2800" dirty="0">
              <a:solidFill>
                <a:schemeClr val="tx1"/>
              </a:solidFill>
            </a:endParaRPr>
          </a:p>
        </p:txBody>
      </p:sp>
      <p:sp>
        <p:nvSpPr>
          <p:cNvPr id="48" name="Rectangle 47"/>
          <p:cNvSpPr/>
          <p:nvPr/>
        </p:nvSpPr>
        <p:spPr>
          <a:xfrm>
            <a:off x="228600" y="4114800"/>
            <a:ext cx="14478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תיקון</a:t>
            </a:r>
          </a:p>
          <a:p>
            <a:pPr algn="r"/>
            <a:r>
              <a:rPr lang="he-IL" sz="2400" dirty="0">
                <a:solidFill>
                  <a:schemeClr val="tx1"/>
                </a:solidFill>
              </a:rPr>
              <a:t>סוג תקלה</a:t>
            </a:r>
          </a:p>
        </p:txBody>
      </p:sp>
      <p:sp>
        <p:nvSpPr>
          <p:cNvPr id="49" name="Rectangle 48"/>
          <p:cNvSpPr/>
          <p:nvPr/>
        </p:nvSpPr>
        <p:spPr>
          <a:xfrm>
            <a:off x="24384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תקופתי</a:t>
            </a:r>
          </a:p>
        </p:txBody>
      </p:sp>
      <p:cxnSp>
        <p:nvCxnSpPr>
          <p:cNvPr id="50" name="Straight Connector 49"/>
          <p:cNvCxnSpPr>
            <a:cxnSpLocks/>
            <a:endCxn id="48" idx="0"/>
          </p:cNvCxnSpPr>
          <p:nvPr/>
        </p:nvCxnSpPr>
        <p:spPr>
          <a:xfrm>
            <a:off x="952500" y="3217718"/>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endCxn id="49" idx="0"/>
          </p:cNvCxnSpPr>
          <p:nvPr/>
        </p:nvCxnSpPr>
        <p:spPr>
          <a:xfrm>
            <a:off x="3086100" y="3217718"/>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45C2B4-34C0-DE40-AF3C-57E0C1E88A98}"/>
              </a:ext>
            </a:extLst>
          </p:cNvPr>
          <p:cNvCxnSpPr>
            <a:cxnSpLocks/>
          </p:cNvCxnSpPr>
          <p:nvPr/>
        </p:nvCxnSpPr>
        <p:spPr>
          <a:xfrm flipH="1">
            <a:off x="952500" y="3217718"/>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6252C4B-31B1-C944-BABD-255ADCD5C53A}"/>
              </a:ext>
            </a:extLst>
          </p:cNvPr>
          <p:cNvCxnSpPr>
            <a:cxnSpLocks/>
          </p:cNvCxnSpPr>
          <p:nvPr/>
        </p:nvCxnSpPr>
        <p:spPr>
          <a:xfrm>
            <a:off x="1943100" y="2320636"/>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lowchart: Decision 28">
            <a:extLst>
              <a:ext uri="{FF2B5EF4-FFF2-40B4-BE49-F238E27FC236}">
                <a16:creationId xmlns:a16="http://schemas.microsoft.com/office/drawing/2014/main" id="{03242CC9-7592-AB42-A8D3-8626F26B2301}"/>
              </a:ext>
            </a:extLst>
          </p:cNvPr>
          <p:cNvSpPr/>
          <p:nvPr/>
        </p:nvSpPr>
        <p:spPr>
          <a:xfrm>
            <a:off x="3429000" y="914400"/>
            <a:ext cx="17526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rPr>
              <a:t>קבלת טיפול</a:t>
            </a:r>
          </a:p>
        </p:txBody>
      </p:sp>
      <p:cxnSp>
        <p:nvCxnSpPr>
          <p:cNvPr id="15" name="Straight Connector 14">
            <a:extLst>
              <a:ext uri="{FF2B5EF4-FFF2-40B4-BE49-F238E27FC236}">
                <a16:creationId xmlns:a16="http://schemas.microsoft.com/office/drawing/2014/main" id="{D01523AD-36F7-DD4A-929E-FA8840700588}"/>
              </a:ext>
            </a:extLst>
          </p:cNvPr>
          <p:cNvCxnSpPr>
            <a:stCxn id="14" idx="3"/>
          </p:cNvCxnSpPr>
          <p:nvPr/>
        </p:nvCxnSpPr>
        <p:spPr>
          <a:xfrm>
            <a:off x="5181600" y="1371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27DA4D-EE60-824F-AFF6-43BDAD59F1AB}"/>
              </a:ext>
            </a:extLst>
          </p:cNvPr>
          <p:cNvCxnSpPr>
            <a:cxnSpLocks/>
            <a:endCxn id="14" idx="1"/>
          </p:cNvCxnSpPr>
          <p:nvPr/>
        </p:nvCxnSpPr>
        <p:spPr>
          <a:xfrm>
            <a:off x="2590800" y="13716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83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
        <p:nvSpPr>
          <p:cNvPr id="3" name="Rectangle 2"/>
          <p:cNvSpPr/>
          <p:nvPr/>
        </p:nvSpPr>
        <p:spPr>
          <a:xfrm>
            <a:off x="5715000" y="762000"/>
            <a:ext cx="129540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אוטובוס</a:t>
            </a:r>
          </a:p>
          <a:p>
            <a:pPr algn="r"/>
            <a:r>
              <a:rPr lang="he-IL" sz="2400" u="sng" dirty="0">
                <a:solidFill>
                  <a:schemeClr val="tx1"/>
                </a:solidFill>
              </a:rPr>
              <a:t>מספר</a:t>
            </a:r>
          </a:p>
          <a:p>
            <a:pPr algn="r"/>
            <a:r>
              <a:rPr lang="he-IL" sz="2400" dirty="0">
                <a:solidFill>
                  <a:schemeClr val="tx1"/>
                </a:solidFill>
              </a:rPr>
              <a:t>שנה</a:t>
            </a:r>
          </a:p>
        </p:txBody>
      </p:sp>
      <p:sp>
        <p:nvSpPr>
          <p:cNvPr id="11" name="Rectangle 10"/>
          <p:cNvSpPr/>
          <p:nvPr/>
        </p:nvSpPr>
        <p:spPr>
          <a:xfrm>
            <a:off x="7391400" y="2590800"/>
            <a:ext cx="1295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נהג</a:t>
            </a:r>
          </a:p>
          <a:p>
            <a:pPr algn="r"/>
            <a:r>
              <a:rPr lang="he-IL" sz="2400" u="sng" dirty="0">
                <a:solidFill>
                  <a:schemeClr val="tx1"/>
                </a:solidFill>
              </a:rPr>
              <a:t>ת.ז.</a:t>
            </a:r>
          </a:p>
        </p:txBody>
      </p:sp>
      <p:sp>
        <p:nvSpPr>
          <p:cNvPr id="18" name="Rectangle 17"/>
          <p:cNvSpPr/>
          <p:nvPr/>
        </p:nvSpPr>
        <p:spPr>
          <a:xfrm>
            <a:off x="5715000" y="4114800"/>
            <a:ext cx="1295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קו</a:t>
            </a:r>
          </a:p>
          <a:p>
            <a:pPr algn="r"/>
            <a:r>
              <a:rPr lang="he-IL" sz="2400" u="sng" dirty="0">
                <a:solidFill>
                  <a:schemeClr val="tx1"/>
                </a:solidFill>
              </a:rPr>
              <a:t>מספר</a:t>
            </a:r>
          </a:p>
          <a:p>
            <a:pPr algn="r"/>
            <a:r>
              <a:rPr lang="he-IL" sz="2400" dirty="0">
                <a:solidFill>
                  <a:schemeClr val="tx1"/>
                </a:solidFill>
              </a:rPr>
              <a:t>מוצא</a:t>
            </a:r>
          </a:p>
          <a:p>
            <a:pPr algn="r"/>
            <a:r>
              <a:rPr lang="he-IL" sz="2400" dirty="0">
                <a:solidFill>
                  <a:schemeClr val="tx1"/>
                </a:solidFill>
              </a:rPr>
              <a:t>יעד</a:t>
            </a:r>
          </a:p>
        </p:txBody>
      </p:sp>
      <p:sp>
        <p:nvSpPr>
          <p:cNvPr id="30" name="Rectangle 29"/>
          <p:cNvSpPr/>
          <p:nvPr/>
        </p:nvSpPr>
        <p:spPr>
          <a:xfrm>
            <a:off x="1295400" y="609600"/>
            <a:ext cx="1295400" cy="1143000"/>
          </a:xfrm>
          <a:prstGeom prst="rect">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טיפול</a:t>
            </a:r>
          </a:p>
          <a:p>
            <a:pPr algn="r"/>
            <a:r>
              <a:rPr lang="he-IL" sz="2400" dirty="0">
                <a:solidFill>
                  <a:schemeClr val="tx1"/>
                </a:solidFill>
              </a:rPr>
              <a:t>תאריך</a:t>
            </a:r>
          </a:p>
        </p:txBody>
      </p:sp>
      <p:sp>
        <p:nvSpPr>
          <p:cNvPr id="42" name="Isosceles Triangle 41"/>
          <p:cNvSpPr/>
          <p:nvPr/>
        </p:nvSpPr>
        <p:spPr>
          <a:xfrm>
            <a:off x="1790700" y="1752600"/>
            <a:ext cx="304800" cy="568036"/>
          </a:xfrm>
          <a:prstGeom prst="triangle">
            <a:avLst>
              <a:gd name="adj" fmla="val 48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sz="2800" dirty="0">
              <a:solidFill>
                <a:schemeClr val="tx1"/>
              </a:solidFill>
            </a:endParaRPr>
          </a:p>
        </p:txBody>
      </p:sp>
      <p:sp>
        <p:nvSpPr>
          <p:cNvPr id="48" name="Rectangle 47"/>
          <p:cNvSpPr/>
          <p:nvPr/>
        </p:nvSpPr>
        <p:spPr>
          <a:xfrm>
            <a:off x="228600" y="4114800"/>
            <a:ext cx="14478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תיקון</a:t>
            </a:r>
          </a:p>
          <a:p>
            <a:pPr algn="r"/>
            <a:r>
              <a:rPr lang="he-IL" sz="2400" dirty="0">
                <a:solidFill>
                  <a:schemeClr val="tx1"/>
                </a:solidFill>
              </a:rPr>
              <a:t>סוג תקלה</a:t>
            </a:r>
          </a:p>
        </p:txBody>
      </p:sp>
      <p:sp>
        <p:nvSpPr>
          <p:cNvPr id="49" name="Rectangle 48"/>
          <p:cNvSpPr/>
          <p:nvPr/>
        </p:nvSpPr>
        <p:spPr>
          <a:xfrm>
            <a:off x="24384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תקופתי</a:t>
            </a:r>
          </a:p>
        </p:txBody>
      </p:sp>
      <p:cxnSp>
        <p:nvCxnSpPr>
          <p:cNvPr id="50" name="Straight Connector 49"/>
          <p:cNvCxnSpPr>
            <a:cxnSpLocks/>
            <a:endCxn id="48" idx="0"/>
          </p:cNvCxnSpPr>
          <p:nvPr/>
        </p:nvCxnSpPr>
        <p:spPr>
          <a:xfrm>
            <a:off x="952500" y="3217718"/>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endCxn id="49" idx="0"/>
          </p:cNvCxnSpPr>
          <p:nvPr/>
        </p:nvCxnSpPr>
        <p:spPr>
          <a:xfrm>
            <a:off x="3086100" y="3217718"/>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45C2B4-34C0-DE40-AF3C-57E0C1E88A98}"/>
              </a:ext>
            </a:extLst>
          </p:cNvPr>
          <p:cNvCxnSpPr>
            <a:cxnSpLocks/>
          </p:cNvCxnSpPr>
          <p:nvPr/>
        </p:nvCxnSpPr>
        <p:spPr>
          <a:xfrm flipH="1">
            <a:off x="952500" y="3217718"/>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6252C4B-31B1-C944-BABD-255ADCD5C53A}"/>
              </a:ext>
            </a:extLst>
          </p:cNvPr>
          <p:cNvCxnSpPr>
            <a:cxnSpLocks/>
          </p:cNvCxnSpPr>
          <p:nvPr/>
        </p:nvCxnSpPr>
        <p:spPr>
          <a:xfrm>
            <a:off x="1943100" y="2320636"/>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lowchart: Decision 28">
            <a:extLst>
              <a:ext uri="{FF2B5EF4-FFF2-40B4-BE49-F238E27FC236}">
                <a16:creationId xmlns:a16="http://schemas.microsoft.com/office/drawing/2014/main" id="{03242CC9-7592-AB42-A8D3-8626F26B2301}"/>
              </a:ext>
            </a:extLst>
          </p:cNvPr>
          <p:cNvSpPr/>
          <p:nvPr/>
        </p:nvSpPr>
        <p:spPr>
          <a:xfrm>
            <a:off x="3429000" y="914400"/>
            <a:ext cx="17526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rPr>
              <a:t>קבלת טיפול</a:t>
            </a:r>
          </a:p>
        </p:txBody>
      </p:sp>
      <p:cxnSp>
        <p:nvCxnSpPr>
          <p:cNvPr id="15" name="Straight Connector 14">
            <a:extLst>
              <a:ext uri="{FF2B5EF4-FFF2-40B4-BE49-F238E27FC236}">
                <a16:creationId xmlns:a16="http://schemas.microsoft.com/office/drawing/2014/main" id="{D01523AD-36F7-DD4A-929E-FA8840700588}"/>
              </a:ext>
            </a:extLst>
          </p:cNvPr>
          <p:cNvCxnSpPr>
            <a:stCxn id="14" idx="3"/>
          </p:cNvCxnSpPr>
          <p:nvPr/>
        </p:nvCxnSpPr>
        <p:spPr>
          <a:xfrm>
            <a:off x="5181600" y="1371600"/>
            <a:ext cx="5334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8C544D-1D0C-824B-B1ED-A4A20D812705}"/>
              </a:ext>
            </a:extLst>
          </p:cNvPr>
          <p:cNvCxnSpPr/>
          <p:nvPr/>
        </p:nvCxnSpPr>
        <p:spPr>
          <a:xfrm>
            <a:off x="2590800" y="1371600"/>
            <a:ext cx="838200" cy="0"/>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270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
        <p:nvSpPr>
          <p:cNvPr id="3" name="Rectangle 2"/>
          <p:cNvSpPr/>
          <p:nvPr/>
        </p:nvSpPr>
        <p:spPr>
          <a:xfrm>
            <a:off x="5715000" y="762000"/>
            <a:ext cx="129540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אוטובוס</a:t>
            </a:r>
          </a:p>
          <a:p>
            <a:pPr algn="r"/>
            <a:r>
              <a:rPr lang="he-IL" sz="2400" u="sng" dirty="0">
                <a:solidFill>
                  <a:schemeClr val="tx1"/>
                </a:solidFill>
              </a:rPr>
              <a:t>מספר</a:t>
            </a:r>
          </a:p>
          <a:p>
            <a:pPr algn="r"/>
            <a:r>
              <a:rPr lang="he-IL" sz="2400" dirty="0">
                <a:solidFill>
                  <a:schemeClr val="tx1"/>
                </a:solidFill>
              </a:rPr>
              <a:t>שנה</a:t>
            </a:r>
          </a:p>
        </p:txBody>
      </p:sp>
      <p:sp>
        <p:nvSpPr>
          <p:cNvPr id="11" name="Rectangle 10"/>
          <p:cNvSpPr/>
          <p:nvPr/>
        </p:nvSpPr>
        <p:spPr>
          <a:xfrm>
            <a:off x="7696200" y="2590800"/>
            <a:ext cx="1295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נהג</a:t>
            </a:r>
          </a:p>
          <a:p>
            <a:pPr algn="r"/>
            <a:r>
              <a:rPr lang="he-IL" sz="2400" u="sng" dirty="0">
                <a:solidFill>
                  <a:schemeClr val="tx1"/>
                </a:solidFill>
              </a:rPr>
              <a:t>ת.ז.</a:t>
            </a:r>
          </a:p>
        </p:txBody>
      </p:sp>
      <p:sp>
        <p:nvSpPr>
          <p:cNvPr id="18" name="Rectangle 17"/>
          <p:cNvSpPr/>
          <p:nvPr/>
        </p:nvSpPr>
        <p:spPr>
          <a:xfrm>
            <a:off x="5715000" y="4294909"/>
            <a:ext cx="1295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קו</a:t>
            </a:r>
          </a:p>
          <a:p>
            <a:pPr algn="r"/>
            <a:r>
              <a:rPr lang="he-IL" sz="2400" u="sng" dirty="0">
                <a:solidFill>
                  <a:schemeClr val="tx1"/>
                </a:solidFill>
              </a:rPr>
              <a:t>מספר</a:t>
            </a:r>
          </a:p>
          <a:p>
            <a:pPr algn="r"/>
            <a:r>
              <a:rPr lang="he-IL" sz="2400" dirty="0">
                <a:solidFill>
                  <a:schemeClr val="tx1"/>
                </a:solidFill>
              </a:rPr>
              <a:t>מוצא</a:t>
            </a:r>
          </a:p>
          <a:p>
            <a:pPr algn="r"/>
            <a:r>
              <a:rPr lang="he-IL" sz="2400" dirty="0">
                <a:solidFill>
                  <a:schemeClr val="tx1"/>
                </a:solidFill>
              </a:rPr>
              <a:t>יעד</a:t>
            </a:r>
          </a:p>
        </p:txBody>
      </p:sp>
      <p:sp>
        <p:nvSpPr>
          <p:cNvPr id="30" name="Rectangle 29"/>
          <p:cNvSpPr/>
          <p:nvPr/>
        </p:nvSpPr>
        <p:spPr>
          <a:xfrm>
            <a:off x="1295400" y="609600"/>
            <a:ext cx="1295400" cy="1143000"/>
          </a:xfrm>
          <a:prstGeom prst="rect">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טיפול</a:t>
            </a:r>
          </a:p>
          <a:p>
            <a:pPr algn="r"/>
            <a:r>
              <a:rPr lang="he-IL" sz="2400" dirty="0">
                <a:solidFill>
                  <a:schemeClr val="tx1"/>
                </a:solidFill>
              </a:rPr>
              <a:t>תאריך</a:t>
            </a:r>
          </a:p>
        </p:txBody>
      </p:sp>
      <p:sp>
        <p:nvSpPr>
          <p:cNvPr id="42" name="Isosceles Triangle 41"/>
          <p:cNvSpPr/>
          <p:nvPr/>
        </p:nvSpPr>
        <p:spPr>
          <a:xfrm>
            <a:off x="1790700" y="1752600"/>
            <a:ext cx="304800" cy="568036"/>
          </a:xfrm>
          <a:prstGeom prst="triangle">
            <a:avLst>
              <a:gd name="adj" fmla="val 48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sz="2800" dirty="0">
              <a:solidFill>
                <a:schemeClr val="tx1"/>
              </a:solidFill>
            </a:endParaRPr>
          </a:p>
        </p:txBody>
      </p:sp>
      <p:sp>
        <p:nvSpPr>
          <p:cNvPr id="48" name="Rectangle 47"/>
          <p:cNvSpPr/>
          <p:nvPr/>
        </p:nvSpPr>
        <p:spPr>
          <a:xfrm>
            <a:off x="228600" y="4114800"/>
            <a:ext cx="14478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תיקון</a:t>
            </a:r>
          </a:p>
          <a:p>
            <a:pPr algn="r"/>
            <a:r>
              <a:rPr lang="he-IL" sz="2400" dirty="0">
                <a:solidFill>
                  <a:schemeClr val="tx1"/>
                </a:solidFill>
              </a:rPr>
              <a:t>סוג תקלה</a:t>
            </a:r>
          </a:p>
        </p:txBody>
      </p:sp>
      <p:sp>
        <p:nvSpPr>
          <p:cNvPr id="49" name="Rectangle 48"/>
          <p:cNvSpPr/>
          <p:nvPr/>
        </p:nvSpPr>
        <p:spPr>
          <a:xfrm>
            <a:off x="24384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תקופתי</a:t>
            </a:r>
          </a:p>
        </p:txBody>
      </p:sp>
      <p:cxnSp>
        <p:nvCxnSpPr>
          <p:cNvPr id="50" name="Straight Connector 49"/>
          <p:cNvCxnSpPr>
            <a:cxnSpLocks/>
            <a:endCxn id="48" idx="0"/>
          </p:cNvCxnSpPr>
          <p:nvPr/>
        </p:nvCxnSpPr>
        <p:spPr>
          <a:xfrm>
            <a:off x="952500" y="3217718"/>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endCxn id="49" idx="0"/>
          </p:cNvCxnSpPr>
          <p:nvPr/>
        </p:nvCxnSpPr>
        <p:spPr>
          <a:xfrm>
            <a:off x="3086100" y="3217718"/>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45C2B4-34C0-DE40-AF3C-57E0C1E88A98}"/>
              </a:ext>
            </a:extLst>
          </p:cNvPr>
          <p:cNvCxnSpPr>
            <a:cxnSpLocks/>
          </p:cNvCxnSpPr>
          <p:nvPr/>
        </p:nvCxnSpPr>
        <p:spPr>
          <a:xfrm flipH="1">
            <a:off x="952500" y="3217718"/>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6252C4B-31B1-C944-BABD-255ADCD5C53A}"/>
              </a:ext>
            </a:extLst>
          </p:cNvPr>
          <p:cNvCxnSpPr>
            <a:cxnSpLocks/>
          </p:cNvCxnSpPr>
          <p:nvPr/>
        </p:nvCxnSpPr>
        <p:spPr>
          <a:xfrm>
            <a:off x="1943100" y="2320636"/>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lowchart: Decision 28">
            <a:extLst>
              <a:ext uri="{FF2B5EF4-FFF2-40B4-BE49-F238E27FC236}">
                <a16:creationId xmlns:a16="http://schemas.microsoft.com/office/drawing/2014/main" id="{03242CC9-7592-AB42-A8D3-8626F26B2301}"/>
              </a:ext>
            </a:extLst>
          </p:cNvPr>
          <p:cNvSpPr/>
          <p:nvPr/>
        </p:nvSpPr>
        <p:spPr>
          <a:xfrm>
            <a:off x="3429000" y="914400"/>
            <a:ext cx="17526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rPr>
              <a:t>קבלת טיפול</a:t>
            </a:r>
          </a:p>
        </p:txBody>
      </p:sp>
      <p:cxnSp>
        <p:nvCxnSpPr>
          <p:cNvPr id="15" name="Straight Connector 14">
            <a:extLst>
              <a:ext uri="{FF2B5EF4-FFF2-40B4-BE49-F238E27FC236}">
                <a16:creationId xmlns:a16="http://schemas.microsoft.com/office/drawing/2014/main" id="{D01523AD-36F7-DD4A-929E-FA8840700588}"/>
              </a:ext>
            </a:extLst>
          </p:cNvPr>
          <p:cNvCxnSpPr>
            <a:stCxn id="14" idx="3"/>
          </p:cNvCxnSpPr>
          <p:nvPr/>
        </p:nvCxnSpPr>
        <p:spPr>
          <a:xfrm>
            <a:off x="5181600" y="1371600"/>
            <a:ext cx="5334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8C544D-1D0C-824B-B1ED-A4A20D812705}"/>
              </a:ext>
            </a:extLst>
          </p:cNvPr>
          <p:cNvCxnSpPr/>
          <p:nvPr/>
        </p:nvCxnSpPr>
        <p:spPr>
          <a:xfrm>
            <a:off x="2590800" y="1371600"/>
            <a:ext cx="838200" cy="0"/>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Flowchart: Decision 32">
            <a:extLst>
              <a:ext uri="{FF2B5EF4-FFF2-40B4-BE49-F238E27FC236}">
                <a16:creationId xmlns:a16="http://schemas.microsoft.com/office/drawing/2014/main" id="{8A87C36A-1F46-1244-AEF5-E13C4A15D34E}"/>
              </a:ext>
            </a:extLst>
          </p:cNvPr>
          <p:cNvSpPr/>
          <p:nvPr/>
        </p:nvSpPr>
        <p:spPr>
          <a:xfrm>
            <a:off x="5372099" y="2604654"/>
            <a:ext cx="18288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rPr>
              <a:t>נסיעה</a:t>
            </a:r>
          </a:p>
        </p:txBody>
      </p:sp>
      <p:cxnSp>
        <p:nvCxnSpPr>
          <p:cNvPr id="20" name="Straight Connector 19">
            <a:extLst>
              <a:ext uri="{FF2B5EF4-FFF2-40B4-BE49-F238E27FC236}">
                <a16:creationId xmlns:a16="http://schemas.microsoft.com/office/drawing/2014/main" id="{9E496737-B099-AA48-9B09-27EFE046CD3A}"/>
              </a:ext>
            </a:extLst>
          </p:cNvPr>
          <p:cNvCxnSpPr>
            <a:stCxn id="19" idx="2"/>
          </p:cNvCxnSpPr>
          <p:nvPr/>
        </p:nvCxnSpPr>
        <p:spPr>
          <a:xfrm rot="16200000" flipH="1">
            <a:off x="5924549" y="3881004"/>
            <a:ext cx="762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57E9A4E-AE0C-CA47-8377-BC6C5D912117}"/>
              </a:ext>
            </a:extLst>
          </p:cNvPr>
          <p:cNvCxnSpPr>
            <a:stCxn id="19" idx="3"/>
          </p:cNvCxnSpPr>
          <p:nvPr/>
        </p:nvCxnSpPr>
        <p:spPr>
          <a:xfrm>
            <a:off x="7200899" y="306185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64BB573-17C3-D94D-918A-F57B1043B9A7}"/>
              </a:ext>
            </a:extLst>
          </p:cNvPr>
          <p:cNvCxnSpPr>
            <a:cxnSpLocks/>
            <a:stCxn id="3" idx="2"/>
            <a:endCxn id="19" idx="0"/>
          </p:cNvCxnSpPr>
          <p:nvPr/>
        </p:nvCxnSpPr>
        <p:spPr>
          <a:xfrm flipH="1">
            <a:off x="6286499" y="1981200"/>
            <a:ext cx="76201" cy="623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2301EFC-8AEE-F240-9CD6-262DBA27B684}"/>
              </a:ext>
            </a:extLst>
          </p:cNvPr>
          <p:cNvCxnSpPr>
            <a:cxnSpLocks/>
            <a:stCxn id="27" idx="3"/>
            <a:endCxn id="19" idx="1"/>
          </p:cNvCxnSpPr>
          <p:nvPr/>
        </p:nvCxnSpPr>
        <p:spPr>
          <a:xfrm>
            <a:off x="4876798" y="3061854"/>
            <a:ext cx="4953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1984783-39B9-0E46-9315-DD5B0B238D01}"/>
              </a:ext>
            </a:extLst>
          </p:cNvPr>
          <p:cNvSpPr/>
          <p:nvPr/>
        </p:nvSpPr>
        <p:spPr>
          <a:xfrm>
            <a:off x="3581398" y="2680854"/>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r>
              <a:rPr lang="he-IL" sz="2400" dirty="0">
                <a:solidFill>
                  <a:schemeClr val="tx1"/>
                </a:solidFill>
              </a:rPr>
              <a:t>תאריך</a:t>
            </a:r>
          </a:p>
          <a:p>
            <a:pPr marL="0" algn="ctr" defTabSz="914400" rtl="1" eaLnBrk="1" latinLnBrk="0" hangingPunct="1"/>
            <a:r>
              <a:rPr lang="he-IL" sz="2400" dirty="0">
                <a:solidFill>
                  <a:schemeClr val="tx1"/>
                </a:solidFill>
              </a:rPr>
              <a:t>שעה</a:t>
            </a:r>
          </a:p>
        </p:txBody>
      </p:sp>
      <p:sp>
        <p:nvSpPr>
          <p:cNvPr id="31" name="TextBox 30">
            <a:extLst>
              <a:ext uri="{FF2B5EF4-FFF2-40B4-BE49-F238E27FC236}">
                <a16:creationId xmlns:a16="http://schemas.microsoft.com/office/drawing/2014/main" id="{B75EE797-BBCD-8041-BB24-6DDFFE1114C9}"/>
              </a:ext>
            </a:extLst>
          </p:cNvPr>
          <p:cNvSpPr txBox="1"/>
          <p:nvPr/>
        </p:nvSpPr>
        <p:spPr>
          <a:xfrm>
            <a:off x="3581400" y="3593417"/>
            <a:ext cx="1828800" cy="523220"/>
          </a:xfrm>
          <a:prstGeom prst="rect">
            <a:avLst/>
          </a:prstGeom>
          <a:noFill/>
        </p:spPr>
        <p:txBody>
          <a:bodyPr wrap="square" rtlCol="1">
            <a:spAutoFit/>
          </a:bodyPr>
          <a:lstStyle/>
          <a:p>
            <a:r>
              <a:rPr lang="he-IL" sz="2800" dirty="0">
                <a:solidFill>
                  <a:srgbClr val="0070C0"/>
                </a:solidFill>
              </a:rPr>
              <a:t>השתתפות?</a:t>
            </a:r>
          </a:p>
        </p:txBody>
      </p:sp>
    </p:spTree>
    <p:extLst>
      <p:ext uri="{BB962C8B-B14F-4D97-AF65-F5344CB8AC3E}">
        <p14:creationId xmlns:p14="http://schemas.microsoft.com/office/powerpoint/2010/main" val="129835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par>
                                <p:cTn id="14" presetID="9"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dissolv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dissolve">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7" grpId="0" animBg="1"/>
      <p:bldP spid="3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
        <p:nvSpPr>
          <p:cNvPr id="3" name="Rectangle 2"/>
          <p:cNvSpPr/>
          <p:nvPr/>
        </p:nvSpPr>
        <p:spPr>
          <a:xfrm>
            <a:off x="5715000" y="762000"/>
            <a:ext cx="129540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אוטובוס</a:t>
            </a:r>
          </a:p>
          <a:p>
            <a:pPr algn="r"/>
            <a:r>
              <a:rPr lang="he-IL" sz="2400" u="sng" dirty="0">
                <a:solidFill>
                  <a:schemeClr val="tx1"/>
                </a:solidFill>
              </a:rPr>
              <a:t>מספר</a:t>
            </a:r>
          </a:p>
          <a:p>
            <a:pPr algn="r"/>
            <a:r>
              <a:rPr lang="he-IL" sz="2400" dirty="0">
                <a:solidFill>
                  <a:schemeClr val="tx1"/>
                </a:solidFill>
              </a:rPr>
              <a:t>שנה</a:t>
            </a:r>
          </a:p>
        </p:txBody>
      </p:sp>
      <p:sp>
        <p:nvSpPr>
          <p:cNvPr id="11" name="Rectangle 10"/>
          <p:cNvSpPr/>
          <p:nvPr/>
        </p:nvSpPr>
        <p:spPr>
          <a:xfrm>
            <a:off x="7696200" y="2590800"/>
            <a:ext cx="1295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נהג</a:t>
            </a:r>
          </a:p>
          <a:p>
            <a:pPr algn="r"/>
            <a:r>
              <a:rPr lang="he-IL" sz="2400" u="sng" dirty="0">
                <a:solidFill>
                  <a:schemeClr val="tx1"/>
                </a:solidFill>
              </a:rPr>
              <a:t>ת.ז.</a:t>
            </a:r>
          </a:p>
        </p:txBody>
      </p:sp>
      <p:sp>
        <p:nvSpPr>
          <p:cNvPr id="18" name="Rectangle 17"/>
          <p:cNvSpPr/>
          <p:nvPr/>
        </p:nvSpPr>
        <p:spPr>
          <a:xfrm>
            <a:off x="5715000" y="4294909"/>
            <a:ext cx="1295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קו</a:t>
            </a:r>
          </a:p>
          <a:p>
            <a:pPr algn="r"/>
            <a:r>
              <a:rPr lang="he-IL" sz="2400" u="sng" dirty="0">
                <a:solidFill>
                  <a:schemeClr val="tx1"/>
                </a:solidFill>
              </a:rPr>
              <a:t>מספר</a:t>
            </a:r>
          </a:p>
          <a:p>
            <a:pPr algn="r"/>
            <a:r>
              <a:rPr lang="he-IL" sz="2400" dirty="0">
                <a:solidFill>
                  <a:schemeClr val="tx1"/>
                </a:solidFill>
              </a:rPr>
              <a:t>מוצא</a:t>
            </a:r>
          </a:p>
          <a:p>
            <a:pPr algn="r"/>
            <a:r>
              <a:rPr lang="he-IL" sz="2400" dirty="0">
                <a:solidFill>
                  <a:schemeClr val="tx1"/>
                </a:solidFill>
              </a:rPr>
              <a:t>יעד</a:t>
            </a:r>
          </a:p>
        </p:txBody>
      </p:sp>
      <p:sp>
        <p:nvSpPr>
          <p:cNvPr id="30" name="Rectangle 29"/>
          <p:cNvSpPr/>
          <p:nvPr/>
        </p:nvSpPr>
        <p:spPr>
          <a:xfrm>
            <a:off x="1295400" y="609600"/>
            <a:ext cx="1295400" cy="1143000"/>
          </a:xfrm>
          <a:prstGeom prst="rect">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טיפול</a:t>
            </a:r>
          </a:p>
          <a:p>
            <a:pPr algn="r"/>
            <a:r>
              <a:rPr lang="he-IL" sz="2400" dirty="0">
                <a:solidFill>
                  <a:schemeClr val="tx1"/>
                </a:solidFill>
              </a:rPr>
              <a:t>תאריך</a:t>
            </a:r>
          </a:p>
        </p:txBody>
      </p:sp>
      <p:sp>
        <p:nvSpPr>
          <p:cNvPr id="42" name="Isosceles Triangle 41"/>
          <p:cNvSpPr/>
          <p:nvPr/>
        </p:nvSpPr>
        <p:spPr>
          <a:xfrm>
            <a:off x="1790700" y="1752600"/>
            <a:ext cx="304800" cy="568036"/>
          </a:xfrm>
          <a:prstGeom prst="triangle">
            <a:avLst>
              <a:gd name="adj" fmla="val 48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sz="2800" dirty="0">
              <a:solidFill>
                <a:schemeClr val="tx1"/>
              </a:solidFill>
            </a:endParaRPr>
          </a:p>
        </p:txBody>
      </p:sp>
      <p:sp>
        <p:nvSpPr>
          <p:cNvPr id="48" name="Rectangle 47"/>
          <p:cNvSpPr/>
          <p:nvPr/>
        </p:nvSpPr>
        <p:spPr>
          <a:xfrm>
            <a:off x="228600" y="4114800"/>
            <a:ext cx="14478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תיקון</a:t>
            </a:r>
          </a:p>
          <a:p>
            <a:pPr algn="r"/>
            <a:r>
              <a:rPr lang="he-IL" sz="2400" dirty="0">
                <a:solidFill>
                  <a:schemeClr val="tx1"/>
                </a:solidFill>
              </a:rPr>
              <a:t>סוג תקלה</a:t>
            </a:r>
          </a:p>
        </p:txBody>
      </p:sp>
      <p:sp>
        <p:nvSpPr>
          <p:cNvPr id="49" name="Rectangle 48"/>
          <p:cNvSpPr/>
          <p:nvPr/>
        </p:nvSpPr>
        <p:spPr>
          <a:xfrm>
            <a:off x="24384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a:solidFill>
                  <a:schemeClr val="tx1"/>
                </a:solidFill>
              </a:rPr>
              <a:t>תקופתי</a:t>
            </a:r>
          </a:p>
        </p:txBody>
      </p:sp>
      <p:cxnSp>
        <p:nvCxnSpPr>
          <p:cNvPr id="50" name="Straight Connector 49"/>
          <p:cNvCxnSpPr>
            <a:cxnSpLocks/>
            <a:endCxn id="48" idx="0"/>
          </p:cNvCxnSpPr>
          <p:nvPr/>
        </p:nvCxnSpPr>
        <p:spPr>
          <a:xfrm>
            <a:off x="952500" y="3217718"/>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endCxn id="49" idx="0"/>
          </p:cNvCxnSpPr>
          <p:nvPr/>
        </p:nvCxnSpPr>
        <p:spPr>
          <a:xfrm>
            <a:off x="3086100" y="3217718"/>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45C2B4-34C0-DE40-AF3C-57E0C1E88A98}"/>
              </a:ext>
            </a:extLst>
          </p:cNvPr>
          <p:cNvCxnSpPr>
            <a:cxnSpLocks/>
          </p:cNvCxnSpPr>
          <p:nvPr/>
        </p:nvCxnSpPr>
        <p:spPr>
          <a:xfrm flipH="1">
            <a:off x="952500" y="3217718"/>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6252C4B-31B1-C944-BABD-255ADCD5C53A}"/>
              </a:ext>
            </a:extLst>
          </p:cNvPr>
          <p:cNvCxnSpPr>
            <a:cxnSpLocks/>
          </p:cNvCxnSpPr>
          <p:nvPr/>
        </p:nvCxnSpPr>
        <p:spPr>
          <a:xfrm>
            <a:off x="1943100" y="2320636"/>
            <a:ext cx="0" cy="89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lowchart: Decision 28">
            <a:extLst>
              <a:ext uri="{FF2B5EF4-FFF2-40B4-BE49-F238E27FC236}">
                <a16:creationId xmlns:a16="http://schemas.microsoft.com/office/drawing/2014/main" id="{03242CC9-7592-AB42-A8D3-8626F26B2301}"/>
              </a:ext>
            </a:extLst>
          </p:cNvPr>
          <p:cNvSpPr/>
          <p:nvPr/>
        </p:nvSpPr>
        <p:spPr>
          <a:xfrm>
            <a:off x="3429000" y="914400"/>
            <a:ext cx="17526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rPr>
              <a:t>קבלת טיפול</a:t>
            </a:r>
          </a:p>
        </p:txBody>
      </p:sp>
      <p:cxnSp>
        <p:nvCxnSpPr>
          <p:cNvPr id="15" name="Straight Connector 14">
            <a:extLst>
              <a:ext uri="{FF2B5EF4-FFF2-40B4-BE49-F238E27FC236}">
                <a16:creationId xmlns:a16="http://schemas.microsoft.com/office/drawing/2014/main" id="{D01523AD-36F7-DD4A-929E-FA8840700588}"/>
              </a:ext>
            </a:extLst>
          </p:cNvPr>
          <p:cNvCxnSpPr>
            <a:stCxn id="14" idx="3"/>
          </p:cNvCxnSpPr>
          <p:nvPr/>
        </p:nvCxnSpPr>
        <p:spPr>
          <a:xfrm>
            <a:off x="5181600" y="1371600"/>
            <a:ext cx="5334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8C544D-1D0C-824B-B1ED-A4A20D812705}"/>
              </a:ext>
            </a:extLst>
          </p:cNvPr>
          <p:cNvCxnSpPr/>
          <p:nvPr/>
        </p:nvCxnSpPr>
        <p:spPr>
          <a:xfrm>
            <a:off x="2590800" y="1371600"/>
            <a:ext cx="838200" cy="0"/>
          </a:xfrm>
          <a:prstGeom prst="line">
            <a:avLst/>
          </a:prstGeom>
          <a:ln w="57150" cmpd="dbl">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Flowchart: Decision 32">
            <a:extLst>
              <a:ext uri="{FF2B5EF4-FFF2-40B4-BE49-F238E27FC236}">
                <a16:creationId xmlns:a16="http://schemas.microsoft.com/office/drawing/2014/main" id="{8A87C36A-1F46-1244-AEF5-E13C4A15D34E}"/>
              </a:ext>
            </a:extLst>
          </p:cNvPr>
          <p:cNvSpPr/>
          <p:nvPr/>
        </p:nvSpPr>
        <p:spPr>
          <a:xfrm>
            <a:off x="5372099" y="2604654"/>
            <a:ext cx="18288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rPr>
              <a:t>נסיעה</a:t>
            </a:r>
          </a:p>
        </p:txBody>
      </p:sp>
      <p:cxnSp>
        <p:nvCxnSpPr>
          <p:cNvPr id="20" name="Straight Connector 19">
            <a:extLst>
              <a:ext uri="{FF2B5EF4-FFF2-40B4-BE49-F238E27FC236}">
                <a16:creationId xmlns:a16="http://schemas.microsoft.com/office/drawing/2014/main" id="{9E496737-B099-AA48-9B09-27EFE046CD3A}"/>
              </a:ext>
            </a:extLst>
          </p:cNvPr>
          <p:cNvCxnSpPr>
            <a:stCxn id="19" idx="2"/>
          </p:cNvCxnSpPr>
          <p:nvPr/>
        </p:nvCxnSpPr>
        <p:spPr>
          <a:xfrm rot="16200000" flipH="1">
            <a:off x="5924549" y="3881004"/>
            <a:ext cx="762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64BB573-17C3-D94D-918A-F57B1043B9A7}"/>
              </a:ext>
            </a:extLst>
          </p:cNvPr>
          <p:cNvCxnSpPr>
            <a:cxnSpLocks/>
            <a:stCxn id="3" idx="2"/>
            <a:endCxn id="19" idx="0"/>
          </p:cNvCxnSpPr>
          <p:nvPr/>
        </p:nvCxnSpPr>
        <p:spPr>
          <a:xfrm flipH="1">
            <a:off x="6286499" y="1981200"/>
            <a:ext cx="76201" cy="623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2301EFC-8AEE-F240-9CD6-262DBA27B684}"/>
              </a:ext>
            </a:extLst>
          </p:cNvPr>
          <p:cNvCxnSpPr>
            <a:cxnSpLocks/>
            <a:stCxn id="27" idx="3"/>
            <a:endCxn id="19" idx="1"/>
          </p:cNvCxnSpPr>
          <p:nvPr/>
        </p:nvCxnSpPr>
        <p:spPr>
          <a:xfrm>
            <a:off x="4876798" y="3061854"/>
            <a:ext cx="4953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1984783-39B9-0E46-9315-DD5B0B238D01}"/>
              </a:ext>
            </a:extLst>
          </p:cNvPr>
          <p:cNvSpPr/>
          <p:nvPr/>
        </p:nvSpPr>
        <p:spPr>
          <a:xfrm>
            <a:off x="3581398" y="2680854"/>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r>
              <a:rPr lang="he-IL" sz="2400" dirty="0">
                <a:solidFill>
                  <a:schemeClr val="tx1"/>
                </a:solidFill>
              </a:rPr>
              <a:t>תאריך</a:t>
            </a:r>
          </a:p>
          <a:p>
            <a:pPr marL="0" algn="ctr" defTabSz="914400" rtl="1" eaLnBrk="1" latinLnBrk="0" hangingPunct="1"/>
            <a:r>
              <a:rPr lang="he-IL" sz="2400" dirty="0">
                <a:solidFill>
                  <a:schemeClr val="tx1"/>
                </a:solidFill>
              </a:rPr>
              <a:t>שעה</a:t>
            </a:r>
          </a:p>
        </p:txBody>
      </p:sp>
      <p:sp>
        <p:nvSpPr>
          <p:cNvPr id="31" name="TextBox 30">
            <a:extLst>
              <a:ext uri="{FF2B5EF4-FFF2-40B4-BE49-F238E27FC236}">
                <a16:creationId xmlns:a16="http://schemas.microsoft.com/office/drawing/2014/main" id="{B75EE797-BBCD-8041-BB24-6DDFFE1114C9}"/>
              </a:ext>
            </a:extLst>
          </p:cNvPr>
          <p:cNvSpPr txBox="1"/>
          <p:nvPr/>
        </p:nvSpPr>
        <p:spPr>
          <a:xfrm>
            <a:off x="3581400" y="3593417"/>
            <a:ext cx="1828800" cy="523220"/>
          </a:xfrm>
          <a:prstGeom prst="rect">
            <a:avLst/>
          </a:prstGeom>
          <a:noFill/>
        </p:spPr>
        <p:txBody>
          <a:bodyPr wrap="square" rtlCol="1">
            <a:spAutoFit/>
          </a:bodyPr>
          <a:lstStyle/>
          <a:p>
            <a:r>
              <a:rPr lang="he-IL" sz="2800" dirty="0">
                <a:solidFill>
                  <a:srgbClr val="0070C0"/>
                </a:solidFill>
              </a:rPr>
              <a:t>השתתפות?</a:t>
            </a:r>
          </a:p>
        </p:txBody>
      </p:sp>
      <p:cxnSp>
        <p:nvCxnSpPr>
          <p:cNvPr id="25" name="Straight Connector 24">
            <a:extLst>
              <a:ext uri="{FF2B5EF4-FFF2-40B4-BE49-F238E27FC236}">
                <a16:creationId xmlns:a16="http://schemas.microsoft.com/office/drawing/2014/main" id="{E0F22D31-6669-9A4F-9D48-892C3AB5D98F}"/>
              </a:ext>
            </a:extLst>
          </p:cNvPr>
          <p:cNvCxnSpPr/>
          <p:nvPr/>
        </p:nvCxnSpPr>
        <p:spPr>
          <a:xfrm>
            <a:off x="7239000" y="3048000"/>
            <a:ext cx="457200" cy="0"/>
          </a:xfrm>
          <a:prstGeom prst="line">
            <a:avLst/>
          </a:prstGeom>
          <a:ln w="5715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06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solidFill>
                  <a:srgbClr val="002060"/>
                </a:solidFill>
              </a:rPr>
              <a:t>מפתחות</a:t>
            </a:r>
          </a:p>
        </p:txBody>
      </p:sp>
      <p:sp>
        <p:nvSpPr>
          <p:cNvPr id="3" name="Content Placeholder 2"/>
          <p:cNvSpPr>
            <a:spLocks noGrp="1"/>
          </p:cNvSpPr>
          <p:nvPr>
            <p:ph idx="1"/>
          </p:nvPr>
        </p:nvSpPr>
        <p:spPr>
          <a:xfrm>
            <a:off x="457200" y="1600200"/>
            <a:ext cx="8229600" cy="4495799"/>
          </a:xfrm>
        </p:spPr>
        <p:txBody>
          <a:bodyPr>
            <a:normAutofit/>
          </a:bodyPr>
          <a:lstStyle/>
          <a:p>
            <a:pPr algn="r" rtl="1"/>
            <a:r>
              <a:rPr lang="he-IL" dirty="0"/>
              <a:t>מפתח על הוא קבוצה של תכונות שמזהות באופן חד ערכי מופע של ישות </a:t>
            </a:r>
            <a:r>
              <a:rPr lang="he-IL" dirty="0" err="1"/>
              <a:t>מסויימת</a:t>
            </a:r>
            <a:r>
              <a:rPr lang="he-IL" dirty="0"/>
              <a:t>.</a:t>
            </a:r>
          </a:p>
          <a:p>
            <a:pPr algn="r" rtl="1"/>
            <a:r>
              <a:rPr lang="he-IL" dirty="0"/>
              <a:t>מפתח קביל הוא מפתח על בלי תכונות מיותרות, כלומר אין אפשרות להוריד תכונות </a:t>
            </a:r>
            <a:r>
              <a:rPr lang="he-IL" dirty="0" err="1"/>
              <a:t>ולהשאר</a:t>
            </a:r>
            <a:r>
              <a:rPr lang="he-IL" dirty="0"/>
              <a:t> עם מפתח.</a:t>
            </a:r>
          </a:p>
          <a:p>
            <a:pPr algn="r" rtl="1"/>
            <a:r>
              <a:rPr lang="he-IL" dirty="0"/>
              <a:t>מפתח ראשי – </a:t>
            </a:r>
            <a:r>
              <a:rPr lang="en-US" dirty="0"/>
              <a:t>primary key</a:t>
            </a:r>
            <a:r>
              <a:rPr lang="he-IL" dirty="0"/>
              <a:t> – הוא בחירה שרירותית של אחד המפתחות הקבילים.</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solidFill>
                  <a:srgbClr val="002060"/>
                </a:solidFill>
              </a:rPr>
              <a:t>מפתח - </a:t>
            </a:r>
            <a:r>
              <a:rPr lang="en-US" dirty="0">
                <a:solidFill>
                  <a:srgbClr val="002060"/>
                </a:solidFill>
              </a:rPr>
              <a:t>key</a:t>
            </a:r>
            <a:endParaRPr lang="he-IL" dirty="0">
              <a:solidFill>
                <a:srgbClr val="002060"/>
              </a:solidFill>
            </a:endParaRPr>
          </a:p>
        </p:txBody>
      </p:sp>
      <p:sp>
        <p:nvSpPr>
          <p:cNvPr id="3" name="Content Placeholder 2"/>
          <p:cNvSpPr>
            <a:spLocks noGrp="1"/>
          </p:cNvSpPr>
          <p:nvPr>
            <p:ph idx="1"/>
          </p:nvPr>
        </p:nvSpPr>
        <p:spPr>
          <a:xfrm>
            <a:off x="457200" y="1600201"/>
            <a:ext cx="8229600" cy="2362200"/>
          </a:xfrm>
        </p:spPr>
        <p:txBody>
          <a:bodyPr/>
          <a:lstStyle/>
          <a:p>
            <a:pPr algn="r" rtl="1"/>
            <a:r>
              <a:rPr lang="he-IL" dirty="0"/>
              <a:t>מפתח ראשי – </a:t>
            </a:r>
            <a:r>
              <a:rPr lang="en-US" dirty="0"/>
              <a:t>primary key</a:t>
            </a:r>
            <a:r>
              <a:rPr lang="he-IL" dirty="0"/>
              <a:t> –מסומן בקו תחתון.</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12" name="Rectangle 11">
            <a:extLst>
              <a:ext uri="{FF2B5EF4-FFF2-40B4-BE49-F238E27FC236}">
                <a16:creationId xmlns:a16="http://schemas.microsoft.com/office/drawing/2014/main" id="{EDA855FC-AF6B-9744-8154-6DE07CD031CF}"/>
              </a:ext>
            </a:extLst>
          </p:cNvPr>
          <p:cNvSpPr/>
          <p:nvPr/>
        </p:nvSpPr>
        <p:spPr>
          <a:xfrm>
            <a:off x="3657600" y="3581400"/>
            <a:ext cx="1828800" cy="1860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a:p>
            <a:r>
              <a:rPr lang="en-US" sz="2400" u="sng" dirty="0">
                <a:solidFill>
                  <a:schemeClr val="tx1"/>
                </a:solidFill>
              </a:rPr>
              <a:t>id</a:t>
            </a:r>
          </a:p>
          <a:p>
            <a:r>
              <a:rPr lang="en-US" sz="2400" dirty="0">
                <a:solidFill>
                  <a:schemeClr val="tx1"/>
                </a:solidFill>
              </a:rPr>
              <a:t>name</a:t>
            </a:r>
          </a:p>
          <a:p>
            <a:r>
              <a:rPr lang="en-US" sz="2400" dirty="0">
                <a:solidFill>
                  <a:schemeClr val="tx1"/>
                </a:solidFill>
              </a:rPr>
              <a:t>role</a:t>
            </a:r>
            <a:endParaRPr lang="he-IL" sz="2400" dirty="0">
              <a:solidFill>
                <a:schemeClr val="tx1"/>
              </a:solidFill>
            </a:endParaRPr>
          </a:p>
        </p:txBody>
      </p:sp>
    </p:spTree>
    <p:extLst>
      <p:ext uri="{BB962C8B-B14F-4D97-AF65-F5344CB8AC3E}">
        <p14:creationId xmlns:p14="http://schemas.microsoft.com/office/powerpoint/2010/main" val="366085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133600"/>
          </a:xfrm>
        </p:spPr>
        <p:txBody>
          <a:bodyPr/>
          <a:lstStyle/>
          <a:p>
            <a:pPr algn="r" rtl="1"/>
            <a:r>
              <a:rPr lang="he-IL" dirty="0"/>
              <a:t>במפעל מסויים העובדים עובדים במשמרות – בכל יום יש שלוש משמרות – בוקר, ערב ולילה.</a:t>
            </a:r>
          </a:p>
          <a:p>
            <a:pPr algn="r" rtl="1"/>
            <a:r>
              <a:rPr lang="he-IL" dirty="0"/>
              <a:t>איך נייצג את המידע בדיאגרמה?</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Rectangle 4"/>
          <p:cNvSpPr/>
          <p:nvPr/>
        </p:nvSpPr>
        <p:spPr>
          <a:xfrm>
            <a:off x="3429000" y="2819400"/>
            <a:ext cx="18288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p>
          <a:p>
            <a:r>
              <a:rPr lang="en-US" sz="2400" u="sng" dirty="0">
                <a:solidFill>
                  <a:schemeClr val="tx1"/>
                </a:solidFill>
              </a:rPr>
              <a:t>date</a:t>
            </a:r>
          </a:p>
          <a:p>
            <a:r>
              <a:rPr lang="en-US" sz="2400" u="sng" dirty="0">
                <a:solidFill>
                  <a:schemeClr val="tx1"/>
                </a:solidFill>
              </a:rPr>
              <a:t>type</a:t>
            </a:r>
            <a:endParaRPr lang="he-IL" sz="2400" u="sng"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solidFill>
                  <a:srgbClr val="002060"/>
                </a:solidFill>
              </a:rPr>
              <a:t>קשר - </a:t>
            </a:r>
            <a:r>
              <a:rPr lang="en-US" dirty="0">
                <a:solidFill>
                  <a:srgbClr val="002060"/>
                </a:solidFill>
              </a:rPr>
              <a:t>Relationship</a:t>
            </a:r>
            <a:endParaRPr lang="he-IL" dirty="0">
              <a:solidFill>
                <a:srgbClr val="002060"/>
              </a:solidFill>
            </a:endParaRPr>
          </a:p>
        </p:txBody>
      </p:sp>
      <p:sp>
        <p:nvSpPr>
          <p:cNvPr id="3" name="Content Placeholder 2"/>
          <p:cNvSpPr>
            <a:spLocks noGrp="1"/>
          </p:cNvSpPr>
          <p:nvPr>
            <p:ph idx="1"/>
          </p:nvPr>
        </p:nvSpPr>
        <p:spPr>
          <a:xfrm>
            <a:off x="457200" y="1600201"/>
            <a:ext cx="8229600" cy="1828800"/>
          </a:xfrm>
        </p:spPr>
        <p:txBody>
          <a:bodyPr/>
          <a:lstStyle/>
          <a:p>
            <a:pPr algn="r" rtl="1"/>
            <a:r>
              <a:rPr lang="he-IL" dirty="0"/>
              <a:t>קשר הוא יחס בין שתיים או יותר ישויות המתאר אינטראקציה בין הישויות.</a:t>
            </a:r>
          </a:p>
          <a:p>
            <a:pPr algn="r" rtl="1"/>
            <a:r>
              <a:rPr lang="he-IL" dirty="0"/>
              <a:t>בדיאגרמה קשר מסומן ע"י מעויין:</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27" name="Flowchart: Decision 26"/>
          <p:cNvSpPr/>
          <p:nvPr/>
        </p:nvSpPr>
        <p:spPr>
          <a:xfrm>
            <a:off x="3352800" y="4844142"/>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Works_at</a:t>
            </a:r>
            <a:endParaRPr lang="he-IL" sz="2400" dirty="0">
              <a:solidFill>
                <a:schemeClr val="tx1"/>
              </a:solidFill>
            </a:endParaRPr>
          </a:p>
        </p:txBody>
      </p:sp>
      <p:cxnSp>
        <p:nvCxnSpPr>
          <p:cNvPr id="29" name="Straight Connector 28"/>
          <p:cNvCxnSpPr>
            <a:cxnSpLocks/>
            <a:stCxn id="27" idx="1"/>
          </p:cNvCxnSpPr>
          <p:nvPr/>
        </p:nvCxnSpPr>
        <p:spPr>
          <a:xfrm rot="10800000">
            <a:off x="2743200" y="5372100"/>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a:stCxn id="27" idx="3"/>
          </p:cNvCxnSpPr>
          <p:nvPr/>
        </p:nvCxnSpPr>
        <p:spPr>
          <a:xfrm flipV="1">
            <a:off x="6096000" y="5372100"/>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6BD748F-F851-2247-A724-35CBBE26F7F7}"/>
              </a:ext>
            </a:extLst>
          </p:cNvPr>
          <p:cNvSpPr/>
          <p:nvPr/>
        </p:nvSpPr>
        <p:spPr>
          <a:xfrm>
            <a:off x="914399" y="4441825"/>
            <a:ext cx="1828800" cy="1860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a:p>
            <a:r>
              <a:rPr lang="en-US" sz="2400" u="sng" dirty="0">
                <a:solidFill>
                  <a:schemeClr val="tx1"/>
                </a:solidFill>
              </a:rPr>
              <a:t>id</a:t>
            </a:r>
          </a:p>
          <a:p>
            <a:r>
              <a:rPr lang="en-US" sz="2400" dirty="0">
                <a:solidFill>
                  <a:schemeClr val="tx1"/>
                </a:solidFill>
              </a:rPr>
              <a:t>name</a:t>
            </a:r>
          </a:p>
          <a:p>
            <a:r>
              <a:rPr lang="en-US" sz="2400" dirty="0">
                <a:solidFill>
                  <a:schemeClr val="tx1"/>
                </a:solidFill>
              </a:rPr>
              <a:t>role</a:t>
            </a:r>
            <a:endParaRPr lang="he-IL" sz="2400" dirty="0">
              <a:solidFill>
                <a:schemeClr val="tx1"/>
              </a:solidFill>
            </a:endParaRPr>
          </a:p>
        </p:txBody>
      </p:sp>
      <p:sp>
        <p:nvSpPr>
          <p:cNvPr id="21" name="Rectangle 20">
            <a:extLst>
              <a:ext uri="{FF2B5EF4-FFF2-40B4-BE49-F238E27FC236}">
                <a16:creationId xmlns:a16="http://schemas.microsoft.com/office/drawing/2014/main" id="{4A7DA3F8-2A49-BE47-A8E0-A55D3143A686}"/>
              </a:ext>
            </a:extLst>
          </p:cNvPr>
          <p:cNvSpPr/>
          <p:nvPr/>
        </p:nvSpPr>
        <p:spPr>
          <a:xfrm>
            <a:off x="6553200" y="4615542"/>
            <a:ext cx="18288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p>
          <a:p>
            <a:r>
              <a:rPr lang="en-US" sz="2400" u="sng" dirty="0">
                <a:solidFill>
                  <a:schemeClr val="tx1"/>
                </a:solidFill>
              </a:rPr>
              <a:t>date</a:t>
            </a:r>
          </a:p>
          <a:p>
            <a:r>
              <a:rPr lang="en-US" sz="2400" u="sng" dirty="0">
                <a:solidFill>
                  <a:schemeClr val="tx1"/>
                </a:solidFill>
              </a:rPr>
              <a:t>type</a:t>
            </a:r>
            <a:endParaRPr lang="he-IL" sz="2400" u="sng"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500"/>
                                        <p:tgtEl>
                                          <p:spTgt spid="27"/>
                                        </p:tgtEl>
                                      </p:cBhvr>
                                    </p:animEffect>
                                  </p:childTnLst>
                                </p:cTn>
                              </p:par>
                              <p:par>
                                <p:cTn id="16" presetID="9" presetClass="entr" presetSubtype="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solidFill>
                  <a:srgbClr val="002060"/>
                </a:solidFill>
              </a:rPr>
              <a:t>מפתח של קשר</a:t>
            </a:r>
          </a:p>
        </p:txBody>
      </p:sp>
      <p:sp>
        <p:nvSpPr>
          <p:cNvPr id="3" name="Content Placeholder 2"/>
          <p:cNvSpPr>
            <a:spLocks noGrp="1"/>
          </p:cNvSpPr>
          <p:nvPr>
            <p:ph idx="1"/>
          </p:nvPr>
        </p:nvSpPr>
        <p:spPr>
          <a:xfrm>
            <a:off x="457200" y="1600201"/>
            <a:ext cx="8229600" cy="1828800"/>
          </a:xfrm>
        </p:spPr>
        <p:txBody>
          <a:bodyPr/>
          <a:lstStyle/>
          <a:p>
            <a:pPr algn="r" rtl="1"/>
            <a:r>
              <a:rPr lang="he-IL" dirty="0"/>
              <a:t>המפתח של הקשר הוא אוסף המפתחות של הישויות המרכיבות אותו.</a:t>
            </a:r>
          </a:p>
          <a:p>
            <a:pPr algn="r" rtl="1"/>
            <a:r>
              <a:rPr lang="he-IL" dirty="0"/>
              <a:t>במקרה הזה – </a:t>
            </a:r>
            <a:r>
              <a:rPr lang="en-US" dirty="0"/>
              <a:t>id, date, type</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20" name="Flowchart: Decision 26">
            <a:extLst>
              <a:ext uri="{FF2B5EF4-FFF2-40B4-BE49-F238E27FC236}">
                <a16:creationId xmlns:a16="http://schemas.microsoft.com/office/drawing/2014/main" id="{3A0CF672-502B-D04A-A0A1-06F4BD7C7CEF}"/>
              </a:ext>
            </a:extLst>
          </p:cNvPr>
          <p:cNvSpPr/>
          <p:nvPr/>
        </p:nvSpPr>
        <p:spPr>
          <a:xfrm>
            <a:off x="3352800" y="4844142"/>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a:solidFill>
                  <a:schemeClr val="tx1"/>
                </a:solidFill>
              </a:rPr>
              <a:t>Works_at</a:t>
            </a:r>
            <a:endParaRPr lang="he-IL" sz="2400" dirty="0">
              <a:solidFill>
                <a:schemeClr val="tx1"/>
              </a:solidFill>
            </a:endParaRPr>
          </a:p>
        </p:txBody>
      </p:sp>
      <p:cxnSp>
        <p:nvCxnSpPr>
          <p:cNvPr id="21" name="Straight Connector 20">
            <a:extLst>
              <a:ext uri="{FF2B5EF4-FFF2-40B4-BE49-F238E27FC236}">
                <a16:creationId xmlns:a16="http://schemas.microsoft.com/office/drawing/2014/main" id="{0DDA16B9-FC86-9C49-89DE-18B4C20012A5}"/>
              </a:ext>
            </a:extLst>
          </p:cNvPr>
          <p:cNvCxnSpPr>
            <a:cxnSpLocks/>
            <a:stCxn id="20" idx="1"/>
          </p:cNvCxnSpPr>
          <p:nvPr/>
        </p:nvCxnSpPr>
        <p:spPr>
          <a:xfrm rot="10800000">
            <a:off x="2743200" y="5372100"/>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5C03870-3F6F-8F46-BC3B-68319304B85E}"/>
              </a:ext>
            </a:extLst>
          </p:cNvPr>
          <p:cNvCxnSpPr>
            <a:cxnSpLocks/>
            <a:stCxn id="20" idx="3"/>
          </p:cNvCxnSpPr>
          <p:nvPr/>
        </p:nvCxnSpPr>
        <p:spPr>
          <a:xfrm flipV="1">
            <a:off x="6096000" y="5372100"/>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759DB6B-1DB1-9645-A5B6-893F112F581F}"/>
              </a:ext>
            </a:extLst>
          </p:cNvPr>
          <p:cNvSpPr/>
          <p:nvPr/>
        </p:nvSpPr>
        <p:spPr>
          <a:xfrm>
            <a:off x="914399" y="4441825"/>
            <a:ext cx="1828800" cy="1860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Employee</a:t>
            </a:r>
            <a:endParaRPr lang="he-IL" sz="2400" u="sng" dirty="0">
              <a:solidFill>
                <a:schemeClr val="tx1"/>
              </a:solidFill>
            </a:endParaRPr>
          </a:p>
          <a:p>
            <a:r>
              <a:rPr lang="en-US" sz="2400" u="sng" dirty="0">
                <a:solidFill>
                  <a:schemeClr val="tx1"/>
                </a:solidFill>
              </a:rPr>
              <a:t>id</a:t>
            </a:r>
          </a:p>
          <a:p>
            <a:r>
              <a:rPr lang="en-US" sz="2400" dirty="0">
                <a:solidFill>
                  <a:schemeClr val="tx1"/>
                </a:solidFill>
              </a:rPr>
              <a:t>name</a:t>
            </a:r>
          </a:p>
          <a:p>
            <a:r>
              <a:rPr lang="en-US" sz="2400" dirty="0">
                <a:solidFill>
                  <a:schemeClr val="tx1"/>
                </a:solidFill>
              </a:rPr>
              <a:t>role</a:t>
            </a:r>
            <a:endParaRPr lang="he-IL" sz="2400" dirty="0">
              <a:solidFill>
                <a:schemeClr val="tx1"/>
              </a:solidFill>
            </a:endParaRPr>
          </a:p>
        </p:txBody>
      </p:sp>
      <p:sp>
        <p:nvSpPr>
          <p:cNvPr id="24" name="Rectangle 23">
            <a:extLst>
              <a:ext uri="{FF2B5EF4-FFF2-40B4-BE49-F238E27FC236}">
                <a16:creationId xmlns:a16="http://schemas.microsoft.com/office/drawing/2014/main" id="{52D565EE-66FC-1046-BA4E-C6C6C70E64DB}"/>
              </a:ext>
            </a:extLst>
          </p:cNvPr>
          <p:cNvSpPr/>
          <p:nvPr/>
        </p:nvSpPr>
        <p:spPr>
          <a:xfrm>
            <a:off x="6553200" y="4615542"/>
            <a:ext cx="18288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a:solidFill>
                  <a:schemeClr val="tx1"/>
                </a:solidFill>
              </a:rPr>
              <a:t>Shift</a:t>
            </a:r>
          </a:p>
          <a:p>
            <a:r>
              <a:rPr lang="en-US" sz="2400" u="sng" dirty="0">
                <a:solidFill>
                  <a:schemeClr val="tx1"/>
                </a:solidFill>
              </a:rPr>
              <a:t>date</a:t>
            </a:r>
          </a:p>
          <a:p>
            <a:r>
              <a:rPr lang="en-US" sz="2400" u="sng" dirty="0">
                <a:solidFill>
                  <a:schemeClr val="tx1"/>
                </a:solidFill>
              </a:rPr>
              <a:t>type</a:t>
            </a:r>
            <a:endParaRPr lang="he-IL" sz="2400" u="sng"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2318</TotalTime>
  <Words>1649</Words>
  <Application>Microsoft Macintosh PowerPoint</Application>
  <PresentationFormat>On-screen Show (4:3)</PresentationFormat>
  <Paragraphs>380</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Times New Roman</vt:lpstr>
      <vt:lpstr>Office Theme</vt:lpstr>
      <vt:lpstr>מודל ישויות קשרים</vt:lpstr>
      <vt:lpstr>מודל ישויות קשרים</vt:lpstr>
      <vt:lpstr>ישות - Entity</vt:lpstr>
      <vt:lpstr>תכונה - Attribute</vt:lpstr>
      <vt:lpstr>מפתחות</vt:lpstr>
      <vt:lpstr>מפתח - key</vt:lpstr>
      <vt:lpstr>PowerPoint Presentation</vt:lpstr>
      <vt:lpstr>קשר - Relationship</vt:lpstr>
      <vt:lpstr>מפתח של קשר</vt:lpstr>
      <vt:lpstr>PowerPoint Presentation</vt:lpstr>
      <vt:lpstr>תכונות של קשר</vt:lpstr>
      <vt:lpstr>תכונות של קשר</vt:lpstr>
      <vt:lpstr>PowerPoint Presentation</vt:lpstr>
      <vt:lpstr>PowerPoint Presentation</vt:lpstr>
      <vt:lpstr>קשרים רקורסיביים</vt:lpstr>
      <vt:lpstr>קשרים רקורסיביים</vt:lpstr>
      <vt:lpstr>אילוצי ריבוי</vt:lpstr>
      <vt:lpstr>PowerPoint Presentation</vt:lpstr>
      <vt:lpstr>PowerPoint Presentation</vt:lpstr>
      <vt:lpstr>PowerPoint Presentation</vt:lpstr>
      <vt:lpstr>PowerPoint Presentation</vt:lpstr>
      <vt:lpstr>אילוצי השתתפות</vt:lpstr>
      <vt:lpstr>PowerPoint Presentation</vt:lpstr>
      <vt:lpstr>PowerPoint Presentation</vt:lpstr>
      <vt:lpstr>PowerPoint Presentation</vt:lpstr>
      <vt:lpstr>ישויות חלשות</vt:lpstr>
      <vt:lpstr>ישויות חלשות</vt:lpstr>
      <vt:lpstr>ישויות חלשות</vt:lpstr>
      <vt:lpstr>PowerPoint Presentation</vt:lpstr>
      <vt:lpstr>ירושה</vt:lpstr>
      <vt:lpstr>PowerPoint Presentation</vt:lpstr>
      <vt:lpstr>אילוצי חפיפה וכיסוי</vt:lpstr>
      <vt:lpstr>צירוף</vt:lpstr>
      <vt:lpstr>PowerPoint Presentation</vt:lpstr>
      <vt:lpstr>PowerPoint Presentation</vt:lpstr>
      <vt:lpstr>PowerPoint Presentation</vt:lpstr>
      <vt:lpstr>PowerPoint Presentation</vt:lpstr>
      <vt:lpstr>PowerPoint Presentation</vt:lpstr>
      <vt:lpstr>PowerPoint Presentation</vt:lpstr>
      <vt:lpstr>תרגיל</vt:lpstr>
      <vt:lpstr>תרגיל</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מודל ישויות קשרים</dc:title>
  <dc:creator>Shay</dc:creator>
  <cp:lastModifiedBy>shay tavor</cp:lastModifiedBy>
  <cp:revision>62</cp:revision>
  <dcterms:created xsi:type="dcterms:W3CDTF">2006-08-16T00:00:00Z</dcterms:created>
  <dcterms:modified xsi:type="dcterms:W3CDTF">2020-08-18T17:43:38Z</dcterms:modified>
</cp:coreProperties>
</file>