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78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7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BF02-54BC-4985-9055-42802FCF642D}" type="datetimeFigureOut">
              <a:rPr lang="he-IL" smtClean="0"/>
              <a:t>ו'/אב/תש"ף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B7A6-E2AF-4DED-98C3-37CA00BE37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6473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BF02-54BC-4985-9055-42802FCF642D}" type="datetimeFigureOut">
              <a:rPr lang="he-IL" smtClean="0"/>
              <a:t>ו'/אב/תש"ף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B7A6-E2AF-4DED-98C3-37CA00BE37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2006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BF02-54BC-4985-9055-42802FCF642D}" type="datetimeFigureOut">
              <a:rPr lang="he-IL" smtClean="0"/>
              <a:t>ו'/אב/תש"ף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B7A6-E2AF-4DED-98C3-37CA00BE37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4679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BF02-54BC-4985-9055-42802FCF642D}" type="datetimeFigureOut">
              <a:rPr lang="he-IL" smtClean="0"/>
              <a:t>ו'/אב/תש"ף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B7A6-E2AF-4DED-98C3-37CA00BE37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0343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BF02-54BC-4985-9055-42802FCF642D}" type="datetimeFigureOut">
              <a:rPr lang="he-IL" smtClean="0"/>
              <a:t>ו'/אב/תש"ף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B7A6-E2AF-4DED-98C3-37CA00BE37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5902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BF02-54BC-4985-9055-42802FCF642D}" type="datetimeFigureOut">
              <a:rPr lang="he-IL" smtClean="0"/>
              <a:t>ו'/אב/תש"ף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B7A6-E2AF-4DED-98C3-37CA00BE37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271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BF02-54BC-4985-9055-42802FCF642D}" type="datetimeFigureOut">
              <a:rPr lang="he-IL" smtClean="0"/>
              <a:t>ו'/אב/תש"ף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B7A6-E2AF-4DED-98C3-37CA00BE37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739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BF02-54BC-4985-9055-42802FCF642D}" type="datetimeFigureOut">
              <a:rPr lang="he-IL" smtClean="0"/>
              <a:t>ו'/אב/תש"ף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B7A6-E2AF-4DED-98C3-37CA00BE37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9400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BF02-54BC-4985-9055-42802FCF642D}" type="datetimeFigureOut">
              <a:rPr lang="he-IL" smtClean="0"/>
              <a:t>ו'/אב/תש"ף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B7A6-E2AF-4DED-98C3-37CA00BE37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1099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BF02-54BC-4985-9055-42802FCF642D}" type="datetimeFigureOut">
              <a:rPr lang="he-IL" smtClean="0"/>
              <a:t>ו'/אב/תש"ף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B7A6-E2AF-4DED-98C3-37CA00BE37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444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BF02-54BC-4985-9055-42802FCF642D}" type="datetimeFigureOut">
              <a:rPr lang="he-IL" smtClean="0"/>
              <a:t>ו'/אב/תש"ף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B7A6-E2AF-4DED-98C3-37CA00BE37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8660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ABF02-54BC-4985-9055-42802FCF642D}" type="datetimeFigureOut">
              <a:rPr lang="he-IL" smtClean="0"/>
              <a:t>ו'/אב/תש"ף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6B7A6-E2AF-4DED-98C3-37CA00BE37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541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>
                <a:solidFill>
                  <a:srgbClr val="002060"/>
                </a:solidFill>
              </a:rPr>
              <a:t>פונקציות וטריגרים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שי תבור</a:t>
            </a:r>
          </a:p>
        </p:txBody>
      </p:sp>
    </p:spTree>
    <p:extLst>
      <p:ext uri="{BB962C8B-B14F-4D97-AF65-F5344CB8AC3E}">
        <p14:creationId xmlns:p14="http://schemas.microsoft.com/office/powerpoint/2010/main" val="1109259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31676" y="255373"/>
            <a:ext cx="4720281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>
                <a:solidFill>
                  <a:srgbClr val="002060"/>
                </a:solidFill>
              </a:rPr>
              <a:t>פונקציות ופרוצדורות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8650" y="1066800"/>
            <a:ext cx="11420475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מערכות תוכנה לניהול בסיסי נתונים (</a:t>
            </a:r>
            <a:r>
              <a:rPr lang="en-US" sz="2400" dirty="0"/>
              <a:t>DBMS</a:t>
            </a:r>
            <a:r>
              <a:rPr lang="he-IL" sz="2400" dirty="0"/>
              <a:t>) מציעות </a:t>
            </a:r>
            <a:r>
              <a:rPr lang="he-IL" sz="2400" dirty="0" err="1"/>
              <a:t>בדר"כ</a:t>
            </a:r>
            <a:r>
              <a:rPr lang="he-IL" sz="2400" dirty="0"/>
              <a:t> מגוון רחב של כלי תוכנה שמרחיבים את השימוש ב-</a:t>
            </a:r>
            <a:r>
              <a:rPr lang="en-US" sz="2400" dirty="0"/>
              <a:t>SQL</a:t>
            </a:r>
            <a:r>
              <a:rPr lang="he-IL" sz="2400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49" y="1897797"/>
            <a:ext cx="1142047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אחד הכלים הוא הגדרת פונקציות ופרוצדורות.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49" y="2359462"/>
            <a:ext cx="11420475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פונקציות ופרוצדורות הן קטעי קוד שמוגדרים בתוך המערכת וניתן לקרוא להן מתוך שאילתות כדי להרחיב את יכולת הביטוי והחישוב של השאילתה.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9" y="3190459"/>
            <a:ext cx="1142047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פונקציה שאינה מחזירה ערך נקראת פרוצדורה.</a:t>
            </a:r>
          </a:p>
        </p:txBody>
      </p:sp>
    </p:spTree>
    <p:extLst>
      <p:ext uri="{BB962C8B-B14F-4D97-AF65-F5344CB8AC3E}">
        <p14:creationId xmlns:p14="http://schemas.microsoft.com/office/powerpoint/2010/main" val="179778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5450" y="1238250"/>
            <a:ext cx="9486900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/>
              <a:t>create function </a:t>
            </a:r>
            <a:r>
              <a:rPr lang="en-US" sz="2400" dirty="0" err="1"/>
              <a:t>functionName</a:t>
            </a:r>
            <a:r>
              <a:rPr lang="en-US" sz="2400" dirty="0"/>
              <a:t>(parameters) returns </a:t>
            </a:r>
            <a:r>
              <a:rPr lang="en-US" sz="2400" dirty="0" err="1"/>
              <a:t>returnType</a:t>
            </a:r>
            <a:r>
              <a:rPr lang="en-US" sz="2400" dirty="0"/>
              <a:t> as</a:t>
            </a:r>
          </a:p>
          <a:p>
            <a:pPr algn="l"/>
            <a:r>
              <a:rPr lang="en-US" sz="2400" dirty="0"/>
              <a:t>declare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begin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end;</a:t>
            </a:r>
            <a:endParaRPr lang="he-IL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647950" y="447675"/>
            <a:ext cx="145732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rgbClr val="002060"/>
                </a:solidFill>
              </a:rPr>
              <a:t>שם הפונקציה</a:t>
            </a:r>
          </a:p>
          <a:p>
            <a:endParaRPr lang="he-IL" dirty="0">
              <a:solidFill>
                <a:srgbClr val="00206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429000" y="828675"/>
            <a:ext cx="638175" cy="523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10162" y="447675"/>
            <a:ext cx="186213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rgbClr val="002060"/>
                </a:solidFill>
              </a:rPr>
              <a:t>רשימת הפרמטרים</a:t>
            </a:r>
          </a:p>
          <a:p>
            <a:endParaRPr lang="he-IL" dirty="0">
              <a:solidFill>
                <a:srgbClr val="00206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891212" y="828675"/>
            <a:ext cx="638175" cy="523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187802" y="242798"/>
            <a:ext cx="1983582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rgbClr val="002060"/>
                </a:solidFill>
              </a:rPr>
              <a:t>ערך חוזר (אם אין, רושמים </a:t>
            </a:r>
            <a:r>
              <a:rPr lang="en-US" dirty="0">
                <a:solidFill>
                  <a:srgbClr val="002060"/>
                </a:solidFill>
              </a:rPr>
              <a:t>void</a:t>
            </a:r>
            <a:r>
              <a:rPr lang="he-IL" dirty="0">
                <a:solidFill>
                  <a:srgbClr val="002060"/>
                </a:solidFill>
              </a:rPr>
              <a:t>)</a:t>
            </a:r>
          </a:p>
          <a:p>
            <a:endParaRPr lang="he-IL" dirty="0">
              <a:solidFill>
                <a:srgbClr val="00206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179593" y="828675"/>
            <a:ext cx="638175" cy="523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/>
          <p:cNvSpPr/>
          <p:nvPr/>
        </p:nvSpPr>
        <p:spPr>
          <a:xfrm>
            <a:off x="3094434" y="1800225"/>
            <a:ext cx="130969" cy="59218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3343274" y="1800225"/>
            <a:ext cx="3095626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rgbClr val="002060"/>
                </a:solidFill>
              </a:rPr>
              <a:t>הגדרת משתנים לוקאליים לשימוש הפונקציה (אופציונלי)</a:t>
            </a:r>
          </a:p>
          <a:p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12" name="Right Brace 11"/>
          <p:cNvSpPr/>
          <p:nvPr/>
        </p:nvSpPr>
        <p:spPr>
          <a:xfrm>
            <a:off x="3089671" y="2686229"/>
            <a:ext cx="130969" cy="59218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3338511" y="2686229"/>
            <a:ext cx="309562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rgbClr val="002060"/>
                </a:solidFill>
              </a:rPr>
              <a:t>גוף הפונקציה</a:t>
            </a:r>
          </a:p>
          <a:p>
            <a:endParaRPr lang="he-IL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20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  <p:bldP spid="10" grpId="0" animBg="1"/>
      <p:bldP spid="11" grpId="0"/>
      <p:bldP spid="12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450" y="85725"/>
            <a:ext cx="47244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he-IL" sz="2400" dirty="0"/>
              <a:t> </a:t>
            </a:r>
            <a:r>
              <a:rPr lang="en-US" sz="2400" dirty="0"/>
              <a:t>Supplier(</a:t>
            </a:r>
            <a:r>
              <a:rPr lang="en-US" sz="2400" u="sng" dirty="0" err="1"/>
              <a:t>sid</a:t>
            </a:r>
            <a:r>
              <a:rPr lang="en-US" sz="2400" i="1" dirty="0"/>
              <a:t>, </a:t>
            </a:r>
            <a:r>
              <a:rPr lang="en-US" sz="2400" dirty="0" err="1"/>
              <a:t>sname</a:t>
            </a:r>
            <a:r>
              <a:rPr lang="en-US" sz="2400" dirty="0"/>
              <a:t>, city)</a:t>
            </a:r>
          </a:p>
          <a:p>
            <a:pPr algn="l"/>
            <a:r>
              <a:rPr lang="en-US" sz="2400" dirty="0"/>
              <a:t>Product(</a:t>
            </a:r>
            <a:r>
              <a:rPr lang="en-US" sz="2400" u="sng" dirty="0" err="1"/>
              <a:t>pid</a:t>
            </a:r>
            <a:r>
              <a:rPr lang="en-US" sz="2400" dirty="0"/>
              <a:t>, </a:t>
            </a:r>
            <a:r>
              <a:rPr lang="en-US" sz="2400" dirty="0" err="1"/>
              <a:t>pname</a:t>
            </a:r>
            <a:r>
              <a:rPr lang="en-US" sz="2400" dirty="0"/>
              <a:t>, color)</a:t>
            </a:r>
          </a:p>
          <a:p>
            <a:pPr algn="l"/>
            <a:r>
              <a:rPr lang="en-US" sz="2400" dirty="0"/>
              <a:t>Delivery(</a:t>
            </a:r>
            <a:r>
              <a:rPr lang="en-US" sz="2400" u="sng" dirty="0" err="1"/>
              <a:t>sid</a:t>
            </a:r>
            <a:r>
              <a:rPr lang="en-US" sz="2400" u="sng" dirty="0"/>
              <a:t>, </a:t>
            </a:r>
            <a:r>
              <a:rPr lang="en-US" sz="2400" u="sng" dirty="0" err="1"/>
              <a:t>pid</a:t>
            </a:r>
            <a:r>
              <a:rPr lang="en-US" sz="2400" dirty="0"/>
              <a:t>, quantity)</a:t>
            </a:r>
            <a:endParaRPr lang="he-IL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085850" y="1533525"/>
            <a:ext cx="1092517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הפונקציה הבאה מקבלת מספר מוצר ומחזירה את הכמות המקסימלית שהמוצר סופק: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4325" y="2056626"/>
            <a:ext cx="11696699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create function total(id integer) returns integer as</a:t>
            </a:r>
          </a:p>
          <a:p>
            <a:pPr algn="l" rtl="0"/>
            <a:r>
              <a:rPr lang="en-US" sz="2400" dirty="0"/>
              <a:t>declare </a:t>
            </a:r>
          </a:p>
          <a:p>
            <a:pPr algn="l" rtl="0"/>
            <a:r>
              <a:rPr lang="en-US" sz="2400" dirty="0"/>
              <a:t>	amount integer;</a:t>
            </a:r>
          </a:p>
          <a:p>
            <a:pPr algn="l" rtl="0"/>
            <a:r>
              <a:rPr lang="en-US" sz="2400" dirty="0"/>
              <a:t>begin</a:t>
            </a:r>
          </a:p>
          <a:p>
            <a:pPr algn="l" rtl="0"/>
            <a:r>
              <a:rPr lang="en-US" sz="2400" dirty="0"/>
              <a:t>	select sum(quantity) into amount from delivery where </a:t>
            </a:r>
            <a:r>
              <a:rPr lang="en-US" sz="2400" dirty="0" err="1"/>
              <a:t>pid</a:t>
            </a:r>
            <a:r>
              <a:rPr lang="en-US" sz="2400" dirty="0"/>
              <a:t> = id;</a:t>
            </a:r>
          </a:p>
          <a:p>
            <a:pPr algn="l" rtl="0"/>
            <a:r>
              <a:rPr lang="en-US" sz="2400" dirty="0"/>
              <a:t>	return amount;</a:t>
            </a:r>
          </a:p>
          <a:p>
            <a:pPr algn="l" rtl="0"/>
            <a:r>
              <a:rPr lang="en-US" sz="24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65080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5849" y="149225"/>
            <a:ext cx="10925175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>
                <a:solidFill>
                  <a:srgbClr val="002060"/>
                </a:solidFill>
              </a:rPr>
              <a:t>מעבר בלולאה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4325" y="1256526"/>
            <a:ext cx="11696699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for target in query loop</a:t>
            </a:r>
          </a:p>
          <a:p>
            <a:pPr algn="l" rtl="0"/>
            <a:r>
              <a:rPr lang="en-US" sz="2400" dirty="0"/>
              <a:t>	statements</a:t>
            </a:r>
          </a:p>
          <a:p>
            <a:pPr algn="l" rtl="0"/>
            <a:r>
              <a:rPr lang="en-US" sz="2400" dirty="0"/>
              <a:t>end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49E55-5D91-2442-A3E6-96FDF86C1CEC}"/>
              </a:ext>
            </a:extLst>
          </p:cNvPr>
          <p:cNvSpPr txBox="1"/>
          <p:nvPr/>
        </p:nvSpPr>
        <p:spPr>
          <a:xfrm>
            <a:off x="1085849" y="610890"/>
            <a:ext cx="1092517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אפשר לעבור בלולאה על תוצאות שאילתה, שורה אחרי שורה, ע״י המבנה -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10F9E-1FD4-7D4C-AA06-08BB7FB10A5A}"/>
              </a:ext>
            </a:extLst>
          </p:cNvPr>
          <p:cNvSpPr txBox="1"/>
          <p:nvPr/>
        </p:nvSpPr>
        <p:spPr>
          <a:xfrm>
            <a:off x="1085848" y="2494181"/>
            <a:ext cx="10925175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כאשר </a:t>
            </a:r>
            <a:r>
              <a:rPr lang="en-US" sz="2400" dirty="0"/>
              <a:t>target</a:t>
            </a:r>
            <a:r>
              <a:rPr lang="he-IL" sz="2400" dirty="0"/>
              <a:t> מקבל את ערך השורה הנוכחית, החל מהשורה הראשונה. המשתנה יכול להיות מסוג </a:t>
            </a:r>
            <a:r>
              <a:rPr lang="en-US" sz="2400" dirty="0"/>
              <a:t>record</a:t>
            </a:r>
            <a:r>
              <a:rPr lang="he-IL" sz="2400" dirty="0"/>
              <a:t> או רשימת משתנים המופרדים בפסיקים.</a:t>
            </a:r>
          </a:p>
        </p:txBody>
      </p:sp>
    </p:spTree>
    <p:extLst>
      <p:ext uri="{BB962C8B-B14F-4D97-AF65-F5344CB8AC3E}">
        <p14:creationId xmlns:p14="http://schemas.microsoft.com/office/powerpoint/2010/main" val="36086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326" y="1256526"/>
            <a:ext cx="6559440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create function </a:t>
            </a:r>
            <a:r>
              <a:rPr lang="en-US" sz="2400" dirty="0" err="1"/>
              <a:t>privilege_supplier</a:t>
            </a:r>
            <a:r>
              <a:rPr lang="en-US" sz="2400" dirty="0"/>
              <a:t>() returns void as</a:t>
            </a:r>
          </a:p>
          <a:p>
            <a:pPr algn="l" rtl="0"/>
            <a:r>
              <a:rPr lang="en-US" sz="2400" dirty="0"/>
              <a:t>declare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err="1"/>
              <a:t>sid</a:t>
            </a:r>
            <a:r>
              <a:rPr lang="en-US" sz="2400" dirty="0"/>
              <a:t> 		integer;</a:t>
            </a:r>
          </a:p>
          <a:p>
            <a:pPr algn="l" rtl="0"/>
            <a:r>
              <a:rPr lang="en-US" sz="2400" dirty="0"/>
              <a:t>	quantity 	integer;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err="1"/>
              <a:t>isPrivilege</a:t>
            </a:r>
            <a:r>
              <a:rPr lang="en-US" sz="2400" dirty="0"/>
              <a:t>	</a:t>
            </a:r>
            <a:r>
              <a:rPr lang="en-US" sz="2400" dirty="0" err="1"/>
              <a:t>boolean</a:t>
            </a:r>
            <a:r>
              <a:rPr lang="en-US" sz="2400" dirty="0"/>
              <a:t>;</a:t>
            </a:r>
          </a:p>
          <a:p>
            <a:pPr algn="l" rtl="0"/>
            <a:r>
              <a:rPr lang="en-US" sz="2400" dirty="0"/>
              <a:t>begin</a:t>
            </a:r>
          </a:p>
          <a:p>
            <a:pPr algn="l" rtl="0"/>
            <a:r>
              <a:rPr lang="en-US" sz="2400" dirty="0"/>
              <a:t>	create table </a:t>
            </a:r>
            <a:r>
              <a:rPr lang="en-US" sz="2400" dirty="0" err="1"/>
              <a:t>privilegeSupplier</a:t>
            </a:r>
            <a:r>
              <a:rPr lang="en-US" sz="2400" dirty="0"/>
              <a:t> (</a:t>
            </a:r>
          </a:p>
          <a:p>
            <a:pPr algn="l" rtl="0"/>
            <a:r>
              <a:rPr lang="en-US" sz="2400" dirty="0"/>
              <a:t>		</a:t>
            </a:r>
            <a:r>
              <a:rPr lang="en-US" sz="2400" dirty="0" err="1"/>
              <a:t>sid</a:t>
            </a:r>
            <a:r>
              <a:rPr lang="en-US" sz="2400" dirty="0"/>
              <a:t> integer primary key,</a:t>
            </a:r>
          </a:p>
          <a:p>
            <a:pPr algn="l" rtl="0"/>
            <a:r>
              <a:rPr lang="en-US" sz="2400" dirty="0"/>
              <a:t>		quantity integer,</a:t>
            </a:r>
          </a:p>
          <a:p>
            <a:pPr algn="l" rtl="0"/>
            <a:r>
              <a:rPr lang="en-US" sz="2400" dirty="0"/>
              <a:t>		</a:t>
            </a:r>
            <a:r>
              <a:rPr lang="en-US" sz="2400" dirty="0" err="1"/>
              <a:t>isPrivilege</a:t>
            </a:r>
            <a:r>
              <a:rPr lang="en-US" sz="2400" dirty="0"/>
              <a:t> </a:t>
            </a:r>
            <a:r>
              <a:rPr lang="en-US" sz="2400" dirty="0" err="1"/>
              <a:t>boolean</a:t>
            </a:r>
            <a:endParaRPr lang="en-US" sz="2400" dirty="0"/>
          </a:p>
          <a:p>
            <a:pPr algn="l" rtl="0"/>
            <a:r>
              <a:rPr lang="en-US" sz="2400" dirty="0"/>
              <a:t>	);</a:t>
            </a:r>
          </a:p>
          <a:p>
            <a:pPr algn="l" rtl="0"/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49E55-5D91-2442-A3E6-96FDF86C1CEC}"/>
              </a:ext>
            </a:extLst>
          </p:cNvPr>
          <p:cNvSpPr txBox="1"/>
          <p:nvPr/>
        </p:nvSpPr>
        <p:spPr>
          <a:xfrm>
            <a:off x="0" y="208554"/>
            <a:ext cx="12011024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הפונקציה הבאה מייצרת טבלה חדשה שתכיל לכל ספק את מספרו, כמות המוצרים הכוללת שהוא מספק, והאם הוא ספק מועדף. ספק מועדף הוא ספק שמספק מוצרים בכמות כוללת של יותר מ-1000.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5D498-001E-594C-B628-387802E1E1F7}"/>
              </a:ext>
            </a:extLst>
          </p:cNvPr>
          <p:cNvSpPr txBox="1"/>
          <p:nvPr/>
        </p:nvSpPr>
        <p:spPr>
          <a:xfrm>
            <a:off x="6968029" y="1799972"/>
            <a:ext cx="5223971" cy="526297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for </a:t>
            </a:r>
            <a:r>
              <a:rPr lang="en-US" sz="2400" dirty="0" err="1"/>
              <a:t>sid</a:t>
            </a:r>
            <a:r>
              <a:rPr lang="en-US" sz="2400" dirty="0"/>
              <a:t>, quantity in</a:t>
            </a:r>
          </a:p>
          <a:p>
            <a:pPr algn="l" rtl="0"/>
            <a:r>
              <a:rPr lang="en-US" sz="2400" dirty="0"/>
              <a:t>	(select </a:t>
            </a:r>
            <a:r>
              <a:rPr lang="en-US" sz="2400" dirty="0" err="1"/>
              <a:t>sid</a:t>
            </a:r>
            <a:r>
              <a:rPr lang="en-US" sz="2400" dirty="0"/>
              <a:t>, sum(quantity)</a:t>
            </a:r>
          </a:p>
          <a:p>
            <a:pPr algn="l" rtl="0"/>
            <a:r>
              <a:rPr lang="en-US" sz="2400" dirty="0"/>
              <a:t>	 from Delivery</a:t>
            </a:r>
          </a:p>
          <a:p>
            <a:pPr algn="l" rtl="0"/>
            <a:r>
              <a:rPr lang="en-US" sz="2400" dirty="0"/>
              <a:t>	 group by </a:t>
            </a:r>
            <a:r>
              <a:rPr lang="en-US" sz="2400" dirty="0" err="1"/>
              <a:t>sid</a:t>
            </a:r>
            <a:r>
              <a:rPr lang="en-US" sz="2400" dirty="0"/>
              <a:t>) </a:t>
            </a:r>
          </a:p>
          <a:p>
            <a:pPr algn="l" rtl="0"/>
            <a:r>
              <a:rPr lang="en-US" sz="2400" dirty="0"/>
              <a:t>loop</a:t>
            </a:r>
          </a:p>
          <a:p>
            <a:pPr algn="l" rtl="0"/>
            <a:r>
              <a:rPr lang="en-US" sz="2400" dirty="0"/>
              <a:t>	if quantity &gt;= 1000 then</a:t>
            </a:r>
          </a:p>
          <a:p>
            <a:pPr algn="l" rtl="0"/>
            <a:r>
              <a:rPr lang="en-US" sz="2400" dirty="0"/>
              <a:t>		</a:t>
            </a:r>
            <a:r>
              <a:rPr lang="en-US" sz="2400" dirty="0" err="1"/>
              <a:t>isPrivilege</a:t>
            </a:r>
            <a:r>
              <a:rPr lang="en-US" sz="2400" dirty="0"/>
              <a:t> = true;</a:t>
            </a:r>
          </a:p>
          <a:p>
            <a:pPr algn="l" rtl="0"/>
            <a:r>
              <a:rPr lang="en-US" sz="2400" dirty="0"/>
              <a:t>	else </a:t>
            </a:r>
            <a:r>
              <a:rPr lang="en-US" sz="2400" dirty="0" err="1"/>
              <a:t>isPrivilege</a:t>
            </a:r>
            <a:r>
              <a:rPr lang="en-US" sz="2400" dirty="0"/>
              <a:t> = false;</a:t>
            </a:r>
          </a:p>
          <a:p>
            <a:pPr algn="l" rtl="0"/>
            <a:r>
              <a:rPr lang="en-US" sz="2400" dirty="0"/>
              <a:t>	end if;</a:t>
            </a:r>
          </a:p>
          <a:p>
            <a:pPr algn="l" rtl="0"/>
            <a:r>
              <a:rPr lang="en-US" sz="2400" dirty="0"/>
              <a:t>	insert into </a:t>
            </a:r>
            <a:r>
              <a:rPr lang="en-US" sz="2400" dirty="0" err="1"/>
              <a:t>privilegeSupplier</a:t>
            </a:r>
            <a:endParaRPr lang="en-US" sz="2400" dirty="0"/>
          </a:p>
          <a:p>
            <a:pPr algn="l" rtl="0"/>
            <a:r>
              <a:rPr lang="en-US" sz="2400" dirty="0"/>
              <a:t>	values(</a:t>
            </a:r>
            <a:r>
              <a:rPr lang="en-US" sz="2400" dirty="0" err="1"/>
              <a:t>sid</a:t>
            </a:r>
            <a:r>
              <a:rPr lang="en-US" sz="2400" dirty="0"/>
              <a:t>, quantity, </a:t>
            </a:r>
            <a:r>
              <a:rPr lang="en-US" sz="2400" dirty="0" err="1"/>
              <a:t>isPrivilege</a:t>
            </a:r>
            <a:r>
              <a:rPr lang="en-US" sz="2400" dirty="0"/>
              <a:t>);</a:t>
            </a:r>
          </a:p>
          <a:p>
            <a:pPr algn="l" rtl="0"/>
            <a:r>
              <a:rPr lang="en-US" sz="2400" dirty="0"/>
              <a:t>end loop;</a:t>
            </a:r>
          </a:p>
          <a:p>
            <a:pPr algn="l" rtl="0"/>
            <a:r>
              <a:rPr lang="en-US" sz="2400" dirty="0"/>
              <a:t>end;</a:t>
            </a:r>
          </a:p>
          <a:p>
            <a:pPr algn="l" rtl="0"/>
            <a:endParaRPr lang="en-US" sz="2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68CADB8-B861-7644-AE3B-07E7AF93E10D}"/>
              </a:ext>
            </a:extLst>
          </p:cNvPr>
          <p:cNvCxnSpPr/>
          <p:nvPr/>
        </p:nvCxnSpPr>
        <p:spPr>
          <a:xfrm>
            <a:off x="6873766" y="1403131"/>
            <a:ext cx="0" cy="5218386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60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31676" y="255373"/>
            <a:ext cx="4720281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>
                <a:solidFill>
                  <a:srgbClr val="002060"/>
                </a:solidFill>
              </a:rPr>
              <a:t>טריגרים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8650" y="1066800"/>
            <a:ext cx="1142047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ניתן לתזמן ביצוע פעולות מסוימות כפונקציה של </a:t>
            </a:r>
            <a:r>
              <a:rPr lang="he-IL" sz="2400" b="1" dirty="0"/>
              <a:t>אירוע</a:t>
            </a:r>
            <a:r>
              <a:rPr lang="he-IL" sz="2400" dirty="0"/>
              <a:t> שקרה. תזמון כזה נקרא </a:t>
            </a:r>
            <a:r>
              <a:rPr lang="he-IL" sz="2400" b="1" dirty="0"/>
              <a:t>טריגר</a:t>
            </a:r>
            <a:r>
              <a:rPr lang="he-IL" sz="2400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48" y="1522860"/>
            <a:ext cx="1142047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האירוע יכול להיות הוספה, עדכון או מחיקה בטבלה </a:t>
            </a:r>
            <a:r>
              <a:rPr lang="he-IL" sz="2400" dirty="0" err="1"/>
              <a:t>מסויימת</a:t>
            </a:r>
            <a:r>
              <a:rPr lang="he-IL" sz="2400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46" y="1943963"/>
            <a:ext cx="1142047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ניתן להוסיף תנאי שצריך לבדוק בכל פעם שמתרחש האירוע.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762537-6A32-E240-A9A8-62B94AEF4CD1}"/>
              </a:ext>
            </a:extLst>
          </p:cNvPr>
          <p:cNvSpPr txBox="1"/>
          <p:nvPr/>
        </p:nvSpPr>
        <p:spPr>
          <a:xfrm>
            <a:off x="441434" y="2590293"/>
            <a:ext cx="113984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sz="2400" dirty="0"/>
              <a:t>create trigger name</a:t>
            </a:r>
          </a:p>
          <a:p>
            <a:pPr marL="0" algn="l" defTabSz="914400" rtl="0" eaLnBrk="1" latinLnBrk="0" hangingPunct="1"/>
            <a:r>
              <a:rPr lang="en-US" sz="2400" dirty="0"/>
              <a:t>	{before | after | instead of}	</a:t>
            </a:r>
            <a:r>
              <a:rPr lang="he-IL" sz="2400" dirty="0"/>
              <a:t>עיתוי הפעלת הטריגר</a:t>
            </a:r>
          </a:p>
          <a:p>
            <a:pPr marL="0" algn="l" defTabSz="914400" rtl="0" eaLnBrk="1" latinLnBrk="0" hangingPunct="1"/>
            <a:r>
              <a:rPr lang="he-IL" sz="2400" dirty="0"/>
              <a:t>	</a:t>
            </a:r>
            <a:r>
              <a:rPr lang="en-US" sz="2400" dirty="0"/>
              <a:t>{event [or…]}	</a:t>
            </a:r>
            <a:r>
              <a:rPr lang="he-IL" sz="2400" dirty="0"/>
              <a:t>סוג האירוע </a:t>
            </a:r>
            <a:endParaRPr lang="en-US" sz="2400" dirty="0"/>
          </a:p>
          <a:p>
            <a:pPr marL="0" algn="l" defTabSz="914400" rtl="0" eaLnBrk="1" latinLnBrk="0" hangingPunct="1"/>
            <a:r>
              <a:rPr lang="en-US" sz="2400" dirty="0"/>
              <a:t>on </a:t>
            </a:r>
            <a:r>
              <a:rPr lang="en-US" sz="2400" dirty="0" err="1"/>
              <a:t>table_name</a:t>
            </a:r>
            <a:endParaRPr lang="en-US" sz="2400" dirty="0"/>
          </a:p>
          <a:p>
            <a:pPr marL="0" algn="l" defTabSz="914400" rtl="0" eaLnBrk="1" latinLnBrk="0" hangingPunct="1"/>
            <a:r>
              <a:rPr lang="en-US" sz="2400" dirty="0"/>
              <a:t>[for [each] {row | statement}]	</a:t>
            </a:r>
            <a:r>
              <a:rPr lang="he-IL" sz="2400" dirty="0"/>
              <a:t>האם נבדק ומבוצע לכל שורה בנפרד או על כל ההוראה</a:t>
            </a:r>
          </a:p>
          <a:p>
            <a:pPr marL="0" algn="l" defTabSz="914400" rtl="0" eaLnBrk="1" latinLnBrk="0" hangingPunct="1"/>
            <a:r>
              <a:rPr lang="en-US" sz="2400" dirty="0"/>
              <a:t>[when(condition)]</a:t>
            </a:r>
          </a:p>
          <a:p>
            <a:pPr marL="0" algn="l" defTabSz="914400" rtl="0" eaLnBrk="1" latinLnBrk="0" hangingPunct="1"/>
            <a:r>
              <a:rPr lang="en-US" sz="2400" dirty="0"/>
              <a:t>execute procedure </a:t>
            </a:r>
            <a:r>
              <a:rPr lang="en-US" sz="2400" dirty="0" err="1"/>
              <a:t>function_name</a:t>
            </a:r>
            <a:r>
              <a:rPr lang="en-US" sz="2400" dirty="0"/>
              <a:t>(</a:t>
            </a:r>
            <a:r>
              <a:rPr lang="en-US" sz="2400" dirty="0" err="1"/>
              <a:t>args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1086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8645" y="278524"/>
            <a:ext cx="11420475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נניח שקיימת טבלה בשם </a:t>
            </a:r>
            <a:r>
              <a:rPr lang="en-US" sz="2400" dirty="0"/>
              <a:t>log(date, </a:t>
            </a:r>
            <a:r>
              <a:rPr lang="en-US" sz="2400" dirty="0" err="1"/>
              <a:t>desc</a:t>
            </a:r>
            <a:r>
              <a:rPr lang="en-US" sz="2400" dirty="0"/>
              <a:t>)</a:t>
            </a:r>
            <a:r>
              <a:rPr lang="he-IL" sz="2400" dirty="0"/>
              <a:t> ששומרת רישומים על פעולות מחיקה שבוצעו על טבלת </a:t>
            </a:r>
            <a:r>
              <a:rPr lang="en-US" sz="2400" dirty="0"/>
              <a:t>delivery</a:t>
            </a:r>
            <a:r>
              <a:rPr lang="he-IL" sz="2400" dirty="0"/>
              <a:t> . נרצה שבכל פעם שנמחקת שורה ב-</a:t>
            </a:r>
            <a:r>
              <a:rPr lang="en-US" sz="2400" dirty="0"/>
              <a:t>delivery</a:t>
            </a:r>
            <a:r>
              <a:rPr lang="he-IL" sz="2400" dirty="0"/>
              <a:t> פעולת המחיקה תירשם בטבלה </a:t>
            </a:r>
            <a:r>
              <a:rPr lang="en-US" sz="2400" dirty="0"/>
              <a:t>log</a:t>
            </a:r>
            <a:r>
              <a:rPr lang="he-IL" sz="2400" dirty="0"/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762537-6A32-E240-A9A8-62B94AEF4CD1}"/>
              </a:ext>
            </a:extLst>
          </p:cNvPr>
          <p:cNvSpPr txBox="1"/>
          <p:nvPr/>
        </p:nvSpPr>
        <p:spPr>
          <a:xfrm>
            <a:off x="252248" y="1281755"/>
            <a:ext cx="113984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sz="2400" dirty="0"/>
              <a:t>create trigger </a:t>
            </a:r>
            <a:r>
              <a:rPr lang="en-US" sz="2400" dirty="0" err="1"/>
              <a:t>logDelete</a:t>
            </a:r>
            <a:endParaRPr lang="en-US" sz="2400" dirty="0"/>
          </a:p>
          <a:p>
            <a:pPr marL="0" algn="l" defTabSz="914400" rtl="0" eaLnBrk="1" latinLnBrk="0" hangingPunct="1"/>
            <a:r>
              <a:rPr lang="en-US" sz="2400" dirty="0"/>
              <a:t>after delete on delivery</a:t>
            </a:r>
          </a:p>
          <a:p>
            <a:pPr marL="0" algn="l" defTabSz="914400" rtl="0" eaLnBrk="1" latinLnBrk="0" hangingPunct="1"/>
            <a:r>
              <a:rPr lang="en-US" sz="2400" dirty="0"/>
              <a:t>for each row</a:t>
            </a:r>
          </a:p>
          <a:p>
            <a:pPr marL="0" algn="l" defTabSz="914400" rtl="0" eaLnBrk="1" latinLnBrk="0" hangingPunct="1"/>
            <a:r>
              <a:rPr lang="en-US" sz="2400" dirty="0"/>
              <a:t>execute procedure </a:t>
            </a:r>
            <a:r>
              <a:rPr lang="en-US" sz="2400" dirty="0" err="1"/>
              <a:t>writeToLog</a:t>
            </a:r>
            <a:r>
              <a:rPr lang="en-US" sz="2400" dirty="0"/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734653-8E08-2C47-BD9D-D344A26689AF}"/>
              </a:ext>
            </a:extLst>
          </p:cNvPr>
          <p:cNvSpPr txBox="1"/>
          <p:nvPr/>
        </p:nvSpPr>
        <p:spPr>
          <a:xfrm>
            <a:off x="252247" y="3023649"/>
            <a:ext cx="113984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sz="2400" dirty="0"/>
              <a:t>create function </a:t>
            </a:r>
            <a:r>
              <a:rPr lang="en-US" sz="2400" dirty="0" err="1"/>
              <a:t>writeToLog</a:t>
            </a:r>
            <a:r>
              <a:rPr lang="en-US" sz="2400" dirty="0"/>
              <a:t>() returns trigger as</a:t>
            </a:r>
          </a:p>
          <a:p>
            <a:pPr marL="0" algn="l" defTabSz="914400" rtl="0" eaLnBrk="1" latinLnBrk="0" hangingPunct="1"/>
            <a:r>
              <a:rPr lang="en-US" sz="2400" dirty="0"/>
              <a:t>begin</a:t>
            </a:r>
          </a:p>
          <a:p>
            <a:pPr marL="0" algn="l" defTabSz="914400" rtl="0" eaLnBrk="1" latinLnBrk="0" hangingPunct="1"/>
            <a:r>
              <a:rPr lang="en-US" sz="2400" dirty="0"/>
              <a:t>	insert into log values</a:t>
            </a:r>
          </a:p>
          <a:p>
            <a:pPr marL="0" algn="l" defTabSz="914400" rtl="0" eaLnBrk="1" latinLnBrk="0" hangingPunct="1"/>
            <a:r>
              <a:rPr lang="en-US" sz="2400" dirty="0"/>
              <a:t>	(now(), </a:t>
            </a:r>
            <a:r>
              <a:rPr lang="en-US" sz="2400" dirty="0" err="1"/>
              <a:t>old.sid</a:t>
            </a:r>
            <a:r>
              <a:rPr lang="en-US" sz="2400" dirty="0"/>
              <a:t> + </a:t>
            </a:r>
            <a:r>
              <a:rPr lang="en-US" sz="2400" dirty="0" err="1"/>
              <a:t>old.pid</a:t>
            </a:r>
            <a:r>
              <a:rPr lang="en-US" sz="2400" dirty="0"/>
              <a:t> + “ was deleted”);</a:t>
            </a:r>
          </a:p>
          <a:p>
            <a:pPr marL="0" algn="l" defTabSz="914400" rtl="0" eaLnBrk="1" latinLnBrk="0" hangingPunct="1"/>
            <a:r>
              <a:rPr lang="en-US" sz="2400" dirty="0"/>
              <a:t>	return null;</a:t>
            </a:r>
          </a:p>
          <a:p>
            <a:pPr marL="0" algn="l" defTabSz="914400" rtl="0" eaLnBrk="1" latinLnBrk="0" hangingPunct="1"/>
            <a:r>
              <a:rPr lang="en-US" sz="2400"/>
              <a:t>End</a:t>
            </a:r>
            <a:r>
              <a:rPr lang="en-US" sz="2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7076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8645" y="278524"/>
            <a:ext cx="1142047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נניח שנרצה לוודא שכל הוספה או עדכון של שורה ב-</a:t>
            </a:r>
            <a:r>
              <a:rPr lang="en-US" sz="2400" dirty="0"/>
              <a:t>delivery</a:t>
            </a:r>
            <a:r>
              <a:rPr lang="he-IL" sz="2400" dirty="0"/>
              <a:t> משתמשים ב-</a:t>
            </a:r>
            <a:r>
              <a:rPr lang="en-US" sz="2400" dirty="0" err="1"/>
              <a:t>sid</a:t>
            </a:r>
            <a:r>
              <a:rPr lang="he-IL" sz="2400" dirty="0"/>
              <a:t> ו-</a:t>
            </a:r>
            <a:r>
              <a:rPr lang="en-US" sz="2400" dirty="0" err="1"/>
              <a:t>pid</a:t>
            </a:r>
            <a:r>
              <a:rPr lang="he-IL" sz="2400" dirty="0"/>
              <a:t> קיימים.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762537-6A32-E240-A9A8-62B94AEF4CD1}"/>
              </a:ext>
            </a:extLst>
          </p:cNvPr>
          <p:cNvSpPr txBox="1"/>
          <p:nvPr/>
        </p:nvSpPr>
        <p:spPr>
          <a:xfrm>
            <a:off x="252248" y="1281755"/>
            <a:ext cx="113984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sz="2400" dirty="0"/>
              <a:t>create trigger </a:t>
            </a:r>
            <a:r>
              <a:rPr lang="en-US" sz="2400" dirty="0" err="1"/>
              <a:t>addDelivery</a:t>
            </a:r>
            <a:endParaRPr lang="en-US" sz="2400" dirty="0"/>
          </a:p>
          <a:p>
            <a:pPr marL="0" algn="l" defTabSz="914400" rtl="0" eaLnBrk="1" latinLnBrk="0" hangingPunct="1"/>
            <a:r>
              <a:rPr lang="en-US" sz="2400" dirty="0"/>
              <a:t>before insert or update on delivery</a:t>
            </a:r>
          </a:p>
          <a:p>
            <a:pPr marL="0" algn="l" defTabSz="914400" rtl="0" eaLnBrk="1" latinLnBrk="0" hangingPunct="1"/>
            <a:r>
              <a:rPr lang="en-US" sz="2400" dirty="0"/>
              <a:t>for each statement</a:t>
            </a:r>
          </a:p>
          <a:p>
            <a:pPr marL="0" algn="l" defTabSz="914400" rtl="0" eaLnBrk="1" latinLnBrk="0" hangingPunct="1"/>
            <a:r>
              <a:rPr lang="en-US" sz="2400" dirty="0"/>
              <a:t>when (</a:t>
            </a:r>
            <a:r>
              <a:rPr lang="en-US" sz="2400" dirty="0" err="1"/>
              <a:t>new.sid</a:t>
            </a:r>
            <a:r>
              <a:rPr lang="en-US" sz="2400" dirty="0"/>
              <a:t>) not in (select </a:t>
            </a:r>
            <a:r>
              <a:rPr lang="en-US" sz="2400" dirty="0" err="1"/>
              <a:t>sid</a:t>
            </a:r>
            <a:r>
              <a:rPr lang="en-US" sz="2400" dirty="0"/>
              <a:t> from supplier) or</a:t>
            </a:r>
          </a:p>
          <a:p>
            <a:pPr marL="0" algn="l" defTabSz="914400" rtl="0" eaLnBrk="1" latinLnBrk="0" hangingPunct="1"/>
            <a:r>
              <a:rPr lang="en-US" sz="2400" dirty="0"/>
              <a:t>	(</a:t>
            </a:r>
            <a:r>
              <a:rPr lang="en-US" sz="2400" dirty="0" err="1"/>
              <a:t>new.pid</a:t>
            </a:r>
            <a:r>
              <a:rPr lang="en-US" sz="2400" dirty="0"/>
              <a:t>) not in (select </a:t>
            </a:r>
            <a:r>
              <a:rPr lang="en-US" sz="2400" dirty="0" err="1"/>
              <a:t>pid</a:t>
            </a:r>
            <a:r>
              <a:rPr lang="en-US" sz="2400" dirty="0"/>
              <a:t> from product)</a:t>
            </a:r>
          </a:p>
          <a:p>
            <a:pPr marL="0" algn="l" defTabSz="914400" rtl="0" eaLnBrk="1" latinLnBrk="0" hangingPunct="1"/>
            <a:r>
              <a:rPr lang="en-US" sz="2400" dirty="0"/>
              <a:t>begin</a:t>
            </a:r>
          </a:p>
          <a:p>
            <a:pPr marL="0" algn="l" defTabSz="914400" rtl="0" eaLnBrk="1" latinLnBrk="0" hangingPunct="1"/>
            <a:r>
              <a:rPr lang="en-US" sz="2400" dirty="0"/>
              <a:t>raise exception ‘undefined </a:t>
            </a:r>
            <a:r>
              <a:rPr lang="en-US" sz="2400" dirty="0" err="1"/>
              <a:t>sid</a:t>
            </a:r>
            <a:r>
              <a:rPr lang="en-US" sz="2400" dirty="0"/>
              <a:t> or </a:t>
            </a:r>
            <a:r>
              <a:rPr lang="en-US" sz="2400" dirty="0" err="1"/>
              <a:t>pid</a:t>
            </a:r>
            <a:r>
              <a:rPr lang="en-US" sz="2400" dirty="0"/>
              <a:t>’;</a:t>
            </a:r>
          </a:p>
          <a:p>
            <a:pPr marL="0" algn="l" defTabSz="914400" rtl="0" eaLnBrk="1" latinLnBrk="0" hangingPunct="1"/>
            <a:r>
              <a:rPr lang="en-US" sz="2400"/>
              <a:t>End;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213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623</Words>
  <Application>Microsoft Macintosh PowerPoint</Application>
  <PresentationFormat>Widescreen</PresentationFormat>
  <Paragraphs>91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פונקציות וטריגרים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JCE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פונקציות וטריגרים</dc:title>
  <dc:creator>shay Tavor</dc:creator>
  <cp:lastModifiedBy>shay tavor</cp:lastModifiedBy>
  <cp:revision>16</cp:revision>
  <dcterms:created xsi:type="dcterms:W3CDTF">2019-07-25T11:15:24Z</dcterms:created>
  <dcterms:modified xsi:type="dcterms:W3CDTF">2020-07-27T20:39:07Z</dcterms:modified>
</cp:coreProperties>
</file>